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351" r:id="rId3"/>
    <p:sldId id="257" r:id="rId4"/>
    <p:sldId id="258" r:id="rId5"/>
    <p:sldId id="259" r:id="rId6"/>
    <p:sldId id="260" r:id="rId7"/>
    <p:sldId id="261" r:id="rId8"/>
    <p:sldId id="262" r:id="rId9"/>
    <p:sldId id="270"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345" r:id="rId26"/>
    <p:sldId id="346" r:id="rId27"/>
    <p:sldId id="347" r:id="rId28"/>
    <p:sldId id="348" r:id="rId29"/>
    <p:sldId id="349" r:id="rId30"/>
    <p:sldId id="350"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11" r:id="rId62"/>
    <p:sldId id="309" r:id="rId63"/>
    <p:sldId id="310"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6" r:id="rId78"/>
    <p:sldId id="325" r:id="rId79"/>
    <p:sldId id="327" r:id="rId80"/>
    <p:sldId id="328" r:id="rId81"/>
    <p:sldId id="332" r:id="rId82"/>
    <p:sldId id="329" r:id="rId83"/>
    <p:sldId id="333" r:id="rId84"/>
    <p:sldId id="334" r:id="rId85"/>
    <p:sldId id="335" r:id="rId86"/>
    <p:sldId id="330" r:id="rId87"/>
    <p:sldId id="336" r:id="rId88"/>
    <p:sldId id="337" r:id="rId89"/>
    <p:sldId id="331" r:id="rId90"/>
    <p:sldId id="338" r:id="rId91"/>
    <p:sldId id="339" r:id="rId92"/>
    <p:sldId id="340" r:id="rId93"/>
    <p:sldId id="341" r:id="rId94"/>
    <p:sldId id="342" r:id="rId95"/>
    <p:sldId id="343" r:id="rId96"/>
    <p:sldId id="344"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BC8EF-0361-47F8-8269-A0B3F72B9AB5}"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3CACC-07FD-43EA-9568-8487B6063443}" type="slidenum">
              <a:rPr lang="en-US" smtClean="0"/>
              <a:t>‹#›</a:t>
            </a:fld>
            <a:endParaRPr lang="en-US"/>
          </a:p>
        </p:txBody>
      </p:sp>
    </p:spTree>
    <p:extLst>
      <p:ext uri="{BB962C8B-B14F-4D97-AF65-F5344CB8AC3E}">
        <p14:creationId xmlns:p14="http://schemas.microsoft.com/office/powerpoint/2010/main" val="55891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C748C3-82C6-4E7B-9E75-A148914B489A}" type="datetime1">
              <a:rPr lang="en-US" smtClean="0"/>
              <a:t>2/22/2021</a:t>
            </a:fld>
            <a:endParaRPr lang="en-US"/>
          </a:p>
        </p:txBody>
      </p:sp>
      <p:sp>
        <p:nvSpPr>
          <p:cNvPr id="5" name="Footer Placeholder 4"/>
          <p:cNvSpPr>
            <a:spLocks noGrp="1"/>
          </p:cNvSpPr>
          <p:nvPr>
            <p:ph type="ftr" sz="quarter" idx="11"/>
          </p:nvPr>
        </p:nvSpPr>
        <p:spPr/>
        <p:txBody>
          <a:bodyPr/>
          <a:lstStyle/>
          <a:p>
            <a:r>
              <a:rPr lang="en-US" smtClean="0"/>
              <a:t>SOUTECH CYBER SECURITY TRAINING www.soutechventures.com</a:t>
            </a:r>
            <a:endParaRPr lang="en-US"/>
          </a:p>
        </p:txBody>
      </p:sp>
      <p:sp>
        <p:nvSpPr>
          <p:cNvPr id="6" name="Slide Number Placeholder 5"/>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176560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D57EC-76B1-4734-BF91-C627884DB488}" type="datetime1">
              <a:rPr lang="en-US" smtClean="0"/>
              <a:t>2/22/2021</a:t>
            </a:fld>
            <a:endParaRPr lang="en-US"/>
          </a:p>
        </p:txBody>
      </p:sp>
      <p:sp>
        <p:nvSpPr>
          <p:cNvPr id="5" name="Footer Placeholder 4"/>
          <p:cNvSpPr>
            <a:spLocks noGrp="1"/>
          </p:cNvSpPr>
          <p:nvPr>
            <p:ph type="ftr" sz="quarter" idx="11"/>
          </p:nvPr>
        </p:nvSpPr>
        <p:spPr/>
        <p:txBody>
          <a:bodyPr/>
          <a:lstStyle/>
          <a:p>
            <a:r>
              <a:rPr lang="en-US" smtClean="0"/>
              <a:t>SOUTECH CYBER SECURITY TRAINING www.soutechventures.com</a:t>
            </a:r>
            <a:endParaRPr lang="en-US"/>
          </a:p>
        </p:txBody>
      </p:sp>
      <p:sp>
        <p:nvSpPr>
          <p:cNvPr id="6" name="Slide Number Placeholder 5"/>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60296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4C945-7189-41EC-A307-67936034B395}" type="datetime1">
              <a:rPr lang="en-US" smtClean="0"/>
              <a:t>2/22/2021</a:t>
            </a:fld>
            <a:endParaRPr lang="en-US"/>
          </a:p>
        </p:txBody>
      </p:sp>
      <p:sp>
        <p:nvSpPr>
          <p:cNvPr id="5" name="Footer Placeholder 4"/>
          <p:cNvSpPr>
            <a:spLocks noGrp="1"/>
          </p:cNvSpPr>
          <p:nvPr>
            <p:ph type="ftr" sz="quarter" idx="11"/>
          </p:nvPr>
        </p:nvSpPr>
        <p:spPr/>
        <p:txBody>
          <a:bodyPr/>
          <a:lstStyle/>
          <a:p>
            <a:r>
              <a:rPr lang="en-US" smtClean="0"/>
              <a:t>SOUTECH CYBER SECURITY TRAINING www.soutechventures.com</a:t>
            </a:r>
            <a:endParaRPr lang="en-US"/>
          </a:p>
        </p:txBody>
      </p:sp>
      <p:sp>
        <p:nvSpPr>
          <p:cNvPr id="6" name="Slide Number Placeholder 5"/>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18114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7C1D94-EB7E-4950-BA21-BFE19476D250}" type="datetime1">
              <a:rPr lang="en-US" smtClean="0"/>
              <a:t>2/22/2021</a:t>
            </a:fld>
            <a:endParaRPr lang="en-US"/>
          </a:p>
        </p:txBody>
      </p:sp>
      <p:sp>
        <p:nvSpPr>
          <p:cNvPr id="5" name="Footer Placeholder 4"/>
          <p:cNvSpPr>
            <a:spLocks noGrp="1"/>
          </p:cNvSpPr>
          <p:nvPr>
            <p:ph type="ftr" sz="quarter" idx="11"/>
          </p:nvPr>
        </p:nvSpPr>
        <p:spPr/>
        <p:txBody>
          <a:bodyPr/>
          <a:lstStyle/>
          <a:p>
            <a:r>
              <a:rPr lang="en-US" smtClean="0"/>
              <a:t>SOUTECH CYBER SECURITY TRAINING www.soutechventures.com</a:t>
            </a:r>
            <a:endParaRPr lang="en-US"/>
          </a:p>
        </p:txBody>
      </p:sp>
      <p:sp>
        <p:nvSpPr>
          <p:cNvPr id="6" name="Slide Number Placeholder 5"/>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404820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DCD80D-A589-4275-8598-F7CCDA10A7AD}" type="datetime1">
              <a:rPr lang="en-US" smtClean="0"/>
              <a:t>2/22/2021</a:t>
            </a:fld>
            <a:endParaRPr lang="en-US"/>
          </a:p>
        </p:txBody>
      </p:sp>
      <p:sp>
        <p:nvSpPr>
          <p:cNvPr id="5" name="Footer Placeholder 4"/>
          <p:cNvSpPr>
            <a:spLocks noGrp="1"/>
          </p:cNvSpPr>
          <p:nvPr>
            <p:ph type="ftr" sz="quarter" idx="11"/>
          </p:nvPr>
        </p:nvSpPr>
        <p:spPr/>
        <p:txBody>
          <a:bodyPr/>
          <a:lstStyle/>
          <a:p>
            <a:r>
              <a:rPr lang="en-US" smtClean="0"/>
              <a:t>SOUTECH CYBER SECURITY TRAINING www.soutechventures.com</a:t>
            </a:r>
            <a:endParaRPr lang="en-US"/>
          </a:p>
        </p:txBody>
      </p:sp>
      <p:sp>
        <p:nvSpPr>
          <p:cNvPr id="6" name="Slide Number Placeholder 5"/>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16671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994B97-5BB4-44F7-8E78-1DE3E7280E39}" type="datetime1">
              <a:rPr lang="en-US" smtClean="0"/>
              <a:t>2/22/2021</a:t>
            </a:fld>
            <a:endParaRPr lang="en-US"/>
          </a:p>
        </p:txBody>
      </p:sp>
      <p:sp>
        <p:nvSpPr>
          <p:cNvPr id="6" name="Footer Placeholder 5"/>
          <p:cNvSpPr>
            <a:spLocks noGrp="1"/>
          </p:cNvSpPr>
          <p:nvPr>
            <p:ph type="ftr" sz="quarter" idx="11"/>
          </p:nvPr>
        </p:nvSpPr>
        <p:spPr/>
        <p:txBody>
          <a:bodyPr/>
          <a:lstStyle/>
          <a:p>
            <a:r>
              <a:rPr lang="en-US" smtClean="0"/>
              <a:t>SOUTECH CYBER SECURITY TRAINING www.soutechventures.com</a:t>
            </a:r>
            <a:endParaRPr lang="en-US"/>
          </a:p>
        </p:txBody>
      </p:sp>
      <p:sp>
        <p:nvSpPr>
          <p:cNvPr id="7" name="Slide Number Placeholder 6"/>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420883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E26DD0-2F58-45DD-A6E6-7C603FB497E5}" type="datetime1">
              <a:rPr lang="en-US" smtClean="0"/>
              <a:t>2/22/2021</a:t>
            </a:fld>
            <a:endParaRPr lang="en-US"/>
          </a:p>
        </p:txBody>
      </p:sp>
      <p:sp>
        <p:nvSpPr>
          <p:cNvPr id="8" name="Footer Placeholder 7"/>
          <p:cNvSpPr>
            <a:spLocks noGrp="1"/>
          </p:cNvSpPr>
          <p:nvPr>
            <p:ph type="ftr" sz="quarter" idx="11"/>
          </p:nvPr>
        </p:nvSpPr>
        <p:spPr/>
        <p:txBody>
          <a:bodyPr/>
          <a:lstStyle/>
          <a:p>
            <a:r>
              <a:rPr lang="en-US" smtClean="0"/>
              <a:t>SOUTECH CYBER SECURITY TRAINING www.soutechventures.com</a:t>
            </a:r>
            <a:endParaRPr lang="en-US"/>
          </a:p>
        </p:txBody>
      </p:sp>
      <p:sp>
        <p:nvSpPr>
          <p:cNvPr id="9" name="Slide Number Placeholder 8"/>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298230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754FC-7A3F-486D-BC52-348E90CC1081}" type="datetime1">
              <a:rPr lang="en-US" smtClean="0"/>
              <a:t>2/22/2021</a:t>
            </a:fld>
            <a:endParaRPr lang="en-US"/>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
        <p:nvSpPr>
          <p:cNvPr id="5" name="Slide Number Placeholder 4"/>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3222771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9262F-4161-432C-B646-2F484F6446C9}" type="datetime1">
              <a:rPr lang="en-US" smtClean="0"/>
              <a:t>2/22/2021</a:t>
            </a:fld>
            <a:endParaRPr lang="en-US"/>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
        <p:nvSpPr>
          <p:cNvPr id="4" name="Slide Number Placeholder 3"/>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152864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7E4DF3-A030-4086-807C-0C954B5E8E9F}" type="datetime1">
              <a:rPr lang="en-US" smtClean="0"/>
              <a:t>2/22/2021</a:t>
            </a:fld>
            <a:endParaRPr lang="en-US"/>
          </a:p>
        </p:txBody>
      </p:sp>
      <p:sp>
        <p:nvSpPr>
          <p:cNvPr id="6" name="Footer Placeholder 5"/>
          <p:cNvSpPr>
            <a:spLocks noGrp="1"/>
          </p:cNvSpPr>
          <p:nvPr>
            <p:ph type="ftr" sz="quarter" idx="11"/>
          </p:nvPr>
        </p:nvSpPr>
        <p:spPr/>
        <p:txBody>
          <a:bodyPr/>
          <a:lstStyle/>
          <a:p>
            <a:r>
              <a:rPr lang="en-US" smtClean="0"/>
              <a:t>SOUTECH CYBER SECURITY TRAINING www.soutechventures.com</a:t>
            </a:r>
            <a:endParaRPr lang="en-US"/>
          </a:p>
        </p:txBody>
      </p:sp>
      <p:sp>
        <p:nvSpPr>
          <p:cNvPr id="7" name="Slide Number Placeholder 6"/>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104244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75D02E-BB9F-43CF-9E4B-46CFA1CF6D2A}" type="datetime1">
              <a:rPr lang="en-US" smtClean="0"/>
              <a:t>2/22/2021</a:t>
            </a:fld>
            <a:endParaRPr lang="en-US"/>
          </a:p>
        </p:txBody>
      </p:sp>
      <p:sp>
        <p:nvSpPr>
          <p:cNvPr id="6" name="Footer Placeholder 5"/>
          <p:cNvSpPr>
            <a:spLocks noGrp="1"/>
          </p:cNvSpPr>
          <p:nvPr>
            <p:ph type="ftr" sz="quarter" idx="11"/>
          </p:nvPr>
        </p:nvSpPr>
        <p:spPr/>
        <p:txBody>
          <a:bodyPr/>
          <a:lstStyle/>
          <a:p>
            <a:r>
              <a:rPr lang="en-US" smtClean="0"/>
              <a:t>SOUTECH CYBER SECURITY TRAINING www.soutechventures.com</a:t>
            </a:r>
            <a:endParaRPr lang="en-US"/>
          </a:p>
        </p:txBody>
      </p:sp>
      <p:sp>
        <p:nvSpPr>
          <p:cNvPr id="7" name="Slide Number Placeholder 6"/>
          <p:cNvSpPr>
            <a:spLocks noGrp="1"/>
          </p:cNvSpPr>
          <p:nvPr>
            <p:ph type="sldNum" sz="quarter" idx="12"/>
          </p:nvPr>
        </p:nvSpPr>
        <p:spPr/>
        <p:txBody>
          <a:bodyPr/>
          <a:lstStyle/>
          <a:p>
            <a:fld id="{A4D358EC-0BA6-43C6-9D7D-5379A89F1424}" type="slidenum">
              <a:rPr lang="en-US" smtClean="0"/>
              <a:t>‹#›</a:t>
            </a:fld>
            <a:endParaRPr lang="en-US"/>
          </a:p>
        </p:txBody>
      </p:sp>
    </p:spTree>
    <p:extLst>
      <p:ext uri="{BB962C8B-B14F-4D97-AF65-F5344CB8AC3E}">
        <p14:creationId xmlns:p14="http://schemas.microsoft.com/office/powerpoint/2010/main" val="189893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9538C-14F2-48D7-9F20-FB8BEF8320E7}" type="datetime1">
              <a:rPr lang="en-US" smtClean="0"/>
              <a:t>2/22/2021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SOUTECH CYBER SECURITY TRAINING www.soutechventures.com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358EC-0BA6-43C6-9D7D-5379A89F1424}" type="slidenum">
              <a:rPr lang="en-US" smtClean="0"/>
              <a:t>‹#›</a:t>
            </a:fld>
            <a:endParaRPr lang="en-US"/>
          </a:p>
        </p:txBody>
      </p:sp>
    </p:spTree>
    <p:extLst>
      <p:ext uri="{BB962C8B-B14F-4D97-AF65-F5344CB8AC3E}">
        <p14:creationId xmlns:p14="http://schemas.microsoft.com/office/powerpoint/2010/main" val="57501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ki/ISO/IEC_2700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Arial Black" panose="020B0A04020102020204" pitchFamily="34" charset="0"/>
              </a:rPr>
              <a:t>CYBER SECURITY</a:t>
            </a:r>
            <a:endParaRPr lang="en-US" dirty="0">
              <a:latin typeface="Arial Black" panose="020B0A04020102020204" pitchFamily="34" charset="0"/>
            </a:endParaRPr>
          </a:p>
        </p:txBody>
      </p:sp>
      <p:sp>
        <p:nvSpPr>
          <p:cNvPr id="3" name="Title 1"/>
          <p:cNvSpPr txBox="1">
            <a:spLocks/>
          </p:cNvSpPr>
          <p:nvPr/>
        </p:nvSpPr>
        <p:spPr>
          <a:xfrm>
            <a:off x="1524000" y="265652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latin typeface="Arial Black" panose="020B0A04020102020204" pitchFamily="34" charset="0"/>
              </a:rPr>
              <a:t>TRAINING</a:t>
            </a:r>
            <a:endParaRPr lang="en-US" dirty="0">
              <a:latin typeface="Arial Black" panose="020B0A04020102020204" pitchFamily="34" charset="0"/>
            </a:endParaRPr>
          </a:p>
        </p:txBody>
      </p:sp>
      <p:sp>
        <p:nvSpPr>
          <p:cNvPr id="4" name="Rectangle 3"/>
          <p:cNvSpPr/>
          <p:nvPr/>
        </p:nvSpPr>
        <p:spPr>
          <a:xfrm>
            <a:off x="0" y="5364480"/>
            <a:ext cx="12192000" cy="6908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err="1" smtClean="0"/>
              <a:t>Footprinting</a:t>
            </a:r>
            <a:r>
              <a:rPr lang="en-US" sz="2000" dirty="0" smtClean="0"/>
              <a:t> |Social Engineering | Access Control and Identity </a:t>
            </a:r>
            <a:r>
              <a:rPr lang="en-US" sz="2000" dirty="0" err="1" smtClean="0"/>
              <a:t>Mgt</a:t>
            </a:r>
            <a:r>
              <a:rPr lang="en-US" sz="2000" dirty="0" smtClean="0"/>
              <a:t>  | </a:t>
            </a:r>
            <a:r>
              <a:rPr lang="en-US" sz="2000" dirty="0"/>
              <a:t>Ethical Hacking |</a:t>
            </a:r>
            <a:r>
              <a:rPr lang="en-US" sz="2000" dirty="0" smtClean="0"/>
              <a:t> Cybersecurity Career</a:t>
            </a:r>
            <a:endParaRPr lang="en-US" sz="2000" dirty="0"/>
          </a:p>
        </p:txBody>
      </p:sp>
      <p:sp>
        <p:nvSpPr>
          <p:cNvPr id="5" name="Footer Placeholder 4"/>
          <p:cNvSpPr>
            <a:spLocks noGrp="1"/>
          </p:cNvSpPr>
          <p:nvPr>
            <p:ph type="ftr" sz="quarter" idx="11"/>
          </p:nvPr>
        </p:nvSpPr>
        <p:spPr/>
        <p:txBody>
          <a:bodyPr/>
          <a:lstStyle/>
          <a:p>
            <a:r>
              <a:rPr lang="en-US" sz="1400" b="1" dirty="0" smtClean="0">
                <a:solidFill>
                  <a:schemeClr val="tx1"/>
                </a:solidFill>
              </a:rPr>
              <a:t>SOUTECH CYBER SECURITY TRAINING www.soutechventures.com</a:t>
            </a:r>
            <a:endParaRPr lang="en-US" sz="1400" b="1" dirty="0">
              <a:solidFill>
                <a:schemeClr val="tx1"/>
              </a:solidFill>
            </a:endParaRPr>
          </a:p>
        </p:txBody>
      </p:sp>
    </p:spTree>
    <p:extLst>
      <p:ext uri="{BB962C8B-B14F-4D97-AF65-F5344CB8AC3E}">
        <p14:creationId xmlns:p14="http://schemas.microsoft.com/office/powerpoint/2010/main" val="2695143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normAutofit/>
          </a:bodyPr>
          <a:lstStyle/>
          <a:p>
            <a:r>
              <a:rPr lang="en-US" sz="3200" dirty="0" smtClean="0">
                <a:latin typeface="Arial Black" panose="020B0A04020102020204" pitchFamily="34" charset="0"/>
              </a:rPr>
              <a:t>INTRODUCTION TO THE CYBER KILL CHAIN</a:t>
            </a:r>
            <a:endParaRPr lang="en-US" sz="3200" dirty="0">
              <a:latin typeface="Arial Black" panose="020B0A04020102020204" pitchFamily="34" charset="0"/>
            </a:endParaRPr>
          </a:p>
        </p:txBody>
      </p:sp>
      <p:sp>
        <p:nvSpPr>
          <p:cNvPr id="3" name="Content Placeholder 2"/>
          <p:cNvSpPr>
            <a:spLocks noGrp="1"/>
          </p:cNvSpPr>
          <p:nvPr>
            <p:ph idx="1"/>
          </p:nvPr>
        </p:nvSpPr>
        <p:spPr>
          <a:xfrm>
            <a:off x="838200" y="1463040"/>
            <a:ext cx="10515600" cy="4713923"/>
          </a:xfrm>
        </p:spPr>
        <p:txBody>
          <a:bodyPr/>
          <a:lstStyle/>
          <a:p>
            <a:pPr marL="0" indent="0">
              <a:buNone/>
            </a:pPr>
            <a:r>
              <a:rPr lang="en-US" b="1" dirty="0" smtClean="0"/>
              <a:t>What is Cyber Kill Chain</a:t>
            </a:r>
          </a:p>
          <a:p>
            <a:pPr marL="0" indent="0">
              <a:buNone/>
            </a:pPr>
            <a:r>
              <a:rPr lang="en-US" dirty="0" smtClean="0"/>
              <a:t>The cyber kill chain is a series of steps that trace stages of a cyberattack from the early reconnaissance stages to the exfiltration of data. The kill chain helps us understand and combat ransomware, security breaches, and advanced persistent attacks (APTs).</a:t>
            </a:r>
            <a:endParaRPr lang="en-US" dirty="0"/>
          </a:p>
          <a:p>
            <a:pPr marL="0" indent="0" algn="just">
              <a:buNone/>
            </a:pPr>
            <a:r>
              <a:rPr lang="en-US" dirty="0" smtClean="0"/>
              <a:t>Lockheed Martin derived the kill chain framework from a military model – originally established to identify, prepare to attack, engage, and destroy the target. Since its inception, the kill chain has evolved to better anticipate and recognize insider threats, social engineering, advanced ransomware and innovative attacks.</a:t>
            </a:r>
            <a:endParaRPr lang="en-US" dirty="0"/>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179406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latin typeface="Arial Black" panose="020B0A04020102020204" pitchFamily="34" charset="0"/>
              </a:rPr>
              <a:t>INTRODUCTION TO THE CYBER KILL CHAIN</a:t>
            </a:r>
            <a:endParaRPr lang="en-US" dirty="0"/>
          </a:p>
        </p:txBody>
      </p:sp>
      <p:sp>
        <p:nvSpPr>
          <p:cNvPr id="3" name="Content Placeholder 2"/>
          <p:cNvSpPr>
            <a:spLocks noGrp="1"/>
          </p:cNvSpPr>
          <p:nvPr>
            <p:ph idx="1"/>
          </p:nvPr>
        </p:nvSpPr>
        <p:spPr/>
        <p:txBody>
          <a:bodyPr/>
          <a:lstStyle/>
          <a:p>
            <a:pPr marL="0" indent="0">
              <a:buNone/>
            </a:pPr>
            <a:r>
              <a:rPr lang="en-US" b="1" dirty="0" smtClean="0"/>
              <a:t>How the Cyber Kill Chain works</a:t>
            </a:r>
          </a:p>
          <a:p>
            <a:pPr marL="0" indent="0" algn="just">
              <a:buNone/>
            </a:pPr>
            <a:r>
              <a:rPr lang="en-US" dirty="0" smtClean="0"/>
              <a:t>There are several core stages in the cyber kill chain. They range from reconnaissance (often the first stage in a malware attack) to lateral movement (moving laterally throughout the network to get access to more data) to data exfiltration (getting the data out).  All of your common attack vectors – whether phishing or brute force or the latest strain of malware – trigger activity on the cyber kill chain.</a:t>
            </a:r>
            <a:endParaRPr lang="en-US" dirty="0"/>
          </a:p>
          <a:p>
            <a:pPr marL="0" indent="0" algn="just">
              <a:buNone/>
            </a:pPr>
            <a:endParaRPr lang="en-US" dirty="0" smtClean="0"/>
          </a:p>
          <a:p>
            <a:pPr marL="0" indent="0" algn="just">
              <a:buNone/>
            </a:pPr>
            <a:r>
              <a:rPr lang="en-US" dirty="0" smtClean="0"/>
              <a:t>Each stage is related to a certain type of activity in a cyber attack, regardless of whether it’s an internal or external attack:</a:t>
            </a:r>
            <a:endParaRPr lang="en-US" dirty="0"/>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619548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383"/>
            <a:ext cx="10515600" cy="1058091"/>
          </a:xfrm>
        </p:spPr>
        <p:txBody>
          <a:bodyPr/>
          <a:lstStyle/>
          <a:p>
            <a:r>
              <a:rPr lang="en-US" sz="3200" dirty="0">
                <a:solidFill>
                  <a:prstClr val="black"/>
                </a:solidFill>
                <a:latin typeface="Arial Black" panose="020B0A04020102020204" pitchFamily="34" charset="0"/>
              </a:rPr>
              <a:t>INTRODUCTION TO THE CYBER KILL CHAIN</a:t>
            </a:r>
            <a:endParaRPr lang="en-US" dirty="0"/>
          </a:p>
        </p:txBody>
      </p:sp>
      <p:sp>
        <p:nvSpPr>
          <p:cNvPr id="3" name="Content Placeholder 2"/>
          <p:cNvSpPr>
            <a:spLocks noGrp="1"/>
          </p:cNvSpPr>
          <p:nvPr>
            <p:ph idx="1"/>
          </p:nvPr>
        </p:nvSpPr>
        <p:spPr>
          <a:xfrm>
            <a:off x="838200" y="1345474"/>
            <a:ext cx="10515600" cy="4831489"/>
          </a:xfrm>
        </p:spPr>
        <p:txBody>
          <a:bodyPr>
            <a:noAutofit/>
          </a:bodyPr>
          <a:lstStyle/>
          <a:p>
            <a:pPr marL="0" indent="0">
              <a:buNone/>
            </a:pPr>
            <a:r>
              <a:rPr lang="en-US" sz="3200" b="1" dirty="0" smtClean="0">
                <a:latin typeface="Times New Roman" panose="02020603050405020304" pitchFamily="18" charset="0"/>
                <a:cs typeface="Times New Roman" panose="02020603050405020304" pitchFamily="18" charset="0"/>
              </a:rPr>
              <a:t>Reconnaissance</a:t>
            </a:r>
          </a:p>
          <a:p>
            <a:pPr marL="0" indent="0">
              <a:buNone/>
            </a:pPr>
            <a:r>
              <a:rPr lang="en-US" dirty="0" smtClean="0">
                <a:latin typeface="Times New Roman" panose="02020603050405020304" pitchFamily="18" charset="0"/>
                <a:cs typeface="Times New Roman" panose="02020603050405020304" pitchFamily="18" charset="0"/>
              </a:rPr>
              <a:t>The observation stage: attackers typically assess the situation from the outside-in, in order to identify both targets and tactics for the attack.</a:t>
            </a:r>
          </a:p>
          <a:p>
            <a:pPr marL="0" indent="0">
              <a:buNone/>
            </a:pPr>
            <a:r>
              <a:rPr lang="en-US" sz="3200" b="1" dirty="0" smtClean="0">
                <a:latin typeface="Times New Roman" panose="02020603050405020304" pitchFamily="18" charset="0"/>
                <a:cs typeface="Times New Roman" panose="02020603050405020304" pitchFamily="18" charset="0"/>
              </a:rPr>
              <a:t>Intrusion</a:t>
            </a:r>
          </a:p>
          <a:p>
            <a:pPr marL="0" indent="0">
              <a:buNone/>
            </a:pPr>
            <a:r>
              <a:rPr lang="en-US" dirty="0" smtClean="0">
                <a:latin typeface="Times New Roman" panose="02020603050405020304" pitchFamily="18" charset="0"/>
                <a:cs typeface="Times New Roman" panose="02020603050405020304" pitchFamily="18" charset="0"/>
              </a:rPr>
              <a:t>Based on what the attackers discovered in the reconnaissance phase, they’re able to get into your systems: often leveraging malware or security vulnerabilities.</a:t>
            </a:r>
          </a:p>
          <a:p>
            <a:pPr marL="0" indent="0">
              <a:buNone/>
            </a:pPr>
            <a:r>
              <a:rPr lang="en-US" sz="3200" b="1" dirty="0" smtClean="0">
                <a:latin typeface="Times New Roman" panose="02020603050405020304" pitchFamily="18" charset="0"/>
                <a:cs typeface="Times New Roman" panose="02020603050405020304" pitchFamily="18" charset="0"/>
              </a:rPr>
              <a:t>Exploitation</a:t>
            </a:r>
          </a:p>
          <a:p>
            <a:pPr marL="0" indent="0">
              <a:buNone/>
            </a:pPr>
            <a:r>
              <a:rPr lang="en-US" dirty="0" smtClean="0">
                <a:latin typeface="Times New Roman" panose="02020603050405020304" pitchFamily="18" charset="0"/>
                <a:cs typeface="Times New Roman" panose="02020603050405020304" pitchFamily="18" charset="0"/>
              </a:rPr>
              <a:t>The act of exploiting vulnerabilities, and delivering malicious code onto the system, in order to get a better foothold.</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60154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7286"/>
          </a:xfrm>
        </p:spPr>
        <p:txBody>
          <a:bodyPr/>
          <a:lstStyle/>
          <a:p>
            <a:r>
              <a:rPr lang="en-US" sz="3200" dirty="0">
                <a:solidFill>
                  <a:prstClr val="black"/>
                </a:solidFill>
                <a:latin typeface="Arial Black" panose="020B0A04020102020204" pitchFamily="34" charset="0"/>
              </a:rPr>
              <a:t>INTRODUCTION TO THE CYBER KILL CHAIN</a:t>
            </a:r>
            <a:endParaRPr lang="en-US" dirty="0"/>
          </a:p>
        </p:txBody>
      </p:sp>
      <p:sp>
        <p:nvSpPr>
          <p:cNvPr id="3" name="Content Placeholder 2"/>
          <p:cNvSpPr>
            <a:spLocks noGrp="1"/>
          </p:cNvSpPr>
          <p:nvPr>
            <p:ph idx="1"/>
          </p:nvPr>
        </p:nvSpPr>
        <p:spPr>
          <a:xfrm>
            <a:off x="838200" y="1332412"/>
            <a:ext cx="10515600" cy="4844551"/>
          </a:xfrm>
        </p:spPr>
        <p:txBody>
          <a:bodyPr>
            <a:normAutofit fontScale="47500" lnSpcReduction="20000"/>
          </a:bodyPr>
          <a:lstStyle/>
          <a:p>
            <a:pPr marL="0" indent="0">
              <a:buNone/>
            </a:pPr>
            <a:r>
              <a:rPr lang="en-US" sz="5900" b="1" dirty="0" smtClean="0">
                <a:latin typeface="Times New Roman" panose="02020603050405020304" pitchFamily="18" charset="0"/>
                <a:cs typeface="Times New Roman" panose="02020603050405020304" pitchFamily="18" charset="0"/>
              </a:rPr>
              <a:t>Privilege Escalation</a:t>
            </a:r>
          </a:p>
          <a:p>
            <a:pPr marL="0" indent="0">
              <a:buNone/>
            </a:pPr>
            <a:r>
              <a:rPr lang="en-US" sz="5900" dirty="0" smtClean="0">
                <a:latin typeface="Times New Roman" panose="02020603050405020304" pitchFamily="18" charset="0"/>
                <a:cs typeface="Times New Roman" panose="02020603050405020304" pitchFamily="18" charset="0"/>
              </a:rPr>
              <a:t>Attackers often need more privileges on a system to get access to more data and permissions: for this, they need to escalate their privileges often to an Admin.</a:t>
            </a:r>
          </a:p>
          <a:p>
            <a:pPr marL="0" indent="0">
              <a:buNone/>
            </a:pPr>
            <a:r>
              <a:rPr lang="en-US" sz="5900" b="1" dirty="0" smtClean="0">
                <a:latin typeface="Times New Roman" panose="02020603050405020304" pitchFamily="18" charset="0"/>
                <a:cs typeface="Times New Roman" panose="02020603050405020304" pitchFamily="18" charset="0"/>
              </a:rPr>
              <a:t>Lateral Movement</a:t>
            </a:r>
          </a:p>
          <a:p>
            <a:pPr marL="0" indent="0">
              <a:buNone/>
            </a:pPr>
            <a:r>
              <a:rPr lang="en-US" sz="5900" dirty="0" smtClean="0">
                <a:latin typeface="Times New Roman" panose="02020603050405020304" pitchFamily="18" charset="0"/>
                <a:cs typeface="Times New Roman" panose="02020603050405020304" pitchFamily="18" charset="0"/>
              </a:rPr>
              <a:t>Once they’re in the system, attackers can move laterally to other systems and accounts in order to gain more leverage: whether that’s higher permissions, more data, or greater access to systems.</a:t>
            </a:r>
          </a:p>
          <a:p>
            <a:pPr marL="0" indent="0">
              <a:buNone/>
            </a:pPr>
            <a:endParaRPr lang="en-US" sz="5900" b="1" dirty="0" smtClean="0">
              <a:latin typeface="Times New Roman" panose="02020603050405020304" pitchFamily="18" charset="0"/>
              <a:cs typeface="Times New Roman" panose="02020603050405020304" pitchFamily="18" charset="0"/>
            </a:endParaRPr>
          </a:p>
          <a:p>
            <a:pPr marL="0" indent="0">
              <a:buNone/>
            </a:pPr>
            <a:r>
              <a:rPr lang="en-US" sz="5900" b="1" dirty="0" smtClean="0">
                <a:latin typeface="Times New Roman" panose="02020603050405020304" pitchFamily="18" charset="0"/>
                <a:cs typeface="Times New Roman" panose="02020603050405020304" pitchFamily="18" charset="0"/>
              </a:rPr>
              <a:t>Obfuscation / Anti-forensics</a:t>
            </a:r>
          </a:p>
          <a:p>
            <a:pPr marL="0" indent="0">
              <a:buNone/>
            </a:pPr>
            <a:r>
              <a:rPr lang="en-US" sz="5900" dirty="0" smtClean="0">
                <a:latin typeface="Times New Roman" panose="02020603050405020304" pitchFamily="18" charset="0"/>
                <a:cs typeface="Times New Roman" panose="02020603050405020304" pitchFamily="18" charset="0"/>
              </a:rPr>
              <a:t>In order to successfully pull off a cyberattack, attackers need to cover their tracks, and in this stage they often lay false trails, compromise data, and clear logs to confuse and/or slow down any forensics team.</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561965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7286"/>
          </a:xfrm>
        </p:spPr>
        <p:txBody>
          <a:bodyPr/>
          <a:lstStyle/>
          <a:p>
            <a:r>
              <a:rPr lang="en-US" sz="3200" dirty="0">
                <a:solidFill>
                  <a:prstClr val="black"/>
                </a:solidFill>
                <a:latin typeface="Arial Black" panose="020B0A04020102020204" pitchFamily="34" charset="0"/>
              </a:rPr>
              <a:t>INTRODUCTION TO THE CYBER KILL CHAIN</a:t>
            </a:r>
            <a:endParaRPr lang="en-US" dirty="0"/>
          </a:p>
        </p:txBody>
      </p:sp>
      <p:sp>
        <p:nvSpPr>
          <p:cNvPr id="3" name="Content Placeholder 2"/>
          <p:cNvSpPr>
            <a:spLocks noGrp="1"/>
          </p:cNvSpPr>
          <p:nvPr>
            <p:ph idx="1"/>
          </p:nvPr>
        </p:nvSpPr>
        <p:spPr>
          <a:xfrm>
            <a:off x="838200" y="1332412"/>
            <a:ext cx="10515600" cy="4844551"/>
          </a:xfrm>
        </p:spPr>
        <p:txBody>
          <a:bodyPr>
            <a:normAutofit/>
          </a:bodyPr>
          <a:lstStyle/>
          <a:p>
            <a:pPr marL="0" indent="0">
              <a:buNone/>
            </a:pPr>
            <a:r>
              <a:rPr lang="en-US" sz="3300" b="1" dirty="0" smtClean="0">
                <a:latin typeface="Times New Roman" panose="02020603050405020304" pitchFamily="18" charset="0"/>
                <a:cs typeface="Times New Roman" panose="02020603050405020304" pitchFamily="18" charset="0"/>
              </a:rPr>
              <a:t>Denial of Service</a:t>
            </a:r>
          </a:p>
          <a:p>
            <a:pPr marL="0" indent="0">
              <a:buNone/>
            </a:pPr>
            <a:r>
              <a:rPr lang="en-US" sz="3300" dirty="0" smtClean="0">
                <a:latin typeface="Times New Roman" panose="02020603050405020304" pitchFamily="18" charset="0"/>
                <a:cs typeface="Times New Roman" panose="02020603050405020304" pitchFamily="18" charset="0"/>
              </a:rPr>
              <a:t>Disruption of normal access for users and systems, in order to stop the attack from being monitored, tracked, or blocked</a:t>
            </a:r>
          </a:p>
          <a:p>
            <a:pPr marL="0" indent="0">
              <a:buNone/>
            </a:pPr>
            <a:r>
              <a:rPr lang="en-US" sz="3300" b="1" dirty="0" smtClean="0">
                <a:latin typeface="Times New Roman" panose="02020603050405020304" pitchFamily="18" charset="0"/>
                <a:cs typeface="Times New Roman" panose="02020603050405020304" pitchFamily="18" charset="0"/>
              </a:rPr>
              <a:t>Exfiltration</a:t>
            </a:r>
          </a:p>
          <a:p>
            <a:pPr marL="0" indent="0">
              <a:buNone/>
            </a:pPr>
            <a:r>
              <a:rPr lang="en-US" sz="3300" dirty="0" smtClean="0">
                <a:latin typeface="Times New Roman" panose="02020603050405020304" pitchFamily="18" charset="0"/>
                <a:cs typeface="Times New Roman" panose="02020603050405020304" pitchFamily="18" charset="0"/>
              </a:rPr>
              <a:t>The extraction stage: getting data out of the compromised system.</a:t>
            </a:r>
          </a:p>
          <a:p>
            <a:pPr marL="0" indent="0">
              <a:buNone/>
            </a:pPr>
            <a:endParaRPr lang="en-US" sz="6000" dirty="0"/>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259445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7286"/>
          </a:xfrm>
        </p:spPr>
        <p:txBody>
          <a:bodyPr/>
          <a:lstStyle/>
          <a:p>
            <a:r>
              <a:rPr lang="en-US" sz="3200" dirty="0">
                <a:solidFill>
                  <a:prstClr val="black"/>
                </a:solidFill>
                <a:latin typeface="Arial Black" panose="020B0A04020102020204" pitchFamily="34" charset="0"/>
              </a:rPr>
              <a:t>INTRODUCTION TO THE CYBER KILL CHAIN</a:t>
            </a:r>
            <a:endParaRPr lang="en-US" dirty="0"/>
          </a:p>
        </p:txBody>
      </p:sp>
      <p:pic>
        <p:nvPicPr>
          <p:cNvPr id="4" name="Content Placeholder 3"/>
          <p:cNvPicPr>
            <a:picLocks noGrp="1" noChangeAspect="1"/>
          </p:cNvPicPr>
          <p:nvPr>
            <p:ph idx="1"/>
          </p:nvPr>
        </p:nvPicPr>
        <p:blipFill>
          <a:blip r:embed="rId2"/>
          <a:stretch>
            <a:fillRect/>
          </a:stretch>
        </p:blipFill>
        <p:spPr>
          <a:xfrm>
            <a:off x="2462212" y="1331913"/>
            <a:ext cx="7267575" cy="4845050"/>
          </a:xfrm>
          <a:prstGeom prst="rect">
            <a:avLst/>
          </a:prstGeom>
        </p:spPr>
      </p:pic>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225003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9538"/>
          </a:xfrm>
        </p:spPr>
        <p:txBody>
          <a:bodyPr>
            <a:normAutofit/>
          </a:bodyPr>
          <a:lstStyle/>
          <a:p>
            <a:r>
              <a:rPr lang="en-US" sz="3200" dirty="0" smtClean="0">
                <a:latin typeface="Arial Black" panose="020B0A04020102020204" pitchFamily="34" charset="0"/>
              </a:rPr>
              <a:t>INTRODUCTION TO SECURITY CONTROLS</a:t>
            </a:r>
            <a:endParaRPr lang="en-US" sz="3200" dirty="0">
              <a:latin typeface="Arial Black" panose="020B0A04020102020204" pitchFamily="34" charset="0"/>
            </a:endParaRPr>
          </a:p>
        </p:txBody>
      </p:sp>
      <p:sp>
        <p:nvSpPr>
          <p:cNvPr id="3" name="Content Placeholder 2"/>
          <p:cNvSpPr>
            <a:spLocks noGrp="1"/>
          </p:cNvSpPr>
          <p:nvPr>
            <p:ph idx="1"/>
          </p:nvPr>
        </p:nvSpPr>
        <p:spPr>
          <a:xfrm>
            <a:off x="838200" y="1255594"/>
            <a:ext cx="10515600" cy="4899547"/>
          </a:xfrm>
        </p:spPr>
        <p:txBody>
          <a:bodyPr>
            <a:normAutofit/>
          </a:bodyPr>
          <a:lstStyle/>
          <a:p>
            <a:pPr marL="0" indent="0" algn="just">
              <a:buNone/>
            </a:pPr>
            <a:r>
              <a:rPr lang="en-US" sz="3000" dirty="0" smtClean="0">
                <a:latin typeface="Times New Roman" panose="02020603050405020304" pitchFamily="18" charset="0"/>
                <a:cs typeface="Times New Roman" panose="02020603050405020304" pitchFamily="18" charset="0"/>
              </a:rPr>
              <a:t>Security controls are safeguards or countermeasures to avoid, detect, counteract, or minimize security risks to physical property, information, computer systems, or other assets. In the field of information security, such controls protect the confidentiality, integrity and availability of information.</a:t>
            </a:r>
          </a:p>
          <a:p>
            <a:pPr marL="0" indent="0" algn="just">
              <a:buNone/>
            </a:pPr>
            <a:r>
              <a:rPr lang="en-US" sz="3000" dirty="0" smtClean="0">
                <a:latin typeface="Times New Roman" panose="02020603050405020304" pitchFamily="18" charset="0"/>
                <a:cs typeface="Times New Roman" panose="02020603050405020304" pitchFamily="18" charset="0"/>
              </a:rPr>
              <a:t>Systems of controls can be referred to as frameworks or standards. Frameworks can enable an organization to manage security controls across different types of assets with consistency.</a:t>
            </a:r>
          </a:p>
          <a:p>
            <a:pPr marL="0" indent="0" algn="just">
              <a:buNone/>
            </a:pPr>
            <a:r>
              <a:rPr lang="en-US" sz="3000" dirty="0" smtClean="0">
                <a:latin typeface="Times New Roman" panose="02020603050405020304" pitchFamily="18" charset="0"/>
                <a:cs typeface="Times New Roman" panose="02020603050405020304" pitchFamily="18" charset="0"/>
              </a:rPr>
              <a:t>									Wikipedia</a:t>
            </a:r>
            <a:endParaRPr lang="en-US" sz="3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819380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9538"/>
          </a:xfrm>
        </p:spPr>
        <p:txBody>
          <a:bodyPr>
            <a:normAutofit/>
          </a:bodyPr>
          <a:lstStyle/>
          <a:p>
            <a:r>
              <a:rPr lang="en-US" sz="3200" dirty="0" smtClean="0">
                <a:latin typeface="Arial Black" panose="020B0A04020102020204" pitchFamily="34" charset="0"/>
              </a:rPr>
              <a:t>INTRODUCTION TO SECURITY CONTROLS</a:t>
            </a:r>
            <a:endParaRPr lang="en-US" sz="3200" dirty="0">
              <a:latin typeface="Arial Black" panose="020B0A04020102020204" pitchFamily="34" charset="0"/>
            </a:endParaRPr>
          </a:p>
        </p:txBody>
      </p:sp>
      <p:sp>
        <p:nvSpPr>
          <p:cNvPr id="3" name="Content Placeholder 2"/>
          <p:cNvSpPr>
            <a:spLocks noGrp="1"/>
          </p:cNvSpPr>
          <p:nvPr>
            <p:ph idx="1"/>
          </p:nvPr>
        </p:nvSpPr>
        <p:spPr>
          <a:xfrm>
            <a:off x="838200" y="1136469"/>
            <a:ext cx="10515600" cy="5040494"/>
          </a:xfrm>
        </p:spPr>
        <p:txBody>
          <a:bodyPr>
            <a:normAutofit fontScale="92500"/>
          </a:bodyPr>
          <a:lstStyle/>
          <a:p>
            <a:pPr marL="0" indent="0" algn="just">
              <a:buNone/>
            </a:pPr>
            <a:r>
              <a:rPr lang="en-US" sz="3000" b="1" dirty="0" smtClean="0">
                <a:latin typeface="Times New Roman" panose="02020603050405020304" pitchFamily="18" charset="0"/>
                <a:cs typeface="Times New Roman" panose="02020603050405020304" pitchFamily="18" charset="0"/>
              </a:rPr>
              <a:t>Types of security controls</a:t>
            </a:r>
          </a:p>
          <a:p>
            <a:pPr marL="0" indent="0" algn="just">
              <a:buNone/>
            </a:pPr>
            <a:r>
              <a:rPr lang="en-US" sz="3000" dirty="0" smtClean="0">
                <a:latin typeface="Times New Roman" panose="02020603050405020304" pitchFamily="18" charset="0"/>
                <a:cs typeface="Times New Roman" panose="02020603050405020304" pitchFamily="18" charset="0"/>
              </a:rPr>
              <a:t>Security controls can be classified by several criteria. For example, according to the time that they act, relative to a security incident:</a:t>
            </a:r>
          </a:p>
          <a:p>
            <a:pPr marL="341313" indent="-341313" algn="just">
              <a:buFont typeface="Wingdings" panose="05000000000000000000" pitchFamily="2" charset="2"/>
              <a:buChar char="q"/>
            </a:pPr>
            <a:r>
              <a:rPr lang="en-US" sz="3000" dirty="0" smtClean="0">
                <a:latin typeface="Times New Roman" panose="02020603050405020304" pitchFamily="18" charset="0"/>
                <a:cs typeface="Times New Roman" panose="02020603050405020304" pitchFamily="18" charset="0"/>
              </a:rPr>
              <a:t>Before the event, </a:t>
            </a:r>
            <a:r>
              <a:rPr lang="en-US" sz="3000" b="1" dirty="0" smtClean="0">
                <a:latin typeface="Times New Roman" panose="02020603050405020304" pitchFamily="18" charset="0"/>
                <a:cs typeface="Times New Roman" panose="02020603050405020304" pitchFamily="18" charset="0"/>
              </a:rPr>
              <a:t>preventive controls </a:t>
            </a:r>
            <a:r>
              <a:rPr lang="en-US" sz="3000" dirty="0" smtClean="0">
                <a:latin typeface="Times New Roman" panose="02020603050405020304" pitchFamily="18" charset="0"/>
                <a:cs typeface="Times New Roman" panose="02020603050405020304" pitchFamily="18" charset="0"/>
              </a:rPr>
              <a:t>are intended to prevent an incident from occurring e.g. by locking out unauthorized intruders;</a:t>
            </a:r>
          </a:p>
          <a:p>
            <a:pPr marL="341313" indent="-341313" algn="just">
              <a:buFont typeface="Wingdings" panose="05000000000000000000" pitchFamily="2" charset="2"/>
              <a:buChar char="q"/>
            </a:pPr>
            <a:r>
              <a:rPr lang="en-US" sz="3000" dirty="0" smtClean="0">
                <a:latin typeface="Times New Roman" panose="02020603050405020304" pitchFamily="18" charset="0"/>
                <a:cs typeface="Times New Roman" panose="02020603050405020304" pitchFamily="18" charset="0"/>
              </a:rPr>
              <a:t>During the event, </a:t>
            </a:r>
            <a:r>
              <a:rPr lang="en-US" sz="3000" b="1" dirty="0" smtClean="0">
                <a:latin typeface="Times New Roman" panose="02020603050405020304" pitchFamily="18" charset="0"/>
                <a:cs typeface="Times New Roman" panose="02020603050405020304" pitchFamily="18" charset="0"/>
              </a:rPr>
              <a:t>detective controls</a:t>
            </a:r>
            <a:r>
              <a:rPr lang="en-US" sz="3000" dirty="0" smtClean="0">
                <a:latin typeface="Times New Roman" panose="02020603050405020304" pitchFamily="18" charset="0"/>
                <a:cs typeface="Times New Roman" panose="02020603050405020304" pitchFamily="18" charset="0"/>
              </a:rPr>
              <a:t> are intended to identify and characterize an incident in progress e.g. by sounding the intruder alarm and alerting the security guards or police;</a:t>
            </a:r>
          </a:p>
          <a:p>
            <a:pPr marL="341313" indent="-341313" algn="just">
              <a:buFont typeface="Wingdings" panose="05000000000000000000" pitchFamily="2" charset="2"/>
              <a:buChar char="q"/>
            </a:pPr>
            <a:r>
              <a:rPr lang="en-US" sz="3000" dirty="0" smtClean="0">
                <a:latin typeface="Times New Roman" panose="02020603050405020304" pitchFamily="18" charset="0"/>
                <a:cs typeface="Times New Roman" panose="02020603050405020304" pitchFamily="18" charset="0"/>
              </a:rPr>
              <a:t>After the event, </a:t>
            </a:r>
            <a:r>
              <a:rPr lang="en-US" sz="3000" b="1" dirty="0" smtClean="0">
                <a:latin typeface="Times New Roman" panose="02020603050405020304" pitchFamily="18" charset="0"/>
                <a:cs typeface="Times New Roman" panose="02020603050405020304" pitchFamily="18" charset="0"/>
              </a:rPr>
              <a:t>corrective controls </a:t>
            </a:r>
            <a:r>
              <a:rPr lang="en-US" sz="3000" dirty="0" smtClean="0">
                <a:latin typeface="Times New Roman" panose="02020603050405020304" pitchFamily="18" charset="0"/>
                <a:cs typeface="Times New Roman" panose="02020603050405020304" pitchFamily="18" charset="0"/>
              </a:rPr>
              <a:t>are intended to limit the extent of any damage caused by the incident e.g. by recovering the organization to normal working status as efficiently as possible.</a:t>
            </a:r>
            <a:endParaRPr lang="en-US" sz="3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886634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3"/>
          </a:xfrm>
        </p:spPr>
        <p:txBody>
          <a:bodyPr>
            <a:normAutofit/>
          </a:bodyPr>
          <a:lstStyle/>
          <a:p>
            <a:r>
              <a:rPr lang="en-US" sz="3200" dirty="0" smtClean="0">
                <a:latin typeface="Arial Black" panose="020B0A04020102020204" pitchFamily="34" charset="0"/>
              </a:rPr>
              <a:t>INTRODUCTION TO SECURITY CONTROLS</a:t>
            </a:r>
            <a:endParaRPr lang="en-US" sz="3200" dirty="0">
              <a:latin typeface="Arial Black" panose="020B0A04020102020204" pitchFamily="34" charset="0"/>
            </a:endParaRPr>
          </a:p>
        </p:txBody>
      </p:sp>
      <p:sp>
        <p:nvSpPr>
          <p:cNvPr id="3" name="Content Placeholder 2"/>
          <p:cNvSpPr>
            <a:spLocks noGrp="1"/>
          </p:cNvSpPr>
          <p:nvPr>
            <p:ph idx="1"/>
          </p:nvPr>
        </p:nvSpPr>
        <p:spPr>
          <a:xfrm>
            <a:off x="838200" y="1136469"/>
            <a:ext cx="10515600" cy="5040494"/>
          </a:xfrm>
        </p:spPr>
        <p:txBody>
          <a:bodyPr>
            <a:normAutofit fontScale="92500" lnSpcReduction="10000"/>
          </a:bodyPr>
          <a:lstStyle/>
          <a:p>
            <a:pPr marL="0" indent="0" algn="just">
              <a:buNone/>
            </a:pPr>
            <a:r>
              <a:rPr lang="en-US" sz="3900" b="1" dirty="0" smtClean="0">
                <a:latin typeface="Times New Roman" panose="02020603050405020304" pitchFamily="18" charset="0"/>
                <a:cs typeface="Times New Roman" panose="02020603050405020304" pitchFamily="18" charset="0"/>
              </a:rPr>
              <a:t>Types of security controls</a:t>
            </a:r>
          </a:p>
          <a:p>
            <a:pPr marL="0" indent="0">
              <a:buNone/>
            </a:pPr>
            <a:r>
              <a:rPr lang="en-US" sz="3300" b="0" i="0" dirty="0" smtClean="0">
                <a:solidFill>
                  <a:srgbClr val="202122"/>
                </a:solidFill>
                <a:effectLst/>
                <a:latin typeface="Times New Roman" panose="02020603050405020304" pitchFamily="18" charset="0"/>
                <a:cs typeface="Times New Roman" panose="02020603050405020304" pitchFamily="18" charset="0"/>
              </a:rPr>
              <a:t>They can also be classified according to their nature, for example:</a:t>
            </a:r>
          </a:p>
          <a:p>
            <a:pPr marL="519113" indent="-519113">
              <a:buFont typeface="Wingdings" panose="05000000000000000000" pitchFamily="2" charset="2"/>
              <a:buChar char="q"/>
            </a:pPr>
            <a:r>
              <a:rPr lang="en-US" sz="3300" b="1" i="0" dirty="0" smtClean="0">
                <a:solidFill>
                  <a:srgbClr val="202122"/>
                </a:solidFill>
                <a:effectLst/>
                <a:latin typeface="Times New Roman" panose="02020603050405020304" pitchFamily="18" charset="0"/>
                <a:cs typeface="Times New Roman" panose="02020603050405020304" pitchFamily="18" charset="0"/>
              </a:rPr>
              <a:t>Physical controls</a:t>
            </a:r>
            <a:r>
              <a:rPr lang="en-US" sz="3300" b="0" i="0" dirty="0" smtClean="0">
                <a:solidFill>
                  <a:srgbClr val="202122"/>
                </a:solidFill>
                <a:effectLst/>
                <a:latin typeface="Times New Roman" panose="02020603050405020304" pitchFamily="18" charset="0"/>
                <a:cs typeface="Times New Roman" panose="02020603050405020304" pitchFamily="18" charset="0"/>
              </a:rPr>
              <a:t> </a:t>
            </a:r>
            <a:r>
              <a:rPr lang="en-US" sz="3300" b="0" i="1" dirty="0" smtClean="0">
                <a:solidFill>
                  <a:srgbClr val="202122"/>
                </a:solidFill>
                <a:effectLst/>
                <a:latin typeface="Times New Roman" panose="02020603050405020304" pitchFamily="18" charset="0"/>
                <a:cs typeface="Times New Roman" panose="02020603050405020304" pitchFamily="18" charset="0"/>
              </a:rPr>
              <a:t>e.g.</a:t>
            </a:r>
            <a:r>
              <a:rPr lang="en-US" sz="3300" b="0" i="0" dirty="0" smtClean="0">
                <a:solidFill>
                  <a:srgbClr val="202122"/>
                </a:solidFill>
                <a:effectLst/>
                <a:latin typeface="Times New Roman" panose="02020603050405020304" pitchFamily="18" charset="0"/>
                <a:cs typeface="Times New Roman" panose="02020603050405020304" pitchFamily="18" charset="0"/>
              </a:rPr>
              <a:t> fences, doors, locks and fire extinguishers;</a:t>
            </a:r>
          </a:p>
          <a:p>
            <a:pPr marL="519113" indent="-519113">
              <a:buFont typeface="Wingdings" panose="05000000000000000000" pitchFamily="2" charset="2"/>
              <a:buChar char="q"/>
            </a:pPr>
            <a:r>
              <a:rPr lang="en-US" sz="3300" b="1" i="0" dirty="0" smtClean="0">
                <a:solidFill>
                  <a:srgbClr val="202122"/>
                </a:solidFill>
                <a:effectLst/>
                <a:latin typeface="Times New Roman" panose="02020603050405020304" pitchFamily="18" charset="0"/>
                <a:cs typeface="Times New Roman" panose="02020603050405020304" pitchFamily="18" charset="0"/>
              </a:rPr>
              <a:t>Procedural controls</a:t>
            </a:r>
            <a:r>
              <a:rPr lang="en-US" sz="3300" b="0" i="0" dirty="0" smtClean="0">
                <a:solidFill>
                  <a:srgbClr val="202122"/>
                </a:solidFill>
                <a:effectLst/>
                <a:latin typeface="Times New Roman" panose="02020603050405020304" pitchFamily="18" charset="0"/>
                <a:cs typeface="Times New Roman" panose="02020603050405020304" pitchFamily="18" charset="0"/>
              </a:rPr>
              <a:t> </a:t>
            </a:r>
            <a:r>
              <a:rPr lang="en-US" sz="3300" b="0" i="1" dirty="0" smtClean="0">
                <a:solidFill>
                  <a:srgbClr val="202122"/>
                </a:solidFill>
                <a:effectLst/>
                <a:latin typeface="Times New Roman" panose="02020603050405020304" pitchFamily="18" charset="0"/>
                <a:cs typeface="Times New Roman" panose="02020603050405020304" pitchFamily="18" charset="0"/>
              </a:rPr>
              <a:t>e.g.</a:t>
            </a:r>
            <a:r>
              <a:rPr lang="en-US" sz="3300" b="0" i="0" dirty="0" smtClean="0">
                <a:solidFill>
                  <a:srgbClr val="202122"/>
                </a:solidFill>
                <a:effectLst/>
                <a:latin typeface="Times New Roman" panose="02020603050405020304" pitchFamily="18" charset="0"/>
                <a:cs typeface="Times New Roman" panose="02020603050405020304" pitchFamily="18" charset="0"/>
              </a:rPr>
              <a:t> incident response processes, management oversight, security awareness and training;</a:t>
            </a:r>
          </a:p>
          <a:p>
            <a:pPr marL="519113" indent="-519113">
              <a:buFont typeface="Wingdings" panose="05000000000000000000" pitchFamily="2" charset="2"/>
              <a:buChar char="q"/>
            </a:pPr>
            <a:r>
              <a:rPr lang="en-US" sz="3300" b="1" i="0" dirty="0" smtClean="0">
                <a:solidFill>
                  <a:srgbClr val="202122"/>
                </a:solidFill>
                <a:effectLst/>
                <a:latin typeface="Times New Roman" panose="02020603050405020304" pitchFamily="18" charset="0"/>
                <a:cs typeface="Times New Roman" panose="02020603050405020304" pitchFamily="18" charset="0"/>
              </a:rPr>
              <a:t>Technical controls</a:t>
            </a:r>
            <a:r>
              <a:rPr lang="en-US" sz="3300" b="0" i="0" dirty="0" smtClean="0">
                <a:solidFill>
                  <a:srgbClr val="202122"/>
                </a:solidFill>
                <a:effectLst/>
                <a:latin typeface="Times New Roman" panose="02020603050405020304" pitchFamily="18" charset="0"/>
                <a:cs typeface="Times New Roman" panose="02020603050405020304" pitchFamily="18" charset="0"/>
              </a:rPr>
              <a:t> </a:t>
            </a:r>
            <a:r>
              <a:rPr lang="en-US" sz="3300" b="0" i="1" dirty="0" smtClean="0">
                <a:solidFill>
                  <a:srgbClr val="202122"/>
                </a:solidFill>
                <a:effectLst/>
                <a:latin typeface="Times New Roman" panose="02020603050405020304" pitchFamily="18" charset="0"/>
                <a:cs typeface="Times New Roman" panose="02020603050405020304" pitchFamily="18" charset="0"/>
              </a:rPr>
              <a:t>e.g.</a:t>
            </a:r>
            <a:r>
              <a:rPr lang="en-US" sz="3300" b="0" i="0" dirty="0" smtClean="0">
                <a:solidFill>
                  <a:srgbClr val="202122"/>
                </a:solidFill>
                <a:effectLst/>
                <a:latin typeface="Times New Roman" panose="02020603050405020304" pitchFamily="18" charset="0"/>
                <a:cs typeface="Times New Roman" panose="02020603050405020304" pitchFamily="18" charset="0"/>
              </a:rPr>
              <a:t> user authentication (login) and logical access controls, antivirus software, firewalls;</a:t>
            </a:r>
          </a:p>
          <a:p>
            <a:pPr marL="519113" indent="-519113">
              <a:buFont typeface="Wingdings" panose="05000000000000000000" pitchFamily="2" charset="2"/>
              <a:buChar char="q"/>
            </a:pPr>
            <a:r>
              <a:rPr lang="en-US" sz="3300" b="1" i="0" dirty="0" smtClean="0">
                <a:solidFill>
                  <a:srgbClr val="202122"/>
                </a:solidFill>
                <a:effectLst/>
                <a:latin typeface="Times New Roman" panose="02020603050405020304" pitchFamily="18" charset="0"/>
                <a:cs typeface="Times New Roman" panose="02020603050405020304" pitchFamily="18" charset="0"/>
              </a:rPr>
              <a:t>Legal and regulatory or compliance controls</a:t>
            </a:r>
            <a:r>
              <a:rPr lang="en-US" sz="3300" b="0" i="0" dirty="0" smtClean="0">
                <a:solidFill>
                  <a:srgbClr val="202122"/>
                </a:solidFill>
                <a:effectLst/>
                <a:latin typeface="Times New Roman" panose="02020603050405020304" pitchFamily="18" charset="0"/>
                <a:cs typeface="Times New Roman" panose="02020603050405020304" pitchFamily="18" charset="0"/>
              </a:rPr>
              <a:t> </a:t>
            </a:r>
            <a:r>
              <a:rPr lang="en-US" sz="3300" b="0" i="1" dirty="0" smtClean="0">
                <a:solidFill>
                  <a:srgbClr val="202122"/>
                </a:solidFill>
                <a:effectLst/>
                <a:latin typeface="Times New Roman" panose="02020603050405020304" pitchFamily="18" charset="0"/>
                <a:cs typeface="Times New Roman" panose="02020603050405020304" pitchFamily="18" charset="0"/>
              </a:rPr>
              <a:t>e.g.</a:t>
            </a:r>
            <a:r>
              <a:rPr lang="en-US" sz="3300" b="0" i="0" dirty="0" smtClean="0">
                <a:solidFill>
                  <a:srgbClr val="202122"/>
                </a:solidFill>
                <a:effectLst/>
                <a:latin typeface="Times New Roman" panose="02020603050405020304" pitchFamily="18" charset="0"/>
                <a:cs typeface="Times New Roman" panose="02020603050405020304" pitchFamily="18" charset="0"/>
              </a:rPr>
              <a:t> privacy laws, policies and clauses.</a:t>
            </a:r>
          </a:p>
          <a:p>
            <a:pPr marL="0" indent="0" algn="just">
              <a:buNone/>
            </a:pPr>
            <a:endParaRPr lang="en-US" sz="3900" b="1"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82991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20658"/>
          </a:xfrm>
        </p:spPr>
        <p:txBody>
          <a:bodyPr/>
          <a:lstStyle/>
          <a:p>
            <a:r>
              <a:rPr lang="en-US" sz="3200" dirty="0">
                <a:solidFill>
                  <a:prstClr val="black"/>
                </a:solidFill>
                <a:latin typeface="Arial Black" panose="020B0A04020102020204" pitchFamily="34" charset="0"/>
              </a:rPr>
              <a:t>INTRODUCTION TO SECURITY CONTROLS</a:t>
            </a:r>
            <a:endParaRPr lang="en-US" dirty="0"/>
          </a:p>
        </p:txBody>
      </p:sp>
      <p:pic>
        <p:nvPicPr>
          <p:cNvPr id="4" name="Content Placeholder 3"/>
          <p:cNvPicPr>
            <a:picLocks noGrp="1" noChangeAspect="1"/>
          </p:cNvPicPr>
          <p:nvPr>
            <p:ph idx="1"/>
          </p:nvPr>
        </p:nvPicPr>
        <p:blipFill>
          <a:blip r:embed="rId2"/>
          <a:stretch>
            <a:fillRect/>
          </a:stretch>
        </p:blipFill>
        <p:spPr>
          <a:xfrm>
            <a:off x="1787857" y="938520"/>
            <a:ext cx="7833815" cy="4869954"/>
          </a:xfrm>
          <a:prstGeom prst="rect">
            <a:avLst/>
          </a:prstGeom>
        </p:spPr>
      </p:pic>
      <p:sp>
        <p:nvSpPr>
          <p:cNvPr id="6" name="TextBox 5"/>
          <p:cNvSpPr txBox="1"/>
          <p:nvPr/>
        </p:nvSpPr>
        <p:spPr>
          <a:xfrm>
            <a:off x="3998794" y="5808474"/>
            <a:ext cx="4820886"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SECURITY CONTROL</a:t>
            </a:r>
            <a:endParaRPr lang="en-US" sz="32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920767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latin typeface="Arial Black" panose="020B0A04020102020204" pitchFamily="34" charset="0"/>
              </a:rPr>
              <a:t>MODULE 1</a:t>
            </a:r>
            <a:endParaRPr lang="en-US" sz="4400" dirty="0">
              <a:latin typeface="Arial Black" panose="020B0A04020102020204" pitchFamily="34" charset="0"/>
            </a:endParaRPr>
          </a:p>
        </p:txBody>
      </p:sp>
      <p:sp>
        <p:nvSpPr>
          <p:cNvPr id="3" name="Subtitle 2"/>
          <p:cNvSpPr>
            <a:spLocks noGrp="1"/>
          </p:cNvSpPr>
          <p:nvPr>
            <p:ph type="subTitle" idx="1"/>
          </p:nvPr>
        </p:nvSpPr>
        <p:spPr/>
        <p:txBody>
          <a:bodyPr>
            <a:normAutofit/>
          </a:bodyPr>
          <a:lstStyle/>
          <a:p>
            <a:r>
              <a:rPr lang="en-US" sz="3200" dirty="0" smtClean="0">
                <a:latin typeface="Arial Black" panose="020B0A04020102020204" pitchFamily="34" charset="0"/>
              </a:rPr>
              <a:t>INTRODUCTION TO ETHICAL HACKING</a:t>
            </a:r>
            <a:endParaRPr lang="en-US" sz="3200" dirty="0">
              <a:latin typeface="Arial Black" panose="020B0A04020102020204" pitchFamily="34" charset="0"/>
            </a:endParaRPr>
          </a:p>
        </p:txBody>
      </p:sp>
      <p:sp>
        <p:nvSpPr>
          <p:cNvPr id="4" name="Footer Placeholder 3"/>
          <p:cNvSpPr>
            <a:spLocks noGrp="1"/>
          </p:cNvSpPr>
          <p:nvPr>
            <p:ph type="ftr" sz="quarter" idx="11"/>
          </p:nvPr>
        </p:nvSpPr>
        <p:spPr/>
        <p:txBody>
          <a:bodyPr/>
          <a:lstStyle/>
          <a:p>
            <a:r>
              <a:rPr lang="en-US" dirty="0" smtClean="0"/>
              <a:t>SOUTECH CYBER SECURITY TRAINING www.soutechventures.com</a:t>
            </a:r>
            <a:endParaRPr lang="en-US" dirty="0"/>
          </a:p>
        </p:txBody>
      </p:sp>
    </p:spTree>
    <p:extLst>
      <p:ext uri="{BB962C8B-B14F-4D97-AF65-F5344CB8AC3E}">
        <p14:creationId xmlns:p14="http://schemas.microsoft.com/office/powerpoint/2010/main" val="194470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2481"/>
          </a:xfrm>
        </p:spPr>
        <p:txBody>
          <a:bodyPr>
            <a:normAutofit/>
          </a:bodyPr>
          <a:lstStyle/>
          <a:p>
            <a:r>
              <a:rPr lang="en-US" sz="3200" b="1" dirty="0" smtClean="0">
                <a:latin typeface="Arial Black" panose="020B0A04020102020204" pitchFamily="34" charset="0"/>
                <a:cs typeface="Times New Roman" panose="02020603050405020304" pitchFamily="18" charset="0"/>
              </a:rPr>
              <a:t>Introduction to Security Laws and Standards</a:t>
            </a:r>
            <a:endParaRPr lang="en-US" sz="3200" b="1" dirty="0">
              <a:latin typeface="Arial Black" panose="020B0A04020102020204" pitchFamily="34" charset="0"/>
              <a:cs typeface="Times New Roman" panose="02020603050405020304" pitchFamily="18" charset="0"/>
            </a:endParaRPr>
          </a:p>
        </p:txBody>
      </p:sp>
      <p:sp>
        <p:nvSpPr>
          <p:cNvPr id="3" name="Content Placeholder 2"/>
          <p:cNvSpPr>
            <a:spLocks noGrp="1"/>
          </p:cNvSpPr>
          <p:nvPr>
            <p:ph idx="1"/>
          </p:nvPr>
        </p:nvSpPr>
        <p:spPr>
          <a:xfrm>
            <a:off x="838200" y="1487606"/>
            <a:ext cx="10515600" cy="4689357"/>
          </a:xfrm>
        </p:spPr>
        <p:txBody>
          <a:bodyPr>
            <a:normAutofit fontScale="85000" lnSpcReduction="20000"/>
          </a:bodyPr>
          <a:lstStyle/>
          <a:p>
            <a:pPr marL="0" indent="0" algn="just">
              <a:buNone/>
            </a:pPr>
            <a:r>
              <a:rPr lang="en-US" dirty="0" smtClean="0">
                <a:latin typeface="Times New Roman" panose="02020603050405020304" pitchFamily="18" charset="0"/>
                <a:cs typeface="Times New Roman" panose="02020603050405020304" pitchFamily="18" charset="0"/>
              </a:rPr>
              <a:t>Numerous information security standards promote good security practices and define frameworks or systems to structure the analysis and design for managing information security controls. Some of the most well known are outlined below.</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International Standards Organization</a:t>
            </a:r>
          </a:p>
          <a:p>
            <a:r>
              <a:rPr lang="en-US" dirty="0">
                <a:hlinkClick r:id="rId2" tooltip="ISO/IEC 27001"/>
              </a:rPr>
              <a:t>ISO/IEC 27001</a:t>
            </a:r>
            <a:r>
              <a:rPr lang="en-US" dirty="0"/>
              <a:t> specifies 114 controls in 14 groups:</a:t>
            </a:r>
          </a:p>
          <a:p>
            <a:r>
              <a:rPr lang="en-US" dirty="0"/>
              <a:t>A.5: Information security policies</a:t>
            </a:r>
          </a:p>
          <a:p>
            <a:r>
              <a:rPr lang="en-US" dirty="0"/>
              <a:t>A.6: How information security is </a:t>
            </a:r>
            <a:r>
              <a:rPr lang="en-US" dirty="0" err="1"/>
              <a:t>organised</a:t>
            </a:r>
            <a:endParaRPr lang="en-US" dirty="0"/>
          </a:p>
          <a:p>
            <a:r>
              <a:rPr lang="en-US" dirty="0"/>
              <a:t>A.7: Human resources security - controls that are applied before, during, or after employment.</a:t>
            </a:r>
          </a:p>
          <a:p>
            <a:r>
              <a:rPr lang="en-US" dirty="0"/>
              <a:t>A.8: Asset management</a:t>
            </a:r>
          </a:p>
          <a:p>
            <a:r>
              <a:rPr lang="en-US" dirty="0"/>
              <a:t>A.9: Access controls and managing user access</a:t>
            </a:r>
          </a:p>
          <a:p>
            <a:r>
              <a:rPr lang="en-US" dirty="0"/>
              <a:t>A.10: Cryptographic technology</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246855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136479"/>
            <a:ext cx="11286699" cy="1351128"/>
          </a:xfrm>
        </p:spPr>
        <p:txBody>
          <a:bodyPr>
            <a:normAutofit/>
          </a:bodyPr>
          <a:lstStyle/>
          <a:p>
            <a:r>
              <a:rPr lang="en-US" sz="2800" b="1" dirty="0" smtClean="0">
                <a:latin typeface="Arial Black" panose="020B0A04020102020204" pitchFamily="34" charset="0"/>
                <a:cs typeface="Times New Roman" panose="02020603050405020304" pitchFamily="18" charset="0"/>
              </a:rPr>
              <a:t>INTRODUCTION TO SECURITY LAWS AND STANDARDS</a:t>
            </a:r>
            <a:endParaRPr lang="en-US" sz="2800" b="1" dirty="0">
              <a:latin typeface="Arial Black" panose="020B0A04020102020204" pitchFamily="34" charset="0"/>
              <a:cs typeface="Times New Roman" panose="02020603050405020304" pitchFamily="18" charset="0"/>
            </a:endParaRPr>
          </a:p>
        </p:txBody>
      </p:sp>
      <p:sp>
        <p:nvSpPr>
          <p:cNvPr id="3" name="Content Placeholder 2"/>
          <p:cNvSpPr>
            <a:spLocks noGrp="1"/>
          </p:cNvSpPr>
          <p:nvPr>
            <p:ph idx="1"/>
          </p:nvPr>
        </p:nvSpPr>
        <p:spPr>
          <a:xfrm>
            <a:off x="838200" y="1323834"/>
            <a:ext cx="10515600" cy="4853130"/>
          </a:xfrm>
        </p:spPr>
        <p:txBody>
          <a:bodyPr>
            <a:normAutofit lnSpcReduction="10000"/>
          </a:bodyPr>
          <a:lstStyle/>
          <a:p>
            <a:pPr marL="0" indent="0" algn="just">
              <a:buNone/>
            </a:pPr>
            <a:r>
              <a:rPr lang="en-US" dirty="0" smtClean="0">
                <a:latin typeface="Times New Roman" panose="02020603050405020304" pitchFamily="18" charset="0"/>
                <a:cs typeface="Times New Roman" panose="02020603050405020304" pitchFamily="18" charset="0"/>
              </a:rPr>
              <a:t>A.11: Physical security of the </a:t>
            </a:r>
            <a:r>
              <a:rPr lang="en-US" dirty="0" err="1" smtClean="0">
                <a:latin typeface="Times New Roman" panose="02020603050405020304" pitchFamily="18" charset="0"/>
                <a:cs typeface="Times New Roman" panose="02020603050405020304" pitchFamily="18" charset="0"/>
              </a:rPr>
              <a:t>organisation's</a:t>
            </a:r>
            <a:r>
              <a:rPr lang="en-US" dirty="0" smtClean="0">
                <a:latin typeface="Times New Roman" panose="02020603050405020304" pitchFamily="18" charset="0"/>
                <a:cs typeface="Times New Roman" panose="02020603050405020304" pitchFamily="18" charset="0"/>
              </a:rPr>
              <a:t> sites and equipment</a:t>
            </a:r>
          </a:p>
          <a:p>
            <a:pPr marL="0" indent="0" algn="just">
              <a:buNone/>
            </a:pPr>
            <a:r>
              <a:rPr lang="en-US" dirty="0" smtClean="0">
                <a:latin typeface="Times New Roman" panose="02020603050405020304" pitchFamily="18" charset="0"/>
                <a:cs typeface="Times New Roman" panose="02020603050405020304" pitchFamily="18" charset="0"/>
              </a:rPr>
              <a:t>A.12: Operational security</a:t>
            </a:r>
          </a:p>
          <a:p>
            <a:pPr marL="0" indent="0" algn="just">
              <a:buNone/>
            </a:pPr>
            <a:r>
              <a:rPr lang="en-US" dirty="0" smtClean="0">
                <a:latin typeface="Times New Roman" panose="02020603050405020304" pitchFamily="18" charset="0"/>
                <a:cs typeface="Times New Roman" panose="02020603050405020304" pitchFamily="18" charset="0"/>
              </a:rPr>
              <a:t>A.13: Secure communications and data transfer</a:t>
            </a:r>
          </a:p>
          <a:p>
            <a:pPr marL="0" indent="0" algn="just">
              <a:buNone/>
            </a:pPr>
            <a:r>
              <a:rPr lang="en-US" dirty="0" smtClean="0">
                <a:latin typeface="Times New Roman" panose="02020603050405020304" pitchFamily="18" charset="0"/>
                <a:cs typeface="Times New Roman" panose="02020603050405020304" pitchFamily="18" charset="0"/>
              </a:rPr>
              <a:t>A.14:	Secure acquisition, development, and support of information 	systems</a:t>
            </a:r>
          </a:p>
          <a:p>
            <a:pPr marL="0" indent="0" algn="just">
              <a:buNone/>
            </a:pPr>
            <a:r>
              <a:rPr lang="en-US" dirty="0" smtClean="0">
                <a:latin typeface="Times New Roman" panose="02020603050405020304" pitchFamily="18" charset="0"/>
                <a:cs typeface="Times New Roman" panose="02020603050405020304" pitchFamily="18" charset="0"/>
              </a:rPr>
              <a:t>A.15: Security for suppliers and third parties</a:t>
            </a:r>
          </a:p>
          <a:p>
            <a:pPr marL="0" indent="0" algn="just">
              <a:buNone/>
            </a:pPr>
            <a:r>
              <a:rPr lang="en-US" dirty="0" smtClean="0">
                <a:latin typeface="Times New Roman" panose="02020603050405020304" pitchFamily="18" charset="0"/>
                <a:cs typeface="Times New Roman" panose="02020603050405020304" pitchFamily="18" charset="0"/>
              </a:rPr>
              <a:t>A.16: Incident management</a:t>
            </a:r>
          </a:p>
          <a:p>
            <a:pPr marL="0" indent="0" algn="just">
              <a:buNone/>
            </a:pPr>
            <a:r>
              <a:rPr lang="en-US" dirty="0" smtClean="0">
                <a:latin typeface="Times New Roman" panose="02020603050405020304" pitchFamily="18" charset="0"/>
                <a:cs typeface="Times New Roman" panose="02020603050405020304" pitchFamily="18" charset="0"/>
              </a:rPr>
              <a:t>A.17: Business continuity/disaster recovery (to the extent that it affects 	information security)</a:t>
            </a:r>
          </a:p>
          <a:p>
            <a:pPr marL="0" indent="0" algn="just">
              <a:buNone/>
            </a:pPr>
            <a:r>
              <a:rPr lang="en-US" dirty="0" smtClean="0">
                <a:latin typeface="Times New Roman" panose="02020603050405020304" pitchFamily="18" charset="0"/>
                <a:cs typeface="Times New Roman" panose="02020603050405020304" pitchFamily="18" charset="0"/>
              </a:rPr>
              <a:t>A.18: Compliance - with internal requirements, such as policies, and 	with external requirements, such as laws.</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573752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64776"/>
            <a:ext cx="10515600" cy="4812187"/>
          </a:xfrm>
        </p:spPr>
        <p:txBody>
          <a:bodyPr>
            <a:normAutofit/>
          </a:bodyPr>
          <a:lstStyle/>
          <a:p>
            <a:pPr marL="0" indent="0" algn="just">
              <a:buNone/>
            </a:pPr>
            <a:r>
              <a:rPr lang="en-US" b="1" dirty="0" smtClean="0">
                <a:latin typeface="Times New Roman" panose="02020603050405020304" pitchFamily="18" charset="0"/>
                <a:cs typeface="Times New Roman" panose="02020603050405020304" pitchFamily="18" charset="0"/>
              </a:rPr>
              <a:t>ISO/IEC 27001 requires that management:</a:t>
            </a:r>
          </a:p>
          <a:p>
            <a:pPr marL="0" indent="0" algn="just">
              <a:buNone/>
            </a:pPr>
            <a:r>
              <a:rPr lang="en-US" dirty="0" smtClean="0">
                <a:latin typeface="Times New Roman" panose="02020603050405020304" pitchFamily="18" charset="0"/>
                <a:cs typeface="Times New Roman" panose="02020603050405020304" pitchFamily="18" charset="0"/>
              </a:rPr>
              <a:t>Systematically examine the organization's information security risks, taking account of the threats, vulnerabilities, and impacts;</a:t>
            </a:r>
          </a:p>
          <a:p>
            <a:pPr marL="0" indent="0" algn="just">
              <a:buNone/>
            </a:pPr>
            <a:r>
              <a:rPr lang="en-US" dirty="0" smtClean="0">
                <a:latin typeface="Times New Roman" panose="02020603050405020304" pitchFamily="18" charset="0"/>
                <a:cs typeface="Times New Roman" panose="02020603050405020304" pitchFamily="18" charset="0"/>
              </a:rPr>
              <a:t>Design and implement a coherent and comprehensive suite of information security controls and/or other forms of risk treatment (such as risk avoidance or risk transfer) to address those risks that are deemed unacceptable; and</a:t>
            </a:r>
          </a:p>
          <a:p>
            <a:pPr marL="0" indent="0" algn="just">
              <a:buNone/>
            </a:pPr>
            <a:r>
              <a:rPr lang="en-US" dirty="0" smtClean="0">
                <a:latin typeface="Times New Roman" panose="02020603050405020304" pitchFamily="18" charset="0"/>
                <a:cs typeface="Times New Roman" panose="02020603050405020304" pitchFamily="18" charset="0"/>
              </a:rPr>
              <a:t>Adopt an overarching management process to ensure that the information security controls continue to meet the organization's information security needs on an ongoing basis.</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229395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23833"/>
            <a:ext cx="10515600" cy="511791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T</a:t>
            </a:r>
            <a:r>
              <a:rPr lang="en-US" b="1" dirty="0" smtClean="0">
                <a:latin typeface="Times New Roman" panose="02020603050405020304" pitchFamily="18" charset="0"/>
                <a:cs typeface="Times New Roman" panose="02020603050405020304" pitchFamily="18" charset="0"/>
              </a:rPr>
              <a:t>he </a:t>
            </a:r>
            <a:r>
              <a:rPr lang="en-US" b="1" dirty="0">
                <a:latin typeface="Times New Roman" panose="02020603050405020304" pitchFamily="18" charset="0"/>
                <a:cs typeface="Times New Roman" panose="02020603050405020304" pitchFamily="18" charset="0"/>
              </a:rPr>
              <a:t>Nigerian Cybercrime Act 2015</a:t>
            </a:r>
          </a:p>
          <a:p>
            <a:pPr marL="0" indent="0" algn="just">
              <a:lnSpc>
                <a:spcPct val="150000"/>
              </a:lnSpc>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Cybercrimes Act 2015 is the first legislation in Nigeria that deals specifically with cyber security. Passed in May 2015, it gives effect to the 2011 ECOWAS Directive on fighting cyber crime and is broad in it scope</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78074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23833"/>
            <a:ext cx="10515600" cy="511791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Nigeria’s Cybercrime Act </a:t>
            </a:r>
            <a:r>
              <a:rPr lang="en-US" b="1" dirty="0" smtClean="0">
                <a:latin typeface="Times New Roman" panose="02020603050405020304" pitchFamily="18" charset="0"/>
                <a:cs typeface="Times New Roman" panose="02020603050405020304" pitchFamily="18" charset="0"/>
              </a:rPr>
              <a:t>2015 Key issues</a:t>
            </a:r>
          </a:p>
          <a:p>
            <a:pPr marL="0" indent="0" algn="just">
              <a:buNone/>
            </a:pPr>
            <a:endParaRPr lang="en-US" b="1"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person convicted of child pornography convictions will be receive 10 years in prison and/ or a N20 million fine, depending on the nature of the offence. Child pornography includes producing, procuring, distributing, and possession such images.</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Anyone </a:t>
            </a:r>
            <a:r>
              <a:rPr lang="en-US" dirty="0">
                <a:latin typeface="Times New Roman" panose="02020603050405020304" pitchFamily="18" charset="0"/>
                <a:cs typeface="Times New Roman" panose="02020603050405020304" pitchFamily="18" charset="0"/>
              </a:rPr>
              <a:t>convicted of identity theft will receive result in 3 years’ imprisonment and/ or a N7 million fine.</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751865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23833"/>
            <a:ext cx="10515600" cy="511791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Nigeria’s Cybercrime Act </a:t>
            </a:r>
            <a:r>
              <a:rPr lang="en-US" b="1" dirty="0" smtClean="0">
                <a:latin typeface="Times New Roman" panose="02020603050405020304" pitchFamily="18" charset="0"/>
                <a:cs typeface="Times New Roman" panose="02020603050405020304" pitchFamily="18" charset="0"/>
              </a:rPr>
              <a:t>2015 Key issues</a:t>
            </a:r>
            <a:endParaRPr lang="en-US" b="1" dirty="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Act also outlaws cyber-stalking and cyber-bullying. Anyone convicted of these could receive a N2 million minimum fine and/or at least 1 year in prison. More severe offences could attract a penalty as high as a N25 million minimum fine and/or up to 10 years’ imprisonment, depending on the severity of the offence.</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981595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23833"/>
            <a:ext cx="10515600" cy="511791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Nigeria’s Cybercrime Act </a:t>
            </a:r>
            <a:r>
              <a:rPr lang="en-US" b="1" dirty="0" smtClean="0">
                <a:latin typeface="Times New Roman" panose="02020603050405020304" pitchFamily="18" charset="0"/>
                <a:cs typeface="Times New Roman" panose="02020603050405020304" pitchFamily="18" charset="0"/>
              </a:rPr>
              <a:t>2015 Key issues</a:t>
            </a:r>
          </a:p>
          <a:p>
            <a:pPr algn="just">
              <a:lnSpc>
                <a:spcPct val="150000"/>
              </a:lnSpc>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hackers are found guilty of unlawfully accessing a computer system or network, they could be fined up to N10 million, imprisoned for 5 years, or both, depending on the purpose of the hack. The same applies to Internet fraudsters who commit cybercrimes by sending electronic messages, or accessing and using data on computer systems.</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108382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23833"/>
            <a:ext cx="10515600" cy="5117910"/>
          </a:xfrm>
        </p:spPr>
        <p:txBody>
          <a:bodyPr>
            <a:normAutofit fontScale="92500"/>
          </a:bodyPr>
          <a:lstStyle/>
          <a:p>
            <a:pPr marL="0" indent="0" algn="just">
              <a:buNone/>
            </a:pPr>
            <a:r>
              <a:rPr lang="en-US" b="1" dirty="0">
                <a:latin typeface="Times New Roman" panose="02020603050405020304" pitchFamily="18" charset="0"/>
                <a:cs typeface="Times New Roman" panose="02020603050405020304" pitchFamily="18" charset="0"/>
              </a:rPr>
              <a:t>Nigeria’s Cybercrime Act </a:t>
            </a:r>
            <a:r>
              <a:rPr lang="en-US" b="1" dirty="0" smtClean="0">
                <a:latin typeface="Times New Roman" panose="02020603050405020304" pitchFamily="18" charset="0"/>
                <a:cs typeface="Times New Roman" panose="02020603050405020304" pitchFamily="18" charset="0"/>
              </a:rPr>
              <a:t>2015 Key issues</a:t>
            </a:r>
          </a:p>
          <a:p>
            <a:pPr algn="just">
              <a:lnSpc>
                <a:spcPct val="150000"/>
              </a:lnSpc>
            </a:pPr>
            <a:r>
              <a:rPr lang="en-US" dirty="0">
                <a:latin typeface="Times New Roman" panose="02020603050405020304" pitchFamily="18" charset="0"/>
                <a:cs typeface="Times New Roman" panose="02020603050405020304" pitchFamily="18" charset="0"/>
              </a:rPr>
              <a:t>The president may decide that certain systems, networks and information infrastructure are vital to Nigeria’s national security or its citizens’ economic and social well-being. Therefore, the president may term them Critical National Information Infrastructure, and may implement procedures and guidelines for their use, and may conduct audits to make sure they are functioning as they’re supposed to. For example, the transportation, communications, banking sectors are critical national infrastructure.</a:t>
            </a:r>
            <a:endParaRPr 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622302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23833"/>
            <a:ext cx="10515600" cy="511791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Nigeria’s Cybercrime Act </a:t>
            </a:r>
            <a:r>
              <a:rPr lang="en-US" b="1" dirty="0" smtClean="0">
                <a:latin typeface="Times New Roman" panose="02020603050405020304" pitchFamily="18" charset="0"/>
                <a:cs typeface="Times New Roman" panose="02020603050405020304" pitchFamily="18" charset="0"/>
              </a:rPr>
              <a:t>2015 Key issues</a:t>
            </a:r>
          </a:p>
          <a:p>
            <a:pPr algn="just">
              <a:lnSpc>
                <a:spcPct val="150000"/>
              </a:lnSpc>
            </a:pPr>
            <a:r>
              <a:rPr lang="en-US" dirty="0">
                <a:latin typeface="Times New Roman" panose="02020603050405020304" pitchFamily="18" charset="0"/>
                <a:cs typeface="Times New Roman" panose="02020603050405020304" pitchFamily="18" charset="0"/>
              </a:rPr>
              <a:t>A conviction for any offence committed against any part of Nigeria’s critical national infrastructure that results in someone’s death attracts the death penalty (and there are other punishments for lesser crimes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Act prohibits cybersquatting and anyone convicted of this faces at least 2 years’ imprisonment, and/or a minimum N5 million fine.</a:t>
            </a:r>
            <a:endParaRPr 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300514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23833"/>
            <a:ext cx="10515600" cy="5117910"/>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Nigeria’s Cybercrime Act </a:t>
            </a:r>
            <a:r>
              <a:rPr lang="en-US" b="1" dirty="0" smtClean="0">
                <a:latin typeface="Times New Roman" panose="02020603050405020304" pitchFamily="18" charset="0"/>
                <a:cs typeface="Times New Roman" panose="02020603050405020304" pitchFamily="18" charset="0"/>
              </a:rPr>
              <a:t>2015 Key issues</a:t>
            </a:r>
          </a:p>
          <a:p>
            <a:pPr algn="just"/>
            <a:r>
              <a:rPr lang="en-US" dirty="0">
                <a:latin typeface="Times New Roman" panose="02020603050405020304" pitchFamily="18" charset="0"/>
                <a:cs typeface="Times New Roman" panose="02020603050405020304" pitchFamily="18" charset="0"/>
              </a:rPr>
              <a:t> The distribution of racially or ethnically prejudicial or violent material through a computer system or network is prohibited. Convictions attract at least 5 year’s imprisonment and/or a minimum N10million fine</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Internet </a:t>
            </a:r>
            <a:r>
              <a:rPr lang="en-US" dirty="0">
                <a:latin typeface="Times New Roman" panose="02020603050405020304" pitchFamily="18" charset="0"/>
                <a:cs typeface="Times New Roman" panose="02020603050405020304" pitchFamily="18" charset="0"/>
              </a:rPr>
              <a:t>service providers (ISPs) are required to keep records of users’ Internet traffic and their subscriber data, and must safeguard this information so that the users’ constitutional right to privacy is respected.</a:t>
            </a:r>
          </a:p>
          <a:p>
            <a:pPr marL="0" indent="0" algn="just">
              <a:buNone/>
            </a:pPr>
            <a:endParaRPr lang="en-US" b="1"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850807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8726"/>
          </a:xfrm>
        </p:spPr>
        <p:txBody>
          <a:bodyPr>
            <a:normAutofit/>
          </a:bodyPr>
          <a:lstStyle/>
          <a:p>
            <a:r>
              <a:rPr lang="en-US" sz="4000" dirty="0" smtClean="0">
                <a:latin typeface="Arial Black" panose="020B0A04020102020204" pitchFamily="34" charset="0"/>
              </a:rPr>
              <a:t>INFORMATION SECURITY &amp; THREAT</a:t>
            </a:r>
            <a:endParaRPr lang="en-US" sz="4000"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I</a:t>
            </a:r>
            <a:r>
              <a:rPr lang="en-US" sz="3000" dirty="0" smtClean="0">
                <a:latin typeface="Times New Roman" panose="02020603050405020304" pitchFamily="18" charset="0"/>
                <a:cs typeface="Times New Roman" panose="02020603050405020304" pitchFamily="18" charset="0"/>
              </a:rPr>
              <a:t>nformation security refers to the processes and methodologies which are designed and implemented to protect print, electronic, or any other form of confidential, private and sensitive information or data from unauthorized access, use, misuse, disclosure, destruction, modification, or disruption.</a:t>
            </a:r>
          </a:p>
          <a:p>
            <a:pPr marL="0" indent="0" algn="just">
              <a:buNone/>
            </a:pPr>
            <a:r>
              <a:rPr lang="en-US" sz="3600" b="1" dirty="0" smtClean="0">
                <a:latin typeface="Times New Roman" panose="02020603050405020304" pitchFamily="18" charset="0"/>
                <a:cs typeface="Times New Roman" panose="02020603050405020304" pitchFamily="18" charset="0"/>
              </a:rPr>
              <a:t>Threat:</a:t>
            </a:r>
            <a:r>
              <a:rPr lang="en-US" sz="36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can be anything that can take advantage of a vulnerability to breach security and negatively alter, erase, harm object or objects of interest</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027377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the Act allows electronic communication to be intercepted, but only with a court order based on reasonable grounds to suspect that the information is required for a criminal investigation or proceedings.</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43158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62648" cy="1325563"/>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1323833"/>
            <a:ext cx="10515600" cy="5117910"/>
          </a:xfrm>
        </p:spPr>
        <p:txBody>
          <a:bodyPr>
            <a:normAutofit/>
          </a:bodyPr>
          <a:lstStyle/>
          <a:p>
            <a:pPr marL="0" indent="0" algn="just">
              <a:buNone/>
            </a:pPr>
            <a:r>
              <a:rPr lang="en-US" sz="3200" b="1" dirty="0" smtClean="0">
                <a:latin typeface="Times New Roman" panose="02020603050405020304" pitchFamily="18" charset="0"/>
                <a:cs typeface="Times New Roman" panose="02020603050405020304" pitchFamily="18" charset="0"/>
              </a:rPr>
              <a:t>A definition of PCI compliance</a:t>
            </a:r>
          </a:p>
          <a:p>
            <a:pPr marL="0" indent="0" algn="just">
              <a:buNone/>
            </a:pPr>
            <a:r>
              <a:rPr lang="en-US" dirty="0" smtClean="0">
                <a:latin typeface="Times New Roman" panose="02020603050405020304" pitchFamily="18" charset="0"/>
                <a:cs typeface="Times New Roman" panose="02020603050405020304" pitchFamily="18" charset="0"/>
              </a:rPr>
              <a:t>The Payment Card Industry Data Security Standard (PCI DSS) is a set of requirements intended to ensure that all companies that process, store, or transmit credit card information maintain a secure environment. It was launched on September 7, 2006, to manage PCI security standards and improve account security throughout the transaction process. An independent body created by Visa, MasterCard, American Express, Discover, and JCB, the PCI Security Standards Council (PCI SSC) administers and manages the PCI DSS. Interestingly, the payment brands and acquirers are responsible for enforcing compliance, rather than the PCI SSC.</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430893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478"/>
            <a:ext cx="11062648" cy="1023582"/>
          </a:xfrm>
        </p:spPr>
        <p:txBody>
          <a:bodyPr/>
          <a:lstStyle/>
          <a:p>
            <a:r>
              <a:rPr lang="en-US" sz="2800" b="1" dirty="0">
                <a:solidFill>
                  <a:prstClr val="black"/>
                </a:solidFill>
                <a:latin typeface="Arial Black" panose="020B0A04020102020204" pitchFamily="34" charset="0"/>
                <a:cs typeface="Times New Roman" panose="02020603050405020304" pitchFamily="18" charset="0"/>
              </a:rPr>
              <a:t>INTRODUCTION TO SECURITY LAWS AND STANDARDS</a:t>
            </a:r>
            <a:endParaRPr lang="en-US" dirty="0"/>
          </a:p>
        </p:txBody>
      </p:sp>
      <p:sp>
        <p:nvSpPr>
          <p:cNvPr id="3" name="Content Placeholder 2"/>
          <p:cNvSpPr>
            <a:spLocks noGrp="1"/>
          </p:cNvSpPr>
          <p:nvPr>
            <p:ph idx="1"/>
          </p:nvPr>
        </p:nvSpPr>
        <p:spPr>
          <a:xfrm>
            <a:off x="838200" y="996287"/>
            <a:ext cx="10515600" cy="5445456"/>
          </a:xfrm>
        </p:spPr>
        <p:txBody>
          <a:bodyPr>
            <a:normAutofit fontScale="92500" lnSpcReduction="20000"/>
          </a:bodyPr>
          <a:lstStyle/>
          <a:p>
            <a:pPr marL="0" indent="0" algn="just">
              <a:buNone/>
            </a:pPr>
            <a:r>
              <a:rPr lang="en-US" b="1" dirty="0" smtClean="0">
                <a:latin typeface="Times New Roman" panose="02020603050405020304" pitchFamily="18" charset="0"/>
                <a:cs typeface="Times New Roman" panose="02020603050405020304" pitchFamily="18" charset="0"/>
              </a:rPr>
              <a:t>The 12 requirements for PCI DSS compliance</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Use Firewall</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Proper password protection</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Protect cardholder data</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Encrypt transmitted data</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Use and maintain antivirus</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Use properly updated </a:t>
            </a:r>
            <a:r>
              <a:rPr lang="en-US" dirty="0" err="1" smtClean="0">
                <a:latin typeface="Times New Roman" panose="02020603050405020304" pitchFamily="18" charset="0"/>
                <a:cs typeface="Times New Roman" panose="02020603050405020304" pitchFamily="18" charset="0"/>
              </a:rPr>
              <a:t>softwares</a:t>
            </a:r>
            <a:endParaRPr lang="en-US"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Restrict data access</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Unique IDS for access</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Restrict physical access</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Create and maintain access log</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Scan and test for vulnerability</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Document policies</a:t>
            </a:r>
          </a:p>
          <a:p>
            <a:pPr marL="514350" indent="-514350" algn="just">
              <a:buFont typeface="+mj-lt"/>
              <a:buAutoNum type="arabicPeriod"/>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273811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943" y="1825625"/>
            <a:ext cx="10903857" cy="4351338"/>
          </a:xfrm>
        </p:spPr>
        <p:txBody>
          <a:bodyPr/>
          <a:lstStyle/>
          <a:p>
            <a:pPr marL="0" indent="0">
              <a:buNone/>
            </a:pPr>
            <a:endParaRPr lang="en-US" dirty="0" smtClean="0"/>
          </a:p>
          <a:p>
            <a:pPr marL="0" indent="0" algn="ctr">
              <a:buNone/>
            </a:pPr>
            <a:r>
              <a:rPr lang="en-US" sz="4000" dirty="0" smtClean="0">
                <a:latin typeface="Arial Black" panose="020B0A04020102020204" pitchFamily="34" charset="0"/>
              </a:rPr>
              <a:t>MODULE 2</a:t>
            </a:r>
          </a:p>
          <a:p>
            <a:pPr marL="0" indent="0" algn="ctr">
              <a:buNone/>
            </a:pPr>
            <a:r>
              <a:rPr lang="en-US" sz="3600" dirty="0" smtClean="0">
                <a:latin typeface="Arial Black" panose="020B0A04020102020204" pitchFamily="34" charset="0"/>
              </a:rPr>
              <a:t>FOOTPRINTING AND RECONNAISSANCE</a:t>
            </a:r>
            <a:endParaRPr lang="en-US" sz="3600" dirty="0">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488403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16"/>
            <a:ext cx="10515600" cy="914400"/>
          </a:xfrm>
        </p:spPr>
        <p:txBody>
          <a:bodyPr>
            <a:normAutofit/>
          </a:bodyPr>
          <a:lstStyle/>
          <a:p>
            <a:r>
              <a:rPr lang="en-US" sz="4000" dirty="0" smtClean="0">
                <a:latin typeface="Arial Black" panose="020B0A04020102020204" pitchFamily="34" charset="0"/>
              </a:rPr>
              <a:t>WHOIS FOOTPRINTING</a:t>
            </a:r>
            <a:endParaRPr lang="en-US" sz="4000" dirty="0">
              <a:latin typeface="Arial Black" panose="020B0A04020102020204" pitchFamily="34" charset="0"/>
            </a:endParaRPr>
          </a:p>
        </p:txBody>
      </p:sp>
      <p:sp>
        <p:nvSpPr>
          <p:cNvPr id="3" name="Content Placeholder 2"/>
          <p:cNvSpPr>
            <a:spLocks noGrp="1"/>
          </p:cNvSpPr>
          <p:nvPr>
            <p:ph idx="1"/>
          </p:nvPr>
        </p:nvSpPr>
        <p:spPr>
          <a:xfrm>
            <a:off x="614149" y="1119116"/>
            <a:ext cx="11136573" cy="5336275"/>
          </a:xfrm>
        </p:spPr>
        <p:txBody>
          <a:bodyPr>
            <a:normAutofit fontScale="92500" lnSpcReduction="10000"/>
          </a:bodyPr>
          <a:lstStyle/>
          <a:p>
            <a:pPr marL="0" indent="0" algn="just">
              <a:buNone/>
            </a:pPr>
            <a:r>
              <a:rPr lang="en-US" b="1" dirty="0" err="1">
                <a:latin typeface="Times New Roman" panose="02020603050405020304" pitchFamily="18" charset="0"/>
                <a:cs typeface="Times New Roman" panose="02020603050405020304" pitchFamily="18" charset="0"/>
              </a:rPr>
              <a:t>Footprinting</a:t>
            </a:r>
            <a:r>
              <a:rPr lang="en-US" dirty="0">
                <a:latin typeface="Times New Roman" panose="02020603050405020304" pitchFamily="18" charset="0"/>
                <a:cs typeface="Times New Roman" panose="02020603050405020304" pitchFamily="18" charset="0"/>
              </a:rPr>
              <a:t> (also known as reconnaissance) is the technique used for gathering information about computer systems and the entities they belong to. To get this information, a hacker might use various tools and technologies. This information is very useful to a hacker who is trying to crack a whole system</a:t>
            </a:r>
            <a:r>
              <a:rPr lang="en-US" dirty="0" smtClean="0">
                <a:latin typeface="Times New Roman" panose="02020603050405020304" pitchFamily="18" charset="0"/>
                <a:cs typeface="Times New Roman" panose="02020603050405020304" pitchFamily="18" charset="0"/>
              </a:rPr>
              <a:t>.</a:t>
            </a:r>
          </a:p>
          <a:p>
            <a:pPr marL="0" indent="0" algn="just">
              <a:buNone/>
            </a:pPr>
            <a:r>
              <a:rPr lang="en-US" sz="3300" b="1" dirty="0">
                <a:latin typeface="Times New Roman" panose="02020603050405020304" pitchFamily="18" charset="0"/>
                <a:cs typeface="Times New Roman" panose="02020603050405020304" pitchFamily="18" charset="0"/>
              </a:rPr>
              <a:t>Objectives of </a:t>
            </a:r>
            <a:r>
              <a:rPr lang="en-US" sz="3300" b="1" dirty="0" err="1">
                <a:latin typeface="Times New Roman" panose="02020603050405020304" pitchFamily="18" charset="0"/>
                <a:cs typeface="Times New Roman" panose="02020603050405020304" pitchFamily="18" charset="0"/>
              </a:rPr>
              <a:t>Footprinting</a:t>
            </a:r>
            <a:endParaRPr lang="en-US" sz="3300" b="1"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Network </a:t>
            </a:r>
            <a:r>
              <a:rPr lang="en-US" b="1" dirty="0" err="1" smtClean="0">
                <a:latin typeface="Times New Roman" panose="02020603050405020304" pitchFamily="18" charset="0"/>
                <a:cs typeface="Times New Roman" panose="02020603050405020304" pitchFamily="18" charset="0"/>
              </a:rPr>
              <a:t>Footprinting</a:t>
            </a:r>
            <a:endParaRPr lang="en-US" b="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This is the process of collecting information related to a target network. Information like Domain name, subdomains, network blocks, IP addresses of reachable systems, </a:t>
            </a:r>
            <a:r>
              <a:rPr lang="en-US" dirty="0" err="1">
                <a:latin typeface="Times New Roman" panose="02020603050405020304" pitchFamily="18" charset="0"/>
                <a:cs typeface="Times New Roman" panose="02020603050405020304" pitchFamily="18" charset="0"/>
              </a:rPr>
              <a:t>IDSes</a:t>
            </a:r>
            <a:r>
              <a:rPr lang="en-US" dirty="0">
                <a:latin typeface="Times New Roman" panose="02020603050405020304" pitchFamily="18" charset="0"/>
                <a:cs typeface="Times New Roman" panose="02020603050405020304" pitchFamily="18" charset="0"/>
              </a:rPr>
              <a:t> running, Rouge websites/private websites, TCP &amp; UDP services running, VPN points, networking protocols, ACL's,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are collected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Collect System </a:t>
            </a:r>
            <a:r>
              <a:rPr lang="en-US" b="1" dirty="0" smtClean="0">
                <a:latin typeface="Times New Roman" panose="02020603050405020304" pitchFamily="18" charset="0"/>
                <a:cs typeface="Times New Roman" panose="02020603050405020304" pitchFamily="18" charset="0"/>
              </a:rPr>
              <a:t>Information</a:t>
            </a:r>
            <a:endParaRPr lang="en-US" b="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information related to the target system like user and group names, system banners, routing tables, SNMP information, system names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are collected using various methods.</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398040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4"/>
            <a:ext cx="10515600" cy="805218"/>
          </a:xfrm>
        </p:spPr>
        <p:txBody>
          <a:bodyPr>
            <a:normAutofit/>
          </a:bodyPr>
          <a:lstStyle/>
          <a:p>
            <a:r>
              <a:rPr lang="en-US" sz="4000" dirty="0" smtClean="0">
                <a:latin typeface="Arial Black" panose="020B0A04020102020204" pitchFamily="34" charset="0"/>
              </a:rPr>
              <a:t>WHOIS FOOTPRINTING</a:t>
            </a:r>
            <a:endParaRPr lang="en-US" sz="4000" dirty="0">
              <a:latin typeface="Arial Black" panose="020B0A04020102020204" pitchFamily="34" charset="0"/>
            </a:endParaRPr>
          </a:p>
        </p:txBody>
      </p:sp>
      <p:sp>
        <p:nvSpPr>
          <p:cNvPr id="3" name="Content Placeholder 2"/>
          <p:cNvSpPr>
            <a:spLocks noGrp="1"/>
          </p:cNvSpPr>
          <p:nvPr>
            <p:ph idx="1"/>
          </p:nvPr>
        </p:nvSpPr>
        <p:spPr>
          <a:xfrm>
            <a:off x="696036" y="1023582"/>
            <a:ext cx="11041039" cy="5486400"/>
          </a:xfrm>
        </p:spPr>
        <p:txBody>
          <a:bodyPr>
            <a:normAutofit fontScale="92500" lnSpcReduction="20000"/>
          </a:bodyPr>
          <a:lstStyle/>
          <a:p>
            <a:pPr marL="0" indent="0" algn="just">
              <a:buNone/>
            </a:pPr>
            <a:r>
              <a:rPr lang="en-US" b="1" dirty="0">
                <a:latin typeface="Times New Roman" panose="02020603050405020304" pitchFamily="18" charset="0"/>
                <a:cs typeface="Times New Roman" panose="02020603050405020304" pitchFamily="18" charset="0"/>
              </a:rPr>
              <a:t>Collect Organization's information </a:t>
            </a:r>
            <a:r>
              <a:rPr lang="en-US"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The information related to employee details, organization website, Location details, security policies implemented, the background of the organization may serve as an important piece of information for compromising the security of the target using direct or social engineering attacks</a:t>
            </a:r>
            <a:r>
              <a:rPr lang="en-US" dirty="0" smtClean="0">
                <a:latin typeface="Times New Roman" panose="02020603050405020304" pitchFamily="18" charset="0"/>
                <a:cs typeface="Times New Roman" panose="02020603050405020304" pitchFamily="18" charset="0"/>
              </a:rPr>
              <a:t>.</a:t>
            </a:r>
          </a:p>
          <a:p>
            <a:pPr marL="0" indent="0" algn="just">
              <a:buNone/>
            </a:pPr>
            <a:r>
              <a:rPr lang="en-US" sz="3000" b="1" dirty="0" err="1">
                <a:latin typeface="Times New Roman" panose="02020603050405020304" pitchFamily="18" charset="0"/>
                <a:cs typeface="Times New Roman" panose="02020603050405020304" pitchFamily="18" charset="0"/>
              </a:rPr>
              <a:t>Whois</a:t>
            </a: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footprinting</a:t>
            </a:r>
            <a:endParaRPr lang="en-US" sz="3000" b="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WHOIS (pronounced as the phrase who is) is a query and response protocol and </a:t>
            </a:r>
            <a:r>
              <a:rPr lang="en-US" dirty="0" err="1">
                <a:latin typeface="Times New Roman" panose="02020603050405020304" pitchFamily="18" charset="0"/>
                <a:cs typeface="Times New Roman" panose="02020603050405020304" pitchFamily="18" charset="0"/>
              </a:rPr>
              <a:t>whois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footprinting</a:t>
            </a:r>
            <a:r>
              <a:rPr lang="en-US" dirty="0">
                <a:latin typeface="Times New Roman" panose="02020603050405020304" pitchFamily="18" charset="0"/>
                <a:cs typeface="Times New Roman" panose="02020603050405020304" pitchFamily="18" charset="0"/>
              </a:rPr>
              <a:t> is a method for glance information about ownership of a domain name as following</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519113" indent="-45085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Domain name details</a:t>
            </a:r>
          </a:p>
          <a:p>
            <a:pPr marL="519113" indent="-45085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Contact details contain phone no. and email address of the owner</a:t>
            </a:r>
          </a:p>
          <a:p>
            <a:pPr marL="519113" indent="-45085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Registration date for the domain name</a:t>
            </a:r>
          </a:p>
          <a:p>
            <a:pPr marL="519113" indent="-45085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Expire date for the domain name</a:t>
            </a:r>
          </a:p>
          <a:p>
            <a:pPr marL="519113" indent="-45085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Domain name servers</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65304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4"/>
            <a:ext cx="10515600" cy="805218"/>
          </a:xfrm>
        </p:spPr>
        <p:txBody>
          <a:bodyPr>
            <a:normAutofit/>
          </a:bodyPr>
          <a:lstStyle/>
          <a:p>
            <a:r>
              <a:rPr lang="en-US" sz="4000" dirty="0" smtClean="0">
                <a:latin typeface="Arial Black" panose="020B0A04020102020204" pitchFamily="34" charset="0"/>
              </a:rPr>
              <a:t>WHOIS FOOTPRINTING</a:t>
            </a:r>
            <a:endParaRPr lang="en-US" sz="4000" dirty="0">
              <a:latin typeface="Arial Black" panose="020B0A04020102020204" pitchFamily="34" charset="0"/>
            </a:endParaRPr>
          </a:p>
        </p:txBody>
      </p:sp>
      <p:sp>
        <p:nvSpPr>
          <p:cNvPr id="3" name="Content Placeholder 2"/>
          <p:cNvSpPr>
            <a:spLocks noGrp="1"/>
          </p:cNvSpPr>
          <p:nvPr>
            <p:ph idx="1"/>
          </p:nvPr>
        </p:nvSpPr>
        <p:spPr>
          <a:xfrm>
            <a:off x="696036" y="1023582"/>
            <a:ext cx="11041039" cy="5486400"/>
          </a:xfrm>
        </p:spPr>
        <p:txBody>
          <a:bodyPr>
            <a:normAutofit/>
          </a:bodyPr>
          <a:lstStyle/>
          <a:p>
            <a:pPr marL="0" indent="0" algn="just">
              <a:buNone/>
            </a:pPr>
            <a:r>
              <a:rPr lang="en-US" b="1" dirty="0" err="1">
                <a:latin typeface="Times New Roman" panose="02020603050405020304" pitchFamily="18" charset="0"/>
                <a:cs typeface="Times New Roman" panose="02020603050405020304" pitchFamily="18" charset="0"/>
              </a:rPr>
              <a:t>Whois</a:t>
            </a:r>
            <a:r>
              <a:rPr lang="en-US" b="1" dirty="0">
                <a:latin typeface="Times New Roman" panose="02020603050405020304" pitchFamily="18" charset="0"/>
                <a:cs typeface="Times New Roman" panose="02020603050405020304" pitchFamily="18" charset="0"/>
              </a:rPr>
              <a:t> Lookup</a:t>
            </a:r>
          </a:p>
          <a:p>
            <a:pPr marL="0" indent="0" algn="just">
              <a:buNone/>
            </a:pPr>
            <a:r>
              <a:rPr lang="en-US" dirty="0">
                <a:latin typeface="Times New Roman" panose="02020603050405020304" pitchFamily="18" charset="0"/>
                <a:cs typeface="Times New Roman" panose="02020603050405020304" pitchFamily="18" charset="0"/>
              </a:rPr>
              <a:t>It is broadly used in support of querying databases that store the registered users or assignees of an Internet resource, such as a domain name, an IP address block, or an autonomous system, but is also used for a wider range of other information. The protocol stores and delivers database content in a human-readable format</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640193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4"/>
            <a:ext cx="10515600" cy="805218"/>
          </a:xfrm>
        </p:spPr>
        <p:txBody>
          <a:bodyPr>
            <a:normAutofit/>
          </a:bodyPr>
          <a:lstStyle/>
          <a:p>
            <a:r>
              <a:rPr lang="en-US" sz="4000" dirty="0" smtClean="0">
                <a:latin typeface="Arial Black" panose="020B0A04020102020204" pitchFamily="34" charset="0"/>
              </a:rPr>
              <a:t>WHOIS FOOTPRINTING</a:t>
            </a:r>
            <a:endParaRPr lang="en-US" sz="4000"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1160060" y="900752"/>
            <a:ext cx="9607337" cy="4647336"/>
          </a:xfrm>
          <a:prstGeom prst="rect">
            <a:avLst/>
          </a:prstGeom>
        </p:spPr>
      </p:pic>
      <p:sp>
        <p:nvSpPr>
          <p:cNvPr id="5" name="TextBox 4"/>
          <p:cNvSpPr txBox="1"/>
          <p:nvPr/>
        </p:nvSpPr>
        <p:spPr>
          <a:xfrm>
            <a:off x="3646227" y="5650173"/>
            <a:ext cx="4899546" cy="461665"/>
          </a:xfrm>
          <a:prstGeom prst="rect">
            <a:avLst/>
          </a:prstGeom>
          <a:noFill/>
        </p:spPr>
        <p:txBody>
          <a:bodyPr wrap="square" rtlCol="0">
            <a:spAutoFit/>
          </a:bodyPr>
          <a:lstStyle/>
          <a:p>
            <a:pPr algn="ctr"/>
            <a:r>
              <a:rPr lang="en-US" sz="2400" b="1" i="1" dirty="0" smtClean="0">
                <a:solidFill>
                  <a:schemeClr val="accent1"/>
                </a:solidFill>
                <a:latin typeface="Times New Roman" panose="02020603050405020304" pitchFamily="18" charset="0"/>
                <a:cs typeface="Times New Roman" panose="02020603050405020304" pitchFamily="18" charset="0"/>
              </a:rPr>
              <a:t>www.whois.domaintools.com</a:t>
            </a:r>
            <a:endParaRPr lang="en-US" sz="2400" b="1" i="1" dirty="0">
              <a:solidFill>
                <a:schemeClr val="accent1"/>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4190012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Arial Black" panose="020B0A04020102020204" pitchFamily="34" charset="0"/>
              </a:rPr>
              <a:t>WHOIS FOOTPRINTING</a:t>
            </a:r>
            <a:endParaRPr lang="en-US" dirty="0"/>
          </a:p>
        </p:txBody>
      </p:sp>
      <p:pic>
        <p:nvPicPr>
          <p:cNvPr id="4" name="Content Placeholder 3"/>
          <p:cNvPicPr>
            <a:picLocks noGrp="1" noChangeAspect="1"/>
          </p:cNvPicPr>
          <p:nvPr>
            <p:ph idx="1"/>
          </p:nvPr>
        </p:nvPicPr>
        <p:blipFill>
          <a:blip r:embed="rId2"/>
          <a:stretch>
            <a:fillRect/>
          </a:stretch>
        </p:blipFill>
        <p:spPr>
          <a:xfrm>
            <a:off x="1804485" y="1825625"/>
            <a:ext cx="8583029" cy="4351338"/>
          </a:xfrm>
          <a:prstGeom prst="rect">
            <a:avLst/>
          </a:prstGeom>
        </p:spPr>
      </p:pic>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96426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Arial Black" panose="020B0A04020102020204" pitchFamily="34" charset="0"/>
              </a:rPr>
              <a:t>WHOIS FOOTPRINTING</a:t>
            </a:r>
            <a:endParaRPr lang="en-US" dirty="0"/>
          </a:p>
        </p:txBody>
      </p:sp>
      <p:pic>
        <p:nvPicPr>
          <p:cNvPr id="5" name="Content Placeholder 4"/>
          <p:cNvPicPr>
            <a:picLocks noGrp="1" noChangeAspect="1"/>
          </p:cNvPicPr>
          <p:nvPr>
            <p:ph idx="1"/>
          </p:nvPr>
        </p:nvPicPr>
        <p:blipFill>
          <a:blip r:embed="rId2"/>
          <a:stretch>
            <a:fillRect/>
          </a:stretch>
        </p:blipFill>
        <p:spPr>
          <a:xfrm>
            <a:off x="1398038" y="1470783"/>
            <a:ext cx="8495169" cy="4351338"/>
          </a:xfrm>
          <a:prstGeom prst="rect">
            <a:avLst/>
          </a:prstGeom>
        </p:spPr>
      </p:pic>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8247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Black" panose="020B0A04020102020204" pitchFamily="34" charset="0"/>
              </a:rPr>
              <a:t>INFORMATION SECURITY &amp; THREAT</a:t>
            </a:r>
            <a:endParaRPr lang="en-US" sz="4000" dirty="0"/>
          </a:p>
        </p:txBody>
      </p:sp>
      <p:sp>
        <p:nvSpPr>
          <p:cNvPr id="3" name="Content Placeholder 2"/>
          <p:cNvSpPr>
            <a:spLocks noGrp="1"/>
          </p:cNvSpPr>
          <p:nvPr>
            <p:ph idx="1"/>
          </p:nvPr>
        </p:nvSpPr>
        <p:spPr/>
        <p:txBody>
          <a:bodyPr>
            <a:normAutofit fontScale="77500" lnSpcReduction="20000"/>
          </a:bodyPr>
          <a:lstStyle/>
          <a:p>
            <a:pPr marL="0" indent="0">
              <a:buNone/>
            </a:pPr>
            <a:r>
              <a:rPr lang="en-US" sz="3600" b="1" dirty="0" smtClean="0">
                <a:latin typeface="Times New Roman" panose="02020603050405020304" pitchFamily="18" charset="0"/>
                <a:cs typeface="Times New Roman" panose="02020603050405020304" pitchFamily="18" charset="0"/>
              </a:rPr>
              <a:t>Insider Threat</a:t>
            </a:r>
          </a:p>
          <a:p>
            <a:pPr marL="0" indent="0" algn="just">
              <a:buNone/>
            </a:pPr>
            <a:r>
              <a:rPr lang="en-US" sz="3200" dirty="0" smtClean="0">
                <a:latin typeface="Times New Roman" panose="02020603050405020304" pitchFamily="18" charset="0"/>
                <a:cs typeface="Times New Roman" panose="02020603050405020304" pitchFamily="18" charset="0"/>
              </a:rPr>
              <a:t>An insider threat occurs when individuals close to an organization who have authorized access to its network intentionally or unintentionally misuse that access to negatively affect the organization's critical data or systems.</a:t>
            </a:r>
          </a:p>
          <a:p>
            <a:pPr marL="0" indent="0" algn="just">
              <a:buNone/>
            </a:pPr>
            <a:endParaRPr lang="en-US" dirty="0"/>
          </a:p>
          <a:p>
            <a:pPr marL="0" indent="0" algn="just">
              <a:buNone/>
            </a:pPr>
            <a:r>
              <a:rPr lang="en-US" sz="3900" b="1" dirty="0" smtClean="0">
                <a:latin typeface="Times New Roman" panose="02020603050405020304" pitchFamily="18" charset="0"/>
                <a:cs typeface="Times New Roman" panose="02020603050405020304" pitchFamily="18" charset="0"/>
              </a:rPr>
              <a:t>Viruses and worms</a:t>
            </a:r>
          </a:p>
          <a:p>
            <a:pPr marL="0" indent="0" algn="just">
              <a:buNone/>
            </a:pPr>
            <a:r>
              <a:rPr lang="en-US" sz="3500" dirty="0" smtClean="0">
                <a:latin typeface="Times New Roman" panose="02020603050405020304" pitchFamily="18" charset="0"/>
                <a:cs typeface="Times New Roman" panose="02020603050405020304" pitchFamily="18" charset="0"/>
              </a:rPr>
              <a:t>Viruses and worms are malicious software programs (malware) aimed at destroying an organization's systems, data and network. A computer virus is a malicious code that replicates by copying itself to another program, system or host file. It remains dormant until someone knowingly or inadvertently activates it, spreading the infection without the knowledge or permission of a user or system administration.</a:t>
            </a:r>
            <a:endParaRPr lang="en-US" sz="35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464644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prstClr val="black"/>
                </a:solidFill>
                <a:latin typeface="Arial Black" panose="020B0A04020102020204" pitchFamily="34" charset="0"/>
              </a:rPr>
              <a:t>FOOTPRINTING THROUGH SEARCH ENGINE</a:t>
            </a:r>
            <a:endParaRPr lang="en-US" sz="3200" dirty="0"/>
          </a:p>
        </p:txBody>
      </p:sp>
      <p:sp>
        <p:nvSpPr>
          <p:cNvPr id="3" name="Content Placeholder 2"/>
          <p:cNvSpPr>
            <a:spLocks noGrp="1"/>
          </p:cNvSpPr>
          <p:nvPr>
            <p:ph idx="1"/>
          </p:nvPr>
        </p:nvSpPr>
        <p:spPr>
          <a:xfrm>
            <a:off x="838200" y="1282890"/>
            <a:ext cx="10515600" cy="4894073"/>
          </a:xfrm>
        </p:spPr>
        <p:txBody>
          <a:bodyPr>
            <a:normAutofit/>
          </a:bodyPr>
          <a:lstStyle/>
          <a:p>
            <a:pPr marL="0" indent="0">
              <a:buNone/>
            </a:pPr>
            <a:r>
              <a:rPr lang="en-US" sz="3000" b="1" dirty="0" err="1" smtClean="0">
                <a:latin typeface="Times New Roman" panose="02020603050405020304" pitchFamily="18" charset="0"/>
                <a:cs typeface="Times New Roman" panose="02020603050405020304" pitchFamily="18" charset="0"/>
              </a:rPr>
              <a:t>Footprinting</a:t>
            </a:r>
            <a:r>
              <a:rPr lang="en-US" sz="3000" b="1" dirty="0" smtClean="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through Search Engines</a:t>
            </a:r>
          </a:p>
          <a:p>
            <a:r>
              <a:rPr lang="en-US" sz="3000" dirty="0">
                <a:latin typeface="Times New Roman" panose="02020603050405020304" pitchFamily="18" charset="0"/>
                <a:cs typeface="Times New Roman" panose="02020603050405020304" pitchFamily="18" charset="0"/>
              </a:rPr>
              <a:t>Attackers use search engines to extract information about a target such as technology platforms, employee details, login pages, intranet portals, etc. which helps in performing social engineering and other types of advanced system attacks</a:t>
            </a:r>
            <a:r>
              <a:rPr lang="en-US" sz="3000" dirty="0" smtClean="0">
                <a:latin typeface="Times New Roman" panose="02020603050405020304" pitchFamily="18" charset="0"/>
                <a:cs typeface="Times New Roman" panose="02020603050405020304" pitchFamily="18" charset="0"/>
              </a:rPr>
              <a:t>.</a:t>
            </a:r>
          </a:p>
          <a:p>
            <a:pPr marL="0" indent="0">
              <a:buNone/>
            </a:pP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Search engine caches and internet archives may also provide sensitive information that has been removed from the World Wide Web (WWW</a:t>
            </a:r>
            <a:r>
              <a:rPr lang="en-US" sz="3000" dirty="0" smtClean="0">
                <a:latin typeface="Times New Roman" panose="02020603050405020304" pitchFamily="18" charset="0"/>
                <a:cs typeface="Times New Roman" panose="02020603050405020304" pitchFamily="18" charset="0"/>
              </a:rPr>
              <a:t>).</a:t>
            </a:r>
          </a:p>
          <a:p>
            <a:endParaRPr lang="en-US" sz="3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178521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prstClr val="black"/>
                </a:solidFill>
                <a:latin typeface="Arial Black" panose="020B0A04020102020204" pitchFamily="34" charset="0"/>
              </a:rPr>
              <a:t>FOOTPRINTING THROUGH SEARCH ENGINE</a:t>
            </a:r>
            <a:endParaRPr lang="en-US" sz="3200" dirty="0"/>
          </a:p>
        </p:txBody>
      </p:sp>
      <p:sp>
        <p:nvSpPr>
          <p:cNvPr id="3" name="Content Placeholder 2"/>
          <p:cNvSpPr>
            <a:spLocks noGrp="1"/>
          </p:cNvSpPr>
          <p:nvPr>
            <p:ph idx="1"/>
          </p:nvPr>
        </p:nvSpPr>
        <p:spPr>
          <a:xfrm>
            <a:off x="838200" y="1282890"/>
            <a:ext cx="10515600" cy="4894073"/>
          </a:xfrm>
        </p:spPr>
        <p:txBody>
          <a:bodyPr>
            <a:normAutofit/>
          </a:bodyPr>
          <a:lstStyle/>
          <a:p>
            <a:pPr marL="0" indent="0">
              <a:lnSpc>
                <a:spcPct val="150000"/>
              </a:lnSpc>
              <a:buNone/>
            </a:pPr>
            <a:r>
              <a:rPr lang="en-US" sz="3000" dirty="0">
                <a:latin typeface="Times New Roman" panose="02020603050405020304" pitchFamily="18" charset="0"/>
                <a:cs typeface="Times New Roman" panose="02020603050405020304" pitchFamily="18" charset="0"/>
              </a:rPr>
              <a:t>There are many search engines where you can find anything that desires from finding the meaning of the word to finding a person. Such search engines are</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395288" indent="-395288">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www.google.com</a:t>
            </a:r>
            <a:endParaRPr lang="en-US" sz="3000" dirty="0">
              <a:latin typeface="Times New Roman" panose="02020603050405020304" pitchFamily="18" charset="0"/>
              <a:cs typeface="Times New Roman" panose="02020603050405020304" pitchFamily="18" charset="0"/>
            </a:endParaRPr>
          </a:p>
          <a:p>
            <a:pPr marL="395288" indent="-395288">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www.bing.com</a:t>
            </a:r>
            <a:endParaRPr lang="en-US" sz="3000" dirty="0">
              <a:latin typeface="Times New Roman" panose="02020603050405020304" pitchFamily="18" charset="0"/>
              <a:cs typeface="Times New Roman" panose="02020603050405020304" pitchFamily="18" charset="0"/>
            </a:endParaRPr>
          </a:p>
          <a:p>
            <a:pPr marL="395288" indent="-395288">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www.shodan.io</a:t>
            </a:r>
            <a:endParaRPr lang="en-US" sz="3000" dirty="0">
              <a:latin typeface="Times New Roman" panose="02020603050405020304" pitchFamily="18" charset="0"/>
              <a:cs typeface="Times New Roman" panose="02020603050405020304" pitchFamily="18" charset="0"/>
            </a:endParaRPr>
          </a:p>
          <a:p>
            <a:pPr marL="395288" indent="-395288">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www.duckduckgo.com</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743684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prstClr val="black"/>
                </a:solidFill>
                <a:latin typeface="Arial Black" panose="020B0A04020102020204" pitchFamily="34" charset="0"/>
              </a:rPr>
              <a:t>FOOTPRINTING THROUGH SEARCH ENGINE</a:t>
            </a:r>
            <a:endParaRPr lang="en-US" sz="3200" dirty="0"/>
          </a:p>
        </p:txBody>
      </p:sp>
      <p:sp>
        <p:nvSpPr>
          <p:cNvPr id="3" name="Content Placeholder 2"/>
          <p:cNvSpPr>
            <a:spLocks noGrp="1"/>
          </p:cNvSpPr>
          <p:nvPr>
            <p:ph idx="1"/>
          </p:nvPr>
        </p:nvSpPr>
        <p:spPr>
          <a:xfrm>
            <a:off x="838200" y="1282890"/>
            <a:ext cx="10515600" cy="4894073"/>
          </a:xfrm>
        </p:spPr>
        <p:txBody>
          <a:bodyPr>
            <a:normAutofit/>
          </a:bodyPr>
          <a:lstStyle/>
          <a:p>
            <a:pPr marL="0" indent="0">
              <a:lnSpc>
                <a:spcPct val="150000"/>
              </a:lnSpc>
              <a:buNone/>
            </a:pPr>
            <a:r>
              <a:rPr lang="en-US" sz="3000" dirty="0">
                <a:latin typeface="Times New Roman" panose="02020603050405020304" pitchFamily="18" charset="0"/>
                <a:cs typeface="Times New Roman" panose="02020603050405020304" pitchFamily="18" charset="0"/>
              </a:rPr>
              <a:t>There are many search engines where you can find anything that desires from finding the meaning of the word to finding a person. Such search engines are</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395288" indent="-395288">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www.google.com</a:t>
            </a:r>
            <a:endParaRPr lang="en-US" sz="3000" dirty="0">
              <a:latin typeface="Times New Roman" panose="02020603050405020304" pitchFamily="18" charset="0"/>
              <a:cs typeface="Times New Roman" panose="02020603050405020304" pitchFamily="18" charset="0"/>
            </a:endParaRPr>
          </a:p>
          <a:p>
            <a:pPr marL="395288" indent="-395288">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www.bing.com</a:t>
            </a:r>
            <a:endParaRPr lang="en-US" sz="3000" dirty="0">
              <a:latin typeface="Times New Roman" panose="02020603050405020304" pitchFamily="18" charset="0"/>
              <a:cs typeface="Times New Roman" panose="02020603050405020304" pitchFamily="18" charset="0"/>
            </a:endParaRPr>
          </a:p>
          <a:p>
            <a:pPr marL="395288" indent="-395288">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www.shodan.io</a:t>
            </a:r>
            <a:endParaRPr lang="en-US" sz="3000" dirty="0">
              <a:latin typeface="Times New Roman" panose="02020603050405020304" pitchFamily="18" charset="0"/>
              <a:cs typeface="Times New Roman" panose="02020603050405020304" pitchFamily="18" charset="0"/>
            </a:endParaRPr>
          </a:p>
          <a:p>
            <a:pPr marL="395288" indent="-395288">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www.duckduckgo.com</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590327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4242"/>
          </a:xfrm>
        </p:spPr>
        <p:txBody>
          <a:bodyPr>
            <a:normAutofit/>
          </a:bodyPr>
          <a:lstStyle/>
          <a:p>
            <a:r>
              <a:rPr lang="en-US" sz="3200" dirty="0" smtClean="0">
                <a:latin typeface="Arial Black" panose="020B0A04020102020204" pitchFamily="34" charset="0"/>
              </a:rPr>
              <a:t>SOCIAL MEDIA FOOTPRINTING</a:t>
            </a:r>
            <a:endParaRPr lang="en-US" sz="3200" dirty="0">
              <a:latin typeface="Arial Black" panose="020B0A04020102020204" pitchFamily="34" charset="0"/>
            </a:endParaRPr>
          </a:p>
        </p:txBody>
      </p:sp>
      <p:sp>
        <p:nvSpPr>
          <p:cNvPr id="3" name="Content Placeholder 2"/>
          <p:cNvSpPr>
            <a:spLocks noGrp="1"/>
          </p:cNvSpPr>
          <p:nvPr>
            <p:ph idx="1"/>
          </p:nvPr>
        </p:nvSpPr>
        <p:spPr>
          <a:xfrm>
            <a:off x="838200" y="1419368"/>
            <a:ext cx="10515600" cy="4757595"/>
          </a:xfrm>
        </p:spPr>
        <p:txBody>
          <a:bodyPr/>
          <a:lstStyle/>
          <a:p>
            <a:pPr marL="0" indent="0" algn="just">
              <a:buNone/>
            </a:pPr>
            <a:r>
              <a:rPr lang="en-US" sz="3200" b="1" dirty="0">
                <a:latin typeface="Times New Roman" panose="02020603050405020304" pitchFamily="18" charset="0"/>
                <a:cs typeface="Times New Roman" panose="02020603050405020304" pitchFamily="18" charset="0"/>
              </a:rPr>
              <a:t>Collect Information through Social Engineering on Social Networking </a:t>
            </a:r>
            <a:r>
              <a:rPr lang="en-US" sz="3200" b="1" dirty="0" smtClean="0">
                <a:latin typeface="Times New Roman" panose="02020603050405020304" pitchFamily="18" charset="0"/>
                <a:cs typeface="Times New Roman" panose="02020603050405020304" pitchFamily="18" charset="0"/>
              </a:rPr>
              <a:t>Sites</a:t>
            </a:r>
          </a:p>
          <a:p>
            <a:pPr algn="just"/>
            <a:r>
              <a:rPr lang="en-US" dirty="0">
                <a:latin typeface="Times New Roman" panose="02020603050405020304" pitchFamily="18" charset="0"/>
                <a:cs typeface="Times New Roman" panose="02020603050405020304" pitchFamily="18" charset="0"/>
              </a:rPr>
              <a:t>Attackers use social engineering trick to gather sensitive information from social networking websites such as Facebook, </a:t>
            </a:r>
            <a:r>
              <a:rPr lang="en-US" dirty="0" err="1">
                <a:latin typeface="Times New Roman" panose="02020603050405020304" pitchFamily="18" charset="0"/>
                <a:cs typeface="Times New Roman" panose="02020603050405020304" pitchFamily="18" charset="0"/>
              </a:rPr>
              <a:t>MySpace</a:t>
            </a:r>
            <a:r>
              <a:rPr lang="en-US" dirty="0">
                <a:latin typeface="Times New Roman" panose="02020603050405020304" pitchFamily="18" charset="0"/>
                <a:cs typeface="Times New Roman" panose="02020603050405020304" pitchFamily="18" charset="0"/>
              </a:rPr>
              <a:t>, LinkedIn, Twitter, Pinterest, Google+, etc</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Attackers create a fake profile on social networking sites and then use the false identity to lure the employees to give up their sensitive information</a:t>
            </a:r>
            <a:r>
              <a:rPr lang="en-US" dirty="0" smtClean="0">
                <a:latin typeface="Times New Roman" panose="02020603050405020304" pitchFamily="18" charset="0"/>
                <a:cs typeface="Times New Roman" panose="02020603050405020304" pitchFamily="18"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319320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4242"/>
          </a:xfrm>
        </p:spPr>
        <p:txBody>
          <a:bodyPr>
            <a:normAutofit/>
          </a:bodyPr>
          <a:lstStyle/>
          <a:p>
            <a:r>
              <a:rPr lang="en-US" sz="3200" dirty="0">
                <a:solidFill>
                  <a:prstClr val="black"/>
                </a:solidFill>
                <a:latin typeface="Arial Black" panose="020B0A04020102020204" pitchFamily="34" charset="0"/>
              </a:rPr>
              <a:t>SOCIAL MEDIA FOOTPRINTING</a:t>
            </a:r>
            <a:endParaRPr lang="en-US" sz="2400" dirty="0">
              <a:latin typeface="Arial Black" panose="020B0A04020102020204" pitchFamily="34" charset="0"/>
            </a:endParaRPr>
          </a:p>
        </p:txBody>
      </p:sp>
      <p:sp>
        <p:nvSpPr>
          <p:cNvPr id="3" name="Content Placeholder 2"/>
          <p:cNvSpPr>
            <a:spLocks noGrp="1"/>
          </p:cNvSpPr>
          <p:nvPr>
            <p:ph idx="1"/>
          </p:nvPr>
        </p:nvSpPr>
        <p:spPr>
          <a:xfrm>
            <a:off x="838200" y="1419368"/>
            <a:ext cx="10515600" cy="4757595"/>
          </a:xfrm>
        </p:spPr>
        <p:txBody>
          <a:bodyPr>
            <a:normAutofit/>
          </a:bodyPr>
          <a:lstStyle/>
          <a:p>
            <a:pPr algn="just"/>
            <a:r>
              <a:rPr lang="en-US" sz="3000" dirty="0">
                <a:latin typeface="Times New Roman" panose="02020603050405020304" pitchFamily="18" charset="0"/>
                <a:cs typeface="Times New Roman" panose="02020603050405020304" pitchFamily="18" charset="0"/>
              </a:rPr>
              <a:t>Employees may post personal information such as date of birth, educational and employment backgrounds, spouses names, etc. and information about their company such as potential clients and business partners, trade secrets of business, websites, company's upcoming news, mergers, acquisitions, etc.</a:t>
            </a:r>
          </a:p>
          <a:p>
            <a:pPr marL="0" indent="0" algn="just">
              <a:buNone/>
            </a:pP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Attackers collect information about employee's interests by tracking their groups and then trick the employee to reveal more information.</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773357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4242"/>
          </a:xfrm>
        </p:spPr>
        <p:txBody>
          <a:bodyPr>
            <a:normAutofit/>
          </a:bodyPr>
          <a:lstStyle/>
          <a:p>
            <a:r>
              <a:rPr lang="en-US" sz="3200" dirty="0">
                <a:solidFill>
                  <a:prstClr val="black"/>
                </a:solidFill>
                <a:latin typeface="Arial Black" panose="020B0A04020102020204" pitchFamily="34" charset="0"/>
              </a:rPr>
              <a:t>SOCIAL MEDIA FOOTPRINTING</a:t>
            </a:r>
            <a:endParaRPr lang="en-US" sz="2400"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1822946" y="1419368"/>
            <a:ext cx="8232184" cy="4307538"/>
          </a:xfrm>
          <a:prstGeom prst="rect">
            <a:avLst/>
          </a:prstGeom>
        </p:spPr>
      </p:pic>
      <p:sp>
        <p:nvSpPr>
          <p:cNvPr id="5" name="TextBox 4"/>
          <p:cNvSpPr txBox="1"/>
          <p:nvPr/>
        </p:nvSpPr>
        <p:spPr>
          <a:xfrm>
            <a:off x="2279175" y="5992153"/>
            <a:ext cx="8038531"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Information Available on Social Networking site</a:t>
            </a:r>
            <a:endParaRPr lang="en-US" sz="28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261212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229" y="2506662"/>
            <a:ext cx="10515600" cy="4351338"/>
          </a:xfrm>
        </p:spPr>
        <p:txBody>
          <a:bodyPr/>
          <a:lstStyle/>
          <a:p>
            <a:pPr marL="0" indent="0" algn="ctr">
              <a:buNone/>
            </a:pPr>
            <a:r>
              <a:rPr lang="en-US" sz="4800" dirty="0" smtClean="0">
                <a:latin typeface="Arial Black" panose="020B0A04020102020204" pitchFamily="34" charset="0"/>
              </a:rPr>
              <a:t>MODULE 3</a:t>
            </a:r>
          </a:p>
          <a:p>
            <a:pPr marL="0" indent="0" algn="ctr">
              <a:buNone/>
            </a:pPr>
            <a:r>
              <a:rPr lang="en-US" sz="4800" dirty="0" smtClean="0">
                <a:latin typeface="Arial Black" panose="020B0A04020102020204" pitchFamily="34" charset="0"/>
              </a:rPr>
              <a:t>SOCIAL ENGINEERING</a:t>
            </a:r>
          </a:p>
          <a:p>
            <a:pPr marL="0" indent="0">
              <a:buNone/>
            </a:pPr>
            <a:endParaRPr lang="en-US" dirty="0"/>
          </a:p>
        </p:txBody>
      </p:sp>
      <p:sp>
        <p:nvSpPr>
          <p:cNvPr id="2" name="Footer Placeholder 1"/>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794923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7890"/>
          </a:xfrm>
        </p:spPr>
        <p:txBody>
          <a:bodyPr>
            <a:normAutofit/>
          </a:bodyPr>
          <a:lstStyle/>
          <a:p>
            <a:r>
              <a:rPr lang="en-US" sz="4000" dirty="0" smtClean="0">
                <a:latin typeface="Arial Black" panose="020B0A04020102020204" pitchFamily="34" charset="0"/>
              </a:rPr>
              <a:t>SOCIAL ENGINEERING</a:t>
            </a:r>
            <a:endParaRPr lang="en-US" sz="4000" dirty="0">
              <a:latin typeface="Arial Black" panose="020B0A04020102020204" pitchFamily="34" charset="0"/>
            </a:endParaRPr>
          </a:p>
        </p:txBody>
      </p:sp>
      <p:sp>
        <p:nvSpPr>
          <p:cNvPr id="3" name="Content Placeholder 2"/>
          <p:cNvSpPr>
            <a:spLocks noGrp="1"/>
          </p:cNvSpPr>
          <p:nvPr>
            <p:ph idx="1"/>
          </p:nvPr>
        </p:nvSpPr>
        <p:spPr>
          <a:xfrm>
            <a:off x="838200" y="1282890"/>
            <a:ext cx="10515600" cy="5227092"/>
          </a:xfrm>
        </p:spPr>
        <p:txBody>
          <a:bodyPr/>
          <a:lstStyle/>
          <a:p>
            <a:pPr marL="0" indent="0" algn="just">
              <a:buNone/>
            </a:pPr>
            <a:r>
              <a:rPr lang="en-US" sz="3600" b="1" dirty="0">
                <a:latin typeface="Times New Roman" panose="02020603050405020304" pitchFamily="18" charset="0"/>
                <a:cs typeface="Times New Roman" panose="02020603050405020304" pitchFamily="18" charset="0"/>
              </a:rPr>
              <a:t>What is social </a:t>
            </a:r>
            <a:r>
              <a:rPr lang="en-US" sz="3600" b="1" dirty="0" smtClean="0">
                <a:latin typeface="Times New Roman" panose="02020603050405020304" pitchFamily="18" charset="0"/>
                <a:cs typeface="Times New Roman" panose="02020603050405020304" pitchFamily="18" charset="0"/>
              </a:rPr>
              <a:t>engineering</a:t>
            </a:r>
          </a:p>
          <a:p>
            <a:pPr marL="0" indent="0" algn="just">
              <a:buNone/>
            </a:pPr>
            <a:r>
              <a:rPr lang="en-US" sz="3000" dirty="0">
                <a:latin typeface="Times New Roman" panose="02020603050405020304" pitchFamily="18" charset="0"/>
                <a:cs typeface="Times New Roman" panose="02020603050405020304" pitchFamily="18" charset="0"/>
              </a:rPr>
              <a:t>Social engineering is an attempt by attackers to fool or manipulate humans into giving up access, credentials, banking details, or other sensitive information</a:t>
            </a:r>
            <a:r>
              <a:rPr lang="en-US" sz="3000" dirty="0" smtClean="0">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The types of information these criminals are seeking can vary, but when individuals are targeted the criminals are usually trying to trick you into giving them your passwords or bank information, or access your computer to secretly install malicious software–that will give them access to your passwords and bank information as well as giving them control over your computer.</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493325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7890"/>
          </a:xfrm>
        </p:spPr>
        <p:txBody>
          <a:bodyPr>
            <a:normAutofit/>
          </a:bodyPr>
          <a:lstStyle/>
          <a:p>
            <a:r>
              <a:rPr lang="en-US" sz="4000" dirty="0" smtClean="0">
                <a:latin typeface="Arial Black" panose="020B0A04020102020204" pitchFamily="34" charset="0"/>
              </a:rPr>
              <a:t>SOCIAL ENGINEERING</a:t>
            </a:r>
            <a:endParaRPr lang="en-US" sz="4000" dirty="0">
              <a:latin typeface="Arial Black" panose="020B0A04020102020204" pitchFamily="34" charset="0"/>
            </a:endParaRPr>
          </a:p>
        </p:txBody>
      </p:sp>
      <p:sp>
        <p:nvSpPr>
          <p:cNvPr id="3" name="Content Placeholder 2"/>
          <p:cNvSpPr>
            <a:spLocks noGrp="1"/>
          </p:cNvSpPr>
          <p:nvPr>
            <p:ph idx="1"/>
          </p:nvPr>
        </p:nvSpPr>
        <p:spPr>
          <a:xfrm>
            <a:off x="838200" y="1282890"/>
            <a:ext cx="10515600" cy="5227092"/>
          </a:xfrm>
        </p:spPr>
        <p:txBody>
          <a:bodyPr>
            <a:noAutofit/>
          </a:bodyPr>
          <a:lstStyle/>
          <a:p>
            <a:pPr marL="0" indent="0" algn="just">
              <a:buNone/>
            </a:pPr>
            <a:r>
              <a:rPr lang="en-US" sz="2600" b="1" dirty="0" smtClean="0">
                <a:latin typeface="Times New Roman" panose="02020603050405020304" pitchFamily="18" charset="0"/>
                <a:cs typeface="Times New Roman" panose="02020603050405020304" pitchFamily="18" charset="0"/>
              </a:rPr>
              <a:t>Social engineering occurs in three stages:</a:t>
            </a:r>
          </a:p>
          <a:p>
            <a:pPr algn="just"/>
            <a:r>
              <a:rPr lang="en-US" sz="2600" b="1" dirty="0" smtClean="0">
                <a:latin typeface="Times New Roman" panose="02020603050405020304" pitchFamily="18" charset="0"/>
                <a:cs typeface="Times New Roman" panose="02020603050405020304" pitchFamily="18" charset="0"/>
              </a:rPr>
              <a:t>Research</a:t>
            </a:r>
            <a:r>
              <a:rPr lang="en-US" sz="2600" dirty="0" smtClean="0">
                <a:latin typeface="Times New Roman" panose="02020603050405020304" pitchFamily="18" charset="0"/>
                <a:cs typeface="Times New Roman" panose="02020603050405020304" pitchFamily="18" charset="0"/>
              </a:rPr>
              <a:t> - the attacker performs reconnaissance on the target to gather information like organizational structure, roles, behaviors, and things that target individuals may respond to. Attackers can collect data via company websites, social media profiles and even in-person visits.</a:t>
            </a:r>
          </a:p>
          <a:p>
            <a:pPr algn="just"/>
            <a:r>
              <a:rPr lang="en-US" sz="2600" b="1" dirty="0" smtClean="0">
                <a:latin typeface="Times New Roman" panose="02020603050405020304" pitchFamily="18" charset="0"/>
                <a:cs typeface="Times New Roman" panose="02020603050405020304" pitchFamily="18" charset="0"/>
              </a:rPr>
              <a:t>Planning</a:t>
            </a:r>
            <a:r>
              <a:rPr lang="en-US" sz="2600" dirty="0" smtClean="0">
                <a:latin typeface="Times New Roman" panose="02020603050405020304" pitchFamily="18" charset="0"/>
                <a:cs typeface="Times New Roman" panose="02020603050405020304" pitchFamily="18" charset="0"/>
              </a:rPr>
              <a:t> - busing the information they gathered, the attacker selects their mode of attack and designs the strategy and specific messages they will use to exploit the target individuals’ weaknesses.</a:t>
            </a:r>
          </a:p>
          <a:p>
            <a:pPr algn="just"/>
            <a:r>
              <a:rPr lang="en-US" sz="2600" b="1" dirty="0" smtClean="0">
                <a:latin typeface="Times New Roman" panose="02020603050405020304" pitchFamily="18" charset="0"/>
                <a:cs typeface="Times New Roman" panose="02020603050405020304" pitchFamily="18" charset="0"/>
              </a:rPr>
              <a:t>Execution</a:t>
            </a:r>
            <a:r>
              <a:rPr lang="en-US" sz="2600" dirty="0" smtClean="0">
                <a:latin typeface="Times New Roman" panose="02020603050405020304" pitchFamily="18" charset="0"/>
                <a:cs typeface="Times New Roman" panose="02020603050405020304" pitchFamily="18" charset="0"/>
              </a:rPr>
              <a:t> - the attacker carries out the attack usually by sending messages by email or another online channel. In some forms of social engineering, attackers actively interact with their victims; in others, the kill chain is automated, typically activated by the user clicking on a link to visit a malicious website or execute malicious code.</a:t>
            </a:r>
            <a:endParaRPr lang="en-US" sz="2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43760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7890"/>
          </a:xfrm>
        </p:spPr>
        <p:txBody>
          <a:bodyPr>
            <a:normAutofit/>
          </a:bodyPr>
          <a:lstStyle/>
          <a:p>
            <a:r>
              <a:rPr lang="en-US" sz="4000" dirty="0" smtClean="0">
                <a:latin typeface="Arial Black" panose="020B0A04020102020204" pitchFamily="34" charset="0"/>
              </a:rPr>
              <a:t>SOCIAL ENGINEERING</a:t>
            </a:r>
            <a:endParaRPr lang="en-US" sz="4000" dirty="0">
              <a:latin typeface="Arial Black" panose="020B0A04020102020204" pitchFamily="34" charset="0"/>
            </a:endParaRPr>
          </a:p>
        </p:txBody>
      </p:sp>
      <p:sp>
        <p:nvSpPr>
          <p:cNvPr id="3" name="Content Placeholder 2"/>
          <p:cNvSpPr>
            <a:spLocks noGrp="1"/>
          </p:cNvSpPr>
          <p:nvPr>
            <p:ph idx="1"/>
          </p:nvPr>
        </p:nvSpPr>
        <p:spPr>
          <a:xfrm>
            <a:off x="838200" y="1282890"/>
            <a:ext cx="10515600" cy="5227092"/>
          </a:xfrm>
        </p:spPr>
        <p:txBody>
          <a:bodyPr>
            <a:normAutofit/>
          </a:bodyPr>
          <a:lstStyle/>
          <a:p>
            <a:pPr marL="0" indent="0" fontAlgn="base">
              <a:buNone/>
            </a:pPr>
            <a:r>
              <a:rPr lang="en-US" sz="3600" b="1" dirty="0" smtClean="0">
                <a:latin typeface="Times New Roman" panose="02020603050405020304" pitchFamily="18" charset="0"/>
                <a:cs typeface="Times New Roman" panose="02020603050405020304" pitchFamily="18" charset="0"/>
              </a:rPr>
              <a:t>Social engineering techniques</a:t>
            </a:r>
          </a:p>
          <a:p>
            <a:pPr marL="0" indent="0" fontAlgn="base">
              <a:buNone/>
            </a:pPr>
            <a:r>
              <a:rPr lang="en-US" dirty="0" smtClean="0">
                <a:latin typeface="Times New Roman" panose="02020603050405020304" pitchFamily="18" charset="0"/>
                <a:cs typeface="Times New Roman" panose="02020603050405020304" pitchFamily="18" charset="0"/>
              </a:rPr>
              <a:t>According </a:t>
            </a:r>
            <a:r>
              <a:rPr lang="en-US" dirty="0">
                <a:latin typeface="Times New Roman" panose="02020603050405020304" pitchFamily="18" charset="0"/>
                <a:cs typeface="Times New Roman" panose="02020603050405020304" pitchFamily="18" charset="0"/>
              </a:rPr>
              <a:t>to the InfoSec Institute, the following five techniques are among the most commonly used social engineering attacks</a:t>
            </a:r>
            <a:r>
              <a:rPr lang="en-US" dirty="0" smtClean="0">
                <a:latin typeface="Times New Roman" panose="02020603050405020304" pitchFamily="18" charset="0"/>
                <a:cs typeface="Times New Roman" panose="02020603050405020304" pitchFamily="18" charset="0"/>
              </a:rPr>
              <a:t>.</a:t>
            </a:r>
          </a:p>
          <a:p>
            <a:pPr marL="0" indent="0" fontAlgn="base">
              <a:buNone/>
            </a:pPr>
            <a:endParaRPr lang="en-US" sz="3000" dirty="0" smtClean="0">
              <a:latin typeface="Times New Roman" panose="02020603050405020304" pitchFamily="18" charset="0"/>
              <a:cs typeface="Times New Roman" panose="02020603050405020304" pitchFamily="18" charset="0"/>
            </a:endParaRPr>
          </a:p>
          <a:p>
            <a:pPr marL="514350" indent="-514350" fontAlgn="base">
              <a:buFont typeface="+mj-lt"/>
              <a:buAutoNum type="arabicPeriod"/>
            </a:pPr>
            <a:r>
              <a:rPr lang="en-US" sz="3000" b="1" dirty="0" smtClean="0">
                <a:latin typeface="Times New Roman" panose="02020603050405020304" pitchFamily="18" charset="0"/>
                <a:cs typeface="Times New Roman" panose="02020603050405020304" pitchFamily="18" charset="0"/>
              </a:rPr>
              <a:t>Phishing </a:t>
            </a:r>
            <a:r>
              <a:rPr lang="en-US" sz="3000" dirty="0" smtClean="0">
                <a:latin typeface="Times New Roman" panose="02020603050405020304" pitchFamily="18" charset="0"/>
                <a:cs typeface="Times New Roman" panose="02020603050405020304" pitchFamily="18" charset="0"/>
              </a:rPr>
              <a:t>In </a:t>
            </a:r>
            <a:r>
              <a:rPr lang="en-US" sz="3000" dirty="0">
                <a:latin typeface="Times New Roman" panose="02020603050405020304" pitchFamily="18" charset="0"/>
                <a:cs typeface="Times New Roman" panose="02020603050405020304" pitchFamily="18" charset="0"/>
              </a:rPr>
              <a:t>a phishing attack, an attacker uses a message sent by email, social media, instant messaging clients or SMS to obtain sensitive information from a victim or trick them into clicking a link to a malicious website.</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67328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2601"/>
          </a:xfrm>
        </p:spPr>
        <p:txBody>
          <a:bodyPr>
            <a:normAutofit/>
          </a:bodyPr>
          <a:lstStyle/>
          <a:p>
            <a:r>
              <a:rPr lang="en-US" sz="4000" dirty="0" smtClean="0">
                <a:latin typeface="Arial Black" panose="020B0A04020102020204" pitchFamily="34" charset="0"/>
              </a:rPr>
              <a:t>INFORMATION SECURITY &amp; THREAT</a:t>
            </a:r>
            <a:endParaRPr lang="en-US" sz="4000" dirty="0">
              <a:latin typeface="Arial Black" panose="020B0A04020102020204" pitchFamily="34" charset="0"/>
            </a:endParaRPr>
          </a:p>
        </p:txBody>
      </p:sp>
      <p:sp>
        <p:nvSpPr>
          <p:cNvPr id="3" name="Content Placeholder 2"/>
          <p:cNvSpPr>
            <a:spLocks noGrp="1"/>
          </p:cNvSpPr>
          <p:nvPr>
            <p:ph idx="1"/>
          </p:nvPr>
        </p:nvSpPr>
        <p:spPr>
          <a:xfrm>
            <a:off x="838200" y="1201784"/>
            <a:ext cx="10515600" cy="4975180"/>
          </a:xfrm>
        </p:spPr>
        <p:txBody>
          <a:bodyPr>
            <a:normAutofit fontScale="92500" lnSpcReduction="20000"/>
          </a:bodyPr>
          <a:lstStyle/>
          <a:p>
            <a:pPr marL="0" indent="0">
              <a:buNone/>
            </a:pPr>
            <a:r>
              <a:rPr lang="en-US" sz="3600" b="1" dirty="0" smtClean="0">
                <a:latin typeface="Times New Roman" panose="02020603050405020304" pitchFamily="18" charset="0"/>
                <a:cs typeface="Times New Roman" panose="02020603050405020304" pitchFamily="18" charset="0"/>
              </a:rPr>
              <a:t>Worm</a:t>
            </a:r>
          </a:p>
          <a:p>
            <a:pPr marL="0" indent="0" algn="just">
              <a:buNone/>
            </a:pPr>
            <a:r>
              <a:rPr lang="en-US" sz="3100" dirty="0" smtClean="0">
                <a:latin typeface="Times New Roman" panose="02020603050405020304" pitchFamily="18" charset="0"/>
                <a:cs typeface="Times New Roman" panose="02020603050405020304" pitchFamily="18" charset="0"/>
              </a:rPr>
              <a:t>A computer worm is a self-replicating program that doesn't have to copy itself to a host program or require human interaction to spread. Its main function is to infect other computers while remaining active on the infected system.</a:t>
            </a:r>
          </a:p>
          <a:p>
            <a:pPr marL="0" indent="0" algn="just">
              <a:buNone/>
            </a:pPr>
            <a:r>
              <a:rPr lang="en-US" sz="3800" b="1" dirty="0" smtClean="0">
                <a:latin typeface="Times New Roman" panose="02020603050405020304" pitchFamily="18" charset="0"/>
                <a:cs typeface="Times New Roman" panose="02020603050405020304" pitchFamily="18" charset="0"/>
              </a:rPr>
              <a:t>Botnet</a:t>
            </a:r>
          </a:p>
          <a:p>
            <a:pPr marL="0" indent="0" algn="just">
              <a:buNone/>
            </a:pPr>
            <a:r>
              <a:rPr lang="en-US" sz="3100" dirty="0" smtClean="0">
                <a:latin typeface="Times New Roman" panose="02020603050405020304" pitchFamily="18" charset="0"/>
                <a:cs typeface="Times New Roman" panose="02020603050405020304" pitchFamily="18" charset="0"/>
              </a:rPr>
              <a:t>A botnet is a collection of Internet-connected devices, including PCs, mobile devices, servers and </a:t>
            </a:r>
            <a:r>
              <a:rPr lang="en-US" sz="3100" dirty="0" err="1" smtClean="0">
                <a:latin typeface="Times New Roman" panose="02020603050405020304" pitchFamily="18" charset="0"/>
                <a:cs typeface="Times New Roman" panose="02020603050405020304" pitchFamily="18" charset="0"/>
              </a:rPr>
              <a:t>IoT</a:t>
            </a:r>
            <a:r>
              <a:rPr lang="en-US" sz="3100" dirty="0" smtClean="0">
                <a:latin typeface="Times New Roman" panose="02020603050405020304" pitchFamily="18" charset="0"/>
                <a:cs typeface="Times New Roman" panose="02020603050405020304" pitchFamily="18" charset="0"/>
              </a:rPr>
              <a:t> devices that are infected and remotely controlled by a common type of malware. Typically, the botnet malware searches for vulnerable devices across the internet. The goal of the threat actor creating a botnet is to infect as many connected devices as possible, using the computing power and resources of those devices for automated tasks that generally remain hidden to the users of the devices.</a:t>
            </a:r>
            <a:endParaRPr lang="en-US" sz="31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b="1" dirty="0" smtClean="0">
                <a:solidFill>
                  <a:schemeClr val="tx2"/>
                </a:solidFill>
              </a:rPr>
              <a:t>SOUTECH CYBER SECURITY TRAINING www.soutechventures.com</a:t>
            </a:r>
            <a:endParaRPr lang="en-US" b="1" dirty="0">
              <a:solidFill>
                <a:schemeClr val="tx2"/>
              </a:solidFill>
            </a:endParaRPr>
          </a:p>
        </p:txBody>
      </p:sp>
    </p:spTree>
    <p:extLst>
      <p:ext uri="{BB962C8B-B14F-4D97-AF65-F5344CB8AC3E}">
        <p14:creationId xmlns:p14="http://schemas.microsoft.com/office/powerpoint/2010/main" val="11457726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pic>
        <p:nvPicPr>
          <p:cNvPr id="4" name="Content Placeholder 3"/>
          <p:cNvPicPr>
            <a:picLocks noGrp="1" noChangeAspect="1"/>
          </p:cNvPicPr>
          <p:nvPr>
            <p:ph idx="1"/>
          </p:nvPr>
        </p:nvPicPr>
        <p:blipFill>
          <a:blip r:embed="rId2"/>
          <a:stretch>
            <a:fillRect/>
          </a:stretch>
        </p:blipFill>
        <p:spPr>
          <a:xfrm>
            <a:off x="1524000" y="1000574"/>
            <a:ext cx="8898340" cy="4934303"/>
          </a:xfrm>
          <a:prstGeom prst="rect">
            <a:avLst/>
          </a:prstGeom>
        </p:spPr>
      </p:pic>
      <p:sp>
        <p:nvSpPr>
          <p:cNvPr id="5" name="TextBox 4"/>
          <p:cNvSpPr txBox="1"/>
          <p:nvPr/>
        </p:nvSpPr>
        <p:spPr>
          <a:xfrm>
            <a:off x="2060812" y="6168788"/>
            <a:ext cx="6796585" cy="584775"/>
          </a:xfrm>
          <a:prstGeom prst="rect">
            <a:avLst/>
          </a:prstGeom>
          <a:noFill/>
        </p:spPr>
        <p:txBody>
          <a:bodyPr wrap="square" rtlCol="0">
            <a:spAutoFit/>
          </a:bodyPr>
          <a:lstStyle/>
          <a:p>
            <a:pPr algn="ctr"/>
            <a:r>
              <a:rPr lang="en-US" sz="3200" b="1" i="1" dirty="0" smtClean="0"/>
              <a:t>Phishing Mail</a:t>
            </a:r>
            <a:endParaRPr lang="en-US" sz="3200" b="1" i="1" dirty="0"/>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7877099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1218938"/>
            <a:ext cx="10515600" cy="5304692"/>
          </a:xfrm>
        </p:spPr>
        <p:txBody>
          <a:bodyPr>
            <a:normAutofit/>
          </a:bodyPr>
          <a:lstStyle/>
          <a:p>
            <a:pPr marL="0" indent="0">
              <a:buNone/>
            </a:pPr>
            <a:r>
              <a:rPr lang="en-US" sz="3200" b="1" dirty="0">
                <a:latin typeface="Times New Roman" panose="02020603050405020304" pitchFamily="18" charset="0"/>
                <a:cs typeface="Times New Roman" panose="02020603050405020304" pitchFamily="18" charset="0"/>
              </a:rPr>
              <a:t>Several things can occur by clicking the link. For example</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user is redirected to myuniversity.edurenewal.com, a bogus page appearing exactly like the real renewal page, where both new and existing passwords are requested. The attacker, monitoring the page, hijacks the original password to gain access to secured areas on the university network</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The user is sent to the actual password renewal page. However, while being redirected, a malicious script activates in the background to hijack the user’s session cookie. This results in a reflected XSS attack, giving the perpetrator privileged access to the university network.</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357883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1218938"/>
            <a:ext cx="10515600" cy="5304692"/>
          </a:xfrm>
        </p:spPr>
        <p:txBody>
          <a:bodyPr>
            <a:normAutofit/>
          </a:bodyPr>
          <a:lstStyle/>
          <a:p>
            <a:pPr marL="0" indent="0" algn="just">
              <a:buNone/>
            </a:pPr>
            <a:r>
              <a:rPr lang="en-US" b="1" dirty="0" smtClean="0">
                <a:latin typeface="Times New Roman" panose="02020603050405020304" pitchFamily="18" charset="0"/>
                <a:cs typeface="Times New Roman" panose="02020603050405020304" pitchFamily="18" charset="0"/>
              </a:rPr>
              <a:t>2. Watering hole </a:t>
            </a:r>
          </a:p>
          <a:p>
            <a:pPr marL="0" indent="0" algn="just">
              <a:buNone/>
            </a:pPr>
            <a:r>
              <a:rPr lang="en-US" dirty="0" smtClean="0">
                <a:latin typeface="Times New Roman" panose="02020603050405020304" pitchFamily="18" charset="0"/>
                <a:cs typeface="Times New Roman" panose="02020603050405020304" pitchFamily="18" charset="0"/>
              </a:rPr>
              <a:t>A watering </a:t>
            </a:r>
            <a:r>
              <a:rPr lang="en-US" dirty="0">
                <a:latin typeface="Times New Roman" panose="02020603050405020304" pitchFamily="18" charset="0"/>
                <a:cs typeface="Times New Roman" panose="02020603050405020304" pitchFamily="18" charset="0"/>
              </a:rPr>
              <a:t>hole attack involves launching or </a:t>
            </a:r>
            <a:r>
              <a:rPr lang="en-US" dirty="0" smtClean="0">
                <a:latin typeface="Times New Roman" panose="02020603050405020304" pitchFamily="18" charset="0"/>
                <a:cs typeface="Times New Roman" panose="02020603050405020304" pitchFamily="18" charset="0"/>
              </a:rPr>
              <a:t>downloading </a:t>
            </a:r>
            <a:r>
              <a:rPr lang="en-US" dirty="0">
                <a:latin typeface="Times New Roman" panose="02020603050405020304" pitchFamily="18" charset="0"/>
                <a:cs typeface="Times New Roman" panose="02020603050405020304" pitchFamily="18" charset="0"/>
              </a:rPr>
              <a:t>malicious code from a legitimate website, which is commonly visited by the targets of the attack. For example, attackers might compromise a financial industry news site, knowing that individuals who work in finance and thus represent an attractive target, are likely to visit this site. The compromised site typically installs a backdoor </a:t>
            </a:r>
            <a:r>
              <a:rPr lang="en-US" dirty="0" err="1">
                <a:latin typeface="Times New Roman" panose="02020603050405020304" pitchFamily="18" charset="0"/>
                <a:cs typeface="Times New Roman" panose="02020603050405020304" pitchFamily="18" charset="0"/>
              </a:rPr>
              <a:t>trojan</a:t>
            </a:r>
            <a:r>
              <a:rPr lang="en-US" dirty="0">
                <a:latin typeface="Times New Roman" panose="02020603050405020304" pitchFamily="18" charset="0"/>
                <a:cs typeface="Times New Roman" panose="02020603050405020304" pitchFamily="18" charset="0"/>
              </a:rPr>
              <a:t> that allows the attacker to compromise and remotely control the victim’s device.</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628397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pic>
        <p:nvPicPr>
          <p:cNvPr id="4" name="Content Placeholder 3"/>
          <p:cNvPicPr>
            <a:picLocks noGrp="1" noChangeAspect="1"/>
          </p:cNvPicPr>
          <p:nvPr>
            <p:ph idx="1"/>
          </p:nvPr>
        </p:nvPicPr>
        <p:blipFill>
          <a:blip r:embed="rId2"/>
          <a:stretch>
            <a:fillRect/>
          </a:stretch>
        </p:blipFill>
        <p:spPr>
          <a:xfrm>
            <a:off x="1937982" y="1014222"/>
            <a:ext cx="7588155" cy="4828826"/>
          </a:xfrm>
          <a:prstGeom prst="rect">
            <a:avLst/>
          </a:prstGeom>
        </p:spPr>
      </p:pic>
      <p:sp>
        <p:nvSpPr>
          <p:cNvPr id="5" name="TextBox 4"/>
          <p:cNvSpPr txBox="1"/>
          <p:nvPr/>
        </p:nvSpPr>
        <p:spPr>
          <a:xfrm>
            <a:off x="2961564" y="6182436"/>
            <a:ext cx="4490114"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Watering Hole Attack</a:t>
            </a:r>
            <a:endParaRPr lang="en-US" sz="28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5424855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1218938"/>
            <a:ext cx="10515600" cy="4958025"/>
          </a:xfrm>
        </p:spPr>
        <p:txBody>
          <a:bodyPr/>
          <a:lstStyle/>
          <a:p>
            <a:pPr marL="0" indent="0">
              <a:buNone/>
            </a:pPr>
            <a:r>
              <a:rPr lang="en-US" sz="3200" b="1" dirty="0" smtClean="0"/>
              <a:t>3. Whaling </a:t>
            </a:r>
            <a:r>
              <a:rPr lang="en-US" sz="3200" b="1" dirty="0"/>
              <a:t>attack</a:t>
            </a:r>
          </a:p>
          <a:p>
            <a:pPr marL="0" indent="0" algn="just">
              <a:buNone/>
            </a:pPr>
            <a:r>
              <a:rPr lang="en-US" sz="3200" dirty="0" smtClean="0"/>
              <a:t>Whaling</a:t>
            </a:r>
            <a:r>
              <a:rPr lang="en-US" sz="3200" dirty="0"/>
              <a:t>, also known as spear phishing, is a type of phishing attack that targets specific individuals with privileged access to systems or access to highly valuable sensitive information. For example, a whaling attack may be conducted against senior executives, wealthy individuals, or network administrators</a:t>
            </a:r>
            <a:r>
              <a:rPr lang="en-US" sz="3200" dirty="0" smtClean="0"/>
              <a:t>.</a:t>
            </a:r>
          </a:p>
          <a:p>
            <a:pPr marL="0" indent="0" algn="just">
              <a:buNone/>
            </a:pPr>
            <a:endParaRPr lang="en-US" sz="3200" dirty="0"/>
          </a:p>
          <a:p>
            <a:pPr marL="0" indent="0" algn="just">
              <a:buNone/>
            </a:pPr>
            <a:r>
              <a:rPr lang="en-US" sz="3200" dirty="0"/>
              <a:t>Whaling emails often pretend to be a critical business email sent by a colleague, employee or manager of the target, requiring urgent intervention from the victim.</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692692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1218938"/>
            <a:ext cx="10515600" cy="4958025"/>
          </a:xfrm>
        </p:spPr>
        <p:txBody>
          <a:bodyPr/>
          <a:lstStyle/>
          <a:p>
            <a:pPr marL="0" indent="0" algn="just">
              <a:lnSpc>
                <a:spcPct val="150000"/>
              </a:lnSpc>
              <a:buNone/>
            </a:pPr>
            <a:r>
              <a:rPr lang="en-US" sz="3200" dirty="0"/>
              <a:t>The difference between whaling and spear phishing is that whaling exclusively targets high-ranking individuals within an organization, while spear phishing usually goes after a category of individuals with a lower profile. </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6649345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1218938"/>
            <a:ext cx="10515600" cy="4958025"/>
          </a:xfrm>
        </p:spPr>
        <p:txBody>
          <a:bodyPr>
            <a:normAutofit fontScale="85000" lnSpcReduction="10000"/>
          </a:bodyPr>
          <a:lstStyle/>
          <a:p>
            <a:pPr marL="0" indent="0" algn="just">
              <a:lnSpc>
                <a:spcPct val="160000"/>
              </a:lnSpc>
              <a:buNone/>
            </a:pPr>
            <a:r>
              <a:rPr lang="en-US" sz="3800" b="1" dirty="0" smtClean="0">
                <a:latin typeface="Times New Roman" panose="02020603050405020304" pitchFamily="18" charset="0"/>
                <a:cs typeface="Times New Roman" panose="02020603050405020304" pitchFamily="18" charset="0"/>
              </a:rPr>
              <a:t>4. Pretexting</a:t>
            </a:r>
            <a:endParaRPr lang="en-US" sz="3800" b="1" dirty="0">
              <a:latin typeface="Times New Roman" panose="02020603050405020304" pitchFamily="18" charset="0"/>
              <a:cs typeface="Times New Roman" panose="02020603050405020304" pitchFamily="18" charset="0"/>
            </a:endParaRPr>
          </a:p>
          <a:p>
            <a:pPr marL="0" indent="0" algn="just">
              <a:lnSpc>
                <a:spcPct val="160000"/>
              </a:lnSpc>
              <a:buNone/>
            </a:pPr>
            <a:r>
              <a:rPr lang="en-US" sz="3200" dirty="0">
                <a:latin typeface="Times New Roman" panose="02020603050405020304" pitchFamily="18" charset="0"/>
                <a:cs typeface="Times New Roman" panose="02020603050405020304" pitchFamily="18" charset="0"/>
              </a:rPr>
              <a:t>In a pretexting attack, attackers create a fake identity and use it to manipulate their victims into providing private information. For example, attackers may pretend to be an external IT service provider, and request user’s account details and passwords to assist them with a problem. Or they might pretend to be the victim’s financial institution, asking them for confirmation of their bank account number or bank website credentials.</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744363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1218938"/>
            <a:ext cx="10515600" cy="4958025"/>
          </a:xfrm>
        </p:spPr>
        <p:txBody>
          <a:bodyPr>
            <a:normAutofit/>
          </a:bodyPr>
          <a:lstStyle/>
          <a:p>
            <a:pPr marL="0" indent="0" algn="just">
              <a:lnSpc>
                <a:spcPct val="160000"/>
              </a:lnSpc>
              <a:buNone/>
            </a:pPr>
            <a:r>
              <a:rPr lang="en-US" sz="3200" b="1" dirty="0" smtClean="0">
                <a:latin typeface="Times New Roman" panose="02020603050405020304" pitchFamily="18" charset="0"/>
                <a:cs typeface="Times New Roman" panose="02020603050405020304" pitchFamily="18" charset="0"/>
              </a:rPr>
              <a:t>5. Baiting </a:t>
            </a:r>
            <a:r>
              <a:rPr lang="en-US" sz="3200" b="1" dirty="0">
                <a:latin typeface="Times New Roman" panose="02020603050405020304" pitchFamily="18" charset="0"/>
                <a:cs typeface="Times New Roman" panose="02020603050405020304" pitchFamily="18" charset="0"/>
              </a:rPr>
              <a:t>and quid pro quo </a:t>
            </a:r>
            <a:r>
              <a:rPr lang="en-US" sz="3200" b="1" dirty="0" smtClean="0">
                <a:latin typeface="Times New Roman" panose="02020603050405020304" pitchFamily="18" charset="0"/>
                <a:cs typeface="Times New Roman" panose="02020603050405020304" pitchFamily="18" charset="0"/>
              </a:rPr>
              <a:t>attacks</a:t>
            </a:r>
            <a:endParaRPr lang="en-US" sz="3200" b="1" dirty="0">
              <a:latin typeface="Times New Roman" panose="02020603050405020304" pitchFamily="18" charset="0"/>
              <a:cs typeface="Times New Roman" panose="02020603050405020304" pitchFamily="18" charset="0"/>
            </a:endParaRPr>
          </a:p>
          <a:p>
            <a:pPr marL="0" indent="0" algn="just">
              <a:lnSpc>
                <a:spcPct val="160000"/>
              </a:lnSpc>
              <a:buNone/>
            </a:pPr>
            <a:r>
              <a:rPr lang="en-US" sz="3200" dirty="0">
                <a:latin typeface="Times New Roman" panose="02020603050405020304" pitchFamily="18" charset="0"/>
                <a:cs typeface="Times New Roman" panose="02020603050405020304" pitchFamily="18" charset="0"/>
              </a:rPr>
              <a:t>In a baiting attack, attackers provide something that victims believe to be useful. This may be a supposed software update which in fact is a malicious file, an infected USB token with a label indicating it contains valuable information and other methods.</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5354173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655094"/>
            <a:ext cx="10515600" cy="5521870"/>
          </a:xfrm>
        </p:spPr>
        <p:txBody>
          <a:bodyPr>
            <a:normAutofit/>
          </a:bodyPr>
          <a:lstStyle/>
          <a:p>
            <a:pPr marL="0" indent="0" algn="just">
              <a:lnSpc>
                <a:spcPct val="160000"/>
              </a:lnSpc>
              <a:buNone/>
            </a:pPr>
            <a:r>
              <a:rPr lang="en-US" sz="3200" b="1" dirty="0" smtClean="0">
                <a:latin typeface="Times New Roman" panose="02020603050405020304" pitchFamily="18" charset="0"/>
                <a:cs typeface="Times New Roman" panose="02020603050405020304" pitchFamily="18" charset="0"/>
              </a:rPr>
              <a:t>5. Baiting </a:t>
            </a:r>
            <a:r>
              <a:rPr lang="en-US" sz="3200" b="1" dirty="0">
                <a:latin typeface="Times New Roman" panose="02020603050405020304" pitchFamily="18" charset="0"/>
                <a:cs typeface="Times New Roman" panose="02020603050405020304" pitchFamily="18" charset="0"/>
              </a:rPr>
              <a:t>and quid pro quo </a:t>
            </a:r>
            <a:r>
              <a:rPr lang="en-US" sz="3200" b="1" dirty="0" smtClean="0">
                <a:latin typeface="Times New Roman" panose="02020603050405020304" pitchFamily="18" charset="0"/>
                <a:cs typeface="Times New Roman" panose="02020603050405020304" pitchFamily="18" charset="0"/>
              </a:rPr>
              <a:t>attacks</a:t>
            </a:r>
          </a:p>
          <a:p>
            <a:pPr marL="0" indent="0" algn="just">
              <a:lnSpc>
                <a:spcPct val="160000"/>
              </a:lnSpc>
              <a:buNone/>
            </a:pP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169995" y="1475764"/>
            <a:ext cx="6978554" cy="4536061"/>
          </a:xfrm>
          <a:prstGeom prst="rect">
            <a:avLst/>
          </a:prstGeom>
        </p:spPr>
      </p:pic>
      <p:sp>
        <p:nvSpPr>
          <p:cNvPr id="5" name="TextBox 4"/>
          <p:cNvSpPr txBox="1"/>
          <p:nvPr/>
        </p:nvSpPr>
        <p:spPr>
          <a:xfrm>
            <a:off x="2743200" y="6011825"/>
            <a:ext cx="5431809"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Baiting Attack</a:t>
            </a:r>
            <a:endParaRPr lang="en-US" sz="2800" b="1"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7175927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873456"/>
            <a:ext cx="10515600" cy="5303507"/>
          </a:xfrm>
        </p:spPr>
        <p:txBody>
          <a:bodyPr>
            <a:normAutofit/>
          </a:bodyPr>
          <a:lstStyle/>
          <a:p>
            <a:pPr marL="0" indent="0" algn="just">
              <a:lnSpc>
                <a:spcPct val="160000"/>
              </a:lnSpc>
              <a:buNone/>
            </a:pPr>
            <a:r>
              <a:rPr lang="en-US" b="1" dirty="0">
                <a:latin typeface="Times New Roman" panose="02020603050405020304" pitchFamily="18" charset="0"/>
                <a:cs typeface="Times New Roman" panose="02020603050405020304" pitchFamily="18" charset="0"/>
              </a:rPr>
              <a:t>How to Recognize a Social Engineering</a:t>
            </a:r>
          </a:p>
          <a:p>
            <a:pPr algn="just">
              <a:lnSpc>
                <a:spcPct val="160000"/>
              </a:lnSpc>
            </a:pPr>
            <a:r>
              <a:rPr lang="en-US" dirty="0" smtClean="0">
                <a:latin typeface="Times New Roman" panose="02020603050405020304" pitchFamily="18" charset="0"/>
                <a:cs typeface="Times New Roman" panose="02020603050405020304" pitchFamily="18" charset="0"/>
              </a:rPr>
              <a:t>Asking </a:t>
            </a:r>
            <a:r>
              <a:rPr lang="en-US" dirty="0">
                <a:latin typeface="Times New Roman" panose="02020603050405020304" pitchFamily="18" charset="0"/>
                <a:cs typeface="Times New Roman" panose="02020603050405020304" pitchFamily="18" charset="0"/>
              </a:rPr>
              <a:t>for immediate assistance</a:t>
            </a:r>
          </a:p>
          <a:p>
            <a:pPr algn="just">
              <a:lnSpc>
                <a:spcPct val="160000"/>
              </a:lnSpc>
            </a:pPr>
            <a:r>
              <a:rPr lang="en-US" dirty="0">
                <a:latin typeface="Times New Roman" panose="02020603050405020304" pitchFamily="18" charset="0"/>
                <a:cs typeface="Times New Roman" panose="02020603050405020304" pitchFamily="18" charset="0"/>
              </a:rPr>
              <a:t>Asking you to donate to a charitable cause</a:t>
            </a:r>
          </a:p>
          <a:p>
            <a:pPr algn="just">
              <a:lnSpc>
                <a:spcPct val="160000"/>
              </a:lnSpc>
            </a:pPr>
            <a:r>
              <a:rPr lang="en-US" dirty="0">
                <a:latin typeface="Times New Roman" panose="02020603050405020304" pitchFamily="18" charset="0"/>
                <a:cs typeface="Times New Roman" panose="02020603050405020304" pitchFamily="18" charset="0"/>
              </a:rPr>
              <a:t>Asking you to "verify" your information</a:t>
            </a:r>
          </a:p>
          <a:p>
            <a:pPr algn="just">
              <a:lnSpc>
                <a:spcPct val="160000"/>
              </a:lnSpc>
            </a:pPr>
            <a:r>
              <a:rPr lang="en-US" dirty="0">
                <a:latin typeface="Times New Roman" panose="02020603050405020304" pitchFamily="18" charset="0"/>
                <a:cs typeface="Times New Roman" panose="02020603050405020304" pitchFamily="18" charset="0"/>
              </a:rPr>
              <a:t>Responding to a question you didn't ask</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101544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Arial Black" panose="020B0A04020102020204" pitchFamily="34" charset="0"/>
              </a:rPr>
              <a:t>INFORMATION SECURITY &amp; THREAT</a:t>
            </a:r>
            <a:endParaRPr lang="en-US" dirty="0"/>
          </a:p>
        </p:txBody>
      </p:sp>
      <p:sp>
        <p:nvSpPr>
          <p:cNvPr id="3" name="Content Placeholder 2"/>
          <p:cNvSpPr>
            <a:spLocks noGrp="1"/>
          </p:cNvSpPr>
          <p:nvPr>
            <p:ph idx="1"/>
          </p:nvPr>
        </p:nvSpPr>
        <p:spPr>
          <a:xfrm>
            <a:off x="838200" y="1423850"/>
            <a:ext cx="10515600" cy="4859383"/>
          </a:xfrm>
        </p:spPr>
        <p:txBody>
          <a:bodyPr>
            <a:normAutofit lnSpcReduction="10000"/>
          </a:bodyPr>
          <a:lstStyle/>
          <a:p>
            <a:pPr marL="0" indent="0">
              <a:buNone/>
            </a:pPr>
            <a:r>
              <a:rPr lang="en-US" sz="3200" b="1" dirty="0" smtClean="0"/>
              <a:t>Phishing attacks</a:t>
            </a:r>
          </a:p>
          <a:p>
            <a:pPr marL="0" indent="0" algn="just">
              <a:buNone/>
            </a:pPr>
            <a:r>
              <a:rPr lang="en-US" dirty="0" smtClean="0"/>
              <a:t>Phishing attacks are a type of information security threat that employs social engineering to trick users into breaking normal security practices and giving up confidential information, including names, addresses, login credentials, Social Security numbers, credit card information and other financial information. In most cases, hackers send out fake emails that look as if they're coming from legitimate sources, such as financial institutions, eBay, PayPal -- and even friends and colleagues.</a:t>
            </a:r>
          </a:p>
          <a:p>
            <a:pPr marL="0" indent="0" algn="just">
              <a:buNone/>
            </a:pPr>
            <a:r>
              <a:rPr lang="en-US" dirty="0" smtClean="0"/>
              <a:t>In phishing attacks, hackers attempt to get users to take some recommended action, such as clicking on links in emails that take them to fraudulent websites that ask for personal information or install malware on their devices. </a:t>
            </a:r>
            <a:endParaRPr lang="en-US" dirty="0"/>
          </a:p>
        </p:txBody>
      </p:sp>
      <p:sp>
        <p:nvSpPr>
          <p:cNvPr id="4" name="Footer Placeholder 3"/>
          <p:cNvSpPr>
            <a:spLocks noGrp="1"/>
          </p:cNvSpPr>
          <p:nvPr>
            <p:ph type="ftr" sz="quarter" idx="11"/>
          </p:nvPr>
        </p:nvSpPr>
        <p:spPr/>
        <p:txBody>
          <a:bodyPr/>
          <a:lstStyle/>
          <a:p>
            <a:r>
              <a:rPr lang="en-US" dirty="0" smtClean="0"/>
              <a:t>SOUTECH CYBER SECURITY TRAINING www.soutechventures.com</a:t>
            </a:r>
            <a:endParaRPr lang="en-US" dirty="0"/>
          </a:p>
        </p:txBody>
      </p:sp>
    </p:spTree>
    <p:extLst>
      <p:ext uri="{BB962C8B-B14F-4D97-AF65-F5344CB8AC3E}">
        <p14:creationId xmlns:p14="http://schemas.microsoft.com/office/powerpoint/2010/main" val="1156286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4000" dirty="0">
                <a:solidFill>
                  <a:prstClr val="black"/>
                </a:solidFill>
                <a:latin typeface="Arial Black" panose="020B0A04020102020204" pitchFamily="34" charset="0"/>
              </a:rPr>
              <a:t>SOCIAL ENGINEERING</a:t>
            </a:r>
            <a:endParaRPr lang="en-US" dirty="0"/>
          </a:p>
        </p:txBody>
      </p:sp>
      <p:sp>
        <p:nvSpPr>
          <p:cNvPr id="3" name="Content Placeholder 2"/>
          <p:cNvSpPr>
            <a:spLocks noGrp="1"/>
          </p:cNvSpPr>
          <p:nvPr>
            <p:ph idx="1"/>
          </p:nvPr>
        </p:nvSpPr>
        <p:spPr>
          <a:xfrm>
            <a:off x="838200" y="873456"/>
            <a:ext cx="10515600" cy="5303507"/>
          </a:xfrm>
        </p:spPr>
        <p:txBody>
          <a:bodyPr>
            <a:normAutofit fontScale="92500"/>
          </a:bodyPr>
          <a:lstStyle/>
          <a:p>
            <a:pPr marL="0" indent="0" algn="just">
              <a:lnSpc>
                <a:spcPct val="160000"/>
              </a:lnSpc>
              <a:buNone/>
            </a:pPr>
            <a:r>
              <a:rPr lang="en-US" b="1" dirty="0">
                <a:latin typeface="Times New Roman" panose="02020603050405020304" pitchFamily="18" charset="0"/>
                <a:cs typeface="Times New Roman" panose="02020603050405020304" pitchFamily="18" charset="0"/>
              </a:rPr>
              <a:t>How to Prevent Social </a:t>
            </a:r>
            <a:r>
              <a:rPr lang="en-US" b="1" dirty="0" smtClean="0">
                <a:latin typeface="Times New Roman" panose="02020603050405020304" pitchFamily="18" charset="0"/>
                <a:cs typeface="Times New Roman" panose="02020603050405020304" pitchFamily="18" charset="0"/>
              </a:rPr>
              <a:t>Engineering (</a:t>
            </a:r>
            <a:r>
              <a:rPr lang="en-US" b="1" dirty="0" err="1" smtClean="0">
                <a:latin typeface="Times New Roman" panose="02020603050405020304" pitchFamily="18" charset="0"/>
                <a:cs typeface="Times New Roman" panose="02020603050405020304" pitchFamily="18" charset="0"/>
              </a:rPr>
              <a:t>Coutermeasures</a:t>
            </a: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a:t>
            </a:r>
          </a:p>
          <a:p>
            <a:pPr algn="just">
              <a:lnSpc>
                <a:spcPct val="160000"/>
              </a:lnSpc>
            </a:pPr>
            <a:r>
              <a:rPr lang="en-US" dirty="0">
                <a:latin typeface="Times New Roman" panose="02020603050405020304" pitchFamily="18" charset="0"/>
                <a:cs typeface="Times New Roman" panose="02020603050405020304" pitchFamily="18" charset="0"/>
              </a:rPr>
              <a:t>Identify your valuables</a:t>
            </a:r>
          </a:p>
          <a:p>
            <a:pPr algn="just">
              <a:lnSpc>
                <a:spcPct val="160000"/>
              </a:lnSpc>
            </a:pPr>
            <a:r>
              <a:rPr lang="en-US" dirty="0">
                <a:latin typeface="Times New Roman" panose="02020603050405020304" pitchFamily="18" charset="0"/>
                <a:cs typeface="Times New Roman" panose="02020603050405020304" pitchFamily="18" charset="0"/>
              </a:rPr>
              <a:t>Verify Identities</a:t>
            </a:r>
          </a:p>
          <a:p>
            <a:pPr algn="just">
              <a:lnSpc>
                <a:spcPct val="160000"/>
              </a:lnSpc>
            </a:pPr>
            <a:r>
              <a:rPr lang="en-US" dirty="0">
                <a:latin typeface="Times New Roman" panose="02020603050405020304" pitchFamily="18" charset="0"/>
                <a:cs typeface="Times New Roman" panose="02020603050405020304" pitchFamily="18" charset="0"/>
              </a:rPr>
              <a:t>Slow down</a:t>
            </a:r>
          </a:p>
          <a:p>
            <a:pPr algn="just">
              <a:lnSpc>
                <a:spcPct val="160000"/>
              </a:lnSpc>
            </a:pPr>
            <a:r>
              <a:rPr lang="en-US" dirty="0">
                <a:latin typeface="Times New Roman" panose="02020603050405020304" pitchFamily="18" charset="0"/>
                <a:cs typeface="Times New Roman" panose="02020603050405020304" pitchFamily="18" charset="0"/>
              </a:rPr>
              <a:t>Verify links before clicking</a:t>
            </a:r>
          </a:p>
          <a:p>
            <a:pPr algn="just">
              <a:lnSpc>
                <a:spcPct val="160000"/>
              </a:lnSpc>
            </a:pPr>
            <a:r>
              <a:rPr lang="en-US" dirty="0">
                <a:latin typeface="Times New Roman" panose="02020603050405020304" pitchFamily="18" charset="0"/>
                <a:cs typeface="Times New Roman" panose="02020603050405020304" pitchFamily="18" charset="0"/>
              </a:rPr>
              <a:t>Education</a:t>
            </a:r>
          </a:p>
          <a:p>
            <a:pPr algn="just">
              <a:lnSpc>
                <a:spcPct val="160000"/>
              </a:lnSpc>
            </a:pPr>
            <a:r>
              <a:rPr lang="en-US" dirty="0">
                <a:latin typeface="Times New Roman" panose="02020603050405020304" pitchFamily="18" charset="0"/>
                <a:cs typeface="Times New Roman" panose="02020603050405020304" pitchFamily="18" charset="0"/>
              </a:rPr>
              <a:t>Email protection software</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513533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5886" y="2264229"/>
            <a:ext cx="8548913" cy="2308324"/>
          </a:xfrm>
          <a:prstGeom prst="rect">
            <a:avLst/>
          </a:prstGeom>
          <a:noFill/>
        </p:spPr>
        <p:txBody>
          <a:bodyPr wrap="square" rtlCol="0">
            <a:spAutoFit/>
          </a:bodyPr>
          <a:lstStyle/>
          <a:p>
            <a:pPr algn="ctr"/>
            <a:r>
              <a:rPr lang="en-US" sz="4800" dirty="0" smtClean="0">
                <a:latin typeface="Arial Black" panose="020B0A04020102020204" pitchFamily="34" charset="0"/>
              </a:rPr>
              <a:t>MODULE 4</a:t>
            </a:r>
          </a:p>
          <a:p>
            <a:pPr algn="ctr"/>
            <a:r>
              <a:rPr lang="en-US" sz="4800" dirty="0" smtClean="0">
                <a:latin typeface="Arial Black" panose="020B0A04020102020204" pitchFamily="34" charset="0"/>
              </a:rPr>
              <a:t>IDENTITY AND ACCESS MANAGEMENT</a:t>
            </a:r>
            <a:endParaRPr lang="en-US" sz="4800" dirty="0">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9079062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5733"/>
            <a:ext cx="10515600" cy="782208"/>
          </a:xfrm>
        </p:spPr>
        <p:txBody>
          <a:bodyPr>
            <a:normAutofit fontScale="90000"/>
          </a:bodyPr>
          <a:lstStyle/>
          <a:p>
            <a:r>
              <a:rPr lang="en-US" sz="3600" dirty="0" smtClean="0">
                <a:latin typeface="Arial Black" panose="020B0A04020102020204" pitchFamily="34" charset="0"/>
              </a:rPr>
              <a:t>IDENTITY AND ACCESS MANAGEMENT</a:t>
            </a:r>
            <a:r>
              <a:rPr lang="en-US" dirty="0"/>
              <a:t/>
            </a:r>
            <a:br>
              <a:rPr lang="en-US" dirty="0"/>
            </a:br>
            <a:endParaRPr lang="en-US" dirty="0"/>
          </a:p>
        </p:txBody>
      </p:sp>
      <p:sp>
        <p:nvSpPr>
          <p:cNvPr id="3" name="Content Placeholder 2"/>
          <p:cNvSpPr>
            <a:spLocks noGrp="1"/>
          </p:cNvSpPr>
          <p:nvPr>
            <p:ph idx="1"/>
          </p:nvPr>
        </p:nvSpPr>
        <p:spPr>
          <a:xfrm>
            <a:off x="838200" y="1182281"/>
            <a:ext cx="10515600" cy="5303507"/>
          </a:xfrm>
        </p:spPr>
        <p:txBody>
          <a:bodyPr>
            <a:normAutofit/>
          </a:bodyPr>
          <a:lstStyle/>
          <a:p>
            <a:pPr marL="0" indent="0" algn="just">
              <a:lnSpc>
                <a:spcPct val="160000"/>
              </a:lnSpc>
              <a:buNone/>
            </a:pPr>
            <a:r>
              <a:rPr lang="en-US" b="1" dirty="0" smtClean="0">
                <a:latin typeface="Times New Roman" panose="02020603050405020304" pitchFamily="18" charset="0"/>
                <a:cs typeface="Times New Roman" panose="02020603050405020304" pitchFamily="18" charset="0"/>
              </a:rPr>
              <a:t>Identity and access management</a:t>
            </a:r>
          </a:p>
          <a:p>
            <a:pPr marL="0" indent="0" algn="just">
              <a:lnSpc>
                <a:spcPct val="150000"/>
              </a:lnSpc>
              <a:buNone/>
            </a:pPr>
            <a:r>
              <a:rPr lang="en-US" dirty="0">
                <a:latin typeface="Times New Roman" panose="02020603050405020304" pitchFamily="18" charset="0"/>
                <a:cs typeface="Times New Roman" panose="02020603050405020304" pitchFamily="18" charset="0"/>
              </a:rPr>
              <a:t>Identity and access management (IAM) in enterprise IT is about defining and managing the roles and access privileges of individual network users and the circumstances in which users are granted (or denied) those privileges. Those users might be customers (customer identity management) or employees (employee identity management. </a:t>
            </a:r>
            <a:endParaRPr 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42937153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303507"/>
          </a:xfrm>
        </p:spPr>
        <p:txBody>
          <a:bodyPr>
            <a:normAutofit fontScale="85000" lnSpcReduction="10000"/>
          </a:bodyPr>
          <a:lstStyle/>
          <a:p>
            <a:pPr marL="0" indent="0" algn="just">
              <a:lnSpc>
                <a:spcPct val="160000"/>
              </a:lnSpc>
              <a:buNone/>
            </a:pPr>
            <a:r>
              <a:rPr lang="en-US" sz="3300" b="1" dirty="0" smtClean="0">
                <a:latin typeface="Times New Roman" panose="02020603050405020304" pitchFamily="18" charset="0"/>
                <a:cs typeface="Times New Roman" panose="02020603050405020304" pitchFamily="18" charset="0"/>
              </a:rPr>
              <a:t>How identity and access management works</a:t>
            </a:r>
          </a:p>
          <a:p>
            <a:pPr marL="0" indent="0" algn="just">
              <a:lnSpc>
                <a:spcPct val="160000"/>
              </a:lnSpc>
              <a:buNone/>
            </a:pPr>
            <a:r>
              <a:rPr lang="en-US" dirty="0" smtClean="0">
                <a:latin typeface="Times New Roman" panose="02020603050405020304" pitchFamily="18" charset="0"/>
                <a:cs typeface="Times New Roman" panose="02020603050405020304" pitchFamily="18" charset="0"/>
              </a:rPr>
              <a:t>IAM </a:t>
            </a:r>
            <a:r>
              <a:rPr lang="en-US" dirty="0">
                <a:latin typeface="Times New Roman" panose="02020603050405020304" pitchFamily="18" charset="0"/>
                <a:cs typeface="Times New Roman" panose="02020603050405020304" pitchFamily="18" charset="0"/>
              </a:rPr>
              <a:t>systems are designed to perform three key tasks: identify, authenticate, and authorize. Meaning, only the right persons should have access to computers, hardware, software apps, any IT resources, or perform specific tasks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lnSpc>
                <a:spcPct val="160000"/>
              </a:lnSpc>
              <a:buNone/>
            </a:pPr>
            <a:r>
              <a:rPr lang="en-US" dirty="0">
                <a:latin typeface="Times New Roman" panose="02020603050405020304" pitchFamily="18" charset="0"/>
                <a:cs typeface="Times New Roman" panose="02020603050405020304" pitchFamily="18" charset="0"/>
              </a:rPr>
              <a:t>Some core IAM components making up an IAM framework include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lnSpc>
                <a:spcPct val="160000"/>
              </a:lnSpc>
            </a:pPr>
            <a:r>
              <a:rPr lang="en-US" dirty="0">
                <a:latin typeface="Times New Roman" panose="02020603050405020304" pitchFamily="18" charset="0"/>
                <a:cs typeface="Times New Roman" panose="02020603050405020304" pitchFamily="18" charset="0"/>
              </a:rPr>
              <a:t>A database containing users’ identities and access privileges</a:t>
            </a:r>
          </a:p>
          <a:p>
            <a:pPr algn="just">
              <a:lnSpc>
                <a:spcPct val="160000"/>
              </a:lnSpc>
            </a:pPr>
            <a:r>
              <a:rPr lang="en-US" dirty="0">
                <a:latin typeface="Times New Roman" panose="02020603050405020304" pitchFamily="18" charset="0"/>
                <a:cs typeface="Times New Roman" panose="02020603050405020304" pitchFamily="18" charset="0"/>
              </a:rPr>
              <a:t>IAM tools for creating, monitoring, modifying, and deleting access privileges</a:t>
            </a:r>
          </a:p>
          <a:p>
            <a:pPr algn="just">
              <a:lnSpc>
                <a:spcPct val="160000"/>
              </a:lnSpc>
            </a:pPr>
            <a:r>
              <a:rPr lang="en-US" dirty="0">
                <a:latin typeface="Times New Roman" panose="02020603050405020304" pitchFamily="18" charset="0"/>
                <a:cs typeface="Times New Roman" panose="02020603050405020304" pitchFamily="18" charset="0"/>
              </a:rPr>
              <a:t>A system for auditing login and access </a:t>
            </a:r>
            <a:r>
              <a:rPr lang="en-US" dirty="0" smtClean="0">
                <a:latin typeface="Times New Roman" panose="02020603050405020304" pitchFamily="18" charset="0"/>
                <a:cs typeface="Times New Roman" panose="02020603050405020304" pitchFamily="18" charset="0"/>
              </a:rPr>
              <a:t>history</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8731051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303507"/>
          </a:xfrm>
        </p:spPr>
        <p:txBody>
          <a:bodyPr>
            <a:normAutofit/>
          </a:bodyPr>
          <a:lstStyle/>
          <a:p>
            <a:pPr marL="0" indent="0" algn="just">
              <a:lnSpc>
                <a:spcPct val="160000"/>
              </a:lnSpc>
              <a:buNone/>
            </a:pPr>
            <a:r>
              <a:rPr lang="en-US" b="1" dirty="0" smtClean="0">
                <a:latin typeface="Times New Roman" panose="02020603050405020304" pitchFamily="18" charset="0"/>
                <a:cs typeface="Times New Roman" panose="02020603050405020304" pitchFamily="18" charset="0"/>
              </a:rPr>
              <a:t>Examples of identity and access management</a:t>
            </a:r>
            <a:endParaRPr lang="en-US" dirty="0" smtClean="0">
              <a:latin typeface="Times New Roman" panose="02020603050405020304" pitchFamily="18" charset="0"/>
              <a:cs typeface="Times New Roman" panose="02020603050405020304" pitchFamily="18" charset="0"/>
            </a:endParaRPr>
          </a:p>
          <a:p>
            <a:pPr algn="just">
              <a:lnSpc>
                <a:spcPct val="160000"/>
              </a:lnSpc>
            </a:pPr>
            <a:r>
              <a:rPr lang="en-US" dirty="0">
                <a:latin typeface="Times New Roman" panose="02020603050405020304" pitchFamily="18" charset="0"/>
                <a:cs typeface="Times New Roman" panose="02020603050405020304" pitchFamily="18" charset="0"/>
              </a:rPr>
              <a:t>When a user enters his login credentials, his identity would be checked against a database to verify if the entered credentials match the ones stored in the database. For example, when a contributor logs into a content management system, he’s allowed to post his work. However, he’s not allowed to make changes to other users’ works.</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8404368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303507"/>
          </a:xfrm>
        </p:spPr>
        <p:txBody>
          <a:bodyPr>
            <a:normAutofit/>
          </a:bodyPr>
          <a:lstStyle/>
          <a:p>
            <a:pPr marL="0" indent="0" algn="just">
              <a:lnSpc>
                <a:spcPct val="160000"/>
              </a:lnSpc>
              <a:buNone/>
            </a:pPr>
            <a:r>
              <a:rPr lang="en-US" b="1" dirty="0" smtClean="0">
                <a:latin typeface="Times New Roman" panose="02020603050405020304" pitchFamily="18" charset="0"/>
                <a:cs typeface="Times New Roman" panose="02020603050405020304" pitchFamily="18" charset="0"/>
              </a:rPr>
              <a:t>Examples of identity and access management</a:t>
            </a:r>
          </a:p>
          <a:p>
            <a:pPr algn="just">
              <a:lnSpc>
                <a:spcPct val="160000"/>
              </a:lnSpc>
            </a:pPr>
            <a:r>
              <a:rPr lang="en-US" dirty="0">
                <a:latin typeface="Times New Roman" panose="02020603050405020304" pitchFamily="18" charset="0"/>
                <a:cs typeface="Times New Roman" panose="02020603050405020304" pitchFamily="18" charset="0"/>
              </a:rPr>
              <a:t>A production operator can view an online work procedure but may not be allowed to modify it. On the other hand, a supervisor may have the power not only to view but also to modify the file or create a new one. If there’s no IAM in place, anyone can modify the document, and this could lead to disastrous effects.</a:t>
            </a:r>
            <a:endParaRPr 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6185248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303507"/>
          </a:xfrm>
        </p:spPr>
        <p:txBody>
          <a:bodyPr>
            <a:normAutofit/>
          </a:bodyPr>
          <a:lstStyle/>
          <a:p>
            <a:pPr marL="0" indent="0" algn="just">
              <a:lnSpc>
                <a:spcPct val="160000"/>
              </a:lnSpc>
              <a:buNone/>
            </a:pPr>
            <a:r>
              <a:rPr lang="en-US" sz="3200" b="1" dirty="0" smtClean="0">
                <a:latin typeface="Times New Roman" panose="02020603050405020304" pitchFamily="18" charset="0"/>
                <a:cs typeface="Times New Roman" panose="02020603050405020304" pitchFamily="18" charset="0"/>
              </a:rPr>
              <a:t>Examples of identity and access management</a:t>
            </a:r>
          </a:p>
          <a:p>
            <a:pPr algn="just">
              <a:lnSpc>
                <a:spcPct val="160000"/>
              </a:lnSpc>
            </a:pPr>
            <a:r>
              <a:rPr lang="en-US" dirty="0">
                <a:latin typeface="Times New Roman" panose="02020603050405020304" pitchFamily="18" charset="0"/>
                <a:cs typeface="Times New Roman" panose="02020603050405020304" pitchFamily="18" charset="0"/>
              </a:rPr>
              <a:t>Through IAM, only specific users in the organization are allowed to access and handle sensitive information. If there’s no IAM, anyone (like outsiders) could access confidential company files, leading to a possible data breach. In this aspect, IAM helps companies meet stringent and complex regulations that govern data management.</a:t>
            </a:r>
            <a:endParaRPr 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0662786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677469"/>
          </a:xfrm>
        </p:spPr>
        <p:txBody>
          <a:bodyPr>
            <a:normAutofit fontScale="85000" lnSpcReduction="10000"/>
          </a:bodyPr>
          <a:lstStyle/>
          <a:p>
            <a:pPr marL="0" indent="0" algn="just">
              <a:lnSpc>
                <a:spcPct val="160000"/>
              </a:lnSpc>
              <a:buNone/>
            </a:pPr>
            <a:r>
              <a:rPr lang="en-US" sz="3200" b="1" dirty="0" smtClean="0">
                <a:latin typeface="Times New Roman" panose="02020603050405020304" pitchFamily="18" charset="0"/>
                <a:cs typeface="Times New Roman" panose="02020603050405020304" pitchFamily="18" charset="0"/>
              </a:rPr>
              <a:t>Identity And Access Management Implementation</a:t>
            </a:r>
          </a:p>
          <a:p>
            <a:pPr marL="0" indent="0" algn="just">
              <a:lnSpc>
                <a:spcPct val="120000"/>
              </a:lnSpc>
              <a:buNone/>
            </a:pPr>
            <a:r>
              <a:rPr lang="en-US" b="1" dirty="0" smtClean="0">
                <a:latin typeface="Times New Roman" panose="02020603050405020304" pitchFamily="18" charset="0"/>
                <a:cs typeface="Times New Roman" panose="02020603050405020304" pitchFamily="18" charset="0"/>
              </a:rPr>
              <a:t>ROLE-BASED ACCESS</a:t>
            </a:r>
          </a:p>
          <a:p>
            <a:pPr marL="0" indent="0" algn="just">
              <a:lnSpc>
                <a:spcPct val="120000"/>
              </a:lnSpc>
              <a:buNone/>
            </a:pPr>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IAM systems use role-based access control (RBAC). Under this approach, there are predefined job roles with specific sets of access privileges. Take HR employees as an RBAC example. If one HR officer is in charge of training, it makes little sense if that officer is given access to payroll and salary files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lnSpc>
                <a:spcPct val="160000"/>
              </a:lnSpc>
              <a:buNone/>
            </a:pPr>
            <a:r>
              <a:rPr lang="en-US" b="1" dirty="0">
                <a:latin typeface="Times New Roman" panose="02020603050405020304" pitchFamily="18" charset="0"/>
                <a:cs typeface="Times New Roman" panose="02020603050405020304" pitchFamily="18" charset="0"/>
              </a:rPr>
              <a:t>SINGLE SIGN-ON</a:t>
            </a:r>
          </a:p>
          <a:p>
            <a:pPr marL="0" indent="0" algn="just">
              <a:lnSpc>
                <a:spcPct val="160000"/>
              </a:lnSpc>
              <a:buNone/>
            </a:pPr>
            <a:r>
              <a:rPr lang="en-US" dirty="0">
                <a:latin typeface="Times New Roman" panose="02020603050405020304" pitchFamily="18" charset="0"/>
                <a:cs typeface="Times New Roman" panose="02020603050405020304" pitchFamily="18" charset="0"/>
              </a:rPr>
              <a:t>Some IAM systems implement Single Sign-On (SSO). With SSO, users only need to verify themselves one time. They would then be given access to all systems without the need to log separately into each system.</a:t>
            </a:r>
            <a:endParaRPr 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3940442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677469"/>
          </a:xfrm>
        </p:spPr>
        <p:txBody>
          <a:bodyPr>
            <a:normAutofit fontScale="92500" lnSpcReduction="20000"/>
          </a:bodyPr>
          <a:lstStyle/>
          <a:p>
            <a:pPr marL="0" indent="0" algn="just">
              <a:lnSpc>
                <a:spcPct val="160000"/>
              </a:lnSpc>
              <a:buNone/>
            </a:pPr>
            <a:r>
              <a:rPr lang="en-US" sz="3200" b="1" dirty="0" smtClean="0">
                <a:latin typeface="Times New Roman" panose="02020603050405020304" pitchFamily="18" charset="0"/>
                <a:cs typeface="Times New Roman" panose="02020603050405020304" pitchFamily="18" charset="0"/>
              </a:rPr>
              <a:t>Identity And Access Management Implementation</a:t>
            </a:r>
          </a:p>
          <a:p>
            <a:pPr marL="0" indent="0" algn="just">
              <a:lnSpc>
                <a:spcPct val="160000"/>
              </a:lnSpc>
              <a:buNone/>
            </a:pPr>
            <a:r>
              <a:rPr lang="en-US" sz="3200" dirty="0">
                <a:latin typeface="Times New Roman" panose="02020603050405020304" pitchFamily="18" charset="0"/>
                <a:cs typeface="Times New Roman" panose="02020603050405020304" pitchFamily="18" charset="0"/>
              </a:rPr>
              <a:t>MULTI-FACTOR AUTHENTICATION</a:t>
            </a:r>
          </a:p>
          <a:p>
            <a:pPr marL="0" indent="0" algn="just">
              <a:lnSpc>
                <a:spcPct val="160000"/>
              </a:lnSpc>
              <a:buNone/>
            </a:pPr>
            <a:r>
              <a:rPr lang="en-US" sz="3200" dirty="0">
                <a:latin typeface="Times New Roman" panose="02020603050405020304" pitchFamily="18" charset="0"/>
                <a:cs typeface="Times New Roman" panose="02020603050405020304" pitchFamily="18" charset="0"/>
              </a:rPr>
              <a:t>Whenever extra steps are required for authentication, it’s either a two-factor authentication (2FA) or multi-factor authentication (MFA). This authentication process combines something the user knows (like a password) with something the user has (like a security token or OTP) or something that’s part of the user’s body (like biometrics).</a:t>
            </a:r>
            <a:endParaRPr lang="en-US" sz="3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306667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677469"/>
          </a:xfrm>
        </p:spPr>
        <p:txBody>
          <a:bodyPr>
            <a:normAutofit fontScale="92500" lnSpcReduction="20000"/>
          </a:bodyPr>
          <a:lstStyle/>
          <a:p>
            <a:pPr marL="0" indent="0" algn="just">
              <a:lnSpc>
                <a:spcPct val="160000"/>
              </a:lnSpc>
              <a:buNone/>
            </a:pPr>
            <a:r>
              <a:rPr lang="en-US" sz="3200" b="1" dirty="0" smtClean="0">
                <a:latin typeface="Times New Roman" panose="02020603050405020304" pitchFamily="18" charset="0"/>
                <a:cs typeface="Times New Roman" panose="02020603050405020304" pitchFamily="18" charset="0"/>
              </a:rPr>
              <a:t>Identity And Access Management Implementation</a:t>
            </a:r>
          </a:p>
          <a:p>
            <a:pPr marL="0" indent="0" algn="just">
              <a:lnSpc>
                <a:spcPct val="160000"/>
              </a:lnSpc>
              <a:buNone/>
            </a:pPr>
            <a:r>
              <a:rPr lang="en-US" sz="3200" dirty="0">
                <a:latin typeface="Times New Roman" panose="02020603050405020304" pitchFamily="18" charset="0"/>
                <a:cs typeface="Times New Roman" panose="02020603050405020304" pitchFamily="18" charset="0"/>
              </a:rPr>
              <a:t>MULTI-FACTOR AUTHENTICATION</a:t>
            </a:r>
          </a:p>
          <a:p>
            <a:pPr marL="0" indent="0" algn="just">
              <a:lnSpc>
                <a:spcPct val="160000"/>
              </a:lnSpc>
              <a:buNone/>
            </a:pPr>
            <a:r>
              <a:rPr lang="en-US" sz="3200" dirty="0">
                <a:latin typeface="Times New Roman" panose="02020603050405020304" pitchFamily="18" charset="0"/>
                <a:cs typeface="Times New Roman" panose="02020603050405020304" pitchFamily="18" charset="0"/>
              </a:rPr>
              <a:t>Whenever extra steps are required for authentication, it’s either a two-factor authentication (2FA) or multi-factor authentication (MFA). This authentication process combines something the user knows (like a password) with something the user has (like a security token or OTP) or something that’s part of the user’s body (like biometrics).</a:t>
            </a:r>
            <a:endParaRPr lang="en-US" sz="3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638642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Arial Black" panose="020B0A04020102020204" pitchFamily="34" charset="0"/>
              </a:rPr>
              <a:t>INFORMATION SECURITY &amp; THREAT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t>Distributed denial-of-service (</a:t>
            </a:r>
            <a:r>
              <a:rPr lang="en-US" sz="3200" b="1" dirty="0" err="1" smtClean="0"/>
              <a:t>DDoS</a:t>
            </a:r>
            <a:r>
              <a:rPr lang="en-US" sz="3200" b="1" dirty="0" smtClean="0"/>
              <a:t>) attacks</a:t>
            </a:r>
          </a:p>
          <a:p>
            <a:pPr marL="0" indent="0" algn="just">
              <a:buNone/>
            </a:pPr>
            <a:r>
              <a:rPr lang="en-US" dirty="0" smtClean="0"/>
              <a:t>In a distributed denial-of-service (</a:t>
            </a:r>
            <a:r>
              <a:rPr lang="en-US" dirty="0" err="1" smtClean="0"/>
              <a:t>DDoS</a:t>
            </a:r>
            <a:r>
              <a:rPr lang="en-US" dirty="0" smtClean="0"/>
              <a:t>) attack, multiple compromised machines attack a target, such as a server, website or other network resource, making the target totally inoperable. The flood of connection requests, incoming messages or malformed packets forces the target system to slow down or to crash and shut down, denying service to legitimate users or systems.</a:t>
            </a:r>
          </a:p>
          <a:p>
            <a:pPr marL="0" indent="0" algn="just">
              <a:buNone/>
            </a:pPr>
            <a:r>
              <a:rPr lang="en-US" sz="3200" b="1" dirty="0" smtClean="0"/>
              <a:t>Rootkits – </a:t>
            </a:r>
            <a:r>
              <a:rPr lang="en-US" dirty="0" smtClean="0"/>
              <a:t>are designed to gain root access or we can say administrative privileges in the user system. Once gained the root access, the exploiter can do anything from stealing private files to private data.</a:t>
            </a:r>
          </a:p>
        </p:txBody>
      </p:sp>
      <p:sp>
        <p:nvSpPr>
          <p:cNvPr id="4" name="Footer Placeholder 3"/>
          <p:cNvSpPr>
            <a:spLocks noGrp="1"/>
          </p:cNvSpPr>
          <p:nvPr>
            <p:ph type="ftr" sz="quarter" idx="11"/>
          </p:nvPr>
        </p:nvSpPr>
        <p:spPr/>
        <p:txBody>
          <a:bodyPr/>
          <a:lstStyle/>
          <a:p>
            <a:r>
              <a:rPr lang="en-US" dirty="0" smtClean="0"/>
              <a:t>SOUTECH CYBER SECURITY TRAINING www.soutechventures.com</a:t>
            </a:r>
            <a:endParaRPr lang="en-US" dirty="0"/>
          </a:p>
        </p:txBody>
      </p:sp>
    </p:spTree>
    <p:extLst>
      <p:ext uri="{BB962C8B-B14F-4D97-AF65-F5344CB8AC3E}">
        <p14:creationId xmlns:p14="http://schemas.microsoft.com/office/powerpoint/2010/main" val="13860998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677469"/>
          </a:xfrm>
        </p:spPr>
        <p:txBody>
          <a:bodyPr>
            <a:normAutofit fontScale="92500" lnSpcReduction="20000"/>
          </a:bodyPr>
          <a:lstStyle/>
          <a:p>
            <a:pPr marL="0" indent="0" algn="just">
              <a:lnSpc>
                <a:spcPct val="160000"/>
              </a:lnSpc>
              <a:buNone/>
            </a:pPr>
            <a:r>
              <a:rPr lang="en-US" sz="3200" b="1" dirty="0" smtClean="0">
                <a:latin typeface="Times New Roman" panose="02020603050405020304" pitchFamily="18" charset="0"/>
                <a:cs typeface="Times New Roman" panose="02020603050405020304" pitchFamily="18" charset="0"/>
              </a:rPr>
              <a:t>Access </a:t>
            </a:r>
            <a:r>
              <a:rPr lang="en-US" sz="3200" b="1" dirty="0">
                <a:latin typeface="Times New Roman" panose="02020603050405020304" pitchFamily="18" charset="0"/>
                <a:cs typeface="Times New Roman" panose="02020603050405020304" pitchFamily="18" charset="0"/>
              </a:rPr>
              <a:t>Control Methodologies and Implementation</a:t>
            </a:r>
          </a:p>
          <a:p>
            <a:pPr marL="0" indent="0" algn="just">
              <a:lnSpc>
                <a:spcPct val="160000"/>
              </a:lnSpc>
              <a:buNone/>
            </a:pPr>
            <a:r>
              <a:rPr lang="en-US" sz="3200" dirty="0">
                <a:latin typeface="Times New Roman" panose="02020603050405020304" pitchFamily="18" charset="0"/>
                <a:cs typeface="Times New Roman" panose="02020603050405020304" pitchFamily="18" charset="0"/>
              </a:rPr>
              <a:t>There are two primary access control methodologies: centralized and decentralized (or distributed). </a:t>
            </a:r>
            <a:endParaRPr lang="en-US" sz="3200" dirty="0" smtClean="0">
              <a:latin typeface="Times New Roman" panose="02020603050405020304" pitchFamily="18" charset="0"/>
              <a:cs typeface="Times New Roman" panose="02020603050405020304" pitchFamily="18" charset="0"/>
            </a:endParaRPr>
          </a:p>
          <a:p>
            <a:pPr marL="0" indent="0" algn="just">
              <a:lnSpc>
                <a:spcPct val="160000"/>
              </a:lnSpc>
              <a:buNone/>
            </a:pPr>
            <a:r>
              <a:rPr lang="en-US" sz="3200" dirty="0" smtClean="0">
                <a:latin typeface="Times New Roman" panose="02020603050405020304" pitchFamily="18" charset="0"/>
                <a:cs typeface="Times New Roman" panose="02020603050405020304" pitchFamily="18" charset="0"/>
              </a:rPr>
              <a:t>Centralized </a:t>
            </a:r>
            <a:r>
              <a:rPr lang="en-US" sz="3200" dirty="0">
                <a:latin typeface="Times New Roman" panose="02020603050405020304" pitchFamily="18" charset="0"/>
                <a:cs typeface="Times New Roman" panose="02020603050405020304" pitchFamily="18" charset="0"/>
              </a:rPr>
              <a:t>access control implies that all authorization verification is performed by a single entity within a system. </a:t>
            </a:r>
            <a:endParaRPr lang="en-US" sz="3200" dirty="0" smtClean="0">
              <a:latin typeface="Times New Roman" panose="02020603050405020304" pitchFamily="18" charset="0"/>
              <a:cs typeface="Times New Roman" panose="02020603050405020304" pitchFamily="18" charset="0"/>
            </a:endParaRPr>
          </a:p>
          <a:p>
            <a:pPr marL="0" indent="0" algn="just">
              <a:lnSpc>
                <a:spcPct val="160000"/>
              </a:lnSpc>
              <a:buNone/>
            </a:pPr>
            <a:r>
              <a:rPr lang="en-US" sz="3200" dirty="0" smtClean="0">
                <a:latin typeface="Times New Roman" panose="02020603050405020304" pitchFamily="18" charset="0"/>
                <a:cs typeface="Times New Roman" panose="02020603050405020304" pitchFamily="18" charset="0"/>
              </a:rPr>
              <a:t>Decentralized </a:t>
            </a:r>
            <a:r>
              <a:rPr lang="en-US" sz="3200" dirty="0">
                <a:latin typeface="Times New Roman" panose="02020603050405020304" pitchFamily="18" charset="0"/>
                <a:cs typeface="Times New Roman" panose="02020603050405020304" pitchFamily="18" charset="0"/>
              </a:rPr>
              <a:t>access control, or distributed access control, implies that authorization verification is performed by various entities located throughout a system.</a:t>
            </a:r>
            <a:endParaRPr lang="en-US" sz="3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1503358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677469"/>
          </a:xfrm>
        </p:spPr>
        <p:txBody>
          <a:bodyPr>
            <a:normAutofit/>
          </a:bodyPr>
          <a:lstStyle/>
          <a:p>
            <a:pPr marL="0" indent="0" algn="just">
              <a:lnSpc>
                <a:spcPct val="160000"/>
              </a:lnSpc>
              <a:buNone/>
            </a:pPr>
            <a:r>
              <a:rPr lang="en-US" sz="3200" b="1" dirty="0" smtClean="0">
                <a:latin typeface="Times New Roman" panose="02020603050405020304" pitchFamily="18" charset="0"/>
                <a:cs typeface="Times New Roman" panose="02020603050405020304" pitchFamily="18" charset="0"/>
              </a:rPr>
              <a:t>Centralized </a:t>
            </a:r>
            <a:r>
              <a:rPr lang="en-US" sz="3200" b="1" dirty="0">
                <a:latin typeface="Times New Roman" panose="02020603050405020304" pitchFamily="18" charset="0"/>
                <a:cs typeface="Times New Roman" panose="02020603050405020304" pitchFamily="18" charset="0"/>
              </a:rPr>
              <a:t>and Decentralized Access Control</a:t>
            </a:r>
          </a:p>
          <a:p>
            <a:pPr marL="0" indent="0" algn="just">
              <a:lnSpc>
                <a:spcPct val="160000"/>
              </a:lnSpc>
              <a:buNone/>
            </a:pPr>
            <a:r>
              <a:rPr lang="en-US" sz="3200" dirty="0">
                <a:latin typeface="Times New Roman" panose="02020603050405020304" pitchFamily="18" charset="0"/>
                <a:cs typeface="Times New Roman" panose="02020603050405020304" pitchFamily="18" charset="0"/>
              </a:rPr>
              <a:t>Centralized and decentralized access control methodologies offer the benefits and drawbacks that any centralized or decentralized system offers. Centralized access control can be managed by a small team or an individual. Administrative overhead is lower because ...</a:t>
            </a:r>
            <a:endParaRPr lang="en-US" sz="3200"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8131468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363571"/>
          </a:xfrm>
        </p:spPr>
        <p:txBody>
          <a:bodyPr>
            <a:noAutofit/>
          </a:bodyPr>
          <a:lstStyle/>
          <a:p>
            <a:pPr marL="0" indent="0" algn="just">
              <a:lnSpc>
                <a:spcPct val="100000"/>
              </a:lnSpc>
              <a:buNone/>
            </a:pPr>
            <a:r>
              <a:rPr lang="en-US" sz="2600" b="1" dirty="0">
                <a:latin typeface="Times New Roman" panose="02020603050405020304" pitchFamily="18" charset="0"/>
                <a:cs typeface="Times New Roman" panose="02020603050405020304" pitchFamily="18" charset="0"/>
              </a:rPr>
              <a:t>Types of Access Control</a:t>
            </a:r>
          </a:p>
          <a:p>
            <a:pPr marL="0" indent="0" algn="just">
              <a:lnSpc>
                <a:spcPct val="100000"/>
              </a:lnSpc>
              <a:buNone/>
            </a:pPr>
            <a:r>
              <a:rPr lang="en-US" sz="2600" dirty="0">
                <a:latin typeface="Times New Roman" panose="02020603050405020304" pitchFamily="18" charset="0"/>
                <a:cs typeface="Times New Roman" panose="02020603050405020304" pitchFamily="18" charset="0"/>
              </a:rPr>
              <a:t>Access control types include the following three that we'll look at one at a time</a:t>
            </a:r>
            <a:r>
              <a:rPr lang="en-US" sz="2600" dirty="0" smtClean="0">
                <a:latin typeface="Times New Roman" panose="02020603050405020304" pitchFamily="18" charset="0"/>
                <a:cs typeface="Times New Roman" panose="02020603050405020304" pitchFamily="18" charset="0"/>
              </a:rPr>
              <a:t>.</a:t>
            </a:r>
          </a:p>
          <a:p>
            <a:pPr marL="0" indent="0" algn="just">
              <a:lnSpc>
                <a:spcPct val="100000"/>
              </a:lnSpc>
              <a:buNone/>
            </a:pPr>
            <a:r>
              <a:rPr lang="en-US" sz="2600" b="1" dirty="0">
                <a:latin typeface="Times New Roman" panose="02020603050405020304" pitchFamily="18" charset="0"/>
                <a:cs typeface="Times New Roman" panose="02020603050405020304" pitchFamily="18" charset="0"/>
              </a:rPr>
              <a:t>Administrative Access Control</a:t>
            </a:r>
          </a:p>
          <a:p>
            <a:pPr marL="0" indent="0" algn="just">
              <a:lnSpc>
                <a:spcPct val="150000"/>
              </a:lnSpc>
              <a:buNone/>
            </a:pPr>
            <a:r>
              <a:rPr lang="en-US" sz="2600" dirty="0">
                <a:latin typeface="Times New Roman" panose="02020603050405020304" pitchFamily="18" charset="0"/>
                <a:cs typeface="Times New Roman" panose="02020603050405020304" pitchFamily="18" charset="0"/>
              </a:rPr>
              <a:t>Administrative access control sets the access control policies and procedures for the whole organization, defines the implementation requirements of both physical and technical access control, and what the consequences of non-compliance will be. Some examples include supervisory structure, staff and contractor controls, information classification, training, auditing, and testing</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1660475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677469"/>
          </a:xfrm>
        </p:spPr>
        <p:txBody>
          <a:bodyPr>
            <a:normAutofit fontScale="85000" lnSpcReduction="10000"/>
          </a:bodyPr>
          <a:lstStyle/>
          <a:p>
            <a:pPr marL="0" indent="0" algn="just">
              <a:lnSpc>
                <a:spcPct val="160000"/>
              </a:lnSpc>
              <a:buNone/>
            </a:pPr>
            <a:r>
              <a:rPr lang="en-US" sz="3800" b="1" dirty="0">
                <a:latin typeface="Times New Roman" panose="02020603050405020304" pitchFamily="18" charset="0"/>
                <a:cs typeface="Times New Roman" panose="02020603050405020304" pitchFamily="18" charset="0"/>
              </a:rPr>
              <a:t>Types of Access Control</a:t>
            </a:r>
          </a:p>
          <a:p>
            <a:pPr marL="0" indent="0" algn="just">
              <a:lnSpc>
                <a:spcPct val="110000"/>
              </a:lnSpc>
              <a:buNone/>
            </a:pPr>
            <a:r>
              <a:rPr lang="en-US" sz="3200" b="1" dirty="0" smtClean="0">
                <a:latin typeface="Times New Roman" panose="02020603050405020304" pitchFamily="18" charset="0"/>
                <a:cs typeface="Times New Roman" panose="02020603050405020304" pitchFamily="18" charset="0"/>
              </a:rPr>
              <a:t>Physical </a:t>
            </a:r>
            <a:r>
              <a:rPr lang="en-US" sz="3200" b="1" dirty="0">
                <a:latin typeface="Times New Roman" panose="02020603050405020304" pitchFamily="18" charset="0"/>
                <a:cs typeface="Times New Roman" panose="02020603050405020304" pitchFamily="18" charset="0"/>
              </a:rPr>
              <a:t>Access Control</a:t>
            </a:r>
          </a:p>
          <a:p>
            <a:pPr marL="0" indent="0" algn="just">
              <a:lnSpc>
                <a:spcPct val="160000"/>
              </a:lnSpc>
              <a:buNone/>
            </a:pPr>
            <a:r>
              <a:rPr lang="en-US" sz="3200" dirty="0">
                <a:latin typeface="Times New Roman" panose="02020603050405020304" pitchFamily="18" charset="0"/>
                <a:cs typeface="Times New Roman" panose="02020603050405020304" pitchFamily="18" charset="0"/>
              </a:rPr>
              <a:t>Physical access control is critical to an organization's security and applies to the access or restriction of access to a place such as property, building, or room. Some examples are fences, gates, doors, turnstiles, etc., using locks, badges, biometrics (facial recognition, fingerprints), video surveillance cameras, security guards, motion detectors, man-trap doors, etc. to allow access to certain areas.</a:t>
            </a:r>
          </a:p>
          <a:p>
            <a:pPr marL="0" indent="0" algn="just">
              <a:lnSpc>
                <a:spcPct val="160000"/>
              </a:lnSpc>
              <a:buNone/>
            </a:pPr>
            <a:endParaRPr lang="en-US" sz="32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420823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sp>
        <p:nvSpPr>
          <p:cNvPr id="3" name="Content Placeholder 2"/>
          <p:cNvSpPr>
            <a:spLocks noGrp="1"/>
          </p:cNvSpPr>
          <p:nvPr>
            <p:ph idx="1"/>
          </p:nvPr>
        </p:nvSpPr>
        <p:spPr>
          <a:xfrm>
            <a:off x="838200" y="873456"/>
            <a:ext cx="10515600" cy="5677469"/>
          </a:xfrm>
        </p:spPr>
        <p:txBody>
          <a:bodyPr>
            <a:normAutofit fontScale="70000" lnSpcReduction="20000"/>
          </a:bodyPr>
          <a:lstStyle/>
          <a:p>
            <a:pPr marL="0" indent="0" algn="just">
              <a:lnSpc>
                <a:spcPct val="160000"/>
              </a:lnSpc>
              <a:buNone/>
            </a:pPr>
            <a:r>
              <a:rPr lang="en-US" sz="5100" b="1" dirty="0" smtClean="0">
                <a:latin typeface="Times New Roman" panose="02020603050405020304" pitchFamily="18" charset="0"/>
                <a:cs typeface="Times New Roman" panose="02020603050405020304" pitchFamily="18" charset="0"/>
              </a:rPr>
              <a:t>Types of Access Control</a:t>
            </a:r>
          </a:p>
          <a:p>
            <a:pPr marL="0" indent="0" algn="just">
              <a:lnSpc>
                <a:spcPct val="160000"/>
              </a:lnSpc>
              <a:buNone/>
            </a:pPr>
            <a:r>
              <a:rPr lang="en-US" sz="3400" b="1" dirty="0">
                <a:latin typeface="Times New Roman" panose="02020603050405020304" pitchFamily="18" charset="0"/>
                <a:cs typeface="Times New Roman" panose="02020603050405020304" pitchFamily="18" charset="0"/>
              </a:rPr>
              <a:t>Technical or Logical Access Control</a:t>
            </a:r>
          </a:p>
          <a:p>
            <a:pPr marL="0" indent="0" algn="just">
              <a:lnSpc>
                <a:spcPct val="160000"/>
              </a:lnSpc>
              <a:buNone/>
            </a:pPr>
            <a:r>
              <a:rPr lang="en-US" sz="3400" dirty="0">
                <a:latin typeface="Times New Roman" panose="02020603050405020304" pitchFamily="18" charset="0"/>
                <a:cs typeface="Times New Roman" panose="02020603050405020304" pitchFamily="18" charset="0"/>
              </a:rPr>
              <a:t>Technical or logical access control limits connections to computer networks, system files, and data. It enforces restrictions on applications, protocols, operating systems, encryptions, mechanisms, etc</a:t>
            </a:r>
            <a:r>
              <a:rPr lang="en-US" sz="3400" dirty="0" smtClean="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marL="0" indent="0" algn="just">
              <a:lnSpc>
                <a:spcPct val="160000"/>
              </a:lnSpc>
              <a:buNone/>
            </a:pPr>
            <a:r>
              <a:rPr lang="en-US" sz="3400" dirty="0">
                <a:latin typeface="Times New Roman" panose="02020603050405020304" pitchFamily="18" charset="0"/>
                <a:cs typeface="Times New Roman" panose="02020603050405020304" pitchFamily="18" charset="0"/>
              </a:rPr>
              <a:t>In today's increasingly digital world, modern access control systems combine both administrative, physical, and technical access control to limit access to sensitive data and physical locations, providing a much higher level of security. Some examples are access control lists, intrusion detection systems, and antivirus software.</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4313854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656"/>
            <a:ext cx="10515600" cy="1218937"/>
          </a:xfrm>
        </p:spPr>
        <p:txBody>
          <a:bodyPr/>
          <a:lstStyle/>
          <a:p>
            <a:r>
              <a:rPr lang="en-US" sz="3200" dirty="0">
                <a:solidFill>
                  <a:prstClr val="black"/>
                </a:solidFill>
                <a:latin typeface="Arial Black" panose="020B0A04020102020204" pitchFamily="34" charset="0"/>
              </a:rPr>
              <a:t>IDENTITY AND ACCESS MANAGEMENT</a:t>
            </a:r>
            <a:endParaRPr lang="en-US" dirty="0"/>
          </a:p>
        </p:txBody>
      </p:sp>
      <p:pic>
        <p:nvPicPr>
          <p:cNvPr id="4" name="Content Placeholder 3"/>
          <p:cNvPicPr>
            <a:picLocks noGrp="1" noChangeAspect="1"/>
          </p:cNvPicPr>
          <p:nvPr>
            <p:ph idx="1"/>
          </p:nvPr>
        </p:nvPicPr>
        <p:blipFill>
          <a:blip r:embed="rId2"/>
          <a:stretch>
            <a:fillRect/>
          </a:stretch>
        </p:blipFill>
        <p:spPr>
          <a:xfrm>
            <a:off x="2101755" y="1313691"/>
            <a:ext cx="7315200" cy="4221915"/>
          </a:xfrm>
          <a:prstGeom prst="rect">
            <a:avLst/>
          </a:prstGeom>
        </p:spPr>
      </p:pic>
      <p:sp>
        <p:nvSpPr>
          <p:cNvPr id="5" name="TextBox 4"/>
          <p:cNvSpPr txBox="1"/>
          <p:nvPr/>
        </p:nvSpPr>
        <p:spPr>
          <a:xfrm>
            <a:off x="2483893" y="5950424"/>
            <a:ext cx="5936776"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Advantages of Access Control</a:t>
            </a:r>
            <a:endParaRPr lang="en-US" sz="28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3982450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72457" y="2409370"/>
            <a:ext cx="10203543" cy="2308324"/>
          </a:xfrm>
          <a:prstGeom prst="rect">
            <a:avLst/>
          </a:prstGeom>
          <a:noFill/>
        </p:spPr>
        <p:txBody>
          <a:bodyPr wrap="square" rtlCol="0">
            <a:spAutoFit/>
          </a:bodyPr>
          <a:lstStyle/>
          <a:p>
            <a:pPr algn="ctr"/>
            <a:r>
              <a:rPr lang="en-US" sz="4800" dirty="0" smtClean="0">
                <a:latin typeface="Arial Black" panose="020B0A04020102020204" pitchFamily="34" charset="0"/>
              </a:rPr>
              <a:t>MODULE 5</a:t>
            </a:r>
          </a:p>
          <a:p>
            <a:pPr algn="ctr"/>
            <a:r>
              <a:rPr lang="en-US" sz="4800" dirty="0" smtClean="0">
                <a:latin typeface="Arial Black" panose="020B0A04020102020204" pitchFamily="34" charset="0"/>
              </a:rPr>
              <a:t>INTRODUCTION TO SYTEM HACKING</a:t>
            </a:r>
            <a:endParaRPr lang="en-US" sz="4800" dirty="0">
              <a:latin typeface="Arial Black" panose="020B0A04020102020204" pitchFamily="34" charset="0"/>
            </a:endParaRPr>
          </a:p>
        </p:txBody>
      </p:sp>
      <p:sp>
        <p:nvSpPr>
          <p:cNvPr id="2" name="Footer Placeholder 1"/>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6379660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sp>
        <p:nvSpPr>
          <p:cNvPr id="3" name="Content Placeholder 2"/>
          <p:cNvSpPr>
            <a:spLocks noGrp="1"/>
          </p:cNvSpPr>
          <p:nvPr>
            <p:ph idx="1"/>
          </p:nvPr>
        </p:nvSpPr>
        <p:spPr>
          <a:xfrm>
            <a:off x="838200" y="1323834"/>
            <a:ext cx="10515600" cy="4853129"/>
          </a:xfrm>
        </p:spPr>
        <p:txBody>
          <a:bodyPr/>
          <a:lstStyle/>
          <a:p>
            <a:pPr marL="0" indent="0">
              <a:buNone/>
            </a:pPr>
            <a:r>
              <a:rPr lang="en-US" b="1" dirty="0">
                <a:latin typeface="Times New Roman" panose="02020603050405020304" pitchFamily="18" charset="0"/>
                <a:cs typeface="Times New Roman" panose="02020603050405020304" pitchFamily="18" charset="0"/>
              </a:rPr>
              <a:t>What is Hacking?</a:t>
            </a:r>
          </a:p>
          <a:p>
            <a:pPr marL="0" indent="0" algn="just">
              <a:buNone/>
            </a:pPr>
            <a:r>
              <a:rPr lang="en-US" dirty="0">
                <a:latin typeface="Times New Roman" panose="02020603050405020304" pitchFamily="18" charset="0"/>
                <a:cs typeface="Times New Roman" panose="02020603050405020304" pitchFamily="18" charset="0"/>
              </a:rPr>
              <a:t>Hacking is the activity of identifying weaknesses in a computer system or a network to exploit the security to gain access to personal data or business data. An example of computer hacking can be: using a password cracking algorithm to gain access to a computer system</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Who is a Hacker?</a:t>
            </a:r>
          </a:p>
          <a:p>
            <a:pPr marL="0" indent="0" algn="just">
              <a:buNone/>
            </a:pPr>
            <a:r>
              <a:rPr lang="en-US" dirty="0">
                <a:latin typeface="Times New Roman" panose="02020603050405020304" pitchFamily="18" charset="0"/>
                <a:cs typeface="Times New Roman" panose="02020603050405020304" pitchFamily="18" charset="0"/>
              </a:rPr>
              <a:t>A Hacker is a person who finds and exploits the weakness in computer systems and/or networks to gain access. Hackers are usually skilled computer programmers with knowledge of computer security.</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0277769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1611993" y="2120008"/>
            <a:ext cx="8504700" cy="3743763"/>
          </a:xfrm>
          <a:prstGeom prst="rect">
            <a:avLst/>
          </a:prstGeom>
        </p:spPr>
      </p:pic>
      <p:sp>
        <p:nvSpPr>
          <p:cNvPr id="5" name="TextBox 4"/>
          <p:cNvSpPr txBox="1"/>
          <p:nvPr/>
        </p:nvSpPr>
        <p:spPr>
          <a:xfrm>
            <a:off x="996286" y="1596788"/>
            <a:ext cx="446281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TYPES OF HACKERS</a:t>
            </a:r>
            <a:endParaRPr lang="en-US" sz="28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1186339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sp>
        <p:nvSpPr>
          <p:cNvPr id="5" name="TextBox 4"/>
          <p:cNvSpPr txBox="1"/>
          <p:nvPr/>
        </p:nvSpPr>
        <p:spPr>
          <a:xfrm>
            <a:off x="996286" y="1596788"/>
            <a:ext cx="4462818"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TYPES OF HACKERS</a:t>
            </a:r>
            <a:endParaRPr lang="en-US" sz="28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1494971" y="2120008"/>
            <a:ext cx="8912512" cy="4012111"/>
          </a:xfrm>
          <a:prstGeom prst="rect">
            <a:avLst/>
          </a:prstGeom>
        </p:spPr>
      </p:pic>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9516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prstClr val="black"/>
                </a:solidFill>
                <a:latin typeface="Arial Black" panose="020B0A04020102020204" pitchFamily="34" charset="0"/>
              </a:rPr>
              <a:t>INFORMATION SECURITY &amp; THREAT</a:t>
            </a:r>
            <a:endParaRPr lang="en-US" sz="4000" dirty="0"/>
          </a:p>
        </p:txBody>
      </p:sp>
      <p:sp>
        <p:nvSpPr>
          <p:cNvPr id="3" name="Content Placeholder 2"/>
          <p:cNvSpPr>
            <a:spLocks noGrp="1"/>
          </p:cNvSpPr>
          <p:nvPr>
            <p:ph idx="1"/>
          </p:nvPr>
        </p:nvSpPr>
        <p:spPr>
          <a:xfrm>
            <a:off x="838200" y="1489166"/>
            <a:ext cx="10515600" cy="4687797"/>
          </a:xfrm>
        </p:spPr>
        <p:txBody>
          <a:bodyPr/>
          <a:lstStyle/>
          <a:p>
            <a:pPr marL="0" indent="0">
              <a:buNone/>
            </a:pPr>
            <a:r>
              <a:rPr lang="en-US" b="1" dirty="0" smtClean="0"/>
              <a:t>Exploit kits</a:t>
            </a:r>
          </a:p>
          <a:p>
            <a:pPr marL="0" indent="0" algn="just">
              <a:buNone/>
            </a:pPr>
            <a:r>
              <a:rPr lang="en-US" dirty="0" smtClean="0"/>
              <a:t>An exploit kit is a programming tool that enables a person without any experience writing software code to create, customize and distribute malware. Exploit kits are known by a variety of names, including infection kit, </a:t>
            </a:r>
            <a:r>
              <a:rPr lang="en-US" dirty="0" err="1" smtClean="0"/>
              <a:t>crimeware</a:t>
            </a:r>
            <a:r>
              <a:rPr lang="en-US" dirty="0" smtClean="0"/>
              <a:t> kit, DIY attack kit and malware toolkit. Cybercriminals use these toolkits to attack system vulnerabilities to distribute malware or engage in other malicious activities, such as stealing corporate data, launching denial of service attacks or building botnets.</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SOUTECH CYBER SECURITY TRAINING www.soutechventures.com</a:t>
            </a:r>
            <a:endParaRPr lang="en-US" dirty="0"/>
          </a:p>
        </p:txBody>
      </p:sp>
    </p:spTree>
    <p:extLst>
      <p:ext uri="{BB962C8B-B14F-4D97-AF65-F5344CB8AC3E}">
        <p14:creationId xmlns:p14="http://schemas.microsoft.com/office/powerpoint/2010/main" val="30751449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sp>
        <p:nvSpPr>
          <p:cNvPr id="3" name="Content Placeholder 2"/>
          <p:cNvSpPr>
            <a:spLocks noGrp="1"/>
          </p:cNvSpPr>
          <p:nvPr>
            <p:ph idx="1"/>
          </p:nvPr>
        </p:nvSpPr>
        <p:spPr>
          <a:xfrm>
            <a:off x="580571" y="1323834"/>
            <a:ext cx="11103429" cy="523662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Hacking </a:t>
            </a:r>
            <a:r>
              <a:rPr lang="en-US" b="1" dirty="0" smtClean="0">
                <a:latin typeface="Times New Roman" panose="02020603050405020304" pitchFamily="18" charset="0"/>
                <a:cs typeface="Times New Roman" panose="02020603050405020304" pitchFamily="18" charset="0"/>
              </a:rPr>
              <a:t>methodology</a:t>
            </a:r>
          </a:p>
          <a:p>
            <a:pPr marL="0" indent="0" algn="just">
              <a:buNone/>
            </a:pPr>
            <a:r>
              <a:rPr lang="en-US" sz="2900" dirty="0">
                <a:latin typeface="Times New Roman" panose="02020603050405020304" pitchFamily="18" charset="0"/>
                <a:cs typeface="Times New Roman" panose="02020603050405020304" pitchFamily="18" charset="0"/>
              </a:rPr>
              <a:t>Although there is no specific step-by-step methodology used by all hackers, a typical hacking process comprises of the following steps</a:t>
            </a:r>
            <a:r>
              <a:rPr lang="en-US" sz="2900" dirty="0" smtClean="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a:p>
            <a:pPr marL="0" indent="0" algn="just">
              <a:buNone/>
            </a:pPr>
            <a:r>
              <a:rPr lang="en-US" sz="2900" b="1" dirty="0" smtClean="0">
                <a:latin typeface="Times New Roman" panose="02020603050405020304" pitchFamily="18" charset="0"/>
                <a:cs typeface="Times New Roman" panose="02020603050405020304" pitchFamily="18" charset="0"/>
              </a:rPr>
              <a:t>1. </a:t>
            </a:r>
            <a:r>
              <a:rPr lang="en-US" sz="2900" b="1" dirty="0" err="1" smtClean="0">
                <a:latin typeface="Times New Roman" panose="02020603050405020304" pitchFamily="18" charset="0"/>
                <a:cs typeface="Times New Roman" panose="02020603050405020304" pitchFamily="18" charset="0"/>
              </a:rPr>
              <a:t>Footprinting</a:t>
            </a:r>
            <a:r>
              <a:rPr lang="en-US" sz="2900" dirty="0" smtClean="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 the process of using passive methods of gaining information about the target system prior to performing the attack. The interaction with the target system is kept at minimum in order to avoid detection and alert the target about the attack. The </a:t>
            </a:r>
            <a:r>
              <a:rPr lang="en-US" sz="2900" dirty="0" err="1">
                <a:latin typeface="Times New Roman" panose="02020603050405020304" pitchFamily="18" charset="0"/>
                <a:cs typeface="Times New Roman" panose="02020603050405020304" pitchFamily="18" charset="0"/>
              </a:rPr>
              <a:t>footprinting</a:t>
            </a:r>
            <a:r>
              <a:rPr lang="en-US" sz="2900" dirty="0">
                <a:latin typeface="Times New Roman" panose="02020603050405020304" pitchFamily="18" charset="0"/>
                <a:cs typeface="Times New Roman" panose="02020603050405020304" pitchFamily="18" charset="0"/>
              </a:rPr>
              <a:t> can reveal vulnerabilities of the target system and improve the ease with which they can be exploited. Various methods are employed for </a:t>
            </a:r>
            <a:r>
              <a:rPr lang="en-US" sz="2900" dirty="0" err="1">
                <a:latin typeface="Times New Roman" panose="02020603050405020304" pitchFamily="18" charset="0"/>
                <a:cs typeface="Times New Roman" panose="02020603050405020304" pitchFamily="18" charset="0"/>
              </a:rPr>
              <a:t>footprinting</a:t>
            </a:r>
            <a:r>
              <a:rPr lang="en-US" sz="2900" dirty="0">
                <a:latin typeface="Times New Roman" panose="02020603050405020304" pitchFamily="18" charset="0"/>
                <a:cs typeface="Times New Roman" panose="02020603050405020304" pitchFamily="18" charset="0"/>
              </a:rPr>
              <a:t>, for example </a:t>
            </a:r>
            <a:r>
              <a:rPr lang="en-US" sz="2900" dirty="0" err="1">
                <a:latin typeface="Times New Roman" panose="02020603050405020304" pitchFamily="18" charset="0"/>
                <a:cs typeface="Times New Roman" panose="02020603050405020304" pitchFamily="18" charset="0"/>
              </a:rPr>
              <a:t>whois</a:t>
            </a:r>
            <a:r>
              <a:rPr lang="en-US" sz="2900" dirty="0">
                <a:latin typeface="Times New Roman" panose="02020603050405020304" pitchFamily="18" charset="0"/>
                <a:cs typeface="Times New Roman" panose="02020603050405020304" pitchFamily="18" charset="0"/>
              </a:rPr>
              <a:t> queries, Google searches, job boards search, network enumeration, operating system identification, etc</a:t>
            </a:r>
            <a:r>
              <a:rPr lang="en-US" sz="2900" dirty="0" smtClean="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5908202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1365590" y="1208913"/>
            <a:ext cx="9141506" cy="5143888"/>
          </a:xfrm>
          <a:prstGeom prst="rect">
            <a:avLst/>
          </a:prstGeom>
        </p:spPr>
      </p:pic>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4062722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sp>
        <p:nvSpPr>
          <p:cNvPr id="3" name="Content Placeholder 2"/>
          <p:cNvSpPr>
            <a:spLocks noGrp="1"/>
          </p:cNvSpPr>
          <p:nvPr>
            <p:ph idx="1"/>
          </p:nvPr>
        </p:nvSpPr>
        <p:spPr>
          <a:xfrm>
            <a:off x="580571" y="1323834"/>
            <a:ext cx="11103429" cy="5236623"/>
          </a:xfrm>
        </p:spPr>
        <p:txBody>
          <a:bodyPr>
            <a:normAutofit/>
          </a:bodyPr>
          <a:lstStyle/>
          <a:p>
            <a:pPr marL="0" indent="0">
              <a:buNone/>
            </a:pPr>
            <a:r>
              <a:rPr lang="en-US" sz="3600" b="1" dirty="0">
                <a:latin typeface="Times New Roman" panose="02020603050405020304" pitchFamily="18" charset="0"/>
                <a:cs typeface="Times New Roman" panose="02020603050405020304" pitchFamily="18" charset="0"/>
              </a:rPr>
              <a:t>Hacking </a:t>
            </a:r>
            <a:r>
              <a:rPr lang="en-US" sz="3600" b="1" dirty="0" smtClean="0">
                <a:latin typeface="Times New Roman" panose="02020603050405020304" pitchFamily="18" charset="0"/>
                <a:cs typeface="Times New Roman" panose="02020603050405020304" pitchFamily="18" charset="0"/>
              </a:rPr>
              <a:t>methodology</a:t>
            </a:r>
          </a:p>
          <a:p>
            <a:pPr marL="0" indent="0" algn="just">
              <a:lnSpc>
                <a:spcPct val="150000"/>
              </a:lnSpc>
              <a:buNone/>
            </a:pPr>
            <a:r>
              <a:rPr lang="en-US" b="1" dirty="0" smtClean="0">
                <a:latin typeface="Times New Roman" panose="02020603050405020304" pitchFamily="18" charset="0"/>
                <a:cs typeface="Times New Roman" panose="02020603050405020304" pitchFamily="18" charset="0"/>
              </a:rPr>
              <a:t>2. Scanning </a:t>
            </a:r>
            <a:r>
              <a:rPr lang="en-US" dirty="0">
                <a:latin typeface="Times New Roman" panose="02020603050405020304" pitchFamily="18" charset="0"/>
                <a:cs typeface="Times New Roman" panose="02020603050405020304" pitchFamily="18" charset="0"/>
              </a:rPr>
              <a:t>– the process of taking information obtained from the </a:t>
            </a:r>
            <a:r>
              <a:rPr lang="en-US" dirty="0" err="1">
                <a:latin typeface="Times New Roman" panose="02020603050405020304" pitchFamily="18" charset="0"/>
                <a:cs typeface="Times New Roman" panose="02020603050405020304" pitchFamily="18" charset="0"/>
              </a:rPr>
              <a:t>footprinting</a:t>
            </a:r>
            <a:r>
              <a:rPr lang="en-US" dirty="0">
                <a:latin typeface="Times New Roman" panose="02020603050405020304" pitchFamily="18" charset="0"/>
                <a:cs typeface="Times New Roman" panose="02020603050405020304" pitchFamily="18" charset="0"/>
              </a:rPr>
              <a:t> phase in order to target the attack more precisely. Some of the </a:t>
            </a:r>
            <a:r>
              <a:rPr lang="en-US" dirty="0" err="1">
                <a:latin typeface="Times New Roman" panose="02020603050405020304" pitchFamily="18" charset="0"/>
                <a:cs typeface="Times New Roman" panose="02020603050405020304" pitchFamily="18" charset="0"/>
              </a:rPr>
              <a:t>metods</a:t>
            </a:r>
            <a:r>
              <a:rPr lang="en-US" dirty="0">
                <a:latin typeface="Times New Roman" panose="02020603050405020304" pitchFamily="18" charset="0"/>
                <a:cs typeface="Times New Roman" panose="02020603050405020304" pitchFamily="18" charset="0"/>
              </a:rPr>
              <a:t> used in this phase are port scans, ping sweeps, operating systems detection, observation of facilities used by the target, and so on.</a:t>
            </a:r>
          </a:p>
          <a:p>
            <a:pPr marL="0" indent="0">
              <a:buNone/>
            </a:pPr>
            <a:endParaRPr lang="en-US" dirty="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3479145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pic>
        <p:nvPicPr>
          <p:cNvPr id="4" name="Content Placeholder 3"/>
          <p:cNvPicPr>
            <a:picLocks noGrp="1" noChangeAspect="1"/>
          </p:cNvPicPr>
          <p:nvPr>
            <p:ph idx="1"/>
          </p:nvPr>
        </p:nvPicPr>
        <p:blipFill>
          <a:blip r:embed="rId2"/>
          <a:stretch>
            <a:fillRect/>
          </a:stretch>
        </p:blipFill>
        <p:spPr>
          <a:xfrm>
            <a:off x="1130402" y="1323975"/>
            <a:ext cx="10004221" cy="5237163"/>
          </a:xfrm>
          <a:prstGeom prst="rect">
            <a:avLst/>
          </a:prstGeom>
        </p:spPr>
      </p:pic>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3443484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latin typeface="Arial Black" panose="020B0A04020102020204" pitchFamily="34" charset="0"/>
              </a:rPr>
              <a:t>INTRODUCTION TO SYSTEM HACKING</a:t>
            </a:r>
            <a:endParaRPr lang="en-US" dirty="0"/>
          </a:p>
        </p:txBody>
      </p:sp>
      <p:sp>
        <p:nvSpPr>
          <p:cNvPr id="3" name="Content Placeholder 2"/>
          <p:cNvSpPr>
            <a:spLocks noGrp="1"/>
          </p:cNvSpPr>
          <p:nvPr>
            <p:ph idx="1"/>
          </p:nvPr>
        </p:nvSpPr>
        <p:spPr>
          <a:xfrm>
            <a:off x="838200" y="1494971"/>
            <a:ext cx="10515600" cy="4681992"/>
          </a:xfrm>
        </p:spPr>
        <p:txBody>
          <a:bodyPr/>
          <a:lstStyle/>
          <a:p>
            <a:pPr marL="0" indent="0" algn="just">
              <a:buNone/>
            </a:pPr>
            <a:r>
              <a:rPr lang="en-US" sz="3200" b="1" dirty="0">
                <a:latin typeface="Times New Roman" panose="02020603050405020304" pitchFamily="18" charset="0"/>
                <a:cs typeface="Times New Roman" panose="02020603050405020304" pitchFamily="18" charset="0"/>
              </a:rPr>
              <a:t>3. Enumeration </a:t>
            </a:r>
            <a:r>
              <a:rPr lang="en-US" sz="3200" dirty="0">
                <a:latin typeface="Times New Roman" panose="02020603050405020304" pitchFamily="18" charset="0"/>
                <a:cs typeface="Times New Roman" panose="02020603050405020304" pitchFamily="18" charset="0"/>
              </a:rPr>
              <a:t>– the process of extracting more detailed information about the information obtained during the scanning phase to determine its usefulness. Some of the methods used in this step are user accounts enumeration, SNMP enumeration, UNIX/Linux enumeration, LDAP enumeration, NTP enumeration, SMTP enumeration, DNS enumeration, etc.</a:t>
            </a:r>
          </a:p>
          <a:p>
            <a:endParaRPr lang="en-US" b="1" dirty="0"/>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5539707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latin typeface="Arial Black" panose="020B0A04020102020204" pitchFamily="34" charset="0"/>
              </a:rPr>
              <a:t>INTRODUCTION TO SYSTEM HACKING</a:t>
            </a:r>
            <a:endParaRPr lang="en-US" dirty="0"/>
          </a:p>
        </p:txBody>
      </p:sp>
      <p:pic>
        <p:nvPicPr>
          <p:cNvPr id="4" name="Content Placeholder 3"/>
          <p:cNvPicPr>
            <a:picLocks noGrp="1" noChangeAspect="1"/>
          </p:cNvPicPr>
          <p:nvPr>
            <p:ph idx="1"/>
          </p:nvPr>
        </p:nvPicPr>
        <p:blipFill>
          <a:blip r:embed="rId2"/>
          <a:stretch>
            <a:fillRect/>
          </a:stretch>
        </p:blipFill>
        <p:spPr>
          <a:xfrm>
            <a:off x="1843314" y="1468551"/>
            <a:ext cx="8084457" cy="4637315"/>
          </a:xfrm>
          <a:prstGeom prst="rect">
            <a:avLst/>
          </a:prstGeom>
        </p:spPr>
      </p:pic>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4214640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sp>
        <p:nvSpPr>
          <p:cNvPr id="3" name="Content Placeholder 2"/>
          <p:cNvSpPr>
            <a:spLocks noGrp="1"/>
          </p:cNvSpPr>
          <p:nvPr>
            <p:ph idx="1"/>
          </p:nvPr>
        </p:nvSpPr>
        <p:spPr>
          <a:xfrm>
            <a:off x="580571" y="1323834"/>
            <a:ext cx="11103429" cy="523662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Hacking </a:t>
            </a:r>
            <a:r>
              <a:rPr lang="en-US" b="1" dirty="0" smtClean="0">
                <a:latin typeface="Times New Roman" panose="02020603050405020304" pitchFamily="18" charset="0"/>
                <a:cs typeface="Times New Roman" panose="02020603050405020304" pitchFamily="18" charset="0"/>
              </a:rPr>
              <a:t>methodology</a:t>
            </a:r>
          </a:p>
          <a:p>
            <a:pPr marL="0" indent="0" algn="just">
              <a:lnSpc>
                <a:spcPct val="150000"/>
              </a:lnSpc>
              <a:buNone/>
            </a:pPr>
            <a:r>
              <a:rPr lang="en-US" b="1" dirty="0" smtClean="0">
                <a:latin typeface="Times New Roman" panose="02020603050405020304" pitchFamily="18" charset="0"/>
                <a:cs typeface="Times New Roman" panose="02020603050405020304" pitchFamily="18" charset="0"/>
              </a:rPr>
              <a:t>4. System </a:t>
            </a:r>
            <a:r>
              <a:rPr lang="en-US" b="1" dirty="0">
                <a:latin typeface="Times New Roman" panose="02020603050405020304" pitchFamily="18" charset="0"/>
                <a:cs typeface="Times New Roman" panose="02020603050405020304" pitchFamily="18" charset="0"/>
              </a:rPr>
              <a:t>hacking</a:t>
            </a:r>
            <a:r>
              <a:rPr lang="en-US" dirty="0">
                <a:latin typeface="Times New Roman" panose="02020603050405020304" pitchFamily="18" charset="0"/>
                <a:cs typeface="Times New Roman" panose="02020603050405020304" pitchFamily="18" charset="0"/>
              </a:rPr>
              <a:t> – the process of planning and executing the attack based on the information obtained in the previous phases. In this phase the attacker performs the actual hacking process using hacking tools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en-US" b="1" dirty="0" smtClean="0">
                <a:latin typeface="Times New Roman" panose="02020603050405020304" pitchFamily="18" charset="0"/>
                <a:cs typeface="Times New Roman" panose="02020603050405020304" pitchFamily="18" charset="0"/>
              </a:rPr>
              <a:t>5. Escalation </a:t>
            </a:r>
            <a:r>
              <a:rPr lang="en-US" b="1" dirty="0">
                <a:latin typeface="Times New Roman" panose="02020603050405020304" pitchFamily="18" charset="0"/>
                <a:cs typeface="Times New Roman" panose="02020603050405020304" pitchFamily="18" charset="0"/>
              </a:rPr>
              <a:t>of privilege</a:t>
            </a:r>
            <a:r>
              <a:rPr lang="en-US" dirty="0">
                <a:latin typeface="Times New Roman" panose="02020603050405020304" pitchFamily="18" charset="0"/>
                <a:cs typeface="Times New Roman" panose="02020603050405020304" pitchFamily="18" charset="0"/>
              </a:rPr>
              <a:t> – the process of obtaining privileges that are granted to higher privileged accounts than the attacker broke into originally. The goal of this step is to move from a low-level account (such as a guest account) all the way up to administrator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7437656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latin typeface="Arial Black" panose="020B0A04020102020204" pitchFamily="34" charset="0"/>
              </a:rPr>
              <a:t>INTRODUCTION TO SYSTEM HACKING</a:t>
            </a:r>
            <a:endParaRPr lang="en-US" dirty="0"/>
          </a:p>
        </p:txBody>
      </p:sp>
      <p:pic>
        <p:nvPicPr>
          <p:cNvPr id="4" name="Content Placeholder 3"/>
          <p:cNvPicPr>
            <a:picLocks noGrp="1" noChangeAspect="1"/>
          </p:cNvPicPr>
          <p:nvPr>
            <p:ph idx="1"/>
          </p:nvPr>
        </p:nvPicPr>
        <p:blipFill>
          <a:blip r:embed="rId2"/>
          <a:stretch>
            <a:fillRect/>
          </a:stretch>
        </p:blipFill>
        <p:spPr>
          <a:xfrm>
            <a:off x="1951869" y="1520825"/>
            <a:ext cx="8288262" cy="4351338"/>
          </a:xfrm>
          <a:prstGeom prst="rect">
            <a:avLst/>
          </a:prstGeom>
        </p:spPr>
      </p:pic>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0426903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latin typeface="Arial Black" panose="020B0A04020102020204" pitchFamily="34" charset="0"/>
              </a:rPr>
              <a:t>INTRODUCTION TO SYSTEM HACKING</a:t>
            </a:r>
            <a:endParaRPr lang="en-US" dirty="0"/>
          </a:p>
        </p:txBody>
      </p:sp>
      <p:pic>
        <p:nvPicPr>
          <p:cNvPr id="4" name="Content Placeholder 3"/>
          <p:cNvPicPr>
            <a:picLocks noGrp="1" noChangeAspect="1"/>
          </p:cNvPicPr>
          <p:nvPr>
            <p:ph idx="1"/>
          </p:nvPr>
        </p:nvPicPr>
        <p:blipFill>
          <a:blip r:embed="rId2"/>
          <a:stretch>
            <a:fillRect/>
          </a:stretch>
        </p:blipFill>
        <p:spPr>
          <a:xfrm>
            <a:off x="2220686" y="1462426"/>
            <a:ext cx="6778172" cy="4225767"/>
          </a:xfrm>
          <a:prstGeom prst="rect">
            <a:avLst/>
          </a:prstGeom>
        </p:spPr>
      </p:pic>
      <p:sp>
        <p:nvSpPr>
          <p:cNvPr id="5" name="TextBox 4"/>
          <p:cNvSpPr txBox="1"/>
          <p:nvPr/>
        </p:nvSpPr>
        <p:spPr>
          <a:xfrm>
            <a:off x="3287486" y="5950857"/>
            <a:ext cx="4644572"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COVERING TRACKS</a:t>
            </a:r>
            <a:endParaRPr lang="en-US" sz="2800"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5121929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p:spPr>
        <p:txBody>
          <a:bodyPr>
            <a:normAutofit/>
          </a:bodyPr>
          <a:lstStyle/>
          <a:p>
            <a:r>
              <a:rPr lang="en-US" sz="3600" dirty="0" smtClean="0">
                <a:latin typeface="Arial Black" panose="020B0A04020102020204" pitchFamily="34" charset="0"/>
              </a:rPr>
              <a:t>INTRODUCTION TO SYSTEM HACKING</a:t>
            </a:r>
            <a:endParaRPr lang="en-US" sz="3600" dirty="0">
              <a:latin typeface="Arial Black" panose="020B0A04020102020204" pitchFamily="34" charset="0"/>
            </a:endParaRPr>
          </a:p>
        </p:txBody>
      </p:sp>
      <p:sp>
        <p:nvSpPr>
          <p:cNvPr id="3" name="Content Placeholder 2"/>
          <p:cNvSpPr>
            <a:spLocks noGrp="1"/>
          </p:cNvSpPr>
          <p:nvPr>
            <p:ph idx="1"/>
          </p:nvPr>
        </p:nvSpPr>
        <p:spPr>
          <a:xfrm>
            <a:off x="609599" y="1370411"/>
            <a:ext cx="11103429" cy="5236623"/>
          </a:xfrm>
        </p:spPr>
        <p:txBody>
          <a:bodyPr>
            <a:normAutofit/>
          </a:bodyPr>
          <a:lstStyle/>
          <a:p>
            <a:pPr marL="0" indent="0" algn="just">
              <a:lnSpc>
                <a:spcPct val="150000"/>
              </a:lnSpc>
              <a:buNone/>
            </a:pPr>
            <a:r>
              <a:rPr lang="en-US" b="1" dirty="0" smtClean="0">
                <a:latin typeface="Times New Roman" panose="02020603050405020304" pitchFamily="18" charset="0"/>
                <a:cs typeface="Times New Roman" panose="02020603050405020304" pitchFamily="18" charset="0"/>
              </a:rPr>
              <a:t>6. Covering </a:t>
            </a:r>
            <a:r>
              <a:rPr lang="en-US" b="1" dirty="0">
                <a:latin typeface="Times New Roman" panose="02020603050405020304" pitchFamily="18" charset="0"/>
                <a:cs typeface="Times New Roman" panose="02020603050405020304" pitchFamily="18" charset="0"/>
              </a:rPr>
              <a:t>tracks </a:t>
            </a:r>
            <a:r>
              <a:rPr lang="en-US" dirty="0">
                <a:latin typeface="Times New Roman" panose="02020603050405020304" pitchFamily="18" charset="0"/>
                <a:cs typeface="Times New Roman" panose="02020603050405020304" pitchFamily="18" charset="0"/>
              </a:rPr>
              <a:t>– the process of removing any evidence of the attacker’s presence in a system. The attacker purges log files and removes other evidence needed for the owner of the system to determine that an attack </a:t>
            </a:r>
            <a:r>
              <a:rPr lang="en-US" dirty="0" err="1">
                <a:latin typeface="Times New Roman" panose="02020603050405020304" pitchFamily="18" charset="0"/>
                <a:cs typeface="Times New Roman" panose="02020603050405020304" pitchFamily="18" charset="0"/>
              </a:rPr>
              <a:t>occured</a:t>
            </a:r>
            <a:r>
              <a:rPr lang="en-US" dirty="0" smtClean="0">
                <a:latin typeface="Times New Roman" panose="02020603050405020304" pitchFamily="18" charset="0"/>
                <a:cs typeface="Times New Roman" panose="02020603050405020304" pitchFamily="18" charset="0"/>
              </a:rPr>
              <a:t>.</a:t>
            </a:r>
          </a:p>
          <a:p>
            <a:pPr marL="0" indent="0" algn="just">
              <a:lnSpc>
                <a:spcPct val="150000"/>
              </a:lnSpc>
              <a:buNone/>
            </a:pPr>
            <a:endParaRPr lang="en-US"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4002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prstClr val="black"/>
                </a:solidFill>
                <a:latin typeface="Arial Black" panose="020B0A04020102020204" pitchFamily="34" charset="0"/>
              </a:rPr>
              <a:t>INFORMATION SECURITY &amp; THREAT</a:t>
            </a:r>
            <a:endParaRPr lang="en-US" dirty="0"/>
          </a:p>
        </p:txBody>
      </p:sp>
      <p:sp>
        <p:nvSpPr>
          <p:cNvPr id="3" name="Content Placeholder 2"/>
          <p:cNvSpPr>
            <a:spLocks noGrp="1"/>
          </p:cNvSpPr>
          <p:nvPr>
            <p:ph idx="1"/>
          </p:nvPr>
        </p:nvSpPr>
        <p:spPr>
          <a:xfrm>
            <a:off x="838200" y="1371600"/>
            <a:ext cx="10515600" cy="4805363"/>
          </a:xfrm>
        </p:spPr>
        <p:txBody>
          <a:bodyPr/>
          <a:lstStyle/>
          <a:p>
            <a:pPr marL="0" indent="0" algn="just">
              <a:buNone/>
            </a:pPr>
            <a:r>
              <a:rPr lang="en-US" sz="3200" b="1" dirty="0" smtClean="0">
                <a:latin typeface="Times New Roman" panose="02020603050405020304" pitchFamily="18" charset="0"/>
                <a:cs typeface="Times New Roman" panose="02020603050405020304" pitchFamily="18" charset="0"/>
              </a:rPr>
              <a:t>Social Engineering </a:t>
            </a:r>
            <a:r>
              <a:rPr lang="en-US" dirty="0" smtClean="0">
                <a:latin typeface="Times New Roman" panose="02020603050405020304" pitchFamily="18" charset="0"/>
                <a:cs typeface="Times New Roman" panose="02020603050405020304" pitchFamily="18" charset="0"/>
              </a:rPr>
              <a:t>– is the art of manipulating people so that they give up their confidential information like bank account details, password etc. These criminals can trick you into giving your private and confidential information or they will gain your trust to get access to your computer to install a malicious software- that will give them control of your computer.</a:t>
            </a:r>
            <a:endParaRPr lang="en-US" sz="3200" b="1" dirty="0" smtClean="0">
              <a:latin typeface="Times New Roman" panose="02020603050405020304" pitchFamily="18" charset="0"/>
              <a:cs typeface="Times New Roman" panose="02020603050405020304" pitchFamily="18" charset="0"/>
            </a:endParaRPr>
          </a:p>
          <a:p>
            <a:pPr marL="0" indent="0" algn="just">
              <a:buNone/>
            </a:pPr>
            <a:r>
              <a:rPr lang="en-US" sz="3200" b="1" dirty="0" smtClean="0">
                <a:latin typeface="Times New Roman" panose="02020603050405020304" pitchFamily="18" charset="0"/>
                <a:cs typeface="Times New Roman" panose="02020603050405020304" pitchFamily="18" charset="0"/>
              </a:rPr>
              <a:t>Outdated Security Software </a:t>
            </a:r>
            <a:r>
              <a:rPr lang="en-US" dirty="0" smtClean="0">
                <a:latin typeface="Times New Roman" panose="02020603050405020304" pitchFamily="18" charset="0"/>
                <a:cs typeface="Times New Roman" panose="02020603050405020304" pitchFamily="18" charset="0"/>
              </a:rPr>
              <a:t>– With new threats emerging everyday, updating security software is a pre requisite to have a fully secured environment.</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6373198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latin typeface="Arial Black" panose="020B0A04020102020204" pitchFamily="34" charset="0"/>
              </a:rPr>
              <a:t>INTRODUCTION TO SYSTEM HACKING</a:t>
            </a:r>
            <a:endParaRPr lang="en-US" dirty="0"/>
          </a:p>
        </p:txBody>
      </p:sp>
      <p:sp>
        <p:nvSpPr>
          <p:cNvPr id="3" name="Content Placeholder 2"/>
          <p:cNvSpPr>
            <a:spLocks noGrp="1"/>
          </p:cNvSpPr>
          <p:nvPr>
            <p:ph idx="1"/>
          </p:nvPr>
        </p:nvSpPr>
        <p:spPr/>
        <p:txBody>
          <a:bodyPr/>
          <a:lstStyle/>
          <a:p>
            <a:pPr marL="0" indent="0" algn="just">
              <a:lnSpc>
                <a:spcPct val="150000"/>
              </a:lnSpc>
              <a:buNone/>
            </a:pPr>
            <a:r>
              <a:rPr lang="en-US" b="1" dirty="0">
                <a:latin typeface="Times New Roman" panose="02020603050405020304" pitchFamily="18" charset="0"/>
                <a:cs typeface="Times New Roman" panose="02020603050405020304" pitchFamily="18" charset="0"/>
              </a:rPr>
              <a:t>7. Planting backdoors </a:t>
            </a:r>
            <a:r>
              <a:rPr lang="en-US" dirty="0">
                <a:latin typeface="Times New Roman" panose="02020603050405020304" pitchFamily="18" charset="0"/>
                <a:cs typeface="Times New Roman" panose="02020603050405020304" pitchFamily="18" charset="0"/>
              </a:rPr>
              <a:t>– the process of securing unauthorized remote access to a computer, so the attacker can access the system later without being detected. Backdoors are usually computer programs that give an attacker the remote access to a targeted computer system.</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9983541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857" y="844097"/>
            <a:ext cx="10515600" cy="679904"/>
          </a:xfrm>
        </p:spPr>
        <p:txBody>
          <a:bodyPr>
            <a:normAutofit fontScale="90000"/>
          </a:bodyPr>
          <a:lstStyle/>
          <a:p>
            <a:r>
              <a:rPr lang="en-US" sz="3100" dirty="0" smtClean="0">
                <a:latin typeface="Arial Black" panose="020B0A04020102020204" pitchFamily="34" charset="0"/>
              </a:rPr>
              <a:t>COUNTERMEASURES FOR ENSURING PROTECTION OF DIGITAL ASSETS AT WORKPLACE</a:t>
            </a:r>
            <a:r>
              <a:rPr lang="en-US" dirty="0"/>
              <a:t/>
            </a:r>
            <a:br>
              <a:rPr lang="en-US" dirty="0"/>
            </a:br>
            <a:endParaRPr lang="en-US" dirty="0"/>
          </a:p>
        </p:txBody>
      </p:sp>
      <p:sp>
        <p:nvSpPr>
          <p:cNvPr id="3" name="Content Placeholder 2"/>
          <p:cNvSpPr>
            <a:spLocks noGrp="1"/>
          </p:cNvSpPr>
          <p:nvPr>
            <p:ph idx="1"/>
          </p:nvPr>
        </p:nvSpPr>
        <p:spPr>
          <a:xfrm>
            <a:off x="838200" y="1524001"/>
            <a:ext cx="10515600" cy="4652962"/>
          </a:xfrm>
        </p:spPr>
        <p:txBody>
          <a:bodyPr/>
          <a:lstStyle/>
          <a:p>
            <a:pPr marL="0" indent="0" algn="just">
              <a:buNone/>
            </a:pPr>
            <a:r>
              <a:rPr lang="en-US" b="1" dirty="0">
                <a:latin typeface="Times New Roman" panose="02020603050405020304" pitchFamily="18" charset="0"/>
                <a:cs typeface="Times New Roman" panose="02020603050405020304" pitchFamily="18" charset="0"/>
              </a:rPr>
              <a:t>Stay Up-to-Date</a:t>
            </a:r>
          </a:p>
          <a:p>
            <a:pPr marL="0" indent="0" algn="just">
              <a:buNone/>
            </a:pPr>
            <a:r>
              <a:rPr lang="en-US" dirty="0">
                <a:latin typeface="Times New Roman" panose="02020603050405020304" pitchFamily="18" charset="0"/>
                <a:cs typeface="Times New Roman" panose="02020603050405020304" pitchFamily="18" charset="0"/>
              </a:rPr>
              <a:t>Malicious hackers are always on the lookout for security loopholes that they can use as attack vectors in either gaining access to your system or distributing their malicious code and apps. One such attack vector involves zero-day exploits or unpatched vulnerabilities. Software developers try to keep up by releasing regular patches and updates that will solve these multiple issues (along with new feature releases, of course</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7917322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Black" panose="020B0A04020102020204" pitchFamily="34" charset="0"/>
              </a:rPr>
              <a:t>COUNTERMEASURES FOR ENSURING PROTECTION OF DIGITAL ASSETS AT WORKPLACE</a:t>
            </a:r>
            <a:r>
              <a:rPr lang="en-US" sz="4000" dirty="0">
                <a:solidFill>
                  <a:prstClr val="black"/>
                </a:solidFill>
              </a:rPr>
              <a:t/>
            </a:r>
            <a:br>
              <a:rPr lang="en-US" sz="4000" dirty="0">
                <a:solidFill>
                  <a:prstClr val="black"/>
                </a:solidFill>
              </a:rPr>
            </a:br>
            <a:endParaRPr lang="en-US" dirty="0"/>
          </a:p>
        </p:txBody>
      </p:sp>
      <p:sp>
        <p:nvSpPr>
          <p:cNvPr id="3" name="Content Placeholder 2"/>
          <p:cNvSpPr>
            <a:spLocks noGrp="1"/>
          </p:cNvSpPr>
          <p:nvPr>
            <p:ph idx="1"/>
          </p:nvPr>
        </p:nvSpPr>
        <p:spPr>
          <a:xfrm>
            <a:off x="838200" y="1465943"/>
            <a:ext cx="10515600" cy="4711020"/>
          </a:xfrm>
        </p:spPr>
        <p:txBody>
          <a:bodyPr/>
          <a:lstStyle/>
          <a:p>
            <a:pPr marL="0" indent="0">
              <a:buNone/>
            </a:pPr>
            <a:r>
              <a:rPr lang="en-US" b="1" dirty="0">
                <a:latin typeface="Times New Roman" panose="02020603050405020304" pitchFamily="18" charset="0"/>
                <a:cs typeface="Times New Roman" panose="02020603050405020304" pitchFamily="18" charset="0"/>
              </a:rPr>
              <a:t>Deploy Active Protection for Your Assets</a:t>
            </a:r>
          </a:p>
          <a:p>
            <a:pPr marL="0" indent="0">
              <a:lnSpc>
                <a:spcPct val="150000"/>
              </a:lnSpc>
              <a:buNone/>
            </a:pPr>
            <a:r>
              <a:rPr lang="en-US" dirty="0">
                <a:latin typeface="Times New Roman" panose="02020603050405020304" pitchFamily="18" charset="0"/>
                <a:cs typeface="Times New Roman" panose="02020603050405020304" pitchFamily="18" charset="0"/>
              </a:rPr>
              <a:t>Web and application servers are a popular target for malicious hackers because these are always online, and always accept traffic and requests sent from the internet at large. Thus, there is also the risk that hackers can find security vulnerabilities on your server itself, or the applications that reside in it.</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13166823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Black" panose="020B0A04020102020204" pitchFamily="34" charset="0"/>
              </a:rPr>
              <a:t>COUNTERMEASURES FOR ENSURING PROTECTION OF DIGITAL ASSETS AT WORKPLACE</a:t>
            </a:r>
            <a:r>
              <a:rPr lang="en-US" sz="4000" dirty="0">
                <a:solidFill>
                  <a:prstClr val="black"/>
                </a:solidFill>
              </a:rPr>
              <a:t/>
            </a:r>
            <a:br>
              <a:rPr lang="en-US" sz="4000" dirty="0">
                <a:solidFill>
                  <a:prstClr val="black"/>
                </a:solidFill>
              </a:rPr>
            </a:br>
            <a:endParaRPr lang="en-US" dirty="0"/>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Secure Your Local Infrastructure</a:t>
            </a:r>
          </a:p>
          <a:p>
            <a:pPr marL="0" indent="0" algn="just">
              <a:lnSpc>
                <a:spcPct val="150000"/>
              </a:lnSpc>
              <a:buNone/>
            </a:pPr>
            <a:r>
              <a:rPr lang="en-US" dirty="0">
                <a:latin typeface="Times New Roman" panose="02020603050405020304" pitchFamily="18" charset="0"/>
                <a:cs typeface="Times New Roman" panose="02020603050405020304" pitchFamily="18" charset="0"/>
              </a:rPr>
              <a:t>With all the data and digital information that resides on either the cloud or your local servers, it is sometimes easy to overlook the physical aspect of security. This means potential attackers can easily access your company’s data and information through physical or similar means.</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37687426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Black" panose="020B0A04020102020204" pitchFamily="34" charset="0"/>
              </a:rPr>
              <a:t>COUNTERMEASURES FOR ENSURING PROTECTION OF DIGITAL ASSETS AT WORKPLACE</a:t>
            </a:r>
            <a:r>
              <a:rPr lang="en-US" sz="4000" dirty="0">
                <a:solidFill>
                  <a:prstClr val="black"/>
                </a:solidFill>
              </a:rPr>
              <a:t/>
            </a:r>
            <a:br>
              <a:rPr lang="en-US" sz="4000" dirty="0">
                <a:solidFill>
                  <a:prstClr val="black"/>
                </a:solidFill>
              </a:rPr>
            </a:br>
            <a:endParaRPr lang="en-US" dirty="0"/>
          </a:p>
        </p:txBody>
      </p:sp>
      <p:sp>
        <p:nvSpPr>
          <p:cNvPr id="3" name="Content Placeholder 2"/>
          <p:cNvSpPr>
            <a:spLocks noGrp="1"/>
          </p:cNvSpPr>
          <p:nvPr>
            <p:ph idx="1"/>
          </p:nvPr>
        </p:nvSpPr>
        <p:spPr/>
        <p:txBody>
          <a:bodyPr/>
          <a:lstStyle/>
          <a:p>
            <a:pPr marL="0" indent="0" algn="just">
              <a:buNone/>
            </a:pPr>
            <a:r>
              <a:rPr lang="en-US" b="1" dirty="0">
                <a:latin typeface="Times New Roman" panose="02020603050405020304" pitchFamily="18" charset="0"/>
                <a:cs typeface="Times New Roman" panose="02020603050405020304" pitchFamily="18" charset="0"/>
              </a:rPr>
              <a:t>Educate Your Organization</a:t>
            </a:r>
          </a:p>
          <a:p>
            <a:pPr marL="0" indent="0" algn="just">
              <a:lnSpc>
                <a:spcPct val="150000"/>
              </a:lnSpc>
              <a:buNone/>
            </a:pPr>
            <a:r>
              <a:rPr lang="en-US" dirty="0">
                <a:latin typeface="Times New Roman" panose="02020603050405020304" pitchFamily="18" charset="0"/>
                <a:cs typeface="Times New Roman" panose="02020603050405020304" pitchFamily="18" charset="0"/>
              </a:rPr>
              <a:t>Another oft-overlooked aspect of security is the human aspect. Again, the chain is only as secure as the weakest link. And if your employees are not aware of their responsibilities as users and members of your organization, then they might easily fall victim to attacks like scams, phishing, ransomware incursions, and the like.</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25592280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Black" panose="020B0A04020102020204" pitchFamily="34" charset="0"/>
              </a:rPr>
              <a:t>COUNTERMEASURES FOR ENSURING PROTECTION OF DIGITAL ASSETS AT WORKPLACE</a:t>
            </a:r>
            <a:r>
              <a:rPr lang="en-US" sz="4000" dirty="0">
                <a:solidFill>
                  <a:prstClr val="black"/>
                </a:solidFill>
              </a:rPr>
              <a:t/>
            </a:r>
            <a:br>
              <a:rPr lang="en-US" sz="4000" dirty="0">
                <a:solidFill>
                  <a:prstClr val="black"/>
                </a:solidFill>
              </a:rPr>
            </a:b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b="1" dirty="0">
                <a:latin typeface="Times New Roman" panose="02020603050405020304" pitchFamily="18" charset="0"/>
                <a:cs typeface="Times New Roman" panose="02020603050405020304" pitchFamily="18" charset="0"/>
              </a:rPr>
              <a:t>Use Secure Authentication</a:t>
            </a:r>
          </a:p>
          <a:p>
            <a:pPr marL="0" indent="0" algn="just">
              <a:lnSpc>
                <a:spcPct val="150000"/>
              </a:lnSpc>
              <a:buNone/>
            </a:pPr>
            <a:r>
              <a:rPr lang="en-US" dirty="0">
                <a:latin typeface="Times New Roman" panose="02020603050405020304" pitchFamily="18" charset="0"/>
                <a:cs typeface="Times New Roman" panose="02020603050405020304" pitchFamily="18" charset="0"/>
              </a:rPr>
              <a:t>Another aspect of education, of course, is the use of strong passwords. There are different schools of thought with regard to using passwords. Some security experts say that forcing everyone to change passwords too frequently might mean they will have a hard time memorizing their passwords and will write their passwords somewhere, which defeats the purpose.</a:t>
            </a: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8585424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solidFill>
                  <a:prstClr val="black"/>
                </a:solidFill>
                <a:latin typeface="Arial Black" panose="020B0A04020102020204" pitchFamily="34" charset="0"/>
              </a:rPr>
              <a:t>COUNTERMEASURES FOR ENSURING PROTECTION OF DIGITAL ASSETS AT WORKPLACE</a:t>
            </a:r>
            <a:r>
              <a:rPr lang="en-US" sz="4000" dirty="0">
                <a:solidFill>
                  <a:prstClr val="black"/>
                </a:solidFill>
              </a:rPr>
              <a:t/>
            </a:r>
            <a:br>
              <a:rPr lang="en-US" sz="4000" dirty="0">
                <a:solidFill>
                  <a:prstClr val="black"/>
                </a:solidFill>
              </a:rPr>
            </a:br>
            <a:endParaRPr lang="en-US" dirty="0"/>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Stay Abreast of Security Trends</a:t>
            </a:r>
          </a:p>
          <a:p>
            <a:pPr marL="0" indent="0" algn="just">
              <a:lnSpc>
                <a:spcPct val="150000"/>
              </a:lnSpc>
              <a:buNone/>
            </a:pPr>
            <a:r>
              <a:rPr lang="en-US" dirty="0">
                <a:latin typeface="Times New Roman" panose="02020603050405020304" pitchFamily="18" charset="0"/>
                <a:cs typeface="Times New Roman" panose="02020603050405020304" pitchFamily="18" charset="0"/>
              </a:rPr>
              <a:t>Security is an ever-evolving field. Every day, there are new vulnerabilities being discovered and exploited. There are also new methodologies being carried out by attackers, especially in doing social engineering attacks. The responsibility of keeping up-to-date and using the best tools and measures to improve the company’s </a:t>
            </a:r>
            <a:r>
              <a:rPr lang="en-US" dirty="0" smtClean="0">
                <a:latin typeface="Times New Roman" panose="02020603050405020304" pitchFamily="18" charset="0"/>
                <a:cs typeface="Times New Roman" panose="02020603050405020304" pitchFamily="18" charset="0"/>
              </a:rPr>
              <a:t>security</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SOUTECH CYBER SECURITY TRAINING www.soutechventures.com</a:t>
            </a:r>
            <a:endParaRPr lang="en-US"/>
          </a:p>
        </p:txBody>
      </p:sp>
    </p:spTree>
    <p:extLst>
      <p:ext uri="{BB962C8B-B14F-4D97-AF65-F5344CB8AC3E}">
        <p14:creationId xmlns:p14="http://schemas.microsoft.com/office/powerpoint/2010/main" val="71573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2994</TotalTime>
  <Words>6219</Words>
  <Application>Microsoft Office PowerPoint</Application>
  <PresentationFormat>Widescreen</PresentationFormat>
  <Paragraphs>474</Paragraphs>
  <Slides>96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Arial</vt:lpstr>
      <vt:lpstr>Arial Black</vt:lpstr>
      <vt:lpstr>Calibri</vt:lpstr>
      <vt:lpstr>Calibri Light</vt:lpstr>
      <vt:lpstr>Times New Roman</vt:lpstr>
      <vt:lpstr>Wingdings</vt:lpstr>
      <vt:lpstr>Office Theme</vt:lpstr>
      <vt:lpstr>CYBER SECURITY</vt:lpstr>
      <vt:lpstr>MODULE 1</vt:lpstr>
      <vt:lpstr>INFORMATION SECURITY &amp; THREAT</vt:lpstr>
      <vt:lpstr>INFORMATION SECURITY &amp; THREAT</vt:lpstr>
      <vt:lpstr>INFORMATION SECURITY &amp; THREAT</vt:lpstr>
      <vt:lpstr>INFORMATION SECURITY &amp; THREAT</vt:lpstr>
      <vt:lpstr>INFORMATION SECURITY &amp; THREAT</vt:lpstr>
      <vt:lpstr>INFORMATION SECURITY &amp; THREAT</vt:lpstr>
      <vt:lpstr>INFORMATION SECURITY &amp; THREAT</vt:lpstr>
      <vt:lpstr>INTRODUCTION TO THE CYBER KILL CHAIN</vt:lpstr>
      <vt:lpstr>INTRODUCTION TO THE CYBER KILL CHAIN</vt:lpstr>
      <vt:lpstr>INTRODUCTION TO THE CYBER KILL CHAIN</vt:lpstr>
      <vt:lpstr>INTRODUCTION TO THE CYBER KILL CHAIN</vt:lpstr>
      <vt:lpstr>INTRODUCTION TO THE CYBER KILL CHAIN</vt:lpstr>
      <vt:lpstr>INTRODUCTION TO THE CYBER KILL CHAIN</vt:lpstr>
      <vt:lpstr>INTRODUCTION TO SECURITY CONTROLS</vt:lpstr>
      <vt:lpstr>INTRODUCTION TO SECURITY CONTROLS</vt:lpstr>
      <vt:lpstr>INTRODUCTION TO SECURITY CONTROLS</vt:lpstr>
      <vt:lpstr>INTRODUCTION TO SECURITY CONTROLS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INTRODUCTION TO SECURITY LAWS AND STANDARDS</vt:lpstr>
      <vt:lpstr>PowerPoint Presentation</vt:lpstr>
      <vt:lpstr>WHOIS FOOTPRINTING</vt:lpstr>
      <vt:lpstr>WHOIS FOOTPRINTING</vt:lpstr>
      <vt:lpstr>WHOIS FOOTPRINTING</vt:lpstr>
      <vt:lpstr>WHOIS FOOTPRINTING</vt:lpstr>
      <vt:lpstr>WHOIS FOOTPRINTING</vt:lpstr>
      <vt:lpstr>WHOIS FOOTPRINTING</vt:lpstr>
      <vt:lpstr>FOOTPRINTING THROUGH SEARCH ENGINE</vt:lpstr>
      <vt:lpstr>FOOTPRINTING THROUGH SEARCH ENGINE</vt:lpstr>
      <vt:lpstr>FOOTPRINTING THROUGH SEARCH ENGINE</vt:lpstr>
      <vt:lpstr>SOCIAL MEDIA FOOTPRINTING</vt:lpstr>
      <vt:lpstr>SOCIAL MEDIA FOOTPRINTING</vt:lpstr>
      <vt:lpstr>SOCIAL MEDIA FOOTPRINTING</vt:lpstr>
      <vt:lpstr>PowerPoint Presentation</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SOCIAL ENGINEERING</vt:lpstr>
      <vt:lpstr>PowerPoint Presentation</vt:lpstr>
      <vt:lpstr>IDENTITY AND ACCESS MANAGEMENT </vt:lpstr>
      <vt:lpstr>IDENTITY AND ACCESS MANAGEMENT</vt:lpstr>
      <vt:lpstr>IDENTITY AND ACCESS MANAGEMENT</vt:lpstr>
      <vt:lpstr>IDENTITY AND ACCESS MANAGEMENT</vt:lpstr>
      <vt:lpstr>IDENTITY AND ACCESS MANAGEMENT</vt:lpstr>
      <vt:lpstr>IDENTITY AND ACCESS MANAGEMENT</vt:lpstr>
      <vt:lpstr>IDENTITY AND ACCESS MANAGEMENT</vt:lpstr>
      <vt:lpstr>IDENTITY AND ACCESS MANAGEMENT</vt:lpstr>
      <vt:lpstr>IDENTITY AND ACCESS MANAGEMENT</vt:lpstr>
      <vt:lpstr>IDENTITY AND ACCESS MANAGEMENT</vt:lpstr>
      <vt:lpstr>IDENTITY AND ACCESS MANAGEMENT</vt:lpstr>
      <vt:lpstr>IDENTITY AND ACCESS MANAGEMENT</vt:lpstr>
      <vt:lpstr>IDENTITY AND ACCESS MANAGEMENT</vt:lpstr>
      <vt:lpstr>IDENTITY AND ACCESS MANAGEMENT</vt:lpstr>
      <vt:lpstr>PowerPoint Presentation</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INTRODUCTION TO SYSTEM HACKING</vt:lpstr>
      <vt:lpstr>COUNTERMEASURES FOR ENSURING PROTECTION OF DIGITAL ASSETS AT WORKPLACE </vt:lpstr>
      <vt:lpstr>COUNTERMEASURES FOR ENSURING PROTECTION OF DIGITAL ASSETS AT WORKPLACE </vt:lpstr>
      <vt:lpstr>COUNTERMEASURES FOR ENSURING PROTECTION OF DIGITAL ASSETS AT WORKPLACE </vt:lpstr>
      <vt:lpstr>COUNTERMEASURES FOR ENSURING PROTECTION OF DIGITAL ASSETS AT WORKPLACE </vt:lpstr>
      <vt:lpstr>COUNTERMEASURES FOR ENSURING PROTECTION OF DIGITAL ASSETS AT WORKPLACE </vt:lpstr>
      <vt:lpstr>COUNTERMEASURES FOR ENSURING PROTECTION OF DIGITAL ASSETS AT WORKPLACE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dc:title>
  <dc:creator>Computer Tech Forum</dc:creator>
  <cp:lastModifiedBy>Computer Tech Forum</cp:lastModifiedBy>
  <cp:revision>43</cp:revision>
  <dcterms:created xsi:type="dcterms:W3CDTF">2021-01-27T13:34:36Z</dcterms:created>
  <dcterms:modified xsi:type="dcterms:W3CDTF">2021-02-22T11:53:07Z</dcterms:modified>
</cp:coreProperties>
</file>