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513" r:id="rId3"/>
    <p:sldId id="1174" r:id="rId5"/>
    <p:sldId id="759" r:id="rId6"/>
    <p:sldId id="628" r:id="rId7"/>
    <p:sldId id="1144" r:id="rId8"/>
    <p:sldId id="1175" r:id="rId9"/>
    <p:sldId id="1151" r:id="rId10"/>
    <p:sldId id="1153" r:id="rId11"/>
    <p:sldId id="1176" r:id="rId12"/>
    <p:sldId id="1177" r:id="rId13"/>
    <p:sldId id="1158" r:id="rId14"/>
    <p:sldId id="1160" r:id="rId15"/>
    <p:sldId id="1162" r:id="rId16"/>
    <p:sldId id="1164" r:id="rId17"/>
    <p:sldId id="1166" r:id="rId18"/>
    <p:sldId id="1167" r:id="rId19"/>
    <p:sldId id="1168" r:id="rId20"/>
    <p:sldId id="1169" r:id="rId21"/>
    <p:sldId id="1170" r:id="rId22"/>
    <p:sldId id="1171" r:id="rId23"/>
    <p:sldId id="1178" r:id="rId24"/>
    <p:sldId id="1173" r:id="rId25"/>
    <p:sldId id="1121" r:id="rId26"/>
    <p:sldId id="1143" r:id="rId27"/>
    <p:sldId id="1044" r:id="rId28"/>
    <p:sldId id="1050" r:id="rId29"/>
    <p:sldId id="291" r:id="rId30"/>
  </p:sldIdLst>
  <p:sldSz cx="9144000" cy="5143500" type="screen16x9"/>
  <p:notesSz cx="6858000" cy="9144000"/>
  <p:custDataLst>
    <p:tags r:id="rId35"/>
  </p:custDataLst>
  <p:defaultTextStyle>
    <a:defPPr>
      <a:defRPr lang="en-US"/>
    </a:defPPr>
    <a:lvl1pPr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cmAuthor id="4" name="jagibbon" initials="jmg" lastIdx="3" clrIdx="4"/>
  <p:cmAuthor id="5" name="admin" initials="a" lastIdx="1" clrIdx="5"/>
  <p:cmAuthor id="6" name="Anuradha Das Adhikari" initials="ADA" lastIdx="3"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913" autoAdjust="0"/>
    <p:restoredTop sz="94291" autoAdjust="0"/>
  </p:normalViewPr>
  <p:slideViewPr>
    <p:cSldViewPr snapToGrid="0" showGuides="1">
      <p:cViewPr varScale="1">
        <p:scale>
          <a:sx n="96" d="100"/>
          <a:sy n="96" d="100"/>
        </p:scale>
        <p:origin x="258" y="72"/>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5" Type="http://schemas.openxmlformats.org/officeDocument/2006/relationships/tags" Target="tags/tag25.xml"/><Relationship Id="rId34" Type="http://schemas.openxmlformats.org/officeDocument/2006/relationships/commentAuthors" Target="commentAuthors.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solidFill>
                  <a:srgbClr val="FF0000"/>
                </a:solidFill>
              </a:rPr>
              <a:t>Cisco Networking Academy Program</a:t>
            </a:r>
            <a:endParaRPr lang="en-US" b="0" dirty="0">
              <a:solidFill>
                <a:srgbClr val="FF0000"/>
              </a:solidFill>
            </a:endParaRPr>
          </a:p>
          <a:p>
            <a:pPr>
              <a:buFontTx/>
              <a:buNone/>
            </a:pPr>
            <a:r>
              <a:rPr lang="en-US" b="0" dirty="0">
                <a:solidFill>
                  <a:srgbClr val="FF0000"/>
                </a:solidFill>
              </a:rPr>
              <a:t>CyberOps Associate v1.0</a:t>
            </a:r>
            <a:endParaRPr lang="en-US" b="0" dirty="0">
              <a:solidFill>
                <a:srgbClr val="FF0000"/>
              </a:solidFill>
            </a:endParaRPr>
          </a:p>
          <a:p>
            <a:pPr>
              <a:buFontTx/>
              <a:buNone/>
            </a:pPr>
            <a:r>
              <a:rPr lang="en-US" sz="1200" b="0" dirty="0">
                <a:solidFill>
                  <a:srgbClr val="FF0000"/>
                </a:solidFill>
              </a:rPr>
              <a:t>Module </a:t>
            </a:r>
            <a:r>
              <a:rPr lang="en-US" dirty="0">
                <a:solidFill>
                  <a:schemeClr val="accent5">
                    <a:lumMod val="40000"/>
                    <a:lumOff val="60000"/>
                  </a:schemeClr>
                </a:solidFill>
              </a:rPr>
              <a:t>26: Evaluating Alerts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26.1 – </a:t>
            </a:r>
            <a:r>
              <a:rPr lang="en-US" sz="1200" b="0" i="0" kern="1200" dirty="0">
                <a:solidFill>
                  <a:schemeClr val="tx1"/>
                </a:solidFill>
                <a:effectLst/>
                <a:latin typeface="+mn-lt"/>
                <a:ea typeface="+mn-ea"/>
                <a:cs typeface="+mn-cs"/>
              </a:rPr>
              <a:t>Sources of Alerts</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26.1.4 </a:t>
            </a:r>
            <a:r>
              <a:rPr lang="en-US" sz="1200" dirty="0">
                <a:effectLst/>
              </a:rPr>
              <a:t>–</a:t>
            </a:r>
            <a:r>
              <a:rPr lang="en-US" sz="1200" b="0" i="0" kern="1200" dirty="0">
                <a:solidFill>
                  <a:schemeClr val="tx1"/>
                </a:solidFill>
                <a:effectLst/>
                <a:latin typeface="+mn-lt"/>
                <a:ea typeface="+mn-ea"/>
                <a:cs typeface="+mn-cs"/>
              </a:rPr>
              <a:t> Alert Generation</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26.1 – </a:t>
            </a:r>
            <a:r>
              <a:rPr lang="en-US" sz="1200" b="0" i="0" kern="1200" dirty="0">
                <a:solidFill>
                  <a:schemeClr val="tx1"/>
                </a:solidFill>
                <a:effectLst/>
                <a:latin typeface="+mn-lt"/>
                <a:ea typeface="+mn-ea"/>
                <a:cs typeface="+mn-cs"/>
              </a:rPr>
              <a:t>Sources of Alerts</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26.1.5 </a:t>
            </a:r>
            <a:r>
              <a:rPr lang="en-US" sz="1200" dirty="0">
                <a:effectLst/>
              </a:rPr>
              <a:t>–</a:t>
            </a:r>
            <a:r>
              <a:rPr lang="en-US" sz="1200" b="0" i="0" kern="1200" dirty="0">
                <a:solidFill>
                  <a:schemeClr val="tx1"/>
                </a:solidFill>
                <a:effectLst/>
                <a:latin typeface="+mn-lt"/>
                <a:ea typeface="+mn-ea"/>
                <a:cs typeface="+mn-cs"/>
              </a:rPr>
              <a:t> Rules and Alerts</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26.1 – </a:t>
            </a:r>
            <a:r>
              <a:rPr lang="en-US" sz="1200" b="0" i="0" kern="1200" dirty="0">
                <a:solidFill>
                  <a:schemeClr val="tx1"/>
                </a:solidFill>
                <a:effectLst/>
                <a:latin typeface="+mn-lt"/>
                <a:ea typeface="+mn-ea"/>
                <a:cs typeface="+mn-cs"/>
              </a:rPr>
              <a:t>Sources of Alerts</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26.1.6 </a:t>
            </a:r>
            <a:r>
              <a:rPr lang="en-US" sz="1200" dirty="0">
                <a:effectLst/>
              </a:rPr>
              <a:t>–</a:t>
            </a:r>
            <a:r>
              <a:rPr lang="en-US" sz="1200" b="0" i="0" kern="1200" dirty="0">
                <a:solidFill>
                  <a:schemeClr val="tx1"/>
                </a:solidFill>
                <a:effectLst/>
                <a:latin typeface="+mn-lt"/>
                <a:ea typeface="+mn-ea"/>
                <a:cs typeface="+mn-cs"/>
              </a:rPr>
              <a:t> Snort Rule Structure</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26.1 – </a:t>
            </a:r>
            <a:r>
              <a:rPr lang="en-US" sz="1200" b="0" i="0" kern="1200" dirty="0">
                <a:solidFill>
                  <a:schemeClr val="tx1"/>
                </a:solidFill>
                <a:effectLst/>
                <a:latin typeface="+mn-lt"/>
                <a:ea typeface="+mn-ea"/>
                <a:cs typeface="+mn-cs"/>
              </a:rPr>
              <a:t>Sources of Alerts</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26.1.6 </a:t>
            </a:r>
            <a:r>
              <a:rPr lang="en-US" sz="1200" dirty="0">
                <a:effectLst/>
              </a:rPr>
              <a:t>–</a:t>
            </a:r>
            <a:r>
              <a:rPr lang="en-US" sz="1200" b="0" i="0" kern="1200" dirty="0">
                <a:solidFill>
                  <a:schemeClr val="tx1"/>
                </a:solidFill>
                <a:effectLst/>
                <a:latin typeface="+mn-lt"/>
                <a:ea typeface="+mn-ea"/>
                <a:cs typeface="+mn-cs"/>
              </a:rPr>
              <a:t> Snort Rule Structure</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26.1 – </a:t>
            </a:r>
            <a:r>
              <a:rPr lang="en-US" sz="1200" b="0" i="0" kern="1200" dirty="0">
                <a:solidFill>
                  <a:schemeClr val="tx1"/>
                </a:solidFill>
                <a:effectLst/>
                <a:latin typeface="+mn-lt"/>
                <a:ea typeface="+mn-ea"/>
                <a:cs typeface="+mn-cs"/>
              </a:rPr>
              <a:t>Sources of Alerts</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26.1.6 </a:t>
            </a:r>
            <a:r>
              <a:rPr lang="en-US" sz="1200" dirty="0">
                <a:effectLst/>
              </a:rPr>
              <a:t>–</a:t>
            </a:r>
            <a:r>
              <a:rPr lang="en-US" sz="1200" b="0" i="0" kern="1200" dirty="0">
                <a:solidFill>
                  <a:schemeClr val="tx1"/>
                </a:solidFill>
                <a:effectLst/>
                <a:latin typeface="+mn-lt"/>
                <a:ea typeface="+mn-ea"/>
                <a:cs typeface="+mn-cs"/>
              </a:rPr>
              <a:t> Snort Rule Structure</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26.1 – </a:t>
            </a:r>
            <a:r>
              <a:rPr lang="en-US" sz="1200" b="0" i="0" kern="1200" dirty="0">
                <a:solidFill>
                  <a:schemeClr val="tx1"/>
                </a:solidFill>
                <a:effectLst/>
                <a:latin typeface="+mn-lt"/>
                <a:ea typeface="+mn-ea"/>
                <a:cs typeface="+mn-cs"/>
              </a:rPr>
              <a:t>Sources of Alerts</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26.1.6 </a:t>
            </a:r>
            <a:r>
              <a:rPr lang="en-US" sz="1200" dirty="0">
                <a:effectLst/>
              </a:rPr>
              <a:t>–</a:t>
            </a:r>
            <a:r>
              <a:rPr lang="en-US" sz="1200" b="0" i="0" kern="1200" dirty="0">
                <a:solidFill>
                  <a:schemeClr val="tx1"/>
                </a:solidFill>
                <a:effectLst/>
                <a:latin typeface="+mn-lt"/>
                <a:ea typeface="+mn-ea"/>
                <a:cs typeface="+mn-cs"/>
              </a:rPr>
              <a:t> Snort Rule Structure</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26.1 – </a:t>
            </a:r>
            <a:r>
              <a:rPr lang="en-US" sz="1200" b="0" i="0" kern="1200" dirty="0">
                <a:solidFill>
                  <a:schemeClr val="tx1"/>
                </a:solidFill>
                <a:effectLst/>
                <a:latin typeface="+mn-lt"/>
                <a:ea typeface="+mn-ea"/>
                <a:cs typeface="+mn-cs"/>
              </a:rPr>
              <a:t>Sources of Alerts</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26.1.7 </a:t>
            </a:r>
            <a:r>
              <a:rPr lang="en-US" sz="1200" dirty="0">
                <a:effectLst/>
              </a:rPr>
              <a:t>–</a:t>
            </a:r>
            <a:r>
              <a:rPr lang="en-US" sz="1200" b="0" i="0" kern="1200" dirty="0">
                <a:solidFill>
                  <a:schemeClr val="tx1"/>
                </a:solidFill>
                <a:effectLst/>
                <a:latin typeface="+mn-lt"/>
                <a:ea typeface="+mn-ea"/>
                <a:cs typeface="+mn-cs"/>
              </a:rPr>
              <a:t> Lab - Snort and Firewall Rules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dirty="0">
                <a:solidFill>
                  <a:schemeClr val="accent5">
                    <a:lumMod val="40000"/>
                    <a:lumOff val="60000"/>
                  </a:schemeClr>
                </a:solidFill>
              </a:rPr>
              <a:t>Source:</a:t>
            </a:r>
            <a:endParaRPr lang="en-US" dirty="0">
              <a:solidFill>
                <a:schemeClr val="accent5">
                  <a:lumMod val="40000"/>
                  <a:lumOff val="60000"/>
                </a:schemeClr>
              </a:solidFill>
            </a:endParaRPr>
          </a:p>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26.2</a:t>
            </a:r>
            <a:r>
              <a:rPr lang="en-US" sz="1200" kern="1200" baseline="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 </a:t>
            </a:r>
            <a:r>
              <a:rPr lang="en-US" dirty="0">
                <a:solidFill>
                  <a:schemeClr val="accent5">
                    <a:lumMod val="40000"/>
                    <a:lumOff val="60000"/>
                  </a:schemeClr>
                </a:solidFill>
              </a:rPr>
              <a:t>Overview of Alert Evaluation</a:t>
            </a:r>
            <a:br>
              <a:rPr lang="en-US" dirty="0"/>
            </a:b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a:solidFill>
                  <a:srgbClr val="FF0000"/>
                </a:solidFill>
              </a:rPr>
              <a:t>10</a:t>
            </a:r>
            <a:r>
              <a:rPr lang="en-US" sz="1000" dirty="0">
                <a:solidFill>
                  <a:srgbClr val="FF0000"/>
                </a:solidFill>
              </a:rPr>
              <a:t> mi</a:t>
            </a:r>
            <a:r>
              <a:rPr lang="en-US" sz="1000" dirty="0"/>
              <a:t>n</a:t>
            </a:r>
            <a:endParaRPr lang="en-US" sz="1000" dirty="0"/>
          </a:p>
          <a:p>
            <a:pPr marL="171450" lvl="0" indent="-171450">
              <a:buFont typeface="Arial" panose="020B0604020202020204" pitchFamily="34" charset="0"/>
              <a:buChar char="•"/>
            </a:pPr>
            <a:r>
              <a:rPr lang="en-US" sz="1050" b="1" dirty="0"/>
              <a:t>Instructor Notes: </a:t>
            </a:r>
            <a:endParaRPr lang="en-US" sz="105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a:t>Give a brief introduction to the topic and discuss the need for alert evaluation.</a:t>
            </a:r>
            <a:endParaRPr lang="en-US" sz="1000" baseline="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a:t>Explain how alerts can be evaluated and classified.</a:t>
            </a:r>
            <a:endParaRPr lang="en-US" sz="1000" baseline="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a:t>Explain </a:t>
            </a:r>
            <a:r>
              <a:rPr lang="en-US" sz="1000" dirty="0"/>
              <a:t>the deterministic analysis and probabilistic analysis.</a:t>
            </a:r>
            <a:endParaRPr lang="en-US" sz="100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dirty="0"/>
              <a:t>By the end of the topic, encourage the learners to perform the given activities.</a:t>
            </a:r>
            <a:endParaRPr lang="en-US" sz="1000" dirty="0"/>
          </a:p>
          <a:p>
            <a:pPr marL="171450" lvl="0" indent="-171450">
              <a:buFont typeface="Arial" panose="020B0604020202020204" pitchFamily="34" charset="0"/>
              <a:buChar char="•"/>
            </a:pPr>
            <a:r>
              <a:rPr lang="en-US" sz="1050" b="1" dirty="0"/>
              <a:t>Key Points: </a:t>
            </a:r>
            <a:r>
              <a:rPr lang="en-US" sz="1050" b="0" dirty="0"/>
              <a:t>Alert Evaluation, Deterministic Analysis, Probabilistic Analysis</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26.2 – </a:t>
            </a:r>
            <a:r>
              <a:rPr lang="en-US" sz="1200" dirty="0"/>
              <a:t>Overview of Alert Evaluation</a:t>
            </a:r>
            <a:br>
              <a:rPr lang="en-US" sz="1200" dirty="0"/>
            </a:br>
            <a:r>
              <a:rPr lang="en-US" sz="1200" b="0" i="0" kern="1200" dirty="0">
                <a:solidFill>
                  <a:schemeClr val="tx1"/>
                </a:solidFill>
                <a:effectLst/>
                <a:latin typeface="+mn-lt"/>
                <a:ea typeface="+mn-ea"/>
                <a:cs typeface="+mn-cs"/>
              </a:rPr>
              <a:t>26.2.1 </a:t>
            </a:r>
            <a:r>
              <a:rPr lang="en-US" sz="1200" dirty="0">
                <a:effectLst/>
              </a:rPr>
              <a:t>–</a:t>
            </a:r>
            <a:r>
              <a:rPr lang="en-US" sz="1200" b="0" i="0" kern="1200" dirty="0">
                <a:solidFill>
                  <a:schemeClr val="tx1"/>
                </a:solidFill>
                <a:effectLst/>
                <a:latin typeface="+mn-lt"/>
                <a:ea typeface="+mn-ea"/>
                <a:cs typeface="+mn-cs"/>
              </a:rPr>
              <a:t> The Need for Alert Evaluation</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26.2 – </a:t>
            </a:r>
            <a:r>
              <a:rPr lang="en-US" sz="1200" dirty="0"/>
              <a:t>Overview of Alert Evaluation</a:t>
            </a:r>
            <a:br>
              <a:rPr lang="en-US" sz="1200" dirty="0"/>
            </a:br>
            <a:r>
              <a:rPr lang="en-US" sz="1200" b="0" i="0" kern="1200" dirty="0">
                <a:solidFill>
                  <a:schemeClr val="tx1"/>
                </a:solidFill>
                <a:effectLst/>
                <a:latin typeface="+mn-lt"/>
                <a:ea typeface="+mn-ea"/>
                <a:cs typeface="+mn-cs"/>
              </a:rPr>
              <a:t>26.2.2 </a:t>
            </a:r>
            <a:r>
              <a:rPr lang="en-US" sz="1200" dirty="0">
                <a:effectLst/>
              </a:rPr>
              <a:t>–</a:t>
            </a:r>
            <a:r>
              <a:rPr lang="en-US" sz="1200" b="0" i="0" kern="1200" dirty="0">
                <a:solidFill>
                  <a:schemeClr val="tx1"/>
                </a:solidFill>
                <a:effectLst/>
                <a:latin typeface="+mn-lt"/>
                <a:ea typeface="+mn-ea"/>
                <a:cs typeface="+mn-cs"/>
              </a:rPr>
              <a:t> Evaluating Alerts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605" eaLnBrk="0" hangingPunct="0">
              <a:defRPr sz="2400" b="1">
                <a:solidFill>
                  <a:schemeClr val="tx1"/>
                </a:solidFill>
                <a:latin typeface="Arial" panose="020B0604020202020204" pitchFamily="34" charset="0"/>
                <a:cs typeface="Arial" panose="020B0604020202020204" pitchFamily="34" charset="0"/>
              </a:defRPr>
            </a:lvl1pPr>
            <a:lvl2pPr marL="742950" indent="-285750" defTabSz="903605" eaLnBrk="0" hangingPunct="0">
              <a:defRPr sz="2400" b="1">
                <a:solidFill>
                  <a:schemeClr val="tx1"/>
                </a:solidFill>
                <a:latin typeface="Arial" panose="020B0604020202020204" pitchFamily="34" charset="0"/>
                <a:cs typeface="Arial" panose="020B0604020202020204" pitchFamily="34" charset="0"/>
              </a:defRPr>
            </a:lvl2pPr>
            <a:lvl3pPr marL="1143000" indent="-228600" defTabSz="903605" eaLnBrk="0" hangingPunct="0">
              <a:defRPr sz="2400" b="1">
                <a:solidFill>
                  <a:schemeClr val="tx1"/>
                </a:solidFill>
                <a:latin typeface="Arial" panose="020B0604020202020204" pitchFamily="34" charset="0"/>
                <a:cs typeface="Arial" panose="020B0604020202020204" pitchFamily="34" charset="0"/>
              </a:defRPr>
            </a:lvl3pPr>
            <a:lvl4pPr marL="1600200" indent="-228600" defTabSz="903605" eaLnBrk="0" hangingPunct="0">
              <a:defRPr sz="2400" b="1">
                <a:solidFill>
                  <a:schemeClr val="tx1"/>
                </a:solidFill>
                <a:latin typeface="Arial" panose="020B0604020202020204" pitchFamily="34" charset="0"/>
                <a:cs typeface="Arial" panose="020B0604020202020204" pitchFamily="34" charset="0"/>
              </a:defRPr>
            </a:lvl4pPr>
            <a:lvl5pPr marL="2057400" indent="-228600" defTabSz="903605" eaLnBrk="0" hangingPunct="0">
              <a:defRPr sz="2400" b="1">
                <a:solidFill>
                  <a:schemeClr val="tx1"/>
                </a:solidFill>
                <a:latin typeface="Arial" panose="020B0604020202020204" pitchFamily="34" charset="0"/>
                <a:cs typeface="Arial" panose="020B0604020202020204" pitchFamily="34" charset="0"/>
              </a:defRPr>
            </a:lvl5pPr>
            <a:lvl6pPr marL="25146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6pPr>
            <a:lvl7pPr marL="29718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7pPr>
            <a:lvl8pPr marL="34290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8pPr>
            <a:lvl9pPr marL="38862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9pPr>
          </a:lstStyle>
          <a:p>
            <a:pPr algn="r"/>
            <a:fld id="{0A313ED8-785B-4D16-9B17-4143385249B9}" type="slidenum">
              <a:rPr lang="en-US" sz="800" b="0"/>
            </a:fld>
            <a:endParaRPr lang="en-US" sz="800" b="0" dirty="0"/>
          </a:p>
        </p:txBody>
      </p:sp>
      <p:sp>
        <p:nvSpPr>
          <p:cNvPr id="20483" name="Rectangle 2"/>
          <p:cNvSpPr>
            <a:spLocks noGrp="1" noRot="1" noChangeAspect="1" noChangeArrowheads="1" noTextEdit="1"/>
          </p:cNvSpPr>
          <p:nvPr>
            <p:ph type="sldImg"/>
          </p:nvPr>
        </p:nvSpPr>
        <p:spPr/>
      </p:sp>
      <p:sp>
        <p:nvSpPr>
          <p:cNvPr id="204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solidFill>
                  <a:srgbClr val="FF0000"/>
                </a:solidFill>
              </a:rPr>
              <a:t>CyberOps Associate v1.0</a:t>
            </a:r>
            <a:endParaRPr lang="en-US" dirty="0">
              <a:solidFill>
                <a:schemeClr val="accent5">
                  <a:lumMod val="40000"/>
                  <a:lumOff val="60000"/>
                </a:schemeClr>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dirty="0">
                <a:solidFill>
                  <a:schemeClr val="accent5">
                    <a:lumMod val="40000"/>
                    <a:lumOff val="60000"/>
                  </a:schemeClr>
                </a:solidFill>
              </a:rPr>
              <a:t>26</a:t>
            </a:r>
            <a:r>
              <a:rPr lang="en-US" baseline="0" dirty="0">
                <a:solidFill>
                  <a:schemeClr val="accent5">
                    <a:lumMod val="40000"/>
                    <a:lumOff val="60000"/>
                  </a:schemeClr>
                </a:solidFill>
              </a:rPr>
              <a:t> </a:t>
            </a:r>
            <a:r>
              <a:rPr lang="en-GB" dirty="0">
                <a:solidFill>
                  <a:srgbClr val="FF0000"/>
                </a:solidFill>
              </a:rPr>
              <a:t>–</a:t>
            </a:r>
            <a:r>
              <a:rPr lang="en-US" baseline="0" dirty="0">
                <a:solidFill>
                  <a:schemeClr val="accent5">
                    <a:lumMod val="40000"/>
                    <a:lumOff val="60000"/>
                  </a:schemeClr>
                </a:solidFill>
              </a:rPr>
              <a:t> </a:t>
            </a:r>
            <a:r>
              <a:rPr lang="en-US" dirty="0">
                <a:solidFill>
                  <a:schemeClr val="accent5">
                    <a:lumMod val="40000"/>
                    <a:lumOff val="60000"/>
                  </a:schemeClr>
                </a:solidFill>
              </a:rPr>
              <a:t>Evaluating Alerts</a:t>
            </a:r>
            <a:endParaRPr lang="en-US" dirty="0">
              <a:solidFill>
                <a:schemeClr val="accent5">
                  <a:lumMod val="40000"/>
                  <a:lumOff val="60000"/>
                </a:schemeClr>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dirty="0">
                <a:solidFill>
                  <a:schemeClr val="accent5">
                    <a:lumMod val="40000"/>
                    <a:lumOff val="60000"/>
                  </a:schemeClr>
                </a:solidFill>
              </a:rPr>
              <a:t>26.0 </a:t>
            </a:r>
            <a:r>
              <a:rPr lang="en-GB" dirty="0">
                <a:solidFill>
                  <a:srgbClr val="FF0000"/>
                </a:solidFill>
              </a:rPr>
              <a:t>– Introduction</a:t>
            </a:r>
            <a:endParaRPr lang="en-US" dirty="0">
              <a:solidFill>
                <a:schemeClr val="accent5">
                  <a:lumMod val="40000"/>
                  <a:lumOff val="60000"/>
                </a:schemeClr>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GB" dirty="0">
                <a:solidFill>
                  <a:srgbClr val="FF0000"/>
                </a:solidFill>
              </a:rPr>
              <a:t>26.0.2 – </a:t>
            </a:r>
            <a:r>
              <a:rPr lang="en-US" sz="1200" b="0" i="0" u="none" strike="noStrike" kern="1200" dirty="0">
                <a:solidFill>
                  <a:schemeClr val="tx1"/>
                </a:solidFill>
                <a:effectLst/>
                <a:latin typeface="+mn-lt"/>
                <a:ea typeface="+mn-ea"/>
                <a:cs typeface="+mn-cs"/>
              </a:rPr>
              <a:t>What Will I Learn in this Module?</a:t>
            </a:r>
            <a:endParaRPr lang="en-GB" dirty="0">
              <a:solidFill>
                <a:srgbClr val="FF0000"/>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26.2 – </a:t>
            </a:r>
            <a:r>
              <a:rPr lang="en-US" sz="1200" dirty="0"/>
              <a:t>Overview of Alert Evaluation</a:t>
            </a:r>
            <a:br>
              <a:rPr lang="en-US" sz="1200" dirty="0"/>
            </a:br>
            <a:r>
              <a:rPr lang="en-US" sz="1200" b="0" i="0" kern="1200" dirty="0">
                <a:solidFill>
                  <a:schemeClr val="tx1"/>
                </a:solidFill>
                <a:effectLst/>
                <a:latin typeface="+mn-lt"/>
                <a:ea typeface="+mn-ea"/>
                <a:cs typeface="+mn-cs"/>
              </a:rPr>
              <a:t>26.2.2 </a:t>
            </a:r>
            <a:r>
              <a:rPr lang="en-US" sz="1200" dirty="0">
                <a:effectLst/>
              </a:rPr>
              <a:t>–</a:t>
            </a:r>
            <a:r>
              <a:rPr lang="en-US" sz="1200" b="0" i="0" kern="1200" dirty="0">
                <a:solidFill>
                  <a:schemeClr val="tx1"/>
                </a:solidFill>
                <a:effectLst/>
                <a:latin typeface="+mn-lt"/>
                <a:ea typeface="+mn-ea"/>
                <a:cs typeface="+mn-cs"/>
              </a:rPr>
              <a:t> Evaluating Alerts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26.2 – </a:t>
            </a:r>
            <a:r>
              <a:rPr lang="en-US" sz="1200" dirty="0"/>
              <a:t>Overview of Alert Evaluation</a:t>
            </a:r>
            <a:br>
              <a:rPr lang="en-US" sz="1200" dirty="0"/>
            </a:br>
            <a:r>
              <a:rPr lang="en-US" sz="1200" b="0" i="0" kern="1200" dirty="0">
                <a:solidFill>
                  <a:schemeClr val="tx1"/>
                </a:solidFill>
                <a:effectLst/>
                <a:latin typeface="+mn-lt"/>
                <a:ea typeface="+mn-ea"/>
                <a:cs typeface="+mn-cs"/>
              </a:rPr>
              <a:t>26.2.2 </a:t>
            </a:r>
            <a:r>
              <a:rPr lang="en-US" sz="1200" dirty="0">
                <a:effectLst/>
              </a:rPr>
              <a:t>–</a:t>
            </a:r>
            <a:r>
              <a:rPr lang="en-US" sz="1200" b="0" i="0" kern="1200" dirty="0">
                <a:solidFill>
                  <a:schemeClr val="tx1"/>
                </a:solidFill>
                <a:effectLst/>
                <a:latin typeface="+mn-lt"/>
                <a:ea typeface="+mn-ea"/>
                <a:cs typeface="+mn-cs"/>
              </a:rPr>
              <a:t> Evaluating Alerts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26.2 – </a:t>
            </a:r>
            <a:r>
              <a:rPr lang="en-US" sz="1200" dirty="0"/>
              <a:t>Overview of Alert Evaluation</a:t>
            </a:r>
            <a:br>
              <a:rPr lang="en-US" sz="1200" dirty="0"/>
            </a:br>
            <a:r>
              <a:rPr lang="en-US" sz="1200" b="0" i="0" kern="1200" dirty="0">
                <a:solidFill>
                  <a:schemeClr val="tx1"/>
                </a:solidFill>
                <a:effectLst/>
                <a:latin typeface="+mn-lt"/>
                <a:ea typeface="+mn-ea"/>
                <a:cs typeface="+mn-cs"/>
              </a:rPr>
              <a:t>26.2.3 </a:t>
            </a: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a:t>
            </a:r>
            <a:r>
              <a:rPr lang="en-US" sz="1200" b="0" i="0" kern="1200" dirty="0">
                <a:solidFill>
                  <a:schemeClr val="tx1"/>
                </a:solidFill>
                <a:effectLst/>
                <a:latin typeface="+mn-lt"/>
                <a:ea typeface="+mn-ea"/>
                <a:cs typeface="+mn-cs"/>
              </a:rPr>
              <a:t> Deterministic Analysis and Probabilistic Analysis</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26.2.4</a:t>
            </a:r>
            <a:r>
              <a:rPr lang="en-US" sz="1200" b="0" i="0" kern="1200" baseline="0" dirty="0">
                <a:solidFill>
                  <a:schemeClr val="tx1"/>
                </a:solidFill>
                <a:effectLst/>
                <a:latin typeface="+mn-lt"/>
                <a:ea typeface="+mn-ea"/>
                <a:cs typeface="+mn-cs"/>
              </a:rPr>
              <a:t> </a:t>
            </a:r>
            <a:r>
              <a:rPr lang="en-US" sz="1200" dirty="0">
                <a:effectLst/>
              </a:rPr>
              <a:t>–</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Check Your Understanding - Identify Deterministic and Probabilistic Scenarios</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26.2.5</a:t>
            </a:r>
            <a:r>
              <a:rPr lang="en-US" sz="1200" b="0" i="0" kern="1200" baseline="0" dirty="0">
                <a:solidFill>
                  <a:schemeClr val="tx1"/>
                </a:solidFill>
                <a:effectLst/>
                <a:latin typeface="+mn-lt"/>
                <a:ea typeface="+mn-ea"/>
                <a:cs typeface="+mn-cs"/>
              </a:rPr>
              <a:t> </a:t>
            </a:r>
            <a:r>
              <a:rPr lang="en-US" sz="1200" dirty="0">
                <a:effectLst/>
              </a:rPr>
              <a:t>–</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Check Your Understanding - Identify the Alert Classification</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dirty="0">
                <a:solidFill>
                  <a:schemeClr val="accent5">
                    <a:lumMod val="40000"/>
                    <a:lumOff val="60000"/>
                  </a:schemeClr>
                </a:solidFill>
              </a:rPr>
              <a:t>Source:</a:t>
            </a:r>
            <a:endParaRPr lang="en-US" dirty="0">
              <a:solidFill>
                <a:schemeClr val="accent5">
                  <a:lumMod val="40000"/>
                  <a:lumOff val="60000"/>
                </a:schemeClr>
              </a:solidFill>
            </a:endParaRPr>
          </a:p>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a:t>
            </a:r>
            <a:r>
              <a:rPr lang="en-US" sz="1200" dirty="0">
                <a:effectLst/>
              </a:rPr>
              <a:t>–</a:t>
            </a:r>
            <a:r>
              <a:rPr lang="en-US" baseline="0" dirty="0">
                <a:solidFill>
                  <a:schemeClr val="accent5">
                    <a:lumMod val="40000"/>
                    <a:lumOff val="60000"/>
                  </a:schemeClr>
                </a:solidFill>
              </a:rPr>
              <a:t> </a:t>
            </a:r>
            <a:r>
              <a:rPr lang="en-US" dirty="0">
                <a:solidFill>
                  <a:schemeClr val="accent5">
                    <a:lumMod val="40000"/>
                    <a:lumOff val="60000"/>
                  </a:schemeClr>
                </a:solidFill>
              </a:rPr>
              <a:t>Evaluating Alerts</a:t>
            </a:r>
            <a:endParaRPr lang="en-US" dirty="0">
              <a:solidFill>
                <a:schemeClr val="accent5">
                  <a:lumMod val="40000"/>
                  <a:lumOff val="60000"/>
                </a:schemeClr>
              </a:solidFill>
            </a:endParaRPr>
          </a:p>
          <a:p>
            <a:pPr>
              <a:lnSpc>
                <a:spcPct val="80000"/>
              </a:lnSpc>
              <a:buFontTx/>
              <a:buNone/>
            </a:pPr>
            <a:r>
              <a:rPr lang="en-US" dirty="0">
                <a:solidFill>
                  <a:schemeClr val="accent5">
                    <a:lumMod val="40000"/>
                    <a:lumOff val="60000"/>
                  </a:schemeClr>
                </a:solidFill>
              </a:rPr>
              <a:t>26.3 </a:t>
            </a:r>
            <a:r>
              <a:rPr lang="en-US" sz="1200" dirty="0">
                <a:effectLst/>
              </a:rPr>
              <a:t>–</a:t>
            </a:r>
            <a:r>
              <a:rPr lang="en-US" dirty="0">
                <a:solidFill>
                  <a:schemeClr val="accent5">
                    <a:lumMod val="40000"/>
                    <a:lumOff val="60000"/>
                  </a:schemeClr>
                </a:solidFill>
              </a:rPr>
              <a:t> Evaluating Alerts Summary</a:t>
            </a:r>
            <a:br>
              <a:rPr lang="en-US" dirty="0">
                <a:solidFill>
                  <a:schemeClr val="accent5">
                    <a:lumMod val="40000"/>
                    <a:lumOff val="60000"/>
                  </a:schemeClr>
                </a:solidFill>
              </a:rPr>
            </a:b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a:solidFill>
                  <a:srgbClr val="FF0000"/>
                </a:solidFill>
              </a:rPr>
              <a:t>5</a:t>
            </a:r>
            <a:r>
              <a:rPr lang="en-US" sz="1000" dirty="0">
                <a:solidFill>
                  <a:srgbClr val="FF0000"/>
                </a:solidFill>
              </a:rPr>
              <a:t> mi</a:t>
            </a:r>
            <a:r>
              <a:rPr lang="en-US" sz="1000" dirty="0"/>
              <a:t>n</a:t>
            </a:r>
            <a:endParaRPr lang="en-US" sz="1000" dirty="0"/>
          </a:p>
          <a:p>
            <a:pPr marL="171450" lvl="0" indent="-171450">
              <a:buFont typeface="Arial" panose="020B0604020202020204" pitchFamily="34" charset="0"/>
              <a:buChar char="•"/>
            </a:pPr>
            <a:r>
              <a:rPr lang="en-US" sz="1050" b="1" dirty="0"/>
              <a:t>Instructor Notes: </a:t>
            </a:r>
            <a:endParaRPr lang="en-US" sz="1050" dirty="0"/>
          </a:p>
          <a:p>
            <a:pPr marL="341630" lvl="1" indent="-171450" algn="l" defTabSz="457200" rtl="0" eaLnBrk="1" latinLnBrk="0" hangingPunct="1">
              <a:buFont typeface="Arial" panose="020B0604020202020204" pitchFamily="34" charset="0"/>
              <a:buChar char="•"/>
              <a:tabLst>
                <a:tab pos="117475" algn="l"/>
              </a:tabLst>
            </a:pPr>
            <a:r>
              <a:rPr lang="en-US" sz="1000" kern="1200" dirty="0">
                <a:solidFill>
                  <a:schemeClr val="tx1"/>
                </a:solidFill>
                <a:latin typeface="+mn-lt"/>
                <a:ea typeface="+mn-ea"/>
                <a:cs typeface="+mn-cs"/>
              </a:rPr>
              <a:t>Read out the summary points mentioned on the slide.</a:t>
            </a:r>
            <a:endParaRPr lang="en-US" sz="1000" kern="1200" dirty="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Discuss the same with the participants.</a:t>
            </a:r>
            <a:endParaRPr lang="en-US" sz="1000" kern="1200" dirty="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Ask if they have any questions or doubts. </a:t>
            </a:r>
            <a:endParaRPr lang="en-US" sz="1000" kern="1200" dirty="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At the end, encourage the learners to take the quiz at section 26.3.2.</a:t>
            </a:r>
            <a:endParaRPr lang="en-US" sz="1050" dirty="0"/>
          </a:p>
          <a:p>
            <a:pPr>
              <a:lnSpc>
                <a:spcPct val="80000"/>
              </a:lnSpc>
              <a:buFontTx/>
              <a:buNone/>
            </a:pPr>
            <a:r>
              <a:rPr lang="en-US" sz="1050" b="1" dirty="0"/>
              <a:t>Key Points:</a:t>
            </a:r>
            <a:r>
              <a:rPr lang="en-US" sz="1100" b="1" dirty="0"/>
              <a:t> </a:t>
            </a:r>
            <a:r>
              <a:rPr lang="en-US" sz="1000" b="0" dirty="0">
                <a:solidFill>
                  <a:schemeClr val="accent5">
                    <a:lumMod val="40000"/>
                    <a:lumOff val="60000"/>
                  </a:schemeClr>
                </a:solidFill>
              </a:rPr>
              <a:t>NA</a:t>
            </a:r>
            <a:endParaRPr lang="en-US" sz="1000" b="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a:t>
            </a:r>
            <a:r>
              <a:rPr lang="en-US" sz="1200" dirty="0">
                <a:effectLst/>
              </a:rPr>
              <a:t>–</a:t>
            </a:r>
            <a:r>
              <a:rPr lang="en-US" baseline="0" dirty="0">
                <a:solidFill>
                  <a:schemeClr val="accent5">
                    <a:lumMod val="40000"/>
                    <a:lumOff val="60000"/>
                  </a:schemeClr>
                </a:solidFill>
              </a:rPr>
              <a:t> </a:t>
            </a:r>
            <a:r>
              <a:rPr lang="en-US" dirty="0">
                <a:solidFill>
                  <a:schemeClr val="accent5">
                    <a:lumMod val="40000"/>
                    <a:lumOff val="60000"/>
                  </a:schemeClr>
                </a:solidFill>
              </a:rPr>
              <a:t>Evaluating Alerts</a:t>
            </a:r>
            <a:endParaRPr lang="en-US" dirty="0">
              <a:solidFill>
                <a:schemeClr val="accent5">
                  <a:lumMod val="40000"/>
                  <a:lumOff val="60000"/>
                </a:schemeClr>
              </a:solidFill>
            </a:endParaRPr>
          </a:p>
          <a:p>
            <a:pPr>
              <a:lnSpc>
                <a:spcPct val="80000"/>
              </a:lnSpc>
              <a:buFontTx/>
              <a:buNone/>
            </a:pPr>
            <a:r>
              <a:rPr lang="en-US" dirty="0">
                <a:solidFill>
                  <a:schemeClr val="accent5">
                    <a:lumMod val="40000"/>
                    <a:lumOff val="60000"/>
                  </a:schemeClr>
                </a:solidFill>
              </a:rPr>
              <a:t>26.3 </a:t>
            </a:r>
            <a:r>
              <a:rPr lang="en-US" sz="1200" dirty="0">
                <a:effectLst/>
              </a:rPr>
              <a:t>–</a:t>
            </a:r>
            <a:r>
              <a:rPr lang="en-US" dirty="0">
                <a:solidFill>
                  <a:schemeClr val="accent5">
                    <a:lumMod val="40000"/>
                    <a:lumOff val="60000"/>
                  </a:schemeClr>
                </a:solidFill>
              </a:rPr>
              <a:t> Evaluating Alerts Summary</a:t>
            </a:r>
            <a:endParaRPr lang="en-US" dirty="0">
              <a:solidFill>
                <a:schemeClr val="accent5">
                  <a:lumMod val="40000"/>
                  <a:lumOff val="60000"/>
                </a:schemeClr>
              </a:solidFill>
            </a:endParaRPr>
          </a:p>
          <a:p>
            <a:pPr marL="0" marR="0" indent="0" algn="l" defTabSz="457200" rtl="0" eaLnBrk="1" fontAlgn="auto" latinLnBrk="0" hangingPunct="1">
              <a:lnSpc>
                <a:spcPct val="80000"/>
              </a:lnSpc>
              <a:spcBef>
                <a:spcPts val="0"/>
              </a:spcBef>
              <a:spcAft>
                <a:spcPts val="0"/>
              </a:spcAft>
              <a:buClrTx/>
              <a:buSzTx/>
              <a:buFontTx/>
              <a:buNone/>
              <a:defRPr/>
            </a:pPr>
            <a:r>
              <a:rPr lang="en-US" dirty="0">
                <a:solidFill>
                  <a:schemeClr val="accent5">
                    <a:lumMod val="40000"/>
                    <a:lumOff val="60000"/>
                  </a:schemeClr>
                </a:solidFill>
              </a:rPr>
              <a:t>26.3.1 </a:t>
            </a:r>
            <a:r>
              <a:rPr lang="en-US" sz="1200" dirty="0">
                <a:effectLst/>
              </a:rPr>
              <a:t>–</a:t>
            </a:r>
            <a:r>
              <a:rPr lang="en-US" dirty="0">
                <a:solidFill>
                  <a:schemeClr val="accent5">
                    <a:lumMod val="40000"/>
                    <a:lumOff val="60000"/>
                  </a:schemeClr>
                </a:solidFill>
              </a:rPr>
              <a:t> </a:t>
            </a:r>
            <a:r>
              <a:rPr lang="en-US" sz="1200" b="0" i="0" kern="1200" dirty="0">
                <a:solidFill>
                  <a:schemeClr val="tx1"/>
                </a:solidFill>
                <a:effectLst/>
                <a:latin typeface="+mn-lt"/>
                <a:ea typeface="+mn-ea"/>
                <a:cs typeface="+mn-cs"/>
              </a:rPr>
              <a:t>What Did I Learn in this Module?</a:t>
            </a:r>
            <a:endParaRPr lang="en-US" sz="1200" b="0" i="0" kern="1200" dirty="0">
              <a:solidFill>
                <a:schemeClr val="tx1"/>
              </a:solidFill>
              <a:effectLst/>
              <a:latin typeface="+mn-lt"/>
              <a:ea typeface="+mn-ea"/>
              <a:cs typeface="+mn-cs"/>
            </a:endParaRPr>
          </a:p>
          <a:p>
            <a:pPr>
              <a:lnSpc>
                <a:spcPct val="80000"/>
              </a:lnSpc>
              <a:buFontTx/>
              <a:buNone/>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fld>
            <a:endParaRPr lang="en-US" dirty="0">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a:t>
            </a:r>
            <a:r>
              <a:rPr lang="en-US" sz="1200" dirty="0">
                <a:effectLst/>
              </a:rPr>
              <a:t>–</a:t>
            </a:r>
            <a:r>
              <a:rPr lang="en-US" baseline="0" dirty="0">
                <a:solidFill>
                  <a:schemeClr val="accent5">
                    <a:lumMod val="40000"/>
                    <a:lumOff val="60000"/>
                  </a:schemeClr>
                </a:solidFill>
              </a:rPr>
              <a:t> </a:t>
            </a:r>
            <a:r>
              <a:rPr lang="en-US" dirty="0">
                <a:solidFill>
                  <a:schemeClr val="accent5">
                    <a:lumMod val="40000"/>
                    <a:lumOff val="60000"/>
                  </a:schemeClr>
                </a:solidFill>
              </a:rPr>
              <a:t>Evaluating Alerts</a:t>
            </a:r>
            <a:endParaRPr lang="en-US" dirty="0">
              <a:solidFill>
                <a:schemeClr val="accent5">
                  <a:lumMod val="40000"/>
                  <a:lumOff val="60000"/>
                </a:schemeClr>
              </a:solidFill>
            </a:endParaRPr>
          </a:p>
          <a:p>
            <a:pPr>
              <a:lnSpc>
                <a:spcPct val="80000"/>
              </a:lnSpc>
              <a:buFontTx/>
              <a:buNone/>
            </a:pPr>
            <a:r>
              <a:rPr lang="en-US" dirty="0">
                <a:solidFill>
                  <a:schemeClr val="accent5">
                    <a:lumMod val="40000"/>
                    <a:lumOff val="60000"/>
                  </a:schemeClr>
                </a:solidFill>
              </a:rPr>
              <a:t>26.3 </a:t>
            </a:r>
            <a:r>
              <a:rPr lang="en-US" sz="1200" dirty="0">
                <a:effectLst/>
              </a:rPr>
              <a:t>–</a:t>
            </a:r>
            <a:r>
              <a:rPr lang="en-US" dirty="0">
                <a:solidFill>
                  <a:schemeClr val="accent5">
                    <a:lumMod val="40000"/>
                    <a:lumOff val="60000"/>
                  </a:schemeClr>
                </a:solidFill>
              </a:rPr>
              <a:t> Evaluating Alerts Summary</a:t>
            </a:r>
            <a:endParaRPr lang="en-US" dirty="0">
              <a:solidFill>
                <a:schemeClr val="accent5">
                  <a:lumMod val="40000"/>
                  <a:lumOff val="60000"/>
                </a:schemeClr>
              </a:solidFill>
            </a:endParaRPr>
          </a:p>
          <a:p>
            <a:pPr marL="0" marR="0" indent="0" algn="l" defTabSz="457200" rtl="0" eaLnBrk="1" fontAlgn="auto" latinLnBrk="0" hangingPunct="1">
              <a:lnSpc>
                <a:spcPct val="80000"/>
              </a:lnSpc>
              <a:spcBef>
                <a:spcPts val="0"/>
              </a:spcBef>
              <a:spcAft>
                <a:spcPts val="0"/>
              </a:spcAft>
              <a:buClrTx/>
              <a:buSzTx/>
              <a:buFontTx/>
              <a:buNone/>
              <a:defRPr/>
            </a:pPr>
            <a:r>
              <a:rPr lang="en-US" dirty="0">
                <a:solidFill>
                  <a:schemeClr val="accent5">
                    <a:lumMod val="40000"/>
                    <a:lumOff val="60000"/>
                  </a:schemeClr>
                </a:solidFill>
              </a:rPr>
              <a:t>26.3.1 </a:t>
            </a:r>
            <a:r>
              <a:rPr lang="en-US" sz="1200" dirty="0">
                <a:effectLst/>
              </a:rPr>
              <a:t>–</a:t>
            </a:r>
            <a:r>
              <a:rPr lang="en-US" dirty="0">
                <a:solidFill>
                  <a:schemeClr val="accent5">
                    <a:lumMod val="40000"/>
                    <a:lumOff val="60000"/>
                  </a:schemeClr>
                </a:solidFill>
              </a:rPr>
              <a:t> </a:t>
            </a:r>
            <a:r>
              <a:rPr lang="en-US" sz="1200" b="0" i="0" kern="1200" dirty="0">
                <a:solidFill>
                  <a:schemeClr val="tx1"/>
                </a:solidFill>
                <a:effectLst/>
                <a:latin typeface="+mn-lt"/>
                <a:ea typeface="+mn-ea"/>
                <a:cs typeface="+mn-cs"/>
              </a:rPr>
              <a:t>What Did I Learn in this Module?</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80000"/>
              </a:lnSpc>
              <a:spcBef>
                <a:spcPts val="0"/>
              </a:spcBef>
              <a:spcAft>
                <a:spcPts val="0"/>
              </a:spcAft>
              <a:buClrTx/>
              <a:buSzTx/>
              <a:buFontTx/>
              <a:buNone/>
              <a:defRPr/>
            </a:pPr>
            <a:endParaRPr lang="en-US" sz="1200" b="1" i="0" kern="1200" dirty="0">
              <a:solidFill>
                <a:schemeClr val="tx1"/>
              </a:solidFill>
              <a:effectLst/>
              <a:latin typeface="+mn-lt"/>
              <a:ea typeface="+mn-ea"/>
              <a:cs typeface="+mn-cs"/>
            </a:endParaRPr>
          </a:p>
          <a:p>
            <a:pPr>
              <a:lnSpc>
                <a:spcPct val="80000"/>
              </a:lnSpc>
              <a:buFontTx/>
              <a:buNone/>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fld>
            <a:endParaRPr lang="en-US" dirty="0">
              <a:solidFill>
                <a:prstClr val="black"/>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605">
              <a:defRPr sz="2400">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defTabSz="903605">
              <a:defRPr sz="2400">
                <a:solidFill>
                  <a:schemeClr val="tx1"/>
                </a:solidFill>
                <a:latin typeface="Arial" panose="020B0604020202020204" pitchFamily="34" charset="0"/>
                <a:ea typeface="MS PGothic" panose="020B0600070205080204" pitchFamily="34" charset="-128"/>
              </a:defRPr>
            </a:lvl2pPr>
            <a:lvl3pPr marL="1143000" indent="-228600" defTabSz="903605">
              <a:defRPr sz="2400">
                <a:solidFill>
                  <a:schemeClr val="tx1"/>
                </a:solidFill>
                <a:latin typeface="Arial" panose="020B0604020202020204" pitchFamily="34" charset="0"/>
                <a:ea typeface="MS PGothic" panose="020B0600070205080204" pitchFamily="34" charset="-128"/>
              </a:defRPr>
            </a:lvl3pPr>
            <a:lvl4pPr marL="1600200" indent="-228600" defTabSz="903605">
              <a:defRPr sz="2400">
                <a:solidFill>
                  <a:schemeClr val="tx1"/>
                </a:solidFill>
                <a:latin typeface="Arial" panose="020B0604020202020204" pitchFamily="34" charset="0"/>
                <a:ea typeface="MS PGothic" panose="020B0600070205080204" pitchFamily="34" charset="-128"/>
              </a:defRPr>
            </a:lvl4pPr>
            <a:lvl5pPr marL="2057400" indent="-228600" defTabSz="903605">
              <a:defRPr sz="2400">
                <a:solidFill>
                  <a:schemeClr val="tx1"/>
                </a:solidFill>
                <a:latin typeface="Arial" panose="020B0604020202020204" pitchFamily="34" charset="0"/>
                <a:ea typeface="MS PGothic" panose="020B0600070205080204" pitchFamily="34" charset="-128"/>
              </a:defRPr>
            </a:lvl5pPr>
            <a:lvl6pPr marL="25146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C92755B-29FD-8743-9094-C0E3A734D22E}" type="slidenum">
              <a:rPr lang="en-US" sz="800">
                <a:solidFill>
                  <a:prstClr val="black"/>
                </a:solidFill>
              </a:rPr>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p:sp>
      <p:sp>
        <p:nvSpPr>
          <p:cNvPr id="5734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endParaRPr lang="en-US" sz="1200" b="0" i="0" kern="1200" dirty="0">
              <a:solidFill>
                <a:schemeClr val="tx1"/>
              </a:solidFill>
              <a:effectLst/>
              <a:latin typeface="+mn-lt"/>
              <a:ea typeface="+mn-ea"/>
              <a:cs typeface="+mn-cs"/>
            </a:endParaRPr>
          </a:p>
          <a:p>
            <a:pPr>
              <a:lnSpc>
                <a:spcPct val="80000"/>
              </a:lnSpc>
              <a:buFontTx/>
              <a:buNone/>
            </a:pPr>
            <a:r>
              <a:rPr lang="en-US" dirty="0">
                <a:latin typeface="Arial" panose="020B0604020202020204" pitchFamily="34" charset="0"/>
              </a:rPr>
              <a:t>New Terms and Commands</a:t>
            </a:r>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dirty="0">
                <a:solidFill>
                  <a:schemeClr val="accent5">
                    <a:lumMod val="40000"/>
                    <a:lumOff val="60000"/>
                  </a:schemeClr>
                </a:solidFill>
              </a:rPr>
              <a:t>Source:</a:t>
            </a:r>
            <a:endParaRPr lang="en-US" dirty="0">
              <a:solidFill>
                <a:schemeClr val="accent5">
                  <a:lumMod val="40000"/>
                  <a:lumOff val="60000"/>
                </a:schemeClr>
              </a:solidFill>
            </a:endParaRPr>
          </a:p>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26.1 – </a:t>
            </a:r>
            <a:r>
              <a:rPr lang="en-US" sz="1200" b="0" i="0" kern="1200" dirty="0">
                <a:solidFill>
                  <a:schemeClr val="tx1"/>
                </a:solidFill>
                <a:effectLst/>
                <a:latin typeface="+mn-lt"/>
                <a:ea typeface="+mn-ea"/>
                <a:cs typeface="+mn-cs"/>
              </a:rPr>
              <a:t>Sources of Alerts</a:t>
            </a:r>
            <a:endParaRPr lang="en-US" sz="1200" b="0" i="0" kern="1200" dirty="0">
              <a:solidFill>
                <a:schemeClr val="tx1"/>
              </a:solidFill>
              <a:effectLst/>
              <a:latin typeface="+mn-lt"/>
              <a:ea typeface="+mn-ea"/>
              <a:cs typeface="+mn-cs"/>
            </a:endParaRPr>
          </a:p>
          <a:p>
            <a:endParaRPr lang="en-US" sz="1050" b="1" u="sng"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a:solidFill>
                  <a:srgbClr val="FF0000"/>
                </a:solidFill>
              </a:rPr>
              <a:t>20</a:t>
            </a:r>
            <a:r>
              <a:rPr lang="en-US" sz="1000" dirty="0">
                <a:solidFill>
                  <a:srgbClr val="FF0000"/>
                </a:solidFill>
              </a:rPr>
              <a:t> mi</a:t>
            </a:r>
            <a:r>
              <a:rPr lang="en-US" sz="1000" dirty="0"/>
              <a:t>n</a:t>
            </a:r>
            <a:endParaRPr lang="en-US" sz="1000" dirty="0"/>
          </a:p>
          <a:p>
            <a:pPr marL="171450" lvl="0" indent="-171450">
              <a:buFont typeface="Arial" panose="020B0604020202020204" pitchFamily="34" charset="0"/>
              <a:buChar char="•"/>
            </a:pPr>
            <a:r>
              <a:rPr lang="en-US" sz="1050" b="1" dirty="0"/>
              <a:t>Instructor Notes: </a:t>
            </a:r>
            <a:endParaRPr lang="en-US" sz="105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a:t>Introduce the topic and discuss the sources of alerts.</a:t>
            </a:r>
            <a:endParaRPr lang="en-US" sz="1000" baseline="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a:t>Explain Security Onion and the various components of </a:t>
            </a:r>
            <a:r>
              <a:rPr lang="en-US" sz="1050" b="0" dirty="0">
                <a:solidFill>
                  <a:srgbClr val="000000"/>
                </a:solidFill>
                <a:latin typeface="+mn-lt"/>
                <a:ea typeface="MS PGothic" panose="020B0600070205080204" pitchFamily="34" charset="-128"/>
                <a:cs typeface="CiscoSans"/>
              </a:rPr>
              <a:t>Security Onion Architecture.</a:t>
            </a:r>
            <a:endParaRPr lang="en-US" sz="1050" b="0" dirty="0">
              <a:solidFill>
                <a:srgbClr val="000000"/>
              </a:solidFill>
              <a:latin typeface="+mn-lt"/>
              <a:ea typeface="MS PGothic" panose="020B0600070205080204" pitchFamily="34" charset="-128"/>
              <a:cs typeface="CiscoSans"/>
            </a:endParaRPr>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50" b="0" dirty="0">
                <a:solidFill>
                  <a:srgbClr val="000000"/>
                </a:solidFill>
                <a:latin typeface="+mn-lt"/>
                <a:ea typeface="MS PGothic" panose="020B0600070205080204" pitchFamily="34" charset="-128"/>
                <a:cs typeface="CiscoSans"/>
              </a:rPr>
              <a:t>Ensure the learners have knowledge of Security Onion analysis tools.</a:t>
            </a:r>
            <a:endParaRPr lang="en-US" sz="1050" b="0" dirty="0">
              <a:solidFill>
                <a:srgbClr val="000000"/>
              </a:solidFill>
              <a:latin typeface="+mn-lt"/>
              <a:ea typeface="MS PGothic" panose="020B0600070205080204" pitchFamily="34" charset="-128"/>
              <a:cs typeface="CiscoSans"/>
            </a:endParaRPr>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50" b="0" dirty="0">
                <a:solidFill>
                  <a:srgbClr val="000000"/>
                </a:solidFill>
                <a:latin typeface="+mn-lt"/>
                <a:ea typeface="MS PGothic" panose="020B0600070205080204" pitchFamily="34" charset="-128"/>
                <a:cs typeface="CiscoSans"/>
              </a:rPr>
              <a:t>Discuss the five-tuple information in a</a:t>
            </a:r>
            <a:r>
              <a:rPr lang="en-US" sz="1050" dirty="0"/>
              <a:t>lerts.</a:t>
            </a:r>
            <a:endParaRPr lang="en-US" sz="105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50" b="0" dirty="0">
                <a:solidFill>
                  <a:srgbClr val="000000"/>
                </a:solidFill>
                <a:latin typeface="+mn-lt"/>
                <a:ea typeface="MS PGothic" panose="020B0600070205080204" pitchFamily="34" charset="-128"/>
                <a:cs typeface="CiscoSans"/>
              </a:rPr>
              <a:t>Explain the alert generation and the various fields involved in alert generation.</a:t>
            </a:r>
            <a:endParaRPr lang="en-US" sz="105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50" dirty="0"/>
              <a:t>Explain Snort rule structure along with components</a:t>
            </a:r>
            <a:r>
              <a:rPr lang="en-US" sz="1050" baseline="0" dirty="0"/>
              <a:t> and rule options.</a:t>
            </a:r>
            <a:endParaRPr lang="en-US" sz="1050" baseline="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50" baseline="0" dirty="0"/>
              <a:t>By the end of the topic, encourage the learners  to perform the Hands-on </a:t>
            </a:r>
            <a:r>
              <a:rPr lang="en-US" sz="1050" dirty="0"/>
              <a:t>Lab - Snort and Firewall Rules.</a:t>
            </a:r>
            <a:endParaRPr lang="en-US" sz="1050" dirty="0"/>
          </a:p>
          <a:p>
            <a:pPr marL="171450" lvl="0" indent="-171450">
              <a:buFont typeface="Arial" panose="020B0604020202020204" pitchFamily="34" charset="0"/>
              <a:buChar char="•"/>
            </a:pPr>
            <a:r>
              <a:rPr lang="en-US" sz="1050" b="1" dirty="0"/>
              <a:t>Key Points:</a:t>
            </a:r>
            <a:r>
              <a:rPr lang="en-US" sz="1100" b="1" dirty="0"/>
              <a:t>  </a:t>
            </a:r>
            <a:r>
              <a:rPr lang="en-US" sz="1000" i="1" dirty="0"/>
              <a:t>Security</a:t>
            </a:r>
            <a:r>
              <a:rPr lang="en-US" sz="1000" i="1" baseline="0" dirty="0"/>
              <a:t> Onion, Security Onion Architecture , Analysis tools, Alerts.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26.1 – </a:t>
            </a:r>
            <a:r>
              <a:rPr lang="en-US" sz="1200" b="0" i="0" kern="1200" dirty="0">
                <a:solidFill>
                  <a:schemeClr val="tx1"/>
                </a:solidFill>
                <a:effectLst/>
                <a:latin typeface="+mn-lt"/>
                <a:ea typeface="+mn-ea"/>
                <a:cs typeface="+mn-cs"/>
              </a:rPr>
              <a:t>Sources of Alerts</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26.1.1 </a:t>
            </a:r>
            <a:r>
              <a:rPr lang="en-US" sz="1200" dirty="0">
                <a:effectLst/>
              </a:rPr>
              <a:t>–</a:t>
            </a:r>
            <a:r>
              <a:rPr lang="en-US" sz="1200" b="0" i="0" kern="1200" dirty="0">
                <a:solidFill>
                  <a:schemeClr val="tx1"/>
                </a:solidFill>
                <a:effectLst/>
                <a:latin typeface="+mn-lt"/>
                <a:ea typeface="+mn-ea"/>
                <a:cs typeface="+mn-cs"/>
              </a:rPr>
              <a:t> Security Onion</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26.1 – </a:t>
            </a:r>
            <a:r>
              <a:rPr lang="en-US" sz="1200" b="0" i="0" kern="1200" dirty="0">
                <a:solidFill>
                  <a:schemeClr val="tx1"/>
                </a:solidFill>
                <a:effectLst/>
                <a:latin typeface="+mn-lt"/>
                <a:ea typeface="+mn-ea"/>
                <a:cs typeface="+mn-cs"/>
              </a:rPr>
              <a:t>Sources of Alerts</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26.1.2 </a:t>
            </a:r>
            <a:r>
              <a:rPr lang="en-US" sz="1200" dirty="0">
                <a:effectLst/>
              </a:rPr>
              <a:t>–</a:t>
            </a:r>
            <a:r>
              <a:rPr lang="en-US" sz="1200" b="0" i="0" kern="1200" dirty="0">
                <a:solidFill>
                  <a:schemeClr val="tx1"/>
                </a:solidFill>
                <a:effectLst/>
                <a:latin typeface="+mn-lt"/>
                <a:ea typeface="+mn-ea"/>
                <a:cs typeface="+mn-cs"/>
              </a:rPr>
              <a:t> Detection Tools for Collecting Alert Data</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26.1 – </a:t>
            </a:r>
            <a:r>
              <a:rPr lang="en-US" sz="1200" b="0" i="0" kern="1200" dirty="0">
                <a:solidFill>
                  <a:schemeClr val="tx1"/>
                </a:solidFill>
                <a:effectLst/>
                <a:latin typeface="+mn-lt"/>
                <a:ea typeface="+mn-ea"/>
                <a:cs typeface="+mn-cs"/>
              </a:rPr>
              <a:t>Sources of Alerts</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26.1.2 </a:t>
            </a:r>
            <a:r>
              <a:rPr lang="en-US" sz="1200" dirty="0">
                <a:effectLst/>
              </a:rPr>
              <a:t>–</a:t>
            </a:r>
            <a:r>
              <a:rPr lang="en-US" sz="1200" b="0" i="0" kern="1200" dirty="0">
                <a:solidFill>
                  <a:schemeClr val="tx1"/>
                </a:solidFill>
                <a:effectLst/>
                <a:latin typeface="+mn-lt"/>
                <a:ea typeface="+mn-ea"/>
                <a:cs typeface="+mn-cs"/>
              </a:rPr>
              <a:t> Detection Tools for Collecting Alert Data</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26.1 – </a:t>
            </a:r>
            <a:r>
              <a:rPr lang="en-US" sz="1200" b="0" i="0" kern="1200" dirty="0">
                <a:solidFill>
                  <a:schemeClr val="tx1"/>
                </a:solidFill>
                <a:effectLst/>
                <a:latin typeface="+mn-lt"/>
                <a:ea typeface="+mn-ea"/>
                <a:cs typeface="+mn-cs"/>
              </a:rPr>
              <a:t>Sources of Alerts</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26.1.3 </a:t>
            </a:r>
            <a:r>
              <a:rPr lang="en-US" sz="1200" dirty="0">
                <a:effectLst/>
              </a:rPr>
              <a:t>–</a:t>
            </a:r>
            <a:r>
              <a:rPr lang="en-US" sz="1200" b="0" i="0" kern="1200" dirty="0">
                <a:solidFill>
                  <a:schemeClr val="tx1"/>
                </a:solidFill>
                <a:effectLst/>
                <a:latin typeface="+mn-lt"/>
                <a:ea typeface="+mn-ea"/>
                <a:cs typeface="+mn-cs"/>
              </a:rPr>
              <a:t> Analysis Tools</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26.1 – </a:t>
            </a:r>
            <a:r>
              <a:rPr lang="en-US" sz="1200" b="0" i="0" kern="1200" dirty="0">
                <a:solidFill>
                  <a:schemeClr val="tx1"/>
                </a:solidFill>
                <a:effectLst/>
                <a:latin typeface="+mn-lt"/>
                <a:ea typeface="+mn-ea"/>
                <a:cs typeface="+mn-cs"/>
              </a:rPr>
              <a:t>Sources of Alerts</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26.1.4 </a:t>
            </a:r>
            <a:r>
              <a:rPr lang="en-US" sz="1200" dirty="0">
                <a:effectLst/>
              </a:rPr>
              <a:t>–</a:t>
            </a:r>
            <a:r>
              <a:rPr lang="en-US" sz="1200" b="0" i="0" kern="1200" dirty="0">
                <a:solidFill>
                  <a:schemeClr val="tx1"/>
                </a:solidFill>
                <a:effectLst/>
                <a:latin typeface="+mn-lt"/>
                <a:ea typeface="+mn-ea"/>
                <a:cs typeface="+mn-cs"/>
              </a:rPr>
              <a:t> Alert Generation</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endParaRPr lang="en-US" dirty="0">
              <a:solidFill>
                <a:schemeClr val="accent5">
                  <a:lumMod val="40000"/>
                  <a:lumOff val="60000"/>
                </a:schemeClr>
              </a:solidFill>
            </a:endParaRPr>
          </a:p>
          <a:p>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26.1 – </a:t>
            </a:r>
            <a:r>
              <a:rPr lang="en-US" sz="1200" b="0" i="0" kern="1200" dirty="0">
                <a:solidFill>
                  <a:schemeClr val="tx1"/>
                </a:solidFill>
                <a:effectLst/>
                <a:latin typeface="+mn-lt"/>
                <a:ea typeface="+mn-ea"/>
                <a:cs typeface="+mn-cs"/>
              </a:rPr>
              <a:t>Sources of Alerts</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26.1.4 </a:t>
            </a:r>
            <a:r>
              <a:rPr lang="en-US" sz="1200" dirty="0">
                <a:effectLst/>
              </a:rPr>
              <a:t>–</a:t>
            </a:r>
            <a:r>
              <a:rPr lang="en-US" sz="1200" b="0" i="0" kern="1200" dirty="0">
                <a:solidFill>
                  <a:schemeClr val="tx1"/>
                </a:solidFill>
                <a:effectLst/>
                <a:latin typeface="+mn-lt"/>
                <a:ea typeface="+mn-ea"/>
                <a:cs typeface="+mn-cs"/>
              </a:rPr>
              <a:t> Alert Generation</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showMasterSp="0">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showMasterSp="0">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6080">
              <a:defRPr/>
            </a:pPr>
            <a:fld id="{2F5CCB13-0A32-4557-88E9-079F0C330695}" type="slidenum">
              <a:rPr lang="en-US" kern="0" smtClean="0">
                <a:solidFill>
                  <a:srgbClr val="595959"/>
                </a:solidFill>
              </a:rPr>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anose="020B0604020202020204" pitchFamily="34" charset="0"/>
              </a:rPr>
              <a:t>Click to edit Master text styles</a:t>
            </a:r>
            <a:endParaRPr lang="en-US" dirty="0">
              <a:sym typeface="Arial" panose="020B0604020202020204" pitchFamily="34" charset="0"/>
            </a:endParaRPr>
          </a:p>
          <a:p>
            <a:pPr lvl="1"/>
            <a:r>
              <a:rPr lang="en-US" dirty="0">
                <a:sym typeface="Arial" panose="020B0604020202020204" pitchFamily="34" charset="0"/>
              </a:rPr>
              <a:t>Second level</a:t>
            </a:r>
            <a:endParaRPr lang="en-US" dirty="0">
              <a:sym typeface="Arial" panose="020B0604020202020204" pitchFamily="34" charset="0"/>
            </a:endParaRPr>
          </a:p>
          <a:p>
            <a:pPr lvl="2"/>
            <a:r>
              <a:rPr lang="en-US" dirty="0">
                <a:sym typeface="Arial" panose="020B0604020202020204" pitchFamily="34" charset="0"/>
              </a:rPr>
              <a:t>Third level</a:t>
            </a:r>
            <a:endParaRPr lang="en-US" dirty="0">
              <a:sym typeface="Arial" panose="020B0604020202020204" pitchFamily="34" charset="0"/>
            </a:endParaRPr>
          </a:p>
          <a:p>
            <a:pPr lvl="3"/>
            <a:r>
              <a:rPr lang="en-US" dirty="0">
                <a:sym typeface="Arial" panose="020B0604020202020204" pitchFamily="34" charset="0"/>
              </a:rPr>
              <a:t>Fourth level</a:t>
            </a:r>
            <a:endParaRPr lang="en-US" dirty="0">
              <a:sym typeface="Arial" panose="020B0604020202020204" pitchFamily="34" charset="0"/>
            </a:endParaRP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nSpc>
                <a:spcPct val="100000"/>
              </a:lnSpc>
              <a:defRPr sz="2400"/>
            </a:lvl1pPr>
          </a:lstStyle>
          <a:p>
            <a:pPr lvl="0"/>
            <a:r>
              <a:rPr lang="en-US" dirty="0">
                <a:sym typeface="Arial" panose="020B0604020202020204" pitchFamily="34" charset="0"/>
              </a:rPr>
              <a:t>Click to edit Master title style</a:t>
            </a:r>
            <a:endParaRPr lang="en-US" dirty="0">
              <a:sym typeface="Arial" panose="020B0604020202020204" pitchFamily="34" charset="0"/>
            </a:endParaRPr>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5">
                    <a:lumMod val="50000"/>
                  </a:schemeClr>
                </a:solidFill>
                <a:latin typeface="+mn-lt"/>
                <a:ea typeface="+mn-ea"/>
                <a:cs typeface="CiscoSans Thin"/>
              </a:rPr>
              <a:t>© 2020  Cisco and/or its affiliates. All rights reserved.   Cisco Confidential</a:t>
            </a:r>
            <a:endParaRPr lang="en-US" sz="600" dirty="0">
              <a:solidFill>
                <a:schemeClr val="accent5">
                  <a:lumMod val="50000"/>
                </a:schemeClr>
              </a:solidFill>
              <a:latin typeface="+mn-lt"/>
              <a:ea typeface="+mn-ea"/>
              <a:cs typeface="CiscoSans Thin"/>
            </a:endParaRP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3"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750" marR="0" indent="-285750" algn="ctr" defTabSz="457200" rtl="0" eaLnBrk="1" fontAlgn="auto" latinLnBrk="0" hangingPunct="1">
              <a:lnSpc>
                <a:spcPct val="100000"/>
              </a:lnSpc>
              <a:spcBef>
                <a:spcPct val="20000"/>
              </a:spcBef>
              <a:spcAft>
                <a:spcPts val="0"/>
              </a:spcAft>
              <a:buClrTx/>
              <a:buSzTx/>
              <a:buFont typeface="Arial" panose="020B0604020202020204"/>
              <a:buNone/>
              <a:defRPr sz="2000" b="0" i="0" baseline="0">
                <a:solidFill>
                  <a:schemeClr val="bg1"/>
                </a:solidFill>
                <a:latin typeface="+mn-lt"/>
                <a:cs typeface="CiscoSans ExtraLight"/>
              </a:defRPr>
            </a:lvl1pPr>
          </a:lstStyle>
          <a:p>
            <a:pPr lvl="0"/>
            <a:r>
              <a:rPr lang="en-US"/>
              <a:t>Click to edit Master text styles</a:t>
            </a:r>
            <a:endParaRPr lang="en-US"/>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panose="020B0604020202020204"/>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panose="020B0604020202020204"/>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panose="020B0604020202020204"/>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panose="020B0604020202020204"/>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endParaRPr lang="en-US" dirty="0"/>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endParaRPr lang="en-US" dirty="0"/>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endParaRPr lang="en-US" dirty="0"/>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endParaRPr lang="en-US" dirty="0"/>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endParaRPr lang="en-US" dirty="0"/>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lstStyle/>
          <a:p>
            <a:pPr lvl="0"/>
            <a:r>
              <a:rPr lang="en-GB" altLang="en-US" dirty="0"/>
              <a:t>Title Goes Here</a:t>
            </a:r>
            <a:endParaRPr lang="en-GB" altLang="en-US" dirty="0"/>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3">
                    <a:lumMod val="85000"/>
                  </a:schemeClr>
                </a:solidFill>
                <a:latin typeface="+mn-lt"/>
                <a:ea typeface="+mn-ea"/>
                <a:cs typeface="CiscoSans Thin"/>
              </a:rPr>
              <a:t>© 2020  Cisco and/or its affiliates. All rights reserved.   Cisco Confidential</a:t>
            </a:r>
            <a:endParaRPr lang="en-US" sz="600" dirty="0">
              <a:solidFill>
                <a:schemeClr val="accent3">
                  <a:lumMod val="85000"/>
                </a:schemeClr>
              </a:solidFill>
              <a:latin typeface="+mn-lt"/>
              <a:ea typeface="+mn-ea"/>
              <a:cs typeface="CiscoSans Thin"/>
            </a:endParaRP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8"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slow">
    <p:wipe/>
  </p:transition>
  <p:txStyles>
    <p:titleStyle>
      <a:lvl1pPr algn="l" defTabSz="684530" rtl="0" eaLnBrk="1" fontAlgn="base" hangingPunct="1">
        <a:lnSpc>
          <a:spcPct val="80000"/>
        </a:lnSpc>
        <a:spcBef>
          <a:spcPct val="0"/>
        </a:spcBef>
        <a:spcAft>
          <a:spcPct val="0"/>
        </a:spcAft>
        <a:defRPr lang="en-US" sz="3200" kern="1200" dirty="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p:titleStyle>
    <p:bodyStyle>
      <a:lvl1pPr marL="170180" indent="-170180" algn="l" defTabSz="684530" rtl="0" eaLnBrk="1" fontAlgn="base" hangingPunct="1">
        <a:lnSpc>
          <a:spcPct val="95000"/>
        </a:lnSpc>
        <a:spcBef>
          <a:spcPts val="1075"/>
        </a:spcBef>
        <a:spcAft>
          <a:spcPct val="0"/>
        </a:spcAft>
        <a:buClr>
          <a:schemeClr val="tx2"/>
        </a:buClr>
        <a:buSzPct val="90000"/>
        <a:buFont typeface="Arial" panose="020B0604020202020204" pitchFamily="34" charset="0"/>
        <a:buChar char="•"/>
        <a:defRPr lang="en-US" sz="1500" kern="1200" dirty="0">
          <a:solidFill>
            <a:schemeClr val="tx1"/>
          </a:solidFill>
          <a:latin typeface="+mn-lt"/>
          <a:ea typeface="MS PGothic" panose="020B0600070205080204" pitchFamily="34" charset="-128"/>
          <a:cs typeface="CiscoSans"/>
        </a:defRPr>
      </a:lvl1pPr>
      <a:lvl2pPr marL="358775" indent="-215900" algn="l" defTabSz="684530" rtl="0" eaLnBrk="1" fontAlgn="base" hangingPunct="1">
        <a:lnSpc>
          <a:spcPct val="95000"/>
        </a:lnSpc>
        <a:spcBef>
          <a:spcPts val="600"/>
        </a:spcBef>
        <a:spcAft>
          <a:spcPct val="0"/>
        </a:spcAft>
        <a:buClr>
          <a:schemeClr val="tx2"/>
        </a:buClr>
        <a:buFont typeface="Arial" panose="020B0604020202020204" pitchFamily="34" charset="0"/>
        <a:buChar char="•"/>
        <a:defRPr lang="en-US" sz="1400" kern="1200" dirty="0">
          <a:solidFill>
            <a:schemeClr val="tx1"/>
          </a:solidFill>
          <a:latin typeface="+mn-lt"/>
          <a:ea typeface="MS PGothic" panose="020B0600070205080204" pitchFamily="34" charset="-128"/>
          <a:cs typeface="CiscoSans"/>
        </a:defRPr>
      </a:lvl2pPr>
      <a:lvl3pPr marL="431800" indent="-170180" algn="l" defTabSz="684530" rtl="0" eaLnBrk="1" fontAlgn="base" hangingPunct="1">
        <a:lnSpc>
          <a:spcPct val="95000"/>
        </a:lnSpc>
        <a:spcBef>
          <a:spcPts val="625"/>
        </a:spcBef>
        <a:spcAft>
          <a:spcPct val="0"/>
        </a:spcAft>
        <a:buFont typeface="Arial" panose="020B0604020202020204" pitchFamily="34" charset="0"/>
        <a:buChar char="•"/>
        <a:defRPr lang="en-US" sz="1200" kern="1200" dirty="0">
          <a:solidFill>
            <a:schemeClr val="tx1"/>
          </a:solidFill>
          <a:latin typeface="+mn-lt"/>
          <a:ea typeface="MS PGothic" panose="020B0600070205080204" pitchFamily="34" charset="-128"/>
          <a:cs typeface="CiscoSans"/>
        </a:defRPr>
      </a:lvl3pPr>
      <a:lvl4pPr marL="50355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3.xml"/><Relationship Id="rId2" Type="http://schemas.openxmlformats.org/officeDocument/2006/relationships/tags" Target="../tags/tag10.xml"/><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3.xml"/><Relationship Id="rId2" Type="http://schemas.openxmlformats.org/officeDocument/2006/relationships/tags" Target="../tags/tag11.xml"/><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3.xml"/><Relationship Id="rId2" Type="http://schemas.openxmlformats.org/officeDocument/2006/relationships/tags" Target="../tags/tag12.xml"/><Relationship Id="rId1" Type="http://schemas.openxmlformats.org/officeDocument/2006/relationships/image" Target="../media/image6.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3.xml"/><Relationship Id="rId2" Type="http://schemas.openxmlformats.org/officeDocument/2006/relationships/tags" Target="../tags/tag13.xml"/><Relationship Id="rId1"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3.xml"/><Relationship Id="rId2" Type="http://schemas.openxmlformats.org/officeDocument/2006/relationships/tags" Target="../tags/tag15.xml"/><Relationship Id="rId1"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17.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3.xml"/><Relationship Id="rId2" Type="http://schemas.openxmlformats.org/officeDocument/2006/relationships/tags" Target="../tags/tag18.xml"/><Relationship Id="rId1"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3.xml"/><Relationship Id="rId1" Type="http://schemas.openxmlformats.org/officeDocument/2006/relationships/tags" Target="../tags/tag2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4.xml"/><Relationship Id="rId1" Type="http://schemas.openxmlformats.org/officeDocument/2006/relationships/tags" Target="../tags/tag2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0.xml"/><Relationship Id="rId1" Type="http://schemas.openxmlformats.org/officeDocument/2006/relationships/tags" Target="../tags/tag2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3.xml"/><Relationship Id="rId2" Type="http://schemas.openxmlformats.org/officeDocument/2006/relationships/tags" Target="../tags/tag5.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3.xml"/><Relationship Id="rId2" Type="http://schemas.openxmlformats.org/officeDocument/2006/relationships/tags" Target="../tags/tag9.xml"/><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27293" y="1269525"/>
            <a:ext cx="6557379" cy="1666626"/>
          </a:xfrm>
        </p:spPr>
        <p:txBody>
          <a:bodyPr/>
          <a:lstStyle/>
          <a:p>
            <a:r>
              <a:rPr lang="en-US" dirty="0">
                <a:solidFill>
                  <a:schemeClr val="accent5">
                    <a:lumMod val="40000"/>
                    <a:lumOff val="60000"/>
                  </a:schemeClr>
                </a:solidFill>
              </a:rPr>
              <a:t>Module 26: Evaluating Alerts</a:t>
            </a:r>
            <a:endParaRPr lang="en-US" dirty="0">
              <a:solidFill>
                <a:schemeClr val="accent5">
                  <a:lumMod val="40000"/>
                  <a:lumOff val="60000"/>
                </a:schemeClr>
              </a:solidFill>
            </a:endParaRP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endParaRPr lang="en-US" dirty="0">
              <a:solidFill>
                <a:schemeClr val="bg2">
                  <a:lumMod val="40000"/>
                  <a:lumOff val="60000"/>
                </a:schemeClr>
              </a:solidFill>
            </a:endParaRPr>
          </a:p>
        </p:txBody>
      </p:sp>
      <p:sp>
        <p:nvSpPr>
          <p:cNvPr id="10" name="Subtitle 6"/>
          <p:cNvSpPr txBox="1"/>
          <p:nvPr/>
        </p:nvSpPr>
        <p:spPr>
          <a:xfrm>
            <a:off x="469497" y="3809526"/>
            <a:ext cx="2368954" cy="902174"/>
          </a:xfrm>
          <a:prstGeom prst="rect">
            <a:avLst/>
          </a:prstGeom>
        </p:spPr>
        <p:txBody>
          <a:bodyPr lIns="91420" tIns="45710" rIns="91420" bIns="45710" anchor="b" anchorCtr="0">
            <a:noAutofit/>
          </a:bodyPr>
          <a:lstStyle>
            <a:lvl1pPr marL="0" indent="0" algn="l" defTabSz="684530" rtl="0" eaLnBrk="1" fontAlgn="base" hangingPunct="1">
              <a:lnSpc>
                <a:spcPct val="95000"/>
              </a:lnSpc>
              <a:spcBef>
                <a:spcPts val="1075"/>
              </a:spcBef>
              <a:spcAft>
                <a:spcPct val="0"/>
              </a:spcAft>
              <a:buClr>
                <a:schemeClr val="tx2"/>
              </a:buClr>
              <a:buSzPct val="90000"/>
              <a:buFont typeface="Arial" panose="020B0604020202020204" pitchFamily="34" charset="0"/>
              <a:buNone/>
              <a:defRPr lang="en-US" sz="1200" b="0" i="0" kern="1200">
                <a:solidFill>
                  <a:schemeClr val="accent5"/>
                </a:solidFill>
                <a:latin typeface="+mn-lt"/>
                <a:ea typeface="MS PGothic" panose="020B0600070205080204" pitchFamily="34" charset="-128"/>
                <a:cs typeface="CiscoSans"/>
              </a:defRPr>
            </a:lvl1pPr>
            <a:lvl2pPr marL="342900" indent="0" algn="ctr" defTabSz="684530" rtl="0" eaLnBrk="1" fontAlgn="base" hangingPunct="1">
              <a:lnSpc>
                <a:spcPct val="95000"/>
              </a:lnSpc>
              <a:spcBef>
                <a:spcPts val="600"/>
              </a:spcBef>
              <a:spcAft>
                <a:spcPct val="0"/>
              </a:spcAft>
              <a:buClr>
                <a:schemeClr val="tx2"/>
              </a:buClr>
              <a:buFont typeface="Arial" panose="020B0604020202020204" pitchFamily="34" charset="0"/>
              <a:buNone/>
              <a:defRPr lang="en-US" sz="1400" kern="1200">
                <a:solidFill>
                  <a:schemeClr val="tx1">
                    <a:tint val="75000"/>
                  </a:schemeClr>
                </a:solidFill>
                <a:latin typeface="+mn-lt"/>
                <a:ea typeface="MS PGothic" panose="020B0600070205080204" pitchFamily="34" charset="-128"/>
                <a:cs typeface="CiscoSans"/>
              </a:defRPr>
            </a:lvl2pPr>
            <a:lvl3pPr marL="685800" indent="0" algn="ctr" defTabSz="684530" rtl="0" eaLnBrk="1" fontAlgn="base" hangingPunct="1">
              <a:lnSpc>
                <a:spcPct val="95000"/>
              </a:lnSpc>
              <a:spcBef>
                <a:spcPts val="625"/>
              </a:spcBef>
              <a:spcAft>
                <a:spcPct val="0"/>
              </a:spcAft>
              <a:buFont typeface="Arial" panose="020B0604020202020204" pitchFamily="34" charset="0"/>
              <a:buNone/>
              <a:defRPr lang="en-US" sz="1200" kern="1200">
                <a:solidFill>
                  <a:schemeClr val="tx1">
                    <a:tint val="75000"/>
                  </a:schemeClr>
                </a:solidFill>
                <a:latin typeface="+mn-lt"/>
                <a:ea typeface="MS PGothic" panose="020B0600070205080204" pitchFamily="34" charset="-128"/>
                <a:cs typeface="CiscoSans"/>
              </a:defRPr>
            </a:lvl3pPr>
            <a:lvl4pPr marL="1028700" indent="0" algn="ctr" defTabSz="684530" rtl="0" eaLnBrk="1" fontAlgn="base" hangingPunct="1">
              <a:lnSpc>
                <a:spcPct val="95000"/>
              </a:lnSpc>
              <a:spcBef>
                <a:spcPts val="625"/>
              </a:spcBef>
              <a:spcAft>
                <a:spcPct val="0"/>
              </a:spcAft>
              <a:buFont typeface="Arial" panose="020B0604020202020204" pitchFamily="34" charset="0"/>
              <a:buNone/>
              <a:defRPr lang="en-US" sz="1100" kern="1200">
                <a:solidFill>
                  <a:schemeClr val="tx1">
                    <a:tint val="75000"/>
                  </a:schemeClr>
                </a:solidFill>
                <a:latin typeface="+mn-lt"/>
                <a:ea typeface="MS PGothic" panose="020B0600070205080204" pitchFamily="34" charset="-128"/>
                <a:cs typeface="CiscoSans"/>
              </a:defRPr>
            </a:lvl4pPr>
            <a:lvl5pPr marL="1371600" indent="0" algn="ctr" defTabSz="684530" rtl="0" eaLnBrk="1" fontAlgn="base" hangingPunct="1">
              <a:lnSpc>
                <a:spcPct val="95000"/>
              </a:lnSpc>
              <a:spcBef>
                <a:spcPts val="625"/>
              </a:spcBef>
              <a:spcAft>
                <a:spcPct val="0"/>
              </a:spcAft>
              <a:buFont typeface="Arial" panose="020B0604020202020204" pitchFamily="34" charset="0"/>
              <a:buNone/>
              <a:defRPr lang="en-US" sz="1100" kern="1200">
                <a:solidFill>
                  <a:schemeClr val="tx1">
                    <a:tint val="75000"/>
                  </a:schemeClr>
                </a:solidFill>
                <a:latin typeface="+mn-lt"/>
                <a:ea typeface="MS PGothic" panose="020B0600070205080204" pitchFamily="34" charset="-128"/>
                <a:cs typeface="CiscoSans"/>
              </a:defRPr>
            </a:lvl5pPr>
            <a:lvl6pPr marL="1714500" indent="0" algn="ctr" defTabSz="685800" rtl="0" eaLnBrk="1" latinLnBrk="0" hangingPunct="1">
              <a:spcBef>
                <a:spcPts val="600"/>
              </a:spcBef>
              <a:buFont typeface="Arial" panose="020B0604020202020204" pitchFamily="34" charset="0"/>
              <a:buNone/>
              <a:defRPr sz="900" kern="1200" baseline="0">
                <a:solidFill>
                  <a:schemeClr val="tx1">
                    <a:tint val="75000"/>
                  </a:schemeClr>
                </a:solidFill>
                <a:latin typeface="+mn-lt"/>
                <a:ea typeface="+mn-ea"/>
                <a:cs typeface="+mn-cs"/>
              </a:defRPr>
            </a:lvl6pPr>
            <a:lvl7pPr marL="2057400" indent="0" algn="ctr" defTabSz="685800" rtl="0" eaLnBrk="1" latinLnBrk="0" hangingPunct="1">
              <a:spcBef>
                <a:spcPts val="600"/>
              </a:spcBef>
              <a:buFont typeface="Arial" panose="020B0604020202020204" pitchFamily="34" charset="0"/>
              <a:buNone/>
              <a:defRPr sz="800" kern="1200" baseline="0">
                <a:solidFill>
                  <a:schemeClr val="tx1">
                    <a:tint val="75000"/>
                  </a:schemeClr>
                </a:solidFill>
                <a:latin typeface="+mn-lt"/>
                <a:ea typeface="+mn-ea"/>
                <a:cs typeface="+mn-cs"/>
              </a:defRPr>
            </a:lvl7pPr>
            <a:lvl8pPr marL="2400300" indent="0" algn="ctr" defTabSz="685800" rtl="0" eaLnBrk="1" latinLnBrk="0" hangingPunct="1">
              <a:spcBef>
                <a:spcPct val="20000"/>
              </a:spcBef>
              <a:buFont typeface="Arial" panose="020B0604020202020204" pitchFamily="34" charset="0"/>
              <a:buNone/>
              <a:defRPr sz="1500" kern="1200">
                <a:solidFill>
                  <a:schemeClr val="tx1">
                    <a:tint val="75000"/>
                  </a:schemeClr>
                </a:solidFill>
                <a:latin typeface="+mn-lt"/>
                <a:ea typeface="+mn-ea"/>
                <a:cs typeface="+mn-cs"/>
              </a:defRPr>
            </a:lvl8pPr>
            <a:lvl9pPr marL="2742565" indent="0" algn="ctr" defTabSz="685800" rtl="0" eaLnBrk="1" latinLnBrk="0" hangingPunct="1">
              <a:spcBef>
                <a:spcPct val="20000"/>
              </a:spcBef>
              <a:buFont typeface="Arial" panose="020B0604020202020204" pitchFamily="34" charset="0"/>
              <a:buNone/>
              <a:defRPr sz="1500" kern="1200">
                <a:solidFill>
                  <a:schemeClr val="tx1">
                    <a:tint val="75000"/>
                  </a:schemeClr>
                </a:solidFill>
                <a:latin typeface="+mn-lt"/>
                <a:ea typeface="+mn-ea"/>
                <a:cs typeface="+mn-cs"/>
              </a:defRPr>
            </a:lvl9pPr>
          </a:lstStyle>
          <a:p>
            <a:r>
              <a:rPr lang="en-US" dirty="0">
                <a:solidFill>
                  <a:schemeClr val="accent5">
                    <a:lumMod val="40000"/>
                    <a:lumOff val="60000"/>
                  </a:schemeClr>
                </a:solidFill>
              </a:rPr>
              <a:t>CyberOps Associate v1.0</a:t>
            </a:r>
            <a:endParaRPr lang="en-US" dirty="0">
              <a:solidFill>
                <a:schemeClr val="accent5">
                  <a:lumMod val="40000"/>
                  <a:lumOff val="60000"/>
                </a:schemeClr>
              </a:solidFill>
            </a:endParaRPr>
          </a:p>
          <a:p>
            <a:endParaRPr lang="en-US" dirty="0"/>
          </a:p>
        </p:txBody>
      </p:sp>
    </p:spTree>
    <p:custDataLst>
      <p:tags r:id="rId1"/>
    </p:custData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Evaluating Alerts</a:t>
            </a:r>
            <a:endParaRPr lang="en-US" sz="1600" dirty="0"/>
          </a:p>
          <a:p>
            <a:r>
              <a:rPr lang="en-US" dirty="0"/>
              <a:t>Alert Generation (Contd.)</a:t>
            </a:r>
            <a:endParaRPr lang="en-US" dirty="0"/>
          </a:p>
        </p:txBody>
      </p:sp>
      <p:sp>
        <p:nvSpPr>
          <p:cNvPr id="5" name="Content Placeholder 2"/>
          <p:cNvSpPr/>
          <p:nvPr/>
        </p:nvSpPr>
        <p:spPr>
          <a:xfrm>
            <a:off x="144064" y="869685"/>
            <a:ext cx="3497286" cy="3323987"/>
          </a:xfrm>
          <a:prstGeom prst="rect">
            <a:avLst/>
          </a:prstGeom>
        </p:spPr>
        <p:txBody>
          <a:bodyPr wrap="square">
            <a:spAutoFit/>
          </a:bodyPr>
          <a:lstStyle/>
          <a:p>
            <a:pPr marL="144145" indent="-144145">
              <a:buClr>
                <a:srgbClr val="000000"/>
              </a:buClr>
              <a:buSzPct val="100000"/>
              <a:buFont typeface="Arial" panose="020B0604020202020204" pitchFamily="34" charset="0"/>
              <a:buChar char="•"/>
            </a:pPr>
            <a:r>
              <a:rPr lang="en-US" sz="1400" b="1" dirty="0">
                <a:solidFill>
                  <a:srgbClr val="000000"/>
                </a:solidFill>
                <a:latin typeface="+mn-lt"/>
              </a:rPr>
              <a:t>Alert ID</a:t>
            </a:r>
            <a:r>
              <a:rPr lang="en-US" sz="1400" dirty="0">
                <a:solidFill>
                  <a:srgbClr val="000000"/>
                </a:solidFill>
                <a:latin typeface="+mn-lt"/>
              </a:rPr>
              <a:t> - This two-part number represents the sensor that has reported the problem and the event number for that sensor.</a:t>
            </a:r>
            <a:endParaRPr lang="en-US" sz="1400" dirty="0">
              <a:solidFill>
                <a:srgbClr val="000000"/>
              </a:solidFill>
              <a:latin typeface="+mn-lt"/>
            </a:endParaRPr>
          </a:p>
          <a:p>
            <a:pPr marL="144145" indent="-144145">
              <a:buClr>
                <a:srgbClr val="000000"/>
              </a:buClr>
              <a:buSzPct val="100000"/>
              <a:buFont typeface="Arial" panose="020B0604020202020204" pitchFamily="34" charset="0"/>
              <a:buChar char="•"/>
            </a:pPr>
            <a:r>
              <a:rPr lang="en-US" sz="1400" b="1" dirty="0">
                <a:solidFill>
                  <a:srgbClr val="000000"/>
                </a:solidFill>
                <a:latin typeface="+mn-lt"/>
              </a:rPr>
              <a:t>Date/Time</a:t>
            </a:r>
            <a:r>
              <a:rPr lang="en-US" sz="1400" dirty="0">
                <a:solidFill>
                  <a:srgbClr val="000000"/>
                </a:solidFill>
                <a:latin typeface="+mn-lt"/>
              </a:rPr>
              <a:t> - This is the timestamp for the event. </a:t>
            </a:r>
            <a:r>
              <a:rPr lang="en-US" sz="1400" b="0" i="0" dirty="0">
                <a:solidFill>
                  <a:srgbClr val="000000"/>
                </a:solidFill>
                <a:effectLst/>
                <a:latin typeface="+mn-lt"/>
              </a:rPr>
              <a:t>In the case of correlated events, it is the timestamp for the first event.</a:t>
            </a:r>
            <a:endParaRPr lang="en-US" sz="1400" dirty="0">
              <a:solidFill>
                <a:srgbClr val="000000"/>
              </a:solidFill>
              <a:latin typeface="+mn-lt"/>
            </a:endParaRPr>
          </a:p>
          <a:p>
            <a:pPr marL="144145" indent="-144145">
              <a:buClr>
                <a:srgbClr val="000000"/>
              </a:buClr>
              <a:buSzPct val="100000"/>
              <a:buFont typeface="Arial" panose="020B0604020202020204" pitchFamily="34" charset="0"/>
              <a:buChar char="•"/>
            </a:pPr>
            <a:r>
              <a:rPr lang="en-US" sz="1400" b="1" dirty="0">
                <a:solidFill>
                  <a:srgbClr val="000000"/>
                </a:solidFill>
                <a:latin typeface="+mn-lt"/>
              </a:rPr>
              <a:t>Event Message</a:t>
            </a:r>
            <a:r>
              <a:rPr lang="en-US" sz="1400" dirty="0">
                <a:solidFill>
                  <a:srgbClr val="000000"/>
                </a:solidFill>
                <a:latin typeface="+mn-lt"/>
              </a:rPr>
              <a:t> - This is the identifying text for the event. </a:t>
            </a:r>
            <a:r>
              <a:rPr lang="en-US" sz="1400" b="0" i="0" dirty="0">
                <a:solidFill>
                  <a:srgbClr val="000000"/>
                </a:solidFill>
                <a:effectLst/>
                <a:latin typeface="+mn-lt"/>
              </a:rPr>
              <a:t>his is configured in the rule that triggered the alert. The associated rule can be viewed in the right-hand pane, just above the packet data. To display the rule, the </a:t>
            </a:r>
            <a:r>
              <a:rPr lang="en-US" sz="1400" b="1" i="0" dirty="0">
                <a:solidFill>
                  <a:srgbClr val="000000"/>
                </a:solidFill>
                <a:effectLst/>
                <a:latin typeface="+mn-lt"/>
              </a:rPr>
              <a:t>Show Rule</a:t>
            </a:r>
            <a:r>
              <a:rPr lang="en-US" sz="1400" b="0" i="0" dirty="0">
                <a:solidFill>
                  <a:srgbClr val="000000"/>
                </a:solidFill>
                <a:effectLst/>
                <a:latin typeface="+mn-lt"/>
              </a:rPr>
              <a:t> checkbox must be selected.</a:t>
            </a:r>
            <a:endParaRPr lang="en-US" sz="1400" dirty="0">
              <a:solidFill>
                <a:srgbClr val="000000"/>
              </a:solidFill>
              <a:latin typeface="+mn-lt"/>
            </a:endParaRPr>
          </a:p>
        </p:txBody>
      </p:sp>
      <p:pic>
        <p:nvPicPr>
          <p:cNvPr id="9" name="Picture 8"/>
          <p:cNvPicPr>
            <a:picLocks noChangeAspect="1"/>
          </p:cNvPicPr>
          <p:nvPr/>
        </p:nvPicPr>
        <p:blipFill>
          <a:blip r:embed="rId1"/>
          <a:stretch>
            <a:fillRect/>
          </a:stretch>
        </p:blipFill>
        <p:spPr>
          <a:xfrm>
            <a:off x="3641350" y="979413"/>
            <a:ext cx="5250675" cy="3024000"/>
          </a:xfrm>
          <a:prstGeom prst="rect">
            <a:avLst/>
          </a:prstGeom>
          <a:ln>
            <a:solidFill>
              <a:schemeClr val="bg1">
                <a:lumMod val="75000"/>
              </a:schemeClr>
            </a:solidFill>
          </a:ln>
        </p:spPr>
      </p:pic>
      <p:sp>
        <p:nvSpPr>
          <p:cNvPr id="7" name="Text Box 1"/>
          <p:cNvSpPr/>
          <p:nvPr/>
        </p:nvSpPr>
        <p:spPr>
          <a:xfrm>
            <a:off x="5490460" y="4015399"/>
            <a:ext cx="1356462" cy="307777"/>
          </a:xfrm>
          <a:prstGeom prst="rect">
            <a:avLst/>
          </a:prstGeom>
        </p:spPr>
        <p:txBody>
          <a:bodyPr wrap="none">
            <a:spAutoFit/>
          </a:bodyPr>
          <a:lstStyle/>
          <a:p>
            <a:r>
              <a:rPr lang="en-US" sz="1400" b="1" dirty="0">
                <a:solidFill>
                  <a:srgbClr val="000000"/>
                </a:solidFill>
                <a:latin typeface="+mn-lt"/>
              </a:rPr>
              <a:t>Sguil Window</a:t>
            </a:r>
            <a:endParaRPr lang="en-US" sz="1400" b="1" dirty="0">
              <a:solidFill>
                <a:srgbClr val="000000"/>
              </a:solidFill>
              <a:latin typeface="+mn-lt"/>
            </a:endParaRPr>
          </a:p>
        </p:txBody>
      </p:sp>
    </p:spTree>
    <p:custDataLst>
      <p:tags r:id="rId2"/>
    </p:custData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Evaluating Alerts</a:t>
            </a:r>
            <a:endParaRPr lang="en-US" sz="1600" dirty="0"/>
          </a:p>
          <a:p>
            <a:r>
              <a:rPr lang="en-US" dirty="0"/>
              <a:t>Rules and Alerts</a:t>
            </a:r>
            <a:endParaRPr lang="en-US" dirty="0"/>
          </a:p>
        </p:txBody>
      </p:sp>
      <p:sp>
        <p:nvSpPr>
          <p:cNvPr id="2" name="Content Placeholder 1"/>
          <p:cNvSpPr>
            <a:spLocks noGrp="1"/>
          </p:cNvSpPr>
          <p:nvPr>
            <p:ph idx="1"/>
          </p:nvPr>
        </p:nvSpPr>
        <p:spPr>
          <a:xfrm>
            <a:off x="49157" y="760760"/>
            <a:ext cx="4074466" cy="3030952"/>
          </a:xfrm>
        </p:spPr>
        <p:txBody>
          <a:bodyPr/>
          <a:lstStyle/>
          <a:p>
            <a:pPr>
              <a:buFont typeface="Arial" panose="020B0604020202020204" pitchFamily="34" charset="0"/>
              <a:buChar char="•"/>
            </a:pPr>
            <a:r>
              <a:rPr lang="en-US" sz="1600" dirty="0"/>
              <a:t>Alerts can come from a number of sources:</a:t>
            </a:r>
            <a:endParaRPr lang="en-US" sz="1600" dirty="0"/>
          </a:p>
          <a:p>
            <a:pPr marL="360680" lvl="2" indent="-179705">
              <a:buFont typeface="Arial" panose="020B0604020202020204" pitchFamily="34" charset="0"/>
              <a:buChar char="•"/>
            </a:pPr>
            <a:r>
              <a:rPr lang="en-US" sz="1600" b="1" dirty="0"/>
              <a:t>NIDS</a:t>
            </a:r>
            <a:r>
              <a:rPr lang="en-US" sz="1600" dirty="0"/>
              <a:t> - Snort, Zeek, and Suricata</a:t>
            </a:r>
            <a:endParaRPr lang="en-US" sz="1600" dirty="0"/>
          </a:p>
          <a:p>
            <a:pPr marL="360680" lvl="2" indent="-179705">
              <a:buFont typeface="Arial" panose="020B0604020202020204" pitchFamily="34" charset="0"/>
              <a:buChar char="•"/>
            </a:pPr>
            <a:r>
              <a:rPr lang="en-US" sz="1600" b="1" dirty="0"/>
              <a:t>HIDS</a:t>
            </a:r>
            <a:r>
              <a:rPr lang="en-US" sz="1600" dirty="0"/>
              <a:t> - OSSEC, Wazuh</a:t>
            </a:r>
            <a:endParaRPr lang="en-US" sz="1600" dirty="0"/>
          </a:p>
          <a:p>
            <a:pPr marL="360680" lvl="2" indent="-179705">
              <a:buFont typeface="Arial" panose="020B0604020202020204" pitchFamily="34" charset="0"/>
              <a:buChar char="•"/>
            </a:pPr>
            <a:r>
              <a:rPr lang="en-US" sz="1600" b="1" dirty="0"/>
              <a:t>Asset management and monitoring</a:t>
            </a:r>
            <a:r>
              <a:rPr lang="en-US" sz="1600" dirty="0"/>
              <a:t> - Passive Asset Detection System (PADS)</a:t>
            </a:r>
            <a:endParaRPr lang="en-US" sz="1600" dirty="0"/>
          </a:p>
          <a:p>
            <a:pPr marL="360680" lvl="2" indent="-179705">
              <a:buFont typeface="Arial" panose="020B0604020202020204" pitchFamily="34" charset="0"/>
              <a:buChar char="•"/>
            </a:pPr>
            <a:r>
              <a:rPr lang="en-US" sz="1600" b="1" dirty="0"/>
              <a:t>HTTP, DNS, and TCP transactions</a:t>
            </a:r>
            <a:r>
              <a:rPr lang="en-US" sz="1600" dirty="0"/>
              <a:t> - Recorded by Zeek and pcaps</a:t>
            </a:r>
            <a:endParaRPr lang="en-US" sz="1600" dirty="0"/>
          </a:p>
          <a:p>
            <a:pPr marL="360680" lvl="2" indent="-179705">
              <a:buFont typeface="Arial" panose="020B0604020202020204" pitchFamily="34" charset="0"/>
              <a:buChar char="•"/>
            </a:pPr>
            <a:r>
              <a:rPr lang="en-US" sz="1600" b="1" dirty="0"/>
              <a:t>Syslog messages</a:t>
            </a:r>
            <a:r>
              <a:rPr lang="en-US" sz="1600" dirty="0"/>
              <a:t> - Multiple sources</a:t>
            </a:r>
            <a:endParaRPr lang="en-US" sz="1600" dirty="0"/>
          </a:p>
        </p:txBody>
      </p:sp>
      <p:sp>
        <p:nvSpPr>
          <p:cNvPr id="3" name="Content Placeholder 2"/>
          <p:cNvSpPr/>
          <p:nvPr/>
        </p:nvSpPr>
        <p:spPr>
          <a:xfrm>
            <a:off x="144065" y="3820214"/>
            <a:ext cx="8813601" cy="830997"/>
          </a:xfrm>
          <a:prstGeom prst="rect">
            <a:avLst/>
          </a:prstGeom>
        </p:spPr>
        <p:txBody>
          <a:bodyPr wrap="square">
            <a:spAutoFit/>
          </a:bodyPr>
          <a:lstStyle/>
          <a:p>
            <a:pPr marL="180975" indent="-180975">
              <a:buFont typeface="Arial" panose="020B0604020202020204" pitchFamily="34" charset="0"/>
              <a:buChar char="•"/>
            </a:pPr>
            <a:r>
              <a:rPr lang="en-US" sz="1600" dirty="0">
                <a:solidFill>
                  <a:srgbClr val="000000"/>
                </a:solidFill>
                <a:latin typeface="+mn-lt"/>
              </a:rPr>
              <a:t>The information found in the alerts that are displayed in Sguil will differ in message format because they come from different sources.</a:t>
            </a:r>
            <a:endParaRPr lang="en-US" sz="1600" dirty="0">
              <a:solidFill>
                <a:srgbClr val="000000"/>
              </a:solidFill>
              <a:latin typeface="+mn-lt"/>
            </a:endParaRPr>
          </a:p>
          <a:p>
            <a:pPr marL="180975" indent="-180975">
              <a:buFont typeface="Arial" panose="020B0604020202020204" pitchFamily="34" charset="0"/>
              <a:buChar char="•"/>
            </a:pPr>
            <a:r>
              <a:rPr lang="en-US" sz="1600" dirty="0">
                <a:solidFill>
                  <a:srgbClr val="000000"/>
                </a:solidFill>
                <a:latin typeface="+mn-lt"/>
              </a:rPr>
              <a:t>The Sguil alert in the figure was triggered by a rule that was configured in Snort. </a:t>
            </a:r>
            <a:endParaRPr lang="en-US" sz="1600" dirty="0">
              <a:solidFill>
                <a:srgbClr val="000000"/>
              </a:solidFill>
              <a:latin typeface="+mn-lt"/>
            </a:endParaRPr>
          </a:p>
        </p:txBody>
      </p:sp>
      <p:pic>
        <p:nvPicPr>
          <p:cNvPr id="4" name="Picture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001703" y="992407"/>
            <a:ext cx="5055519" cy="2592000"/>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Evaluating Alerts</a:t>
            </a:r>
            <a:endParaRPr lang="en-US" sz="1600" dirty="0"/>
          </a:p>
          <a:p>
            <a:r>
              <a:rPr lang="en-US" dirty="0"/>
              <a:t>Snort Rule Structure</a:t>
            </a:r>
            <a:endParaRPr lang="en-US" dirty="0"/>
          </a:p>
        </p:txBody>
      </p:sp>
      <p:sp>
        <p:nvSpPr>
          <p:cNvPr id="2" name="Content Placeholder 1"/>
          <p:cNvSpPr>
            <a:spLocks noGrp="1"/>
          </p:cNvSpPr>
          <p:nvPr>
            <p:ph idx="1"/>
          </p:nvPr>
        </p:nvSpPr>
        <p:spPr>
          <a:xfrm>
            <a:off x="144065" y="687795"/>
            <a:ext cx="8855870" cy="561656"/>
          </a:xfrm>
        </p:spPr>
        <p:txBody>
          <a:bodyPr/>
          <a:lstStyle/>
          <a:p>
            <a:pPr marL="0" indent="0" algn="l">
              <a:buNone/>
            </a:pPr>
            <a:r>
              <a:rPr lang="en-US" sz="1600" dirty="0"/>
              <a:t>Snort rules consist of two sections, as shown in the figure: the rule header and the rule options. </a:t>
            </a:r>
            <a:r>
              <a:rPr lang="en-US" sz="1600" b="0" i="0" dirty="0">
                <a:effectLst/>
              </a:rPr>
              <a:t>Rule Location is sometimes added by Sguil.</a:t>
            </a:r>
            <a:r>
              <a:rPr lang="en-US" sz="1600" dirty="0"/>
              <a:t> </a:t>
            </a:r>
            <a:endParaRPr lang="en-US" sz="1600" dirty="0"/>
          </a:p>
        </p:txBody>
      </p:sp>
      <p:pic>
        <p:nvPicPr>
          <p:cNvPr id="4" name="Picture 3"/>
          <p:cNvPicPr>
            <a:picLocks noChangeAspect="1"/>
          </p:cNvPicPr>
          <p:nvPr/>
        </p:nvPicPr>
        <p:blipFill>
          <a:blip r:embed="rId1"/>
          <a:stretch>
            <a:fillRect/>
          </a:stretch>
        </p:blipFill>
        <p:spPr>
          <a:xfrm>
            <a:off x="341376" y="1356870"/>
            <a:ext cx="8280000" cy="897455"/>
          </a:xfrm>
          <a:prstGeom prst="rect">
            <a:avLst/>
          </a:prstGeom>
          <a:ln>
            <a:solidFill>
              <a:schemeClr val="bg1">
                <a:lumMod val="75000"/>
              </a:schemeClr>
            </a:solidFill>
          </a:ln>
        </p:spPr>
      </p:pic>
      <p:graphicFrame>
        <p:nvGraphicFramePr>
          <p:cNvPr id="7" name="Table 1"/>
          <p:cNvGraphicFramePr>
            <a:graphicFrameLocks noGrp="1"/>
          </p:cNvGraphicFramePr>
          <p:nvPr/>
        </p:nvGraphicFramePr>
        <p:xfrm>
          <a:off x="114144" y="2403654"/>
          <a:ext cx="8915712" cy="2301240"/>
        </p:xfrm>
        <a:graphic>
          <a:graphicData uri="http://schemas.openxmlformats.org/drawingml/2006/table">
            <a:tbl>
              <a:tblPr firstRow="1" bandRow="1">
                <a:tableStyleId>{5C22544A-7EE6-4342-B048-85BDC9FD1C3A}</a:tableStyleId>
              </a:tblPr>
              <a:tblGrid>
                <a:gridCol w="1123903"/>
                <a:gridCol w="2511552"/>
                <a:gridCol w="5280257"/>
              </a:tblGrid>
              <a:tr h="279343">
                <a:tc>
                  <a:txBody>
                    <a:bodyPr/>
                    <a:lstStyle/>
                    <a:p>
                      <a:pPr algn="l" fontAlgn="ctr"/>
                      <a:r>
                        <a:rPr lang="en-US" dirty="0">
                          <a:effectLst/>
                        </a:rPr>
                        <a:t>Component</a:t>
                      </a:r>
                      <a:endParaRPr lang="en-US" dirty="0">
                        <a:effectLst/>
                      </a:endParaRPr>
                    </a:p>
                  </a:txBody>
                  <a:tcPr marL="47625" marR="47625" marT="47625" marB="47625" anchor="ctr"/>
                </a:tc>
                <a:tc>
                  <a:txBody>
                    <a:bodyPr/>
                    <a:lstStyle/>
                    <a:p>
                      <a:pPr algn="l" fontAlgn="ctr"/>
                      <a:r>
                        <a:rPr lang="en-US" dirty="0">
                          <a:effectLst/>
                        </a:rPr>
                        <a:t>Example (shortened…)</a:t>
                      </a:r>
                      <a:endParaRPr lang="en-US" dirty="0">
                        <a:effectLst/>
                      </a:endParaRPr>
                    </a:p>
                  </a:txBody>
                  <a:tcPr marL="47625" marR="47625" marT="47625" marB="47625" anchor="ctr"/>
                </a:tc>
                <a:tc>
                  <a:txBody>
                    <a:bodyPr/>
                    <a:lstStyle/>
                    <a:p>
                      <a:pPr algn="l" fontAlgn="ctr"/>
                      <a:r>
                        <a:rPr lang="en-US" dirty="0">
                          <a:effectLst/>
                        </a:rPr>
                        <a:t>Explanation</a:t>
                      </a:r>
                      <a:endParaRPr lang="en-US" dirty="0">
                        <a:effectLst/>
                      </a:endParaRPr>
                    </a:p>
                  </a:txBody>
                  <a:tcPr marL="47625" marR="47625" marT="47625" marB="47625" anchor="ctr"/>
                </a:tc>
              </a:tr>
              <a:tr h="472469">
                <a:tc>
                  <a:txBody>
                    <a:bodyPr/>
                    <a:lstStyle/>
                    <a:p>
                      <a:pPr fontAlgn="ctr"/>
                      <a:r>
                        <a:rPr lang="en-US" b="0" dirty="0">
                          <a:effectLst/>
                        </a:rPr>
                        <a:t>rule header</a:t>
                      </a:r>
                      <a:endParaRPr lang="en-US" b="0" dirty="0">
                        <a:effectLst/>
                      </a:endParaRPr>
                    </a:p>
                  </a:txBody>
                  <a:tcPr marL="47625" marR="47625" marT="47625" marB="47625" anchor="ctr"/>
                </a:tc>
                <a:tc>
                  <a:txBody>
                    <a:bodyPr/>
                    <a:lstStyle/>
                    <a:p>
                      <a:pPr fontAlgn="ctr"/>
                      <a:r>
                        <a:rPr lang="en-US" b="0" dirty="0">
                          <a:effectLst/>
                        </a:rPr>
                        <a:t>alert ip any any -&gt; any any</a:t>
                      </a:r>
                      <a:endParaRPr lang="en-US" b="0" dirty="0">
                        <a:effectLst/>
                      </a:endParaRPr>
                    </a:p>
                  </a:txBody>
                  <a:tcPr marL="47625" marR="47625" marT="47625" marB="47625" anchor="ctr"/>
                </a:tc>
                <a:tc>
                  <a:txBody>
                    <a:bodyPr/>
                    <a:lstStyle/>
                    <a:p>
                      <a:pPr fontAlgn="ctr"/>
                      <a:r>
                        <a:rPr lang="en-US" b="0" dirty="0">
                          <a:effectLst/>
                        </a:rPr>
                        <a:t>Contains the action to be taken, source and destination addresses and port, and the direction of traffic flow</a:t>
                      </a:r>
                      <a:endParaRPr lang="en-US" b="0" dirty="0">
                        <a:effectLst/>
                      </a:endParaRPr>
                    </a:p>
                  </a:txBody>
                  <a:tcPr marL="47625" marR="47625" marT="47625" marB="47625" anchor="ctr"/>
                </a:tc>
              </a:tr>
              <a:tr h="858721">
                <a:tc>
                  <a:txBody>
                    <a:bodyPr/>
                    <a:lstStyle/>
                    <a:p>
                      <a:pPr fontAlgn="ctr"/>
                      <a:r>
                        <a:rPr lang="en-US" b="0" dirty="0">
                          <a:effectLst/>
                        </a:rPr>
                        <a:t>rule options</a:t>
                      </a:r>
                      <a:endParaRPr lang="en-US" b="0" dirty="0">
                        <a:effectLst/>
                      </a:endParaRPr>
                    </a:p>
                  </a:txBody>
                  <a:tcPr marL="47625" marR="47625" marT="47625" marB="47625" anchor="ctr"/>
                </a:tc>
                <a:tc>
                  <a:txBody>
                    <a:bodyPr/>
                    <a:lstStyle/>
                    <a:p>
                      <a:pPr fontAlgn="ctr"/>
                      <a:r>
                        <a:rPr lang="en-US" b="0" dirty="0">
                          <a:effectLst/>
                        </a:rPr>
                        <a:t>(msg:”GPL ATTACK_RESPONSE ID CHECK RETURNED ROOT”;…)</a:t>
                      </a:r>
                      <a:endParaRPr lang="en-US" b="0" dirty="0">
                        <a:effectLst/>
                      </a:endParaRPr>
                    </a:p>
                  </a:txBody>
                  <a:tcPr marL="47625" marR="47625" marT="47625" marB="47625" anchor="ctr"/>
                </a:tc>
                <a:tc>
                  <a:txBody>
                    <a:bodyPr/>
                    <a:lstStyle/>
                    <a:p>
                      <a:pPr fontAlgn="ctr"/>
                      <a:r>
                        <a:rPr lang="en-US" b="0" dirty="0">
                          <a:effectLst/>
                        </a:rPr>
                        <a:t>Includes the message to be displayed, details of packet content, alert type, source ID, and additional details, such as a reference for the rule or vulnerability</a:t>
                      </a:r>
                      <a:endParaRPr lang="en-US" b="0" dirty="0">
                        <a:effectLst/>
                      </a:endParaRPr>
                    </a:p>
                  </a:txBody>
                  <a:tcPr marL="47625" marR="47625" marT="47625" marB="47625" anchor="ctr"/>
                </a:tc>
              </a:tr>
              <a:tr h="472469">
                <a:tc>
                  <a:txBody>
                    <a:bodyPr/>
                    <a:lstStyle/>
                    <a:p>
                      <a:pPr fontAlgn="ctr"/>
                      <a:r>
                        <a:rPr lang="en-US" b="0" dirty="0">
                          <a:effectLst/>
                        </a:rPr>
                        <a:t>rule location</a:t>
                      </a:r>
                      <a:endParaRPr lang="en-US" b="0" dirty="0">
                        <a:effectLst/>
                      </a:endParaRPr>
                    </a:p>
                  </a:txBody>
                  <a:tcPr marL="47625" marR="47625" marT="47625" marB="47625" anchor="ctr"/>
                </a:tc>
                <a:tc>
                  <a:txBody>
                    <a:bodyPr/>
                    <a:lstStyle/>
                    <a:p>
                      <a:pPr fontAlgn="ctr"/>
                      <a:r>
                        <a:rPr lang="en-US" b="0" dirty="0">
                          <a:effectLst/>
                        </a:rPr>
                        <a:t>/nsm/server_data/securityonion/rules/…</a:t>
                      </a:r>
                      <a:endParaRPr lang="en-US" b="0" dirty="0">
                        <a:effectLst/>
                      </a:endParaRPr>
                    </a:p>
                  </a:txBody>
                  <a:tcPr marL="47625" marR="47625" marT="47625" marB="47625" anchor="ctr"/>
                </a:tc>
                <a:tc>
                  <a:txBody>
                    <a:bodyPr/>
                    <a:lstStyle/>
                    <a:p>
                      <a:pPr fontAlgn="ctr"/>
                      <a:r>
                        <a:rPr lang="en-US" b="0" dirty="0">
                          <a:effectLst/>
                        </a:rPr>
                        <a:t>Added by Sguil to indicate the location of the rule in the Security Onion file structure and in the specified rule file</a:t>
                      </a:r>
                      <a:endParaRPr lang="en-US" b="0" dirty="0">
                        <a:effectLst/>
                      </a:endParaRPr>
                    </a:p>
                  </a:txBody>
                  <a:tcPr marL="47625" marR="47625" marT="47625" marB="47625" anchor="ctr"/>
                </a:tc>
              </a:tr>
            </a:tbl>
          </a:graphicData>
        </a:graphic>
      </p:graphicFrame>
    </p:spTree>
    <p:custDataLst>
      <p:tags r:id="rId2"/>
    </p:custData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Evaluating Alerts</a:t>
            </a:r>
            <a:endParaRPr lang="en-US" dirty="0"/>
          </a:p>
          <a:p>
            <a:r>
              <a:rPr lang="en-US" dirty="0"/>
              <a:t>Snort Rule Structure (Contd.)</a:t>
            </a:r>
            <a:endParaRPr lang="en-US" dirty="0"/>
          </a:p>
        </p:txBody>
      </p:sp>
      <p:sp>
        <p:nvSpPr>
          <p:cNvPr id="2" name="Content Placeholder 1"/>
          <p:cNvSpPr>
            <a:spLocks noGrp="1"/>
          </p:cNvSpPr>
          <p:nvPr>
            <p:ph idx="1"/>
          </p:nvPr>
        </p:nvSpPr>
        <p:spPr>
          <a:xfrm>
            <a:off x="121920" y="737983"/>
            <a:ext cx="8999935" cy="1035785"/>
          </a:xfrm>
        </p:spPr>
        <p:txBody>
          <a:bodyPr/>
          <a:lstStyle/>
          <a:p>
            <a:pPr marL="0" indent="0">
              <a:spcBef>
                <a:spcPts val="200"/>
              </a:spcBef>
              <a:spcAft>
                <a:spcPts val="200"/>
              </a:spcAft>
              <a:buNone/>
            </a:pPr>
            <a:r>
              <a:rPr lang="en-US" sz="1600" b="1" dirty="0"/>
              <a:t>The Rule Header</a:t>
            </a:r>
            <a:endParaRPr lang="en-US" sz="1600" dirty="0"/>
          </a:p>
          <a:p>
            <a:pPr marL="0" indent="0">
              <a:spcBef>
                <a:spcPts val="200"/>
              </a:spcBef>
              <a:spcAft>
                <a:spcPts val="200"/>
              </a:spcAft>
              <a:buNone/>
            </a:pPr>
            <a:r>
              <a:rPr lang="en-US" sz="1600" dirty="0"/>
              <a:t>The rule header contains the action, protocol, addressing, and port information, as shown in the figure. </a:t>
            </a:r>
            <a:r>
              <a:rPr lang="en-US" sz="1600" b="0" i="0" dirty="0">
                <a:effectLst/>
              </a:rPr>
              <a:t>The structure of the header portion is consistent between Snort alert rule. Snort can be configured to use variables to represent internal and external IP addresses. </a:t>
            </a:r>
            <a:endParaRPr lang="en-US" sz="1600" dirty="0"/>
          </a:p>
        </p:txBody>
      </p:sp>
      <p:pic>
        <p:nvPicPr>
          <p:cNvPr id="4" name="Picture 3"/>
          <p:cNvPicPr>
            <a:picLocks noChangeAspect="1"/>
          </p:cNvPicPr>
          <p:nvPr/>
        </p:nvPicPr>
        <p:blipFill>
          <a:blip r:embed="rId1"/>
          <a:stretch>
            <a:fillRect/>
          </a:stretch>
        </p:blipFill>
        <p:spPr>
          <a:xfrm>
            <a:off x="728803" y="1906257"/>
            <a:ext cx="7560000" cy="805924"/>
          </a:xfrm>
          <a:prstGeom prst="rect">
            <a:avLst/>
          </a:prstGeom>
          <a:ln>
            <a:solidFill>
              <a:schemeClr val="bg1">
                <a:lumMod val="75000"/>
              </a:schemeClr>
            </a:solidFill>
          </a:ln>
        </p:spPr>
      </p:pic>
      <p:graphicFrame>
        <p:nvGraphicFramePr>
          <p:cNvPr id="7" name="Table 1"/>
          <p:cNvGraphicFramePr>
            <a:graphicFrameLocks noGrp="1"/>
          </p:cNvGraphicFramePr>
          <p:nvPr/>
        </p:nvGraphicFramePr>
        <p:xfrm>
          <a:off x="728803" y="2844670"/>
          <a:ext cx="7512989" cy="1851660"/>
        </p:xfrm>
        <a:graphic>
          <a:graphicData uri="http://schemas.openxmlformats.org/drawingml/2006/table">
            <a:tbl>
              <a:tblPr firstRow="1" bandRow="1">
                <a:tableStyleId>{5C22544A-7EE6-4342-B048-85BDC9FD1C3A}</a:tableStyleId>
              </a:tblPr>
              <a:tblGrid>
                <a:gridCol w="1124381"/>
                <a:gridCol w="6388608"/>
              </a:tblGrid>
              <a:tr h="233024">
                <a:tc>
                  <a:txBody>
                    <a:bodyPr/>
                    <a:lstStyle/>
                    <a:p>
                      <a:pPr algn="l" fontAlgn="ctr"/>
                      <a:r>
                        <a:rPr lang="en-US" dirty="0">
                          <a:effectLst/>
                        </a:rPr>
                        <a:t>Component</a:t>
                      </a:r>
                      <a:endParaRPr lang="en-US" dirty="0">
                        <a:effectLst/>
                      </a:endParaRPr>
                    </a:p>
                  </a:txBody>
                  <a:tcPr marL="47625" marR="47625" marT="47625" marB="47625" anchor="ctr"/>
                </a:tc>
                <a:tc>
                  <a:txBody>
                    <a:bodyPr/>
                    <a:lstStyle/>
                    <a:p>
                      <a:pPr algn="l" fontAlgn="ctr"/>
                      <a:r>
                        <a:rPr lang="en-US" dirty="0">
                          <a:effectLst/>
                        </a:rPr>
                        <a:t>Explanation</a:t>
                      </a:r>
                      <a:endParaRPr lang="en-US" dirty="0">
                        <a:effectLst/>
                      </a:endParaRPr>
                    </a:p>
                  </a:txBody>
                  <a:tcPr marL="47625" marR="47625" marT="47625" marB="47625" anchor="ctr"/>
                </a:tc>
              </a:tr>
              <a:tr h="233024">
                <a:tc>
                  <a:txBody>
                    <a:bodyPr/>
                    <a:lstStyle/>
                    <a:p>
                      <a:pPr fontAlgn="ctr"/>
                      <a:r>
                        <a:rPr lang="en-US" b="0" dirty="0">
                          <a:effectLst/>
                        </a:rPr>
                        <a:t>alert</a:t>
                      </a:r>
                      <a:endParaRPr lang="en-US" b="0" dirty="0">
                        <a:effectLst/>
                      </a:endParaRPr>
                    </a:p>
                  </a:txBody>
                  <a:tcPr marL="47625" marR="47625" marT="47625" marB="47625" anchor="ctr"/>
                </a:tc>
                <a:tc>
                  <a:txBody>
                    <a:bodyPr/>
                    <a:lstStyle/>
                    <a:p>
                      <a:pPr fontAlgn="ctr"/>
                      <a:r>
                        <a:rPr lang="en-US" b="0" dirty="0">
                          <a:effectLst/>
                        </a:rPr>
                        <a:t>the action to be taken is to issue an alert, other actions are log and pass</a:t>
                      </a:r>
                      <a:endParaRPr lang="en-US" b="0" dirty="0">
                        <a:effectLst/>
                      </a:endParaRPr>
                    </a:p>
                  </a:txBody>
                  <a:tcPr marL="47625" marR="47625" marT="47625" marB="47625" anchor="ctr"/>
                </a:tc>
              </a:tr>
              <a:tr h="233024">
                <a:tc>
                  <a:txBody>
                    <a:bodyPr/>
                    <a:lstStyle/>
                    <a:p>
                      <a:pPr fontAlgn="ctr"/>
                      <a:r>
                        <a:rPr lang="en-US" b="0" dirty="0">
                          <a:effectLst/>
                        </a:rPr>
                        <a:t>ip</a:t>
                      </a:r>
                      <a:endParaRPr lang="en-US" b="0" dirty="0">
                        <a:effectLst/>
                      </a:endParaRPr>
                    </a:p>
                  </a:txBody>
                  <a:tcPr marL="47625" marR="47625" marT="47625" marB="47625" anchor="ctr"/>
                </a:tc>
                <a:tc>
                  <a:txBody>
                    <a:bodyPr/>
                    <a:lstStyle/>
                    <a:p>
                      <a:pPr fontAlgn="ctr"/>
                      <a:r>
                        <a:rPr lang="en-US" b="0" dirty="0">
                          <a:effectLst/>
                        </a:rPr>
                        <a:t>the protocol</a:t>
                      </a:r>
                      <a:endParaRPr lang="en-US" b="0" dirty="0">
                        <a:effectLst/>
                      </a:endParaRPr>
                    </a:p>
                  </a:txBody>
                  <a:tcPr marL="47625" marR="47625" marT="47625" marB="47625" anchor="ctr"/>
                </a:tc>
              </a:tr>
              <a:tr h="233024">
                <a:tc>
                  <a:txBody>
                    <a:bodyPr/>
                    <a:lstStyle/>
                    <a:p>
                      <a:pPr fontAlgn="ctr"/>
                      <a:r>
                        <a:rPr lang="en-US" b="0" dirty="0">
                          <a:effectLst/>
                        </a:rPr>
                        <a:t>any any</a:t>
                      </a:r>
                      <a:endParaRPr lang="en-US" b="0" dirty="0">
                        <a:effectLst/>
                      </a:endParaRPr>
                    </a:p>
                  </a:txBody>
                  <a:tcPr marL="47625" marR="47625" marT="47625" marB="47625" anchor="ctr"/>
                </a:tc>
                <a:tc>
                  <a:txBody>
                    <a:bodyPr/>
                    <a:lstStyle/>
                    <a:p>
                      <a:pPr fontAlgn="ctr"/>
                      <a:r>
                        <a:rPr lang="en-US" b="0" dirty="0">
                          <a:effectLst/>
                        </a:rPr>
                        <a:t>the specified source is any IP address and any Layer 4 port</a:t>
                      </a:r>
                      <a:endParaRPr lang="en-US" b="0" dirty="0">
                        <a:effectLst/>
                      </a:endParaRPr>
                    </a:p>
                  </a:txBody>
                  <a:tcPr marL="47625" marR="47625" marT="47625" marB="47625" anchor="ctr"/>
                </a:tc>
              </a:tr>
              <a:tr h="233024">
                <a:tc>
                  <a:txBody>
                    <a:bodyPr/>
                    <a:lstStyle/>
                    <a:p>
                      <a:pPr fontAlgn="ctr"/>
                      <a:r>
                        <a:rPr lang="en-US" b="0" dirty="0">
                          <a:effectLst/>
                        </a:rPr>
                        <a:t>-&gt;</a:t>
                      </a:r>
                      <a:endParaRPr lang="en-US" b="0" dirty="0">
                        <a:effectLst/>
                      </a:endParaRPr>
                    </a:p>
                  </a:txBody>
                  <a:tcPr marL="47625" marR="47625" marT="47625" marB="47625" anchor="ctr"/>
                </a:tc>
                <a:tc>
                  <a:txBody>
                    <a:bodyPr/>
                    <a:lstStyle/>
                    <a:p>
                      <a:pPr fontAlgn="ctr"/>
                      <a:r>
                        <a:rPr lang="en-US" b="0" dirty="0">
                          <a:effectLst/>
                        </a:rPr>
                        <a:t>the direction of flow is from the source to the destination</a:t>
                      </a:r>
                      <a:endParaRPr lang="en-US" b="0" dirty="0">
                        <a:effectLst/>
                      </a:endParaRPr>
                    </a:p>
                  </a:txBody>
                  <a:tcPr marL="47625" marR="47625" marT="47625" marB="47625" anchor="ctr"/>
                </a:tc>
              </a:tr>
              <a:tr h="233024">
                <a:tc>
                  <a:txBody>
                    <a:bodyPr/>
                    <a:lstStyle/>
                    <a:p>
                      <a:pPr fontAlgn="ctr"/>
                      <a:r>
                        <a:rPr lang="en-US" b="0" dirty="0">
                          <a:effectLst/>
                        </a:rPr>
                        <a:t>any any</a:t>
                      </a:r>
                      <a:endParaRPr lang="en-US" b="0" dirty="0">
                        <a:effectLst/>
                      </a:endParaRPr>
                    </a:p>
                  </a:txBody>
                  <a:tcPr marL="47625" marR="47625" marT="47625" marB="47625" anchor="ctr"/>
                </a:tc>
                <a:tc>
                  <a:txBody>
                    <a:bodyPr/>
                    <a:lstStyle/>
                    <a:p>
                      <a:pPr fontAlgn="ctr"/>
                      <a:r>
                        <a:rPr lang="en-US" b="0" dirty="0">
                          <a:effectLst/>
                        </a:rPr>
                        <a:t>the specified destination is any IP address and any Layer 4 port</a:t>
                      </a:r>
                      <a:endParaRPr lang="en-US" b="0" dirty="0">
                        <a:effectLst/>
                      </a:endParaRPr>
                    </a:p>
                  </a:txBody>
                  <a:tcPr marL="47625" marR="47625" marT="47625" marB="47625" anchor="ctr"/>
                </a:tc>
              </a:tr>
            </a:tbl>
          </a:graphicData>
        </a:graphic>
      </p:graphicFrame>
    </p:spTree>
    <p:custDataLst>
      <p:tags r:id="rId2"/>
    </p:custData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Evaluating Alerts</a:t>
            </a:r>
            <a:endParaRPr lang="en-US" dirty="0"/>
          </a:p>
          <a:p>
            <a:r>
              <a:rPr lang="en-US" dirty="0"/>
              <a:t>Snort Rule Structure (Contd.)</a:t>
            </a:r>
            <a:endParaRPr lang="en-US" dirty="0"/>
          </a:p>
        </p:txBody>
      </p:sp>
      <p:sp>
        <p:nvSpPr>
          <p:cNvPr id="2" name="Content Placeholder 1"/>
          <p:cNvSpPr>
            <a:spLocks noGrp="1"/>
          </p:cNvSpPr>
          <p:nvPr>
            <p:ph idx="1"/>
          </p:nvPr>
        </p:nvSpPr>
        <p:spPr>
          <a:xfrm>
            <a:off x="144066" y="737983"/>
            <a:ext cx="8855869" cy="3638945"/>
          </a:xfrm>
        </p:spPr>
        <p:txBody>
          <a:bodyPr/>
          <a:lstStyle/>
          <a:p>
            <a:pPr marL="0" indent="0">
              <a:spcBef>
                <a:spcPts val="200"/>
              </a:spcBef>
              <a:spcAft>
                <a:spcPts val="200"/>
              </a:spcAft>
              <a:buNone/>
            </a:pPr>
            <a:r>
              <a:rPr lang="en-US" sz="1600" b="1" dirty="0"/>
              <a:t>The Rule Options</a:t>
            </a:r>
            <a:endParaRPr lang="en-US" sz="1600" dirty="0"/>
          </a:p>
          <a:p>
            <a:pPr>
              <a:spcBef>
                <a:spcPts val="200"/>
              </a:spcBef>
              <a:spcAft>
                <a:spcPts val="200"/>
              </a:spcAft>
              <a:buFont typeface="Arial" panose="020B0604020202020204" pitchFamily="34" charset="0"/>
              <a:buChar char="•"/>
            </a:pPr>
            <a:r>
              <a:rPr lang="en-US" sz="1600" dirty="0"/>
              <a:t>The structure of the options section of the rule is variable. </a:t>
            </a:r>
            <a:r>
              <a:rPr lang="en-US" sz="1600" b="0" i="0" dirty="0">
                <a:effectLst/>
              </a:rPr>
              <a:t>It is the portion of the rule that is enclosed in parenthesis, as shown in the figure. It contains the text message that identifies the alert. It also contains metadata about the alert, such as a URL.</a:t>
            </a:r>
            <a:endParaRPr lang="en-US" sz="1600" dirty="0"/>
          </a:p>
          <a:p>
            <a:pPr>
              <a:spcBef>
                <a:spcPts val="200"/>
              </a:spcBef>
              <a:spcAft>
                <a:spcPts val="200"/>
              </a:spcAft>
              <a:buFont typeface="Arial" panose="020B0604020202020204" pitchFamily="34" charset="0"/>
              <a:buChar char="•"/>
            </a:pPr>
            <a:r>
              <a:rPr lang="en-US" sz="1600" b="0" i="0" dirty="0">
                <a:effectLst/>
              </a:rPr>
              <a:t>Snort rule messages may include the source of the rule. </a:t>
            </a:r>
            <a:r>
              <a:rPr lang="en-US" sz="1600" dirty="0"/>
              <a:t>Three common sources for Snort rules are:</a:t>
            </a:r>
            <a:endParaRPr lang="en-US" sz="1600" dirty="0"/>
          </a:p>
          <a:p>
            <a:pPr lvl="1">
              <a:spcBef>
                <a:spcPts val="200"/>
              </a:spcBef>
              <a:spcAft>
                <a:spcPts val="200"/>
              </a:spcAft>
              <a:buFont typeface="Arial" panose="020B0604020202020204" pitchFamily="34" charset="0"/>
              <a:buChar char="•"/>
            </a:pPr>
            <a:r>
              <a:rPr lang="en-US" sz="1600" b="1" dirty="0"/>
              <a:t>GPL</a:t>
            </a:r>
            <a:r>
              <a:rPr lang="en-US" sz="1600" dirty="0"/>
              <a:t> - Older Snort rules that were created by Sourcefire and distributed under a GPLv2. T</a:t>
            </a:r>
            <a:r>
              <a:rPr lang="en-US" sz="1600" b="0" i="0" dirty="0">
                <a:effectLst/>
              </a:rPr>
              <a:t>he GPL ruleset is not Cisco Talos certified. The GPL ruleset is can be downloaded from the Snort website, and it is included in Security Onion.</a:t>
            </a:r>
            <a:endParaRPr lang="en-US" sz="1600" dirty="0"/>
          </a:p>
          <a:p>
            <a:pPr lvl="1">
              <a:spcBef>
                <a:spcPts val="200"/>
              </a:spcBef>
              <a:spcAft>
                <a:spcPts val="200"/>
              </a:spcAft>
              <a:buFont typeface="Arial" panose="020B0604020202020204" pitchFamily="34" charset="0"/>
              <a:buChar char="•"/>
            </a:pPr>
            <a:r>
              <a:rPr lang="en-US" sz="1600" b="1" dirty="0"/>
              <a:t>ET</a:t>
            </a:r>
            <a:r>
              <a:rPr lang="en-US" sz="1600" dirty="0"/>
              <a:t> - Snort rules from Emerging Threats which is a collection point for Snort rules from multiple sources. </a:t>
            </a:r>
            <a:r>
              <a:rPr lang="en-US" sz="1600" b="0" i="0" dirty="0">
                <a:effectLst/>
              </a:rPr>
              <a:t>The ET ruleset contains rules from multiple categories. A set of ET rules is included with Security Onion. Emerging Threats is a division of Proofpoint, Inc.</a:t>
            </a:r>
            <a:endParaRPr lang="en-US" sz="1600" dirty="0"/>
          </a:p>
          <a:p>
            <a:pPr lvl="1">
              <a:spcBef>
                <a:spcPts val="200"/>
              </a:spcBef>
              <a:spcAft>
                <a:spcPts val="200"/>
              </a:spcAft>
              <a:buFont typeface="Arial" panose="020B0604020202020204" pitchFamily="34" charset="0"/>
              <a:buChar char="•"/>
            </a:pPr>
            <a:r>
              <a:rPr lang="en-US" sz="1600" b="1" dirty="0"/>
              <a:t>VRT</a:t>
            </a:r>
            <a:r>
              <a:rPr lang="en-US" sz="1600" dirty="0"/>
              <a:t> - These rules are immediately available to subscribers and are released to registered users 30 days after they were created, with some limitations. </a:t>
            </a:r>
            <a:r>
              <a:rPr lang="en-US" sz="1600" b="0" i="0" dirty="0">
                <a:effectLst/>
              </a:rPr>
              <a:t>They are now created and maintained by Cisco Talos.</a:t>
            </a:r>
            <a:endParaRPr lang="en-US" sz="1600" dirty="0"/>
          </a:p>
          <a:p>
            <a:pPr marL="0" indent="0">
              <a:spcBef>
                <a:spcPts val="200"/>
              </a:spcBef>
              <a:spcAft>
                <a:spcPts val="200"/>
              </a:spcAft>
              <a:buNone/>
            </a:pPr>
            <a:br>
              <a:rPr lang="en-US" sz="1600" dirty="0"/>
            </a:br>
            <a:endParaRPr lang="en-US" sz="1600" dirty="0"/>
          </a:p>
        </p:txBody>
      </p:sp>
    </p:spTree>
    <p:custDataLst>
      <p:tags r:id="rId1"/>
    </p:custData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Evaluating Alerts</a:t>
            </a:r>
            <a:endParaRPr lang="en-US" dirty="0"/>
          </a:p>
          <a:p>
            <a:r>
              <a:rPr lang="en-US" dirty="0"/>
              <a:t>Snort Rule Structure (Contd.)</a:t>
            </a:r>
            <a:endParaRPr lang="en-US" dirty="0"/>
          </a:p>
        </p:txBody>
      </p:sp>
      <p:pic>
        <p:nvPicPr>
          <p:cNvPr id="3" name="Picture 2"/>
          <p:cNvPicPr>
            <a:picLocks noChangeAspect="1"/>
          </p:cNvPicPr>
          <p:nvPr/>
        </p:nvPicPr>
        <p:blipFill>
          <a:blip r:embed="rId1"/>
          <a:stretch>
            <a:fillRect/>
          </a:stretch>
        </p:blipFill>
        <p:spPr>
          <a:xfrm>
            <a:off x="586496" y="857493"/>
            <a:ext cx="7920000" cy="884958"/>
          </a:xfrm>
          <a:prstGeom prst="rect">
            <a:avLst/>
          </a:prstGeom>
          <a:ln>
            <a:solidFill>
              <a:schemeClr val="bg1">
                <a:lumMod val="75000"/>
              </a:schemeClr>
            </a:solidFill>
          </a:ln>
        </p:spPr>
      </p:pic>
      <p:graphicFrame>
        <p:nvGraphicFramePr>
          <p:cNvPr id="2" name="Table 1"/>
          <p:cNvGraphicFramePr>
            <a:graphicFrameLocks noGrp="1"/>
          </p:cNvGraphicFramePr>
          <p:nvPr/>
        </p:nvGraphicFramePr>
        <p:xfrm>
          <a:off x="144065" y="1892797"/>
          <a:ext cx="8853631" cy="2800350"/>
        </p:xfrm>
        <a:graphic>
          <a:graphicData uri="http://schemas.openxmlformats.org/drawingml/2006/table">
            <a:tbl>
              <a:tblPr firstRow="1" bandRow="1">
                <a:tableStyleId>{5C22544A-7EE6-4342-B048-85BDC9FD1C3A}</a:tableStyleId>
              </a:tblPr>
              <a:tblGrid>
                <a:gridCol w="1160479"/>
                <a:gridCol w="7693152"/>
              </a:tblGrid>
              <a:tr h="273761">
                <a:tc>
                  <a:txBody>
                    <a:bodyPr/>
                    <a:lstStyle/>
                    <a:p>
                      <a:pPr algn="l" fontAlgn="ctr"/>
                      <a:r>
                        <a:rPr lang="en-US" dirty="0">
                          <a:effectLst/>
                        </a:rPr>
                        <a:t>Component</a:t>
                      </a:r>
                      <a:endParaRPr lang="en-US" dirty="0">
                        <a:effectLst/>
                      </a:endParaRPr>
                    </a:p>
                  </a:txBody>
                  <a:tcPr marL="47625" marR="47625" marT="47625" marB="47625" anchor="ctr"/>
                </a:tc>
                <a:tc>
                  <a:txBody>
                    <a:bodyPr/>
                    <a:lstStyle/>
                    <a:p>
                      <a:pPr algn="l" fontAlgn="ctr"/>
                      <a:r>
                        <a:rPr lang="en-US" dirty="0">
                          <a:effectLst/>
                        </a:rPr>
                        <a:t>Explanation</a:t>
                      </a:r>
                      <a:endParaRPr lang="en-US" dirty="0">
                        <a:effectLst/>
                      </a:endParaRPr>
                    </a:p>
                  </a:txBody>
                  <a:tcPr marL="47625" marR="47625" marT="47625" marB="47625" anchor="ctr"/>
                </a:tc>
              </a:tr>
              <a:tr h="273761">
                <a:tc>
                  <a:txBody>
                    <a:bodyPr/>
                    <a:lstStyle/>
                    <a:p>
                      <a:pPr fontAlgn="ctr"/>
                      <a:r>
                        <a:rPr lang="en-US" b="0" dirty="0">
                          <a:effectLst/>
                        </a:rPr>
                        <a:t>msg:</a:t>
                      </a:r>
                      <a:endParaRPr lang="en-US" b="0" dirty="0">
                        <a:effectLst/>
                      </a:endParaRPr>
                    </a:p>
                  </a:txBody>
                  <a:tcPr marL="47625" marR="47625" marT="47625" marB="47625" anchor="ctr"/>
                </a:tc>
                <a:tc>
                  <a:txBody>
                    <a:bodyPr/>
                    <a:lstStyle/>
                    <a:p>
                      <a:pPr fontAlgn="ctr"/>
                      <a:r>
                        <a:rPr lang="en-US" b="0" dirty="0">
                          <a:effectLst/>
                        </a:rPr>
                        <a:t>Text that describes the alert.</a:t>
                      </a:r>
                      <a:endParaRPr lang="en-US" b="0" dirty="0">
                        <a:effectLst/>
                      </a:endParaRPr>
                    </a:p>
                  </a:txBody>
                  <a:tcPr marL="47625" marR="47625" marT="47625" marB="47625" anchor="ctr"/>
                </a:tc>
              </a:tr>
              <a:tr h="463028">
                <a:tc>
                  <a:txBody>
                    <a:bodyPr/>
                    <a:lstStyle/>
                    <a:p>
                      <a:pPr fontAlgn="ctr"/>
                      <a:r>
                        <a:rPr lang="en-US" b="0" dirty="0">
                          <a:effectLst/>
                        </a:rPr>
                        <a:t>content:</a:t>
                      </a:r>
                      <a:endParaRPr lang="en-US" b="0" dirty="0">
                        <a:effectLst/>
                      </a:endParaRPr>
                    </a:p>
                  </a:txBody>
                  <a:tcPr marL="47625" marR="47625" marT="47625" marB="47625" anchor="ctr"/>
                </a:tc>
                <a:tc>
                  <a:txBody>
                    <a:bodyPr/>
                    <a:lstStyle/>
                    <a:p>
                      <a:pPr fontAlgn="ctr"/>
                      <a:r>
                        <a:rPr lang="en-US" b="0" dirty="0">
                          <a:effectLst/>
                        </a:rPr>
                        <a:t>Refers to content of the packet. In this case, an alert will be sent if the literal text “uid=0(root)” appears anywhere in the packet data. Values specifying the location of the text can be provided.</a:t>
                      </a:r>
                      <a:endParaRPr lang="en-US" b="0" dirty="0">
                        <a:effectLst/>
                      </a:endParaRPr>
                    </a:p>
                  </a:txBody>
                  <a:tcPr marL="47625" marR="47625" marT="47625" marB="47625" anchor="ctr"/>
                </a:tc>
              </a:tr>
              <a:tr h="463028">
                <a:tc>
                  <a:txBody>
                    <a:bodyPr/>
                    <a:lstStyle/>
                    <a:p>
                      <a:pPr fontAlgn="ctr"/>
                      <a:r>
                        <a:rPr lang="en-US" b="0" dirty="0">
                          <a:effectLst/>
                        </a:rPr>
                        <a:t>reference:</a:t>
                      </a:r>
                      <a:endParaRPr lang="en-US" b="0" dirty="0">
                        <a:effectLst/>
                      </a:endParaRPr>
                    </a:p>
                  </a:txBody>
                  <a:tcPr marL="47625" marR="47625" marT="47625" marB="47625" anchor="ctr"/>
                </a:tc>
                <a:tc>
                  <a:txBody>
                    <a:bodyPr/>
                    <a:lstStyle/>
                    <a:p>
                      <a:pPr fontAlgn="ctr"/>
                      <a:r>
                        <a:rPr lang="en-US" b="0" dirty="0">
                          <a:effectLst/>
                        </a:rPr>
                        <a:t>This is not shown in the figure. It is often a link to a URL that provides more information on the rule. In this case, the sid is hyperlinked to the source of the rule on the internet.</a:t>
                      </a:r>
                      <a:endParaRPr lang="en-US" b="0" dirty="0">
                        <a:effectLst/>
                      </a:endParaRPr>
                    </a:p>
                  </a:txBody>
                  <a:tcPr marL="47625" marR="47625" marT="47625" marB="47625" anchor="ctr"/>
                </a:tc>
              </a:tr>
              <a:tr h="463028">
                <a:tc>
                  <a:txBody>
                    <a:bodyPr/>
                    <a:lstStyle/>
                    <a:p>
                      <a:pPr fontAlgn="ctr"/>
                      <a:r>
                        <a:rPr lang="en-US" b="0" dirty="0">
                          <a:effectLst/>
                        </a:rPr>
                        <a:t>classtype:</a:t>
                      </a:r>
                      <a:endParaRPr lang="en-US" b="0" dirty="0">
                        <a:effectLst/>
                      </a:endParaRPr>
                    </a:p>
                  </a:txBody>
                  <a:tcPr marL="47625" marR="47625" marT="47625" marB="47625" anchor="ctr"/>
                </a:tc>
                <a:tc>
                  <a:txBody>
                    <a:bodyPr/>
                    <a:lstStyle/>
                    <a:p>
                      <a:pPr fontAlgn="ctr"/>
                      <a:r>
                        <a:rPr lang="en-US" b="0" dirty="0">
                          <a:effectLst/>
                        </a:rPr>
                        <a:t>A category for the attack. Snort includes a set of default categories that have one of four priority values.</a:t>
                      </a:r>
                      <a:endParaRPr lang="en-US" b="0" dirty="0">
                        <a:effectLst/>
                      </a:endParaRPr>
                    </a:p>
                  </a:txBody>
                  <a:tcPr marL="47625" marR="47625" marT="47625" marB="47625" anchor="ctr"/>
                </a:tc>
              </a:tr>
              <a:tr h="273761">
                <a:tc>
                  <a:txBody>
                    <a:bodyPr/>
                    <a:lstStyle/>
                    <a:p>
                      <a:pPr fontAlgn="ctr"/>
                      <a:r>
                        <a:rPr lang="en-US" b="0" dirty="0">
                          <a:effectLst/>
                        </a:rPr>
                        <a:t>sid:</a:t>
                      </a:r>
                      <a:endParaRPr lang="en-US" b="0" dirty="0">
                        <a:effectLst/>
                      </a:endParaRPr>
                    </a:p>
                  </a:txBody>
                  <a:tcPr marL="47625" marR="47625" marT="47625" marB="47625" anchor="ctr"/>
                </a:tc>
                <a:tc>
                  <a:txBody>
                    <a:bodyPr/>
                    <a:lstStyle/>
                    <a:p>
                      <a:pPr fontAlgn="ctr"/>
                      <a:r>
                        <a:rPr lang="en-US" b="0" dirty="0">
                          <a:effectLst/>
                        </a:rPr>
                        <a:t>A unique numeric identifier for the rule.</a:t>
                      </a:r>
                      <a:endParaRPr lang="en-US" b="0" dirty="0">
                        <a:effectLst/>
                      </a:endParaRPr>
                    </a:p>
                  </a:txBody>
                  <a:tcPr marL="47625" marR="47625" marT="47625" marB="47625" anchor="ctr"/>
                </a:tc>
              </a:tr>
              <a:tr h="273761">
                <a:tc>
                  <a:txBody>
                    <a:bodyPr/>
                    <a:lstStyle/>
                    <a:p>
                      <a:pPr fontAlgn="ctr"/>
                      <a:r>
                        <a:rPr lang="en-US" b="0" dirty="0">
                          <a:effectLst/>
                        </a:rPr>
                        <a:t>rev:</a:t>
                      </a:r>
                      <a:endParaRPr lang="en-US" b="0" dirty="0">
                        <a:effectLst/>
                      </a:endParaRPr>
                    </a:p>
                  </a:txBody>
                  <a:tcPr marL="47625" marR="47625" marT="47625" marB="47625" anchor="ctr"/>
                </a:tc>
                <a:tc>
                  <a:txBody>
                    <a:bodyPr/>
                    <a:lstStyle/>
                    <a:p>
                      <a:pPr fontAlgn="ctr"/>
                      <a:r>
                        <a:rPr lang="en-US" b="0" dirty="0">
                          <a:effectLst/>
                        </a:rPr>
                        <a:t>The revision of the rule that is represented by the sid.</a:t>
                      </a:r>
                      <a:endParaRPr lang="en-US" b="0" dirty="0">
                        <a:effectLst/>
                      </a:endParaRPr>
                    </a:p>
                  </a:txBody>
                  <a:tcPr marL="47625" marR="47625" marT="47625" marB="47625" anchor="ctr"/>
                </a:tc>
              </a:tr>
            </a:tbl>
          </a:graphicData>
        </a:graphic>
      </p:graphicFrame>
    </p:spTree>
    <p:custDataLst>
      <p:tags r:id="rId2"/>
    </p:custData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Evaluating Alerts</a:t>
            </a:r>
            <a:endParaRPr lang="en-US" dirty="0"/>
          </a:p>
          <a:p>
            <a:r>
              <a:rPr lang="en-US" dirty="0"/>
              <a:t>Lab - Snort and Firewall Rules</a:t>
            </a:r>
            <a:endParaRPr lang="en-US" dirty="0"/>
          </a:p>
        </p:txBody>
      </p:sp>
      <p:sp>
        <p:nvSpPr>
          <p:cNvPr id="2" name="Content Placeholder 1"/>
          <p:cNvSpPr>
            <a:spLocks noGrp="1"/>
          </p:cNvSpPr>
          <p:nvPr>
            <p:ph idx="1"/>
          </p:nvPr>
        </p:nvSpPr>
        <p:spPr>
          <a:xfrm>
            <a:off x="144066" y="798942"/>
            <a:ext cx="8821029" cy="3653787"/>
          </a:xfrm>
        </p:spPr>
        <p:txBody>
          <a:bodyPr/>
          <a:lstStyle/>
          <a:p>
            <a:pPr marL="0" indent="0">
              <a:buNone/>
            </a:pPr>
            <a:r>
              <a:rPr lang="en-US" sz="1600" dirty="0"/>
              <a:t>In this lab, you will complete the following objectives:</a:t>
            </a:r>
            <a:endParaRPr lang="en-US" sz="1600" dirty="0"/>
          </a:p>
          <a:p>
            <a:pPr>
              <a:buFont typeface="Arial" panose="020B0604020202020204" pitchFamily="34" charset="0"/>
              <a:buChar char="•"/>
            </a:pPr>
            <a:r>
              <a:rPr lang="en-US" sz="1600" dirty="0"/>
              <a:t>Perform live monitoring of IDS and events.</a:t>
            </a:r>
            <a:endParaRPr lang="en-US" sz="1600" dirty="0"/>
          </a:p>
          <a:p>
            <a:pPr>
              <a:buFont typeface="Arial" panose="020B0604020202020204" pitchFamily="34" charset="0"/>
              <a:buChar char="•"/>
            </a:pPr>
            <a:r>
              <a:rPr lang="en-US" sz="1600" dirty="0"/>
              <a:t>Configure your own customized firewall rule to stop internal hosts from contacting a malware-hosting server.</a:t>
            </a:r>
            <a:endParaRPr lang="en-US" sz="1600" dirty="0"/>
          </a:p>
          <a:p>
            <a:pPr>
              <a:buFont typeface="Arial" panose="020B0604020202020204" pitchFamily="34" charset="0"/>
              <a:buChar char="•"/>
            </a:pPr>
            <a:r>
              <a:rPr lang="en-US" sz="1600" dirty="0"/>
              <a:t>Craft a malicious packet and launch it against an internal target.</a:t>
            </a:r>
            <a:endParaRPr lang="en-US" sz="1600" dirty="0"/>
          </a:p>
          <a:p>
            <a:pPr>
              <a:buFont typeface="Arial" panose="020B0604020202020204" pitchFamily="34" charset="0"/>
              <a:buChar char="•"/>
            </a:pPr>
            <a:r>
              <a:rPr lang="en-US" sz="1600" dirty="0"/>
              <a:t>Create a customized IDS rule to detect the customized attack and issue an alert based on it.</a:t>
            </a:r>
            <a:endParaRPr lang="en-US" sz="1600" dirty="0"/>
          </a:p>
          <a:p>
            <a:pPr marL="0" indent="0">
              <a:buNone/>
            </a:pPr>
            <a:br>
              <a:rPr lang="en-US" sz="1600" dirty="0"/>
            </a:br>
            <a:br>
              <a:rPr lang="en-US" sz="1600" dirty="0"/>
            </a:br>
            <a:endParaRPr lang="en-US" sz="1600" dirty="0"/>
          </a:p>
        </p:txBody>
      </p:sp>
    </p:spTree>
    <p:custDataLst>
      <p:tags r:id="rId1"/>
    </p:custData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2338" y="1074436"/>
            <a:ext cx="9134061" cy="2304868"/>
          </a:xfrm>
        </p:spPr>
        <p:txBody>
          <a:bodyPr/>
          <a:lstStyle/>
          <a:p>
            <a:r>
              <a:rPr lang="en-US" dirty="0">
                <a:solidFill>
                  <a:schemeClr val="accent5">
                    <a:lumMod val="40000"/>
                    <a:lumOff val="60000"/>
                  </a:schemeClr>
                </a:solidFill>
              </a:rPr>
              <a:t>26.2 Overview of Alert Evaluation</a:t>
            </a:r>
            <a:br>
              <a:rPr lang="en-US" dirty="0"/>
            </a:b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Overview of Alert Evaluation</a:t>
            </a:r>
            <a:br>
              <a:rPr lang="en-US" sz="1600" dirty="0"/>
            </a:br>
            <a:r>
              <a:rPr lang="en-US" dirty="0"/>
              <a:t>The Need for Alert Evaluation</a:t>
            </a:r>
            <a:endParaRPr lang="en-US" dirty="0"/>
          </a:p>
        </p:txBody>
      </p:sp>
      <p:sp>
        <p:nvSpPr>
          <p:cNvPr id="8" name="Content Placeholder 1"/>
          <p:cNvSpPr txBox="1"/>
          <p:nvPr/>
        </p:nvSpPr>
        <p:spPr>
          <a:xfrm>
            <a:off x="24064" y="786079"/>
            <a:ext cx="8999934" cy="1323439"/>
          </a:xfrm>
          <a:prstGeom prst="rect">
            <a:avLst/>
          </a:prstGeom>
          <a:noFill/>
        </p:spPr>
        <p:txBody>
          <a:bodyPr wrap="square">
            <a:spAutoFit/>
          </a:bodyPr>
          <a:lstStyle/>
          <a:p>
            <a:pPr marL="168910" indent="-168910">
              <a:buClr>
                <a:schemeClr val="tx1"/>
              </a:buClr>
              <a:buFont typeface="Arial" panose="020B0604020202020204" pitchFamily="34" charset="0"/>
              <a:buChar char="•"/>
            </a:pPr>
            <a:r>
              <a:rPr lang="en-US" sz="1600" b="0" i="0" dirty="0">
                <a:solidFill>
                  <a:srgbClr val="000000"/>
                </a:solidFill>
                <a:effectLst/>
              </a:rPr>
              <a:t>The threat landscape is constantly changing as new vulnerabilities and threats are discovered. As user and organizational needs change, so also does the attack surface.</a:t>
            </a:r>
            <a:endParaRPr lang="en-US" sz="1600" b="0" i="0" dirty="0">
              <a:solidFill>
                <a:srgbClr val="000000"/>
              </a:solidFill>
              <a:effectLst/>
            </a:endParaRPr>
          </a:p>
          <a:p>
            <a:pPr marL="168910" indent="-168910">
              <a:buClr>
                <a:schemeClr val="tx1"/>
              </a:buClr>
              <a:buFont typeface="Arial" panose="020B0604020202020204" pitchFamily="34" charset="0"/>
              <a:buChar char="•"/>
            </a:pPr>
            <a:r>
              <a:rPr lang="en-US" sz="1600" dirty="0">
                <a:solidFill>
                  <a:srgbClr val="000000"/>
                </a:solidFill>
              </a:rPr>
              <a:t>Threat actors have learned how to quickly vary features of their exploits in order to evade detection.</a:t>
            </a:r>
            <a:endParaRPr lang="en-US" sz="1600" dirty="0">
              <a:solidFill>
                <a:srgbClr val="000000"/>
              </a:solidFill>
            </a:endParaRPr>
          </a:p>
          <a:p>
            <a:pPr marL="168910" indent="-168910">
              <a:buFont typeface="Arial" panose="020B0604020202020204" pitchFamily="34" charset="0"/>
              <a:buChar char="•"/>
            </a:pPr>
            <a:endParaRPr lang="en-US" sz="1600" b="1" dirty="0">
              <a:solidFill>
                <a:srgbClr val="000000"/>
              </a:solidFill>
            </a:endParaRPr>
          </a:p>
        </p:txBody>
      </p:sp>
      <p:sp>
        <p:nvSpPr>
          <p:cNvPr id="2" name="Content Placeholder 1"/>
          <p:cNvSpPr>
            <a:spLocks noGrp="1"/>
          </p:cNvSpPr>
          <p:nvPr>
            <p:ph idx="1"/>
          </p:nvPr>
        </p:nvSpPr>
        <p:spPr>
          <a:xfrm>
            <a:off x="24064" y="1773498"/>
            <a:ext cx="4343400" cy="3098447"/>
          </a:xfrm>
        </p:spPr>
        <p:txBody>
          <a:bodyPr/>
          <a:lstStyle/>
          <a:p>
            <a:pPr>
              <a:spcBef>
                <a:spcPts val="0"/>
              </a:spcBef>
              <a:spcAft>
                <a:spcPts val="0"/>
              </a:spcAft>
              <a:buFont typeface="Arial" panose="020B0604020202020204" pitchFamily="34" charset="0"/>
              <a:buChar char="•"/>
            </a:pPr>
            <a:r>
              <a:rPr lang="en-US" sz="1600" dirty="0"/>
              <a:t>It is better to have alerts that are sometimes generated by innocent traffic, than it is to have rules that miss malicious traffic. </a:t>
            </a:r>
            <a:endParaRPr lang="en-US" sz="1600" dirty="0"/>
          </a:p>
          <a:p>
            <a:pPr>
              <a:spcBef>
                <a:spcPts val="0"/>
              </a:spcBef>
              <a:spcAft>
                <a:spcPts val="0"/>
              </a:spcAft>
              <a:buFont typeface="Arial" panose="020B0604020202020204" pitchFamily="34" charset="0"/>
              <a:buChar char="•"/>
            </a:pPr>
            <a:r>
              <a:rPr lang="en-US" sz="1600" dirty="0"/>
              <a:t>It is necessary to have skilled cybersecurity analysts investigate alerts to determine if an exploit has actually occurred.</a:t>
            </a:r>
            <a:endParaRPr lang="en-US" sz="1600" dirty="0"/>
          </a:p>
          <a:p>
            <a:pPr>
              <a:spcBef>
                <a:spcPts val="0"/>
              </a:spcBef>
              <a:spcAft>
                <a:spcPts val="0"/>
              </a:spcAft>
              <a:buFont typeface="Arial" panose="020B0604020202020204" pitchFamily="34" charset="0"/>
              <a:buChar char="•"/>
            </a:pPr>
            <a:r>
              <a:rPr lang="en-US" sz="1600" dirty="0"/>
              <a:t>Tier 1 cybersecurity analysts will work through queues of alerts in a tool like Sguil, pivoting to tools like Zeek, Wireshark, and Kibana to verify that an alert represents an actual exploit.</a:t>
            </a:r>
            <a:endParaRPr lang="en-US" sz="1600" dirty="0"/>
          </a:p>
          <a:p>
            <a:pPr>
              <a:spcBef>
                <a:spcPts val="0"/>
              </a:spcBef>
              <a:spcAft>
                <a:spcPts val="0"/>
              </a:spcAft>
            </a:pPr>
            <a:endParaRPr lang="en-US" sz="1600" dirty="0"/>
          </a:p>
        </p:txBody>
      </p:sp>
      <p:pic>
        <p:nvPicPr>
          <p:cNvPr id="4" name="Picture 3"/>
          <p:cNvPicPr>
            <a:picLocks noChangeAspect="1"/>
          </p:cNvPicPr>
          <p:nvPr/>
        </p:nvPicPr>
        <p:blipFill rotWithShape="1">
          <a:blip r:embed="rId1"/>
          <a:srcRect l="1320" t="-2016"/>
          <a:stretch>
            <a:fillRect/>
          </a:stretch>
        </p:blipFill>
        <p:spPr>
          <a:xfrm>
            <a:off x="4250573" y="1881033"/>
            <a:ext cx="4775478" cy="2340000"/>
          </a:xfrm>
          <a:prstGeom prst="rect">
            <a:avLst/>
          </a:prstGeom>
          <a:ln>
            <a:solidFill>
              <a:schemeClr val="bg1">
                <a:lumMod val="85000"/>
              </a:schemeClr>
            </a:solidFill>
          </a:ln>
        </p:spPr>
      </p:pic>
      <p:sp>
        <p:nvSpPr>
          <p:cNvPr id="3" name="Text Box 1"/>
          <p:cNvSpPr/>
          <p:nvPr/>
        </p:nvSpPr>
        <p:spPr>
          <a:xfrm>
            <a:off x="4741562" y="4263106"/>
            <a:ext cx="3438940" cy="584775"/>
          </a:xfrm>
          <a:prstGeom prst="rect">
            <a:avLst/>
          </a:prstGeom>
        </p:spPr>
        <p:txBody>
          <a:bodyPr wrap="square">
            <a:spAutoFit/>
          </a:bodyPr>
          <a:lstStyle/>
          <a:p>
            <a:pPr algn="ctr"/>
            <a:r>
              <a:rPr lang="en-US" sz="1600" b="1" dirty="0">
                <a:solidFill>
                  <a:srgbClr val="000000"/>
                </a:solidFill>
                <a:latin typeface="+mn-lt"/>
                <a:ea typeface="MS PGothic" panose="020B0600070205080204" pitchFamily="34" charset="-128"/>
                <a:cs typeface="CiscoSans"/>
              </a:rPr>
              <a:t>Primary Tools for the Tier 1 Cybersecurity Analyst</a:t>
            </a:r>
            <a:endParaRPr lang="en-US" sz="1600" b="1" dirty="0">
              <a:solidFill>
                <a:srgbClr val="000000"/>
              </a:solidFill>
              <a:latin typeface="+mn-lt"/>
              <a:ea typeface="MS PGothic" panose="020B0600070205080204" pitchFamily="34" charset="-128"/>
              <a:cs typeface="CiscoSans"/>
            </a:endParaRPr>
          </a:p>
        </p:txBody>
      </p:sp>
    </p:spTree>
    <p:custDataLst>
      <p:tags r:id="rId2"/>
    </p:custData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Overview of Alert Evaluation</a:t>
            </a:r>
            <a:br>
              <a:rPr lang="en-US" sz="1600" dirty="0"/>
            </a:br>
            <a:r>
              <a:rPr lang="en-US" dirty="0"/>
              <a:t>Evaluating Alerts</a:t>
            </a:r>
            <a:endParaRPr lang="en-US" dirty="0"/>
          </a:p>
        </p:txBody>
      </p:sp>
      <p:sp>
        <p:nvSpPr>
          <p:cNvPr id="2" name="Content Placeholder 1"/>
          <p:cNvSpPr>
            <a:spLocks noGrp="1"/>
          </p:cNvSpPr>
          <p:nvPr>
            <p:ph idx="1"/>
          </p:nvPr>
        </p:nvSpPr>
        <p:spPr>
          <a:xfrm>
            <a:off x="144067" y="738782"/>
            <a:ext cx="8855868" cy="3882388"/>
          </a:xfrm>
        </p:spPr>
        <p:txBody>
          <a:bodyPr/>
          <a:lstStyle/>
          <a:p>
            <a:pPr>
              <a:buFont typeface="Arial" panose="020B0604020202020204" pitchFamily="34" charset="0"/>
              <a:buChar char="•"/>
            </a:pPr>
            <a:r>
              <a:rPr lang="en-US" sz="1600" dirty="0"/>
              <a:t>Security incidents are classified using a scheme borrowed from medical diagnostics. This classification scheme is used to guide actions and to evaluate diagnostic procedures. The concern is that either diagnosis can be accurate, or true, or inaccurate, or false.</a:t>
            </a:r>
            <a:endParaRPr lang="en-US" sz="1600" dirty="0"/>
          </a:p>
          <a:p>
            <a:pPr>
              <a:buFont typeface="Arial" panose="020B0604020202020204" pitchFamily="34" charset="0"/>
              <a:buChar char="•"/>
            </a:pPr>
            <a:r>
              <a:rPr lang="en-US" sz="1600" b="0" i="0" dirty="0">
                <a:effectLst/>
              </a:rPr>
              <a:t>In network security analysis, the cybersecurity analyst is presented with an alert. The cybersecurity analyst needs to determine if this diagnosis is true. </a:t>
            </a:r>
            <a:endParaRPr lang="en-US" sz="1600" dirty="0"/>
          </a:p>
          <a:p>
            <a:pPr>
              <a:buFont typeface="Arial" panose="020B0604020202020204" pitchFamily="34" charset="0"/>
              <a:buChar char="•"/>
            </a:pPr>
            <a:r>
              <a:rPr lang="en-US" sz="1600" dirty="0"/>
              <a:t>Alerts can be classified as follows:</a:t>
            </a:r>
            <a:endParaRPr lang="en-US" sz="1600" dirty="0"/>
          </a:p>
          <a:p>
            <a:pPr lvl="1"/>
            <a:r>
              <a:rPr lang="en-US" sz="1600" b="1" dirty="0">
                <a:solidFill>
                  <a:srgbClr val="FF0000"/>
                </a:solidFill>
              </a:rPr>
              <a:t>True Positive: The alert has been verified to be an actual security incident.</a:t>
            </a:r>
            <a:endParaRPr lang="en-US" sz="1600" b="1" dirty="0">
              <a:solidFill>
                <a:srgbClr val="FF0000"/>
              </a:solidFill>
            </a:endParaRPr>
          </a:p>
          <a:p>
            <a:pPr lvl="1"/>
            <a:r>
              <a:rPr lang="en-US" sz="1600" b="1" dirty="0"/>
              <a:t>False Positive</a:t>
            </a:r>
            <a:r>
              <a:rPr lang="en-US" sz="1600" dirty="0"/>
              <a:t>: The alert does not indicate an actual security incident. Benign activity that results in a false positive is sometimes referred to as a benign trigger.</a:t>
            </a:r>
            <a:endParaRPr lang="en-US" sz="1600" dirty="0"/>
          </a:p>
          <a:p>
            <a:pPr marL="180975" lvl="1" indent="-180975"/>
            <a:r>
              <a:rPr lang="en-US" sz="1600" dirty="0"/>
              <a:t>An alternative situation is that an alert was not generated. The absence of an alert can be classified as:</a:t>
            </a:r>
            <a:endParaRPr lang="en-US" sz="1600" dirty="0"/>
          </a:p>
          <a:p>
            <a:pPr lvl="1"/>
            <a:r>
              <a:rPr lang="en-US" sz="1600" b="1" dirty="0">
                <a:solidFill>
                  <a:srgbClr val="FF0000"/>
                </a:solidFill>
              </a:rPr>
              <a:t>True Negative: No security incident has occurred. The activity is benign.</a:t>
            </a:r>
            <a:endParaRPr lang="en-US" sz="1600" b="1" dirty="0">
              <a:solidFill>
                <a:srgbClr val="FF0000"/>
              </a:solidFill>
            </a:endParaRPr>
          </a:p>
          <a:p>
            <a:pPr lvl="1"/>
            <a:r>
              <a:rPr lang="en-US" sz="1600" b="1" dirty="0"/>
              <a:t>False Negative</a:t>
            </a:r>
            <a:r>
              <a:rPr lang="en-US" sz="1600" dirty="0"/>
              <a:t>: An undetected incident has occurred.</a:t>
            </a:r>
            <a:endParaRPr lang="en-US" sz="1600" dirty="0"/>
          </a:p>
          <a:p>
            <a:pPr marL="0" indent="0">
              <a:buNone/>
            </a:pPr>
            <a:endParaRPr lang="en-US" sz="1600" dirty="0"/>
          </a:p>
        </p:txBody>
      </p:sp>
    </p:spTree>
    <p:custDataLst>
      <p:tags r:id="rId1"/>
    </p:custData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noChangeArrowheads="1"/>
          </p:cNvSpPr>
          <p:nvPr>
            <p:ph type="title"/>
          </p:nvPr>
        </p:nvSpPr>
        <p:spPr>
          <a:xfrm>
            <a:off x="1" y="41394"/>
            <a:ext cx="9144000" cy="612812"/>
          </a:xfrm>
        </p:spPr>
        <p:txBody>
          <a:bodyPr/>
          <a:lstStyle/>
          <a:p>
            <a:pPr eaLnBrk="1" hangingPunct="1"/>
            <a:r>
              <a:rPr lang="en-US" dirty="0"/>
              <a:t>Module Objectives</a:t>
            </a:r>
            <a:endParaRPr lang="en-US" dirty="0"/>
          </a:p>
        </p:txBody>
      </p:sp>
      <p:sp>
        <p:nvSpPr>
          <p:cNvPr id="6147" name="Content Placeholder 1"/>
          <p:cNvSpPr>
            <a:spLocks noGrp="1" noChangeArrowheads="1"/>
          </p:cNvSpPr>
          <p:nvPr>
            <p:ph idx="1"/>
          </p:nvPr>
        </p:nvSpPr>
        <p:spPr>
          <a:xfrm>
            <a:off x="99461" y="654206"/>
            <a:ext cx="8731272" cy="827461"/>
          </a:xfrm>
        </p:spPr>
        <p:txBody>
          <a:bodyPr/>
          <a:lstStyle/>
          <a:p>
            <a:pPr marL="0" lvl="0" indent="0" defTabSz="914400" eaLnBrk="0" hangingPunct="0">
              <a:spcBef>
                <a:spcPct val="0"/>
              </a:spcBef>
              <a:spcAft>
                <a:spcPct val="0"/>
              </a:spcAft>
              <a:buClrTx/>
              <a:buSzTx/>
              <a:buNone/>
            </a:pPr>
            <a:r>
              <a:rPr lang="en-US" altLang="en-US" sz="1600" b="1" dirty="0">
                <a:solidFill>
                  <a:schemeClr val="tx1"/>
                </a:solidFill>
                <a:ea typeface="Calibri" panose="020F0502020204030204" pitchFamily="34" charset="0"/>
                <a:cs typeface="Calibri" panose="020F0502020204030204" pitchFamily="34" charset="0"/>
              </a:rPr>
              <a:t>Module Title: </a:t>
            </a:r>
            <a:r>
              <a:rPr lang="en-US" altLang="en-US" sz="1600" dirty="0">
                <a:solidFill>
                  <a:schemeClr val="tx1"/>
                </a:solidFill>
                <a:ea typeface="Calibri" panose="020F0502020204030204" pitchFamily="34" charset="0"/>
                <a:cs typeface="Calibri" panose="020F0502020204030204" pitchFamily="34" charset="0"/>
              </a:rPr>
              <a:t>Evaluating Alerts</a:t>
            </a:r>
            <a:endParaRPr lang="en-US" altLang="en-US" sz="1600" dirty="0">
              <a:solidFill>
                <a:schemeClr val="tx1"/>
              </a:solidFill>
              <a:ea typeface="Calibri" panose="020F0502020204030204" pitchFamily="34" charset="0"/>
              <a:cs typeface="Calibri" panose="020F0502020204030204" pitchFamily="34" charset="0"/>
            </a:endParaRPr>
          </a:p>
          <a:p>
            <a:pPr marL="0" lvl="0" indent="0" defTabSz="914400" eaLnBrk="0" hangingPunct="0">
              <a:spcBef>
                <a:spcPct val="0"/>
              </a:spcBef>
              <a:spcAft>
                <a:spcPct val="0"/>
              </a:spcAft>
              <a:buClrTx/>
              <a:buSzTx/>
              <a:buNone/>
            </a:pPr>
            <a:endParaRPr lang="en-US" altLang="en-US" sz="1600" dirty="0">
              <a:solidFill>
                <a:schemeClr val="tx1"/>
              </a:solidFill>
            </a:endParaRPr>
          </a:p>
          <a:p>
            <a:pPr marL="0" lvl="0" indent="0" defTabSz="914400" eaLnBrk="0" hangingPunct="0">
              <a:spcBef>
                <a:spcPct val="0"/>
              </a:spcBef>
              <a:spcAft>
                <a:spcPct val="0"/>
              </a:spcAft>
              <a:buClrTx/>
              <a:buSzTx/>
              <a:buNone/>
            </a:pPr>
            <a:r>
              <a:rPr lang="en-US" altLang="en-US" sz="1600" b="1" dirty="0">
                <a:solidFill>
                  <a:schemeClr val="tx1"/>
                </a:solidFill>
                <a:ea typeface="Calibri" panose="020F0502020204030204" pitchFamily="34" charset="0"/>
                <a:cs typeface="Calibri" panose="020F0502020204030204" pitchFamily="34" charset="0"/>
              </a:rPr>
              <a:t>Module Objective</a:t>
            </a:r>
            <a:r>
              <a:rPr lang="en-US" altLang="en-US" sz="1600" dirty="0">
                <a:solidFill>
                  <a:schemeClr val="tx1"/>
                </a:solidFill>
                <a:ea typeface="Calibri" panose="020F0502020204030204" pitchFamily="34" charset="0"/>
                <a:cs typeface="Calibri" panose="020F0502020204030204" pitchFamily="34" charset="0"/>
              </a:rPr>
              <a:t>: Explain the process of evaluating alerts</a:t>
            </a:r>
            <a:endParaRPr lang="en-US" altLang="en-US" sz="1600" dirty="0">
              <a:solidFill>
                <a:schemeClr val="tx1"/>
              </a:solidFill>
              <a:latin typeface="Arial" panose="020B0604020202020204" pitchFamily="34" charset="0"/>
            </a:endParaRPr>
          </a:p>
        </p:txBody>
      </p:sp>
      <p:graphicFrame>
        <p:nvGraphicFramePr>
          <p:cNvPr id="2" name="Table 1"/>
          <p:cNvGraphicFramePr>
            <a:graphicFrameLocks noGrp="1"/>
          </p:cNvGraphicFramePr>
          <p:nvPr/>
        </p:nvGraphicFramePr>
        <p:xfrm>
          <a:off x="1408808" y="1685758"/>
          <a:ext cx="6326383" cy="1490578"/>
        </p:xfrm>
        <a:graphic>
          <a:graphicData uri="http://schemas.openxmlformats.org/drawingml/2006/table">
            <a:tbl>
              <a:tblPr firstRow="1" firstCol="1" bandRow="1">
                <a:tableStyleId>{5C22544A-7EE6-4342-B048-85BDC9FD1C3A}</a:tableStyleId>
              </a:tblPr>
              <a:tblGrid>
                <a:gridCol w="2233630"/>
                <a:gridCol w="4092753"/>
              </a:tblGrid>
              <a:tr h="444490">
                <a:tc>
                  <a:txBody>
                    <a:bodyPr/>
                    <a:lstStyle/>
                    <a:p>
                      <a:pPr marL="0" marR="0">
                        <a:lnSpc>
                          <a:spcPct val="107000"/>
                        </a:lnSpc>
                        <a:spcBef>
                          <a:spcPts val="0"/>
                        </a:spcBef>
                        <a:spcAft>
                          <a:spcPts val="0"/>
                        </a:spcAft>
                      </a:pPr>
                      <a:r>
                        <a:rPr lang="en-US" sz="1100" dirty="0">
                          <a:effectLst/>
                        </a:rPr>
                        <a:t>Topic Title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tc>
                  <a:txBody>
                    <a:bodyPr/>
                    <a:lstStyle/>
                    <a:p>
                      <a:pPr marL="0" marR="0">
                        <a:lnSpc>
                          <a:spcPct val="107000"/>
                        </a:lnSpc>
                        <a:spcBef>
                          <a:spcPts val="0"/>
                        </a:spcBef>
                        <a:spcAft>
                          <a:spcPts val="0"/>
                        </a:spcAft>
                      </a:pPr>
                      <a:r>
                        <a:rPr lang="en-US" sz="1100" dirty="0">
                          <a:effectLst/>
                        </a:rPr>
                        <a:t>Topic Objective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tr>
              <a:tr h="523044">
                <a:tc>
                  <a:txBody>
                    <a:bodyPr/>
                    <a:lstStyle/>
                    <a:p>
                      <a:pPr fontAlgn="ctr"/>
                      <a:r>
                        <a:rPr lang="en-US" sz="1100" b="1" dirty="0">
                          <a:effectLst/>
                        </a:rPr>
                        <a:t>Source of Alerts</a:t>
                      </a:r>
                      <a:endParaRPr lang="en-US" sz="1100" b="1" dirty="0">
                        <a:effectLst/>
                      </a:endParaRPr>
                    </a:p>
                  </a:txBody>
                  <a:tcPr marL="47625" marR="47625" marT="47625" marB="47625" anchor="ctr"/>
                </a:tc>
                <a:tc>
                  <a:txBody>
                    <a:bodyPr/>
                    <a:lstStyle/>
                    <a:p>
                      <a:pPr fontAlgn="ctr"/>
                      <a:r>
                        <a:rPr lang="en-US" sz="1100" b="0" dirty="0">
                          <a:effectLst/>
                        </a:rPr>
                        <a:t>Identify the structure of alerts.</a:t>
                      </a:r>
                      <a:endParaRPr lang="en-US" sz="1100" b="0" dirty="0">
                        <a:effectLst/>
                      </a:endParaRPr>
                    </a:p>
                  </a:txBody>
                  <a:tcPr marL="47625" marR="47625" marT="47625" marB="47625" anchor="ctr"/>
                </a:tc>
              </a:tr>
              <a:tr h="523044">
                <a:tc>
                  <a:txBody>
                    <a:bodyPr/>
                    <a:lstStyle/>
                    <a:p>
                      <a:pPr fontAlgn="ctr"/>
                      <a:r>
                        <a:rPr lang="en-US" sz="1100" b="1" dirty="0">
                          <a:effectLst/>
                        </a:rPr>
                        <a:t>Overview of Alert Evaluation</a:t>
                      </a:r>
                      <a:endParaRPr lang="en-US" sz="1100" b="1" dirty="0">
                        <a:effectLst/>
                      </a:endParaRPr>
                    </a:p>
                  </a:txBody>
                  <a:tcPr marL="47625" marR="47625" marT="47625" marB="47625" anchor="ctr"/>
                </a:tc>
                <a:tc>
                  <a:txBody>
                    <a:bodyPr/>
                    <a:lstStyle/>
                    <a:p>
                      <a:pPr fontAlgn="ctr"/>
                      <a:r>
                        <a:rPr lang="en-US" sz="1100" b="0" dirty="0">
                          <a:effectLst/>
                        </a:rPr>
                        <a:t>Explain how alerts are classified.</a:t>
                      </a:r>
                      <a:endParaRPr lang="en-US" sz="1100" b="0" dirty="0">
                        <a:effectLst/>
                      </a:endParaRPr>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Overview of Alert Evaluation</a:t>
            </a:r>
            <a:br>
              <a:rPr lang="en-US" sz="1600" dirty="0"/>
            </a:br>
            <a:r>
              <a:rPr lang="en-US" dirty="0"/>
              <a:t>Evaluating Alerts (Contd.)</a:t>
            </a:r>
            <a:endParaRPr lang="en-US" dirty="0"/>
          </a:p>
        </p:txBody>
      </p:sp>
      <p:sp>
        <p:nvSpPr>
          <p:cNvPr id="8" name="Content Placeholder 1"/>
          <p:cNvSpPr/>
          <p:nvPr/>
        </p:nvSpPr>
        <p:spPr>
          <a:xfrm>
            <a:off x="168966" y="754352"/>
            <a:ext cx="8806068" cy="3539430"/>
          </a:xfrm>
          <a:prstGeom prst="rect">
            <a:avLst/>
          </a:prstGeom>
        </p:spPr>
        <p:txBody>
          <a:bodyPr wrap="square">
            <a:spAutoFit/>
          </a:bodyPr>
          <a:lstStyle/>
          <a:p>
            <a:r>
              <a:rPr lang="en-US" sz="1600" dirty="0">
                <a:solidFill>
                  <a:srgbClr val="000000"/>
                </a:solidFill>
                <a:latin typeface="+mn-lt"/>
              </a:rPr>
              <a:t>When an alert is issued, it will receive one of four possible classifications:</a:t>
            </a:r>
            <a:endParaRPr lang="en-US" sz="1600" dirty="0">
              <a:solidFill>
                <a:srgbClr val="000000"/>
              </a:solidFill>
              <a:latin typeface="+mn-lt"/>
            </a:endParaRPr>
          </a:p>
          <a:p>
            <a:pPr algn="l"/>
            <a:endParaRPr lang="en-US" sz="1600" b="1" i="0" dirty="0">
              <a:solidFill>
                <a:srgbClr val="000000"/>
              </a:solidFill>
              <a:effectLst/>
              <a:latin typeface="+mn-lt"/>
            </a:endParaRPr>
          </a:p>
          <a:p>
            <a:pPr algn="l"/>
            <a:endParaRPr lang="en-US" sz="1600" b="1" dirty="0">
              <a:solidFill>
                <a:srgbClr val="000000"/>
              </a:solidFill>
              <a:latin typeface="+mn-lt"/>
            </a:endParaRPr>
          </a:p>
          <a:p>
            <a:pPr algn="l"/>
            <a:endParaRPr lang="en-US" sz="1600" b="1" i="0" dirty="0">
              <a:solidFill>
                <a:srgbClr val="000000"/>
              </a:solidFill>
              <a:effectLst/>
              <a:latin typeface="+mn-lt"/>
            </a:endParaRPr>
          </a:p>
          <a:p>
            <a:pPr algn="l"/>
            <a:endParaRPr lang="en-US" sz="1600" b="1" dirty="0">
              <a:solidFill>
                <a:srgbClr val="000000"/>
              </a:solidFill>
              <a:latin typeface="+mn-lt"/>
            </a:endParaRPr>
          </a:p>
          <a:p>
            <a:pPr algn="l"/>
            <a:endParaRPr lang="en-US" sz="1600" b="1" i="0" dirty="0">
              <a:solidFill>
                <a:srgbClr val="000000"/>
              </a:solidFill>
              <a:effectLst/>
              <a:latin typeface="+mn-lt"/>
            </a:endParaRPr>
          </a:p>
          <a:p>
            <a:pPr marL="144145" indent="-144145" algn="l">
              <a:buFont typeface="Arial" panose="020B0604020202020204" pitchFamily="34" charset="0"/>
              <a:buChar char="•"/>
            </a:pPr>
            <a:r>
              <a:rPr lang="en-US" sz="1600" b="1" i="0" dirty="0">
                <a:solidFill>
                  <a:srgbClr val="FF0000"/>
                </a:solidFill>
                <a:effectLst/>
                <a:latin typeface="+mn-lt"/>
              </a:rPr>
              <a:t>True positives</a:t>
            </a:r>
            <a:r>
              <a:rPr lang="en-US" sz="1600" b="0" i="0" dirty="0">
                <a:solidFill>
                  <a:srgbClr val="FF0000"/>
                </a:solidFill>
                <a:effectLst/>
                <a:latin typeface="+mn-lt"/>
              </a:rPr>
              <a:t> are the desired type of alert. They mean that the rules that generate alerts have worked correctly.</a:t>
            </a:r>
            <a:endParaRPr lang="en-US" sz="1600" b="0" i="0" dirty="0">
              <a:solidFill>
                <a:srgbClr val="FF0000"/>
              </a:solidFill>
              <a:effectLst/>
              <a:latin typeface="+mn-lt"/>
            </a:endParaRPr>
          </a:p>
          <a:p>
            <a:pPr marL="144145" indent="-144145" algn="l">
              <a:buFont typeface="Arial" panose="020B0604020202020204" pitchFamily="34" charset="0"/>
              <a:buChar char="•"/>
            </a:pPr>
            <a:r>
              <a:rPr lang="en-US" sz="1600" b="1" i="0" dirty="0">
                <a:solidFill>
                  <a:srgbClr val="000000"/>
                </a:solidFill>
                <a:effectLst/>
                <a:latin typeface="+mn-lt"/>
              </a:rPr>
              <a:t>False positives</a:t>
            </a:r>
            <a:r>
              <a:rPr lang="en-US" sz="1600" b="0" i="0" dirty="0">
                <a:solidFill>
                  <a:srgbClr val="000000"/>
                </a:solidFill>
                <a:effectLst/>
                <a:latin typeface="+mn-lt"/>
              </a:rPr>
              <a:t> are not desirable. Although they do not indicate that an undetected exploit has occurred, they are costly because cybersecurity analysts must investigate false alarms.</a:t>
            </a:r>
            <a:endParaRPr lang="en-US" sz="1600" b="0" i="0" dirty="0">
              <a:solidFill>
                <a:srgbClr val="000000"/>
              </a:solidFill>
              <a:effectLst/>
              <a:latin typeface="+mn-lt"/>
            </a:endParaRPr>
          </a:p>
          <a:p>
            <a:pPr marL="144145" indent="-144145" algn="l">
              <a:buFont typeface="Arial" panose="020B0604020202020204" pitchFamily="34" charset="0"/>
              <a:buChar char="•"/>
            </a:pPr>
            <a:r>
              <a:rPr lang="en-US" sz="1600" b="1" i="0" dirty="0">
                <a:solidFill>
                  <a:srgbClr val="FF0000"/>
                </a:solidFill>
                <a:effectLst/>
                <a:latin typeface="+mn-lt"/>
              </a:rPr>
              <a:t>True negatives</a:t>
            </a:r>
            <a:r>
              <a:rPr lang="en-US" sz="1600" b="0" i="0" dirty="0">
                <a:solidFill>
                  <a:srgbClr val="FF0000"/>
                </a:solidFill>
                <a:effectLst/>
                <a:latin typeface="+mn-lt"/>
              </a:rPr>
              <a:t> are desirable. They indicate that benign normal traffic is correctly ignored, and erroneous alerts are not being issued.</a:t>
            </a:r>
            <a:endParaRPr lang="en-US" sz="1600" b="0" i="0" dirty="0">
              <a:solidFill>
                <a:srgbClr val="FF0000"/>
              </a:solidFill>
              <a:effectLst/>
              <a:latin typeface="+mn-lt"/>
            </a:endParaRPr>
          </a:p>
          <a:p>
            <a:pPr marL="144145" indent="-144145" algn="l">
              <a:buFont typeface="Arial" panose="020B0604020202020204" pitchFamily="34" charset="0"/>
              <a:buChar char="•"/>
            </a:pPr>
            <a:r>
              <a:rPr lang="en-US" sz="1600" b="1" i="0" dirty="0">
                <a:solidFill>
                  <a:srgbClr val="000000"/>
                </a:solidFill>
                <a:effectLst/>
                <a:latin typeface="+mn-lt"/>
              </a:rPr>
              <a:t>False negatives</a:t>
            </a:r>
            <a:r>
              <a:rPr lang="en-US" sz="1600" b="0" i="0" dirty="0">
                <a:solidFill>
                  <a:srgbClr val="000000"/>
                </a:solidFill>
                <a:effectLst/>
                <a:latin typeface="+mn-lt"/>
              </a:rPr>
              <a:t> are dangerous. They indicate that exploits are not being detected by the security systems that are in place. </a:t>
            </a:r>
            <a:endParaRPr lang="en-US" sz="1600" b="0" i="0" dirty="0">
              <a:solidFill>
                <a:srgbClr val="000000"/>
              </a:solidFill>
              <a:effectLst/>
              <a:latin typeface="+mn-lt"/>
            </a:endParaRPr>
          </a:p>
        </p:txBody>
      </p:sp>
      <p:graphicFrame>
        <p:nvGraphicFramePr>
          <p:cNvPr id="5" name="Table 1"/>
          <p:cNvGraphicFramePr>
            <a:graphicFrameLocks noGrp="1"/>
          </p:cNvGraphicFramePr>
          <p:nvPr/>
        </p:nvGraphicFramePr>
        <p:xfrm>
          <a:off x="205408" y="1178838"/>
          <a:ext cx="8733183" cy="925830"/>
        </p:xfrm>
        <a:graphic>
          <a:graphicData uri="http://schemas.openxmlformats.org/drawingml/2006/table">
            <a:tbl>
              <a:tblPr firstRow="1" bandRow="1">
                <a:tableStyleId>{5C22544A-7EE6-4342-B048-85BDC9FD1C3A}</a:tableStyleId>
              </a:tblPr>
              <a:tblGrid>
                <a:gridCol w="2911061"/>
                <a:gridCol w="2911061"/>
                <a:gridCol w="2911061"/>
              </a:tblGrid>
              <a:tr h="252517">
                <a:tc>
                  <a:txBody>
                    <a:bodyPr/>
                    <a:lstStyle/>
                    <a:p>
                      <a:pPr fontAlgn="ctr"/>
                      <a:endParaRPr lang="en-US" b="0" dirty="0">
                        <a:effectLst/>
                      </a:endParaRPr>
                    </a:p>
                  </a:txBody>
                  <a:tcPr marL="47625" marR="47625" marT="47625" marB="47625" anchor="ctr"/>
                </a:tc>
                <a:tc>
                  <a:txBody>
                    <a:bodyPr/>
                    <a:lstStyle/>
                    <a:p>
                      <a:pPr fontAlgn="ctr"/>
                      <a:r>
                        <a:rPr lang="en-US" b="1" dirty="0">
                          <a:effectLst/>
                        </a:rPr>
                        <a:t>True</a:t>
                      </a:r>
                      <a:endParaRPr lang="en-US" b="0" dirty="0">
                        <a:effectLst/>
                      </a:endParaRPr>
                    </a:p>
                  </a:txBody>
                  <a:tcPr marL="47625" marR="47625" marT="47625" marB="47625" anchor="ctr"/>
                </a:tc>
                <a:tc>
                  <a:txBody>
                    <a:bodyPr/>
                    <a:lstStyle/>
                    <a:p>
                      <a:r>
                        <a:rPr lang="en-US" b="1" dirty="0">
                          <a:effectLst/>
                        </a:rPr>
                        <a:t>False</a:t>
                      </a:r>
                      <a:endParaRPr lang="en-US" dirty="0"/>
                    </a:p>
                  </a:txBody>
                  <a:tcPr/>
                </a:tc>
              </a:tr>
              <a:tr h="252517">
                <a:tc>
                  <a:txBody>
                    <a:bodyPr/>
                    <a:lstStyle/>
                    <a:p>
                      <a:pPr fontAlgn="ctr"/>
                      <a:r>
                        <a:rPr lang="en-US" b="1" dirty="0">
                          <a:effectLst/>
                        </a:rPr>
                        <a:t>Positive (Alert exists)</a:t>
                      </a:r>
                      <a:endParaRPr lang="en-US" b="0" dirty="0">
                        <a:effectLst/>
                      </a:endParaRPr>
                    </a:p>
                  </a:txBody>
                  <a:tcPr marL="47625" marR="47625" marT="47625" marB="47625" anchor="ctr"/>
                </a:tc>
                <a:tc>
                  <a:txBody>
                    <a:bodyPr/>
                    <a:lstStyle/>
                    <a:p>
                      <a:pPr fontAlgn="ctr"/>
                      <a:r>
                        <a:rPr lang="en-US" b="0" dirty="0">
                          <a:effectLst/>
                        </a:rPr>
                        <a:t>Incident occurred</a:t>
                      </a:r>
                      <a:endParaRPr lang="en-US" b="0" dirty="0">
                        <a:effectLst/>
                      </a:endParaRPr>
                    </a:p>
                  </a:txBody>
                  <a:tcPr marL="47625" marR="47625" marT="47625" marB="47625" anchor="ctr"/>
                </a:tc>
                <a:tc>
                  <a:txBody>
                    <a:bodyPr/>
                    <a:lstStyle/>
                    <a:p>
                      <a:pPr fontAlgn="ctr"/>
                      <a:r>
                        <a:rPr lang="en-US" b="0" dirty="0">
                          <a:effectLst/>
                        </a:rPr>
                        <a:t>No incident occurred</a:t>
                      </a:r>
                      <a:endParaRPr lang="en-US" b="0" dirty="0">
                        <a:effectLst/>
                      </a:endParaRPr>
                    </a:p>
                  </a:txBody>
                  <a:tcPr marL="47625" marR="47625" marT="47625" marB="47625" anchor="ctr"/>
                </a:tc>
              </a:tr>
              <a:tr h="252517">
                <a:tc>
                  <a:txBody>
                    <a:bodyPr/>
                    <a:lstStyle/>
                    <a:p>
                      <a:pPr fontAlgn="ctr"/>
                      <a:r>
                        <a:rPr lang="en-US" b="1" dirty="0">
                          <a:effectLst/>
                        </a:rPr>
                        <a:t>Negative (No alert exists)</a:t>
                      </a:r>
                      <a:endParaRPr lang="en-US" b="0" dirty="0">
                        <a:effectLst/>
                      </a:endParaRPr>
                    </a:p>
                  </a:txBody>
                  <a:tcPr marL="47625" marR="47625" marT="47625" marB="47625" anchor="ctr"/>
                </a:tc>
                <a:tc>
                  <a:txBody>
                    <a:bodyPr/>
                    <a:lstStyle/>
                    <a:p>
                      <a:pPr fontAlgn="ctr"/>
                      <a:r>
                        <a:rPr lang="en-US" b="0" dirty="0">
                          <a:effectLst/>
                        </a:rPr>
                        <a:t>No incident occurred</a:t>
                      </a:r>
                      <a:endParaRPr lang="en-US" b="0" dirty="0">
                        <a:effectLst/>
                      </a:endParaRPr>
                    </a:p>
                  </a:txBody>
                  <a:tcPr marL="47625" marR="47625" marT="47625" marB="47625" anchor="ctr"/>
                </a:tc>
                <a:tc>
                  <a:txBody>
                    <a:bodyPr/>
                    <a:lstStyle/>
                    <a:p>
                      <a:pPr fontAlgn="ctr"/>
                      <a:r>
                        <a:rPr lang="en-US" b="0" dirty="0">
                          <a:effectLst/>
                        </a:rPr>
                        <a:t>Incident occurred</a:t>
                      </a:r>
                      <a:endParaRPr lang="en-US" b="0" dirty="0">
                        <a:effectLst/>
                      </a:endParaRPr>
                    </a:p>
                  </a:txBody>
                  <a:tcPr marL="47625" marR="47625" marT="47625" marB="47625" anchor="ctr"/>
                </a:tc>
              </a:tr>
            </a:tbl>
          </a:graphicData>
        </a:graphic>
      </p:graphicFrame>
      <p:sp>
        <p:nvSpPr>
          <p:cNvPr id="7" name="Content Placeholder 1"/>
          <p:cNvSpPr/>
          <p:nvPr/>
        </p:nvSpPr>
        <p:spPr>
          <a:xfrm>
            <a:off x="248477" y="4373043"/>
            <a:ext cx="8726557" cy="338554"/>
          </a:xfrm>
          <a:prstGeom prst="rect">
            <a:avLst/>
          </a:prstGeom>
        </p:spPr>
        <p:txBody>
          <a:bodyPr wrap="square">
            <a:spAutoFit/>
          </a:bodyPr>
          <a:lstStyle/>
          <a:p>
            <a:r>
              <a:rPr lang="en-US" sz="1600" b="1" i="1" dirty="0">
                <a:solidFill>
                  <a:srgbClr val="000000"/>
                </a:solidFill>
                <a:latin typeface="+mn-lt"/>
                <a:ea typeface="MS PGothic" panose="020B0600070205080204" pitchFamily="34" charset="-128"/>
                <a:cs typeface="CiscoSans"/>
              </a:rPr>
              <a:t>Note: </a:t>
            </a:r>
            <a:r>
              <a:rPr lang="en-US" sz="1600" i="1" dirty="0">
                <a:solidFill>
                  <a:srgbClr val="000000"/>
                </a:solidFill>
                <a:latin typeface="+mn-lt"/>
                <a:ea typeface="MS PGothic" panose="020B0600070205080204" pitchFamily="34" charset="-128"/>
                <a:cs typeface="CiscoSans"/>
              </a:rPr>
              <a:t>“True” events are desirable. “False” events are undesirable and potentially dangerous.</a:t>
            </a:r>
            <a:endParaRPr lang="en-US" sz="1600" i="1" dirty="0">
              <a:solidFill>
                <a:srgbClr val="000000"/>
              </a:solidFill>
              <a:latin typeface="+mn-lt"/>
              <a:ea typeface="MS PGothic" panose="020B0600070205080204" pitchFamily="34" charset="-128"/>
              <a:cs typeface="CiscoSans"/>
            </a:endParaRPr>
          </a:p>
        </p:txBody>
      </p:sp>
    </p:spTree>
    <p:custDataLst>
      <p:tags r:id="rId1"/>
    </p:custData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Overview of Alert Evaluation</a:t>
            </a:r>
            <a:br>
              <a:rPr lang="en-US" sz="1600" dirty="0"/>
            </a:br>
            <a:r>
              <a:rPr lang="en-US" dirty="0"/>
              <a:t>Evaluating Alerts (Contd.)</a:t>
            </a:r>
            <a:endParaRPr lang="en-US" dirty="0"/>
          </a:p>
        </p:txBody>
      </p:sp>
      <p:sp>
        <p:nvSpPr>
          <p:cNvPr id="8" name="Content Placeholder 1"/>
          <p:cNvSpPr/>
          <p:nvPr/>
        </p:nvSpPr>
        <p:spPr>
          <a:xfrm>
            <a:off x="168966" y="849886"/>
            <a:ext cx="8806068" cy="4170372"/>
          </a:xfrm>
          <a:prstGeom prst="rect">
            <a:avLst/>
          </a:prstGeom>
        </p:spPr>
        <p:txBody>
          <a:bodyPr wrap="square">
            <a:spAutoFit/>
          </a:bodyPr>
          <a:lstStyle/>
          <a:p>
            <a:pPr marL="144145" indent="-144145" algn="l">
              <a:spcBef>
                <a:spcPts val="300"/>
              </a:spcBef>
              <a:spcAft>
                <a:spcPts val="300"/>
              </a:spcAft>
              <a:buFont typeface="Arial" panose="020B0604020202020204" pitchFamily="34" charset="0"/>
              <a:buChar char="•"/>
            </a:pPr>
            <a:r>
              <a:rPr lang="en-US" sz="1600" b="0" i="0" dirty="0">
                <a:solidFill>
                  <a:srgbClr val="000000"/>
                </a:solidFill>
                <a:effectLst/>
                <a:latin typeface="+mn-lt"/>
              </a:rPr>
              <a:t>Benign events are those that should not trigger alerts. Excess benign events indicate that some rules or other detectors need to be improved or eliminated.</a:t>
            </a:r>
            <a:endParaRPr lang="en-US" sz="1600" b="0" i="0" dirty="0">
              <a:solidFill>
                <a:srgbClr val="000000"/>
              </a:solidFill>
              <a:effectLst/>
              <a:latin typeface="+mn-lt"/>
            </a:endParaRPr>
          </a:p>
          <a:p>
            <a:pPr marL="144145" indent="-144145" algn="l">
              <a:spcBef>
                <a:spcPts val="300"/>
              </a:spcBef>
              <a:spcAft>
                <a:spcPts val="300"/>
              </a:spcAft>
              <a:buFont typeface="Arial" panose="020B0604020202020204" pitchFamily="34" charset="0"/>
              <a:buChar char="•"/>
            </a:pPr>
            <a:r>
              <a:rPr lang="en-US" sz="1600" b="0" i="0" dirty="0">
                <a:solidFill>
                  <a:srgbClr val="000000"/>
                </a:solidFill>
                <a:effectLst/>
                <a:latin typeface="+mn-lt"/>
              </a:rPr>
              <a:t>When true positives are suspected, a cybersecurity analyst is required to escalate the alert to a higher level for investigation. The investigator will move forward with the investigation in order to confirm the incident and identify any potential damage that may have been caused. </a:t>
            </a:r>
            <a:endParaRPr lang="en-US" sz="1600" b="0" i="0" dirty="0">
              <a:solidFill>
                <a:srgbClr val="000000"/>
              </a:solidFill>
              <a:effectLst/>
              <a:latin typeface="+mn-lt"/>
            </a:endParaRPr>
          </a:p>
          <a:p>
            <a:pPr marL="144145" indent="-144145" algn="l">
              <a:spcBef>
                <a:spcPts val="300"/>
              </a:spcBef>
              <a:spcAft>
                <a:spcPts val="300"/>
              </a:spcAft>
              <a:buFont typeface="Arial" panose="020B0604020202020204" pitchFamily="34" charset="0"/>
              <a:buChar char="•"/>
            </a:pPr>
            <a:r>
              <a:rPr lang="en-US" sz="1600" b="0" i="0" dirty="0">
                <a:solidFill>
                  <a:srgbClr val="000000"/>
                </a:solidFill>
                <a:effectLst/>
                <a:latin typeface="+mn-lt"/>
              </a:rPr>
              <a:t>A cybersecurity analyst may also be responsible for informing security personnel that false positives are occurring to the extent that the cybersecurity analyst’s time is seriously impacted. </a:t>
            </a:r>
            <a:endParaRPr lang="en-US" sz="1600" b="0" i="0" dirty="0">
              <a:solidFill>
                <a:srgbClr val="000000"/>
              </a:solidFill>
              <a:effectLst/>
              <a:latin typeface="+mn-lt"/>
            </a:endParaRPr>
          </a:p>
          <a:p>
            <a:pPr marL="144145" indent="-144145" algn="l">
              <a:spcBef>
                <a:spcPts val="300"/>
              </a:spcBef>
              <a:spcAft>
                <a:spcPts val="300"/>
              </a:spcAft>
              <a:buFont typeface="Arial" panose="020B0604020202020204" pitchFamily="34" charset="0"/>
              <a:buChar char="•"/>
            </a:pPr>
            <a:r>
              <a:rPr lang="en-US" sz="1600" b="0" i="0" dirty="0">
                <a:solidFill>
                  <a:srgbClr val="000000"/>
                </a:solidFill>
                <a:effectLst/>
                <a:latin typeface="+mn-lt"/>
              </a:rPr>
              <a:t>False negatives may be discovered well after an exploit has occurred. This can happen through retrospective security analysis (RSA). RSA can occur when newly obtained rules or other threat intelligence is applied to archived network security data. </a:t>
            </a:r>
            <a:endParaRPr lang="en-US" sz="1600" b="0" i="0" dirty="0">
              <a:solidFill>
                <a:srgbClr val="000000"/>
              </a:solidFill>
              <a:effectLst/>
              <a:latin typeface="+mn-lt"/>
            </a:endParaRPr>
          </a:p>
          <a:p>
            <a:pPr marL="144145" indent="-144145" algn="l">
              <a:spcBef>
                <a:spcPts val="300"/>
              </a:spcBef>
              <a:spcAft>
                <a:spcPts val="300"/>
              </a:spcAft>
              <a:buFont typeface="Arial" panose="020B0604020202020204" pitchFamily="34" charset="0"/>
              <a:buChar char="•"/>
            </a:pPr>
            <a:r>
              <a:rPr lang="en-US" sz="1600" b="0" i="0" dirty="0">
                <a:solidFill>
                  <a:srgbClr val="000000"/>
                </a:solidFill>
                <a:effectLst/>
                <a:latin typeface="+mn-lt"/>
              </a:rPr>
              <a:t>For this reason, it is important to monitor threat intelligence to learn of new vulnerabilities and exploits and to evaluate the likelihood that the network was vulnerable to them at some time in the past. </a:t>
            </a:r>
            <a:endParaRPr lang="en-US" sz="1600" b="0" i="0" dirty="0">
              <a:solidFill>
                <a:srgbClr val="000000"/>
              </a:solidFill>
              <a:effectLst/>
              <a:latin typeface="+mn-lt"/>
            </a:endParaRPr>
          </a:p>
          <a:p>
            <a:pPr marL="144145" indent="-144145">
              <a:spcBef>
                <a:spcPts val="300"/>
              </a:spcBef>
              <a:spcAft>
                <a:spcPts val="300"/>
              </a:spcAft>
              <a:buFont typeface="Arial" panose="020B0604020202020204" pitchFamily="34" charset="0"/>
              <a:buChar char="•"/>
            </a:pPr>
            <a:endParaRPr lang="en-US" sz="1600" b="1" i="0" dirty="0">
              <a:solidFill>
                <a:srgbClr val="000000"/>
              </a:solidFill>
              <a:effectLst/>
              <a:latin typeface="+mn-lt"/>
            </a:endParaRPr>
          </a:p>
        </p:txBody>
      </p:sp>
    </p:spTree>
    <p:custDataLst>
      <p:tags r:id="rId1"/>
    </p:custData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Overview of Alert Evaluation</a:t>
            </a:r>
            <a:br>
              <a:rPr lang="en-US" sz="1600" dirty="0"/>
            </a:br>
            <a:r>
              <a:rPr lang="en-US" dirty="0"/>
              <a:t>Deterministic Analysis and Probabilistic Analysis</a:t>
            </a:r>
            <a:endParaRPr lang="en-US" dirty="0"/>
          </a:p>
        </p:txBody>
      </p:sp>
      <p:sp>
        <p:nvSpPr>
          <p:cNvPr id="8" name="Content Placeholder 1"/>
          <p:cNvSpPr/>
          <p:nvPr/>
        </p:nvSpPr>
        <p:spPr>
          <a:xfrm>
            <a:off x="75824" y="739029"/>
            <a:ext cx="8999935" cy="4324261"/>
          </a:xfrm>
          <a:prstGeom prst="rect">
            <a:avLst/>
          </a:prstGeom>
        </p:spPr>
        <p:txBody>
          <a:bodyPr wrap="square">
            <a:spAutoFit/>
          </a:bodyPr>
          <a:lstStyle/>
          <a:p>
            <a:pPr marL="144145" indent="-144145">
              <a:spcBef>
                <a:spcPts val="300"/>
              </a:spcBef>
              <a:spcAft>
                <a:spcPts val="300"/>
              </a:spcAft>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Deterministic analysis evaluates risk based on what is known about a vulnerability. </a:t>
            </a:r>
            <a:r>
              <a:rPr lang="en-US" sz="1600" b="0" i="0" dirty="0">
                <a:solidFill>
                  <a:srgbClr val="000000"/>
                </a:solidFill>
                <a:effectLst/>
                <a:latin typeface="+mn-lt"/>
              </a:rPr>
              <a:t>This type of risk analysis can only describe the worst case.</a:t>
            </a:r>
            <a:endParaRPr lang="en-US" sz="1600" dirty="0">
              <a:solidFill>
                <a:srgbClr val="000000"/>
              </a:solidFill>
              <a:latin typeface="+mn-lt"/>
              <a:ea typeface="MS PGothic" panose="020B0600070205080204" pitchFamily="34" charset="-128"/>
              <a:cs typeface="CiscoSans"/>
            </a:endParaRPr>
          </a:p>
          <a:p>
            <a:pPr marL="144145" indent="-144145">
              <a:spcBef>
                <a:spcPts val="300"/>
              </a:spcBef>
              <a:spcAft>
                <a:spcPts val="300"/>
              </a:spcAft>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Probabilistic analysis estimates the potential success of an exploit by estimating the likelihood that if one step in an exploit has successfully been completed that the next step will also be successful. </a:t>
            </a:r>
            <a:endParaRPr lang="en-US" sz="1600" dirty="0">
              <a:solidFill>
                <a:srgbClr val="000000"/>
              </a:solidFill>
              <a:latin typeface="+mn-lt"/>
              <a:ea typeface="MS PGothic" panose="020B0600070205080204" pitchFamily="34" charset="-128"/>
              <a:cs typeface="CiscoSans"/>
            </a:endParaRPr>
          </a:p>
          <a:p>
            <a:pPr marL="144145" indent="-144145">
              <a:spcBef>
                <a:spcPts val="300"/>
              </a:spcBef>
              <a:spcAft>
                <a:spcPts val="300"/>
              </a:spcAft>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In a deterministic analysis, all of the information to accomplish an exploit is assumed to be known. </a:t>
            </a:r>
            <a:endParaRPr lang="en-US" sz="1600" dirty="0">
              <a:solidFill>
                <a:srgbClr val="000000"/>
              </a:solidFill>
              <a:latin typeface="+mn-lt"/>
              <a:ea typeface="MS PGothic" panose="020B0600070205080204" pitchFamily="34" charset="-128"/>
              <a:cs typeface="CiscoSans"/>
            </a:endParaRPr>
          </a:p>
          <a:p>
            <a:pPr marL="144145" indent="-144145">
              <a:spcBef>
                <a:spcPts val="300"/>
              </a:spcBef>
              <a:spcAft>
                <a:spcPts val="300"/>
              </a:spcAft>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In probabilistic analysis, it is assumed that the port numbers that will be used can only be predicted with some degree of confidence. </a:t>
            </a:r>
            <a:endParaRPr lang="en-US" sz="1600" dirty="0">
              <a:solidFill>
                <a:srgbClr val="000000"/>
              </a:solidFill>
              <a:latin typeface="+mn-lt"/>
              <a:ea typeface="MS PGothic" panose="020B0600070205080204" pitchFamily="34" charset="-128"/>
              <a:cs typeface="CiscoSans"/>
            </a:endParaRPr>
          </a:p>
          <a:p>
            <a:pPr marL="144145" indent="-144145">
              <a:spcBef>
                <a:spcPts val="300"/>
              </a:spcBef>
              <a:spcAft>
                <a:spcPts val="300"/>
              </a:spcAft>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The two approaches are summarized below.</a:t>
            </a:r>
            <a:endParaRPr lang="en-US" sz="1600" dirty="0">
              <a:solidFill>
                <a:srgbClr val="000000"/>
              </a:solidFill>
              <a:latin typeface="+mn-lt"/>
              <a:ea typeface="MS PGothic" panose="020B0600070205080204" pitchFamily="34" charset="-128"/>
              <a:cs typeface="CiscoSans"/>
            </a:endParaRPr>
          </a:p>
          <a:p>
            <a:pPr marL="396240" lvl="1" indent="-144145">
              <a:spcBef>
                <a:spcPts val="300"/>
              </a:spcBef>
              <a:spcAft>
                <a:spcPts val="300"/>
              </a:spcAft>
              <a:buFont typeface="Arial" panose="020B0604020202020204" pitchFamily="34" charset="0"/>
              <a:buChar char="•"/>
            </a:pPr>
            <a:r>
              <a:rPr lang="en-US" sz="1600" b="1" dirty="0">
                <a:solidFill>
                  <a:srgbClr val="000000"/>
                </a:solidFill>
                <a:latin typeface="+mn-lt"/>
                <a:ea typeface="MS PGothic" panose="020B0600070205080204" pitchFamily="34" charset="-128"/>
                <a:cs typeface="CiscoSans"/>
              </a:rPr>
              <a:t>Deterministic Analysis</a:t>
            </a:r>
            <a:r>
              <a:rPr lang="en-US" sz="1600" dirty="0">
                <a:solidFill>
                  <a:srgbClr val="000000"/>
                </a:solidFill>
                <a:latin typeface="+mn-lt"/>
                <a:ea typeface="MS PGothic" panose="020B0600070205080204" pitchFamily="34" charset="-128"/>
                <a:cs typeface="CiscoSans"/>
              </a:rPr>
              <a:t> - For an exploit to be successful, all prior steps in the exploit must also be successful. The cybersecurity analyst knows the steps for a successful exploit.</a:t>
            </a:r>
            <a:endParaRPr lang="en-US" sz="1600" dirty="0">
              <a:solidFill>
                <a:srgbClr val="000000"/>
              </a:solidFill>
              <a:latin typeface="+mn-lt"/>
              <a:ea typeface="MS PGothic" panose="020B0600070205080204" pitchFamily="34" charset="-128"/>
              <a:cs typeface="CiscoSans"/>
            </a:endParaRPr>
          </a:p>
          <a:p>
            <a:pPr marL="396240" lvl="1" indent="-144145">
              <a:spcBef>
                <a:spcPts val="300"/>
              </a:spcBef>
              <a:spcAft>
                <a:spcPts val="300"/>
              </a:spcAft>
              <a:buFont typeface="Arial" panose="020B0604020202020204" pitchFamily="34" charset="0"/>
              <a:buChar char="•"/>
            </a:pPr>
            <a:r>
              <a:rPr lang="en-US" sz="1600" b="1" dirty="0">
                <a:solidFill>
                  <a:srgbClr val="000000"/>
                </a:solidFill>
                <a:latin typeface="+mn-lt"/>
                <a:ea typeface="MS PGothic" panose="020B0600070205080204" pitchFamily="34" charset="-128"/>
                <a:cs typeface="CiscoSans"/>
              </a:rPr>
              <a:t>Probabilistic Analysis</a:t>
            </a:r>
            <a:r>
              <a:rPr lang="en-US" sz="1600" dirty="0">
                <a:solidFill>
                  <a:srgbClr val="000000"/>
                </a:solidFill>
                <a:latin typeface="+mn-lt"/>
                <a:ea typeface="MS PGothic" panose="020B0600070205080204" pitchFamily="34" charset="-128"/>
                <a:cs typeface="CiscoSans"/>
              </a:rPr>
              <a:t> - Statistical techniques are used to determine the probability that a successful exploit will occur based on the likelihood that each step in the exploit will succeed.</a:t>
            </a:r>
            <a:endParaRPr lang="en-US" sz="1600" dirty="0">
              <a:solidFill>
                <a:srgbClr val="000000"/>
              </a:solidFill>
              <a:latin typeface="+mn-lt"/>
              <a:ea typeface="MS PGothic" panose="020B0600070205080204" pitchFamily="34" charset="-128"/>
              <a:cs typeface="CiscoSans"/>
            </a:endParaRPr>
          </a:p>
          <a:p>
            <a:pPr marL="285750" indent="-285750">
              <a:spcBef>
                <a:spcPts val="300"/>
              </a:spcBef>
              <a:spcAft>
                <a:spcPts val="300"/>
              </a:spcAft>
              <a:buFont typeface="Arial" panose="020B0604020202020204" pitchFamily="34" charset="0"/>
              <a:buChar char="•"/>
            </a:pPr>
            <a:endParaRPr lang="en-US" sz="1600" dirty="0">
              <a:solidFill>
                <a:srgbClr val="000000"/>
              </a:solidFill>
              <a:latin typeface="+mn-lt"/>
              <a:ea typeface="MS PGothic" panose="020B0600070205080204" pitchFamily="34" charset="-128"/>
              <a:cs typeface="CiscoSans"/>
            </a:endParaRPr>
          </a:p>
        </p:txBody>
      </p:sp>
    </p:spTree>
    <p:custDataLst>
      <p:tags r:id="rId1"/>
    </p:custData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4911" y="1292086"/>
            <a:ext cx="8561829" cy="2856949"/>
          </a:xfrm>
        </p:spPr>
        <p:txBody>
          <a:bodyPr/>
          <a:lstStyle/>
          <a:p>
            <a:r>
              <a:rPr lang="en-US" dirty="0">
                <a:solidFill>
                  <a:schemeClr val="accent5">
                    <a:lumMod val="40000"/>
                    <a:lumOff val="60000"/>
                  </a:schemeClr>
                </a:solidFill>
              </a:rPr>
              <a:t>26.3 Evaluating Alerts Summary</a:t>
            </a:r>
            <a:br>
              <a:rPr lang="en-US" dirty="0">
                <a:solidFill>
                  <a:schemeClr val="accent5">
                    <a:lumMod val="40000"/>
                    <a:lumOff val="60000"/>
                  </a:schemeClr>
                </a:solidFill>
              </a:rPr>
            </a:br>
            <a:br>
              <a:rPr lang="en-US" dirty="0">
                <a:solidFill>
                  <a:schemeClr val="accent5">
                    <a:lumMod val="40000"/>
                    <a:lumOff val="60000"/>
                  </a:schemeClr>
                </a:solidFill>
              </a:rPr>
            </a:b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9" y="41393"/>
            <a:ext cx="6830086" cy="757551"/>
          </a:xfrm>
        </p:spPr>
        <p:txBody>
          <a:bodyPr/>
          <a:lstStyle/>
          <a:p>
            <a:r>
              <a:rPr lang="en-US" sz="1600" dirty="0"/>
              <a:t>Evaluating Alerts Summary</a:t>
            </a:r>
            <a:br>
              <a:rPr lang="en-US" altLang="en-US" sz="1600" dirty="0"/>
            </a:br>
            <a:r>
              <a:rPr lang="en-US" altLang="en-US" dirty="0"/>
              <a:t>What Did I Learn in this Module? </a:t>
            </a:r>
            <a:endParaRPr lang="en-CA" altLang="en-US" dirty="0"/>
          </a:p>
        </p:txBody>
      </p:sp>
      <p:sp>
        <p:nvSpPr>
          <p:cNvPr id="13315" name="Content Placeholder 2"/>
          <p:cNvSpPr>
            <a:spLocks noGrp="1"/>
          </p:cNvSpPr>
          <p:nvPr>
            <p:ph idx="1"/>
          </p:nvPr>
        </p:nvSpPr>
        <p:spPr>
          <a:xfrm>
            <a:off x="151929" y="735497"/>
            <a:ext cx="8840141" cy="3794790"/>
          </a:xfrm>
        </p:spPr>
        <p:txBody>
          <a:bodyPr/>
          <a:lstStyle/>
          <a:p>
            <a:pPr marL="170180" lvl="2">
              <a:spcBef>
                <a:spcPts val="600"/>
              </a:spcBef>
              <a:spcAft>
                <a:spcPts val="600"/>
              </a:spcAft>
              <a:buClr>
                <a:schemeClr val="tx2"/>
              </a:buClr>
              <a:buSzPct val="90000"/>
              <a:buFont typeface="Arial" panose="020B0604020202020204" pitchFamily="34" charset="0"/>
              <a:buChar char="•"/>
            </a:pPr>
            <a:r>
              <a:rPr lang="en-US" sz="1600" b="0" i="0" dirty="0">
                <a:effectLst/>
              </a:rPr>
              <a:t>Security Onion is an open-source suite of Network Security Monitoring (NSM) tools that run on an Ubuntu Linux distribution.</a:t>
            </a:r>
            <a:endParaRPr lang="en-US" sz="1600" b="0" i="0" dirty="0">
              <a:effectLst/>
            </a:endParaRPr>
          </a:p>
          <a:p>
            <a:pPr marL="170180" lvl="2">
              <a:spcBef>
                <a:spcPts val="600"/>
              </a:spcBef>
              <a:spcAft>
                <a:spcPts val="600"/>
              </a:spcAft>
              <a:buClr>
                <a:schemeClr val="tx2"/>
              </a:buClr>
              <a:buSzPct val="90000"/>
              <a:buFont typeface="Arial" panose="020B0604020202020204" pitchFamily="34" charset="0"/>
              <a:buChar char="•"/>
            </a:pPr>
            <a:r>
              <a:rPr lang="en-US" sz="1600" b="0" i="0" dirty="0">
                <a:effectLst/>
              </a:rPr>
              <a:t>Security Onion tools provide three core functions for the cybersecurity analyst: full packet capture and data types, network-based and host-based intrusion detection systems, and alert analyst tools. </a:t>
            </a:r>
            <a:endParaRPr lang="en-US" sz="1600" b="0" i="0" dirty="0">
              <a:effectLst/>
            </a:endParaRPr>
          </a:p>
          <a:p>
            <a:pPr marL="170180" lvl="2">
              <a:spcBef>
                <a:spcPts val="600"/>
              </a:spcBef>
              <a:spcAft>
                <a:spcPts val="600"/>
              </a:spcAft>
              <a:buClr>
                <a:schemeClr val="tx2"/>
              </a:buClr>
              <a:buSzPct val="90000"/>
              <a:buFont typeface="Arial" panose="020B0604020202020204" pitchFamily="34" charset="0"/>
              <a:buChar char="•"/>
            </a:pPr>
            <a:r>
              <a:rPr lang="en-US" sz="1600" b="0" i="0" dirty="0">
                <a:effectLst/>
              </a:rPr>
              <a:t>Security Onion integrates the data and IDS logs into a single platform through the following tools:</a:t>
            </a:r>
            <a:endParaRPr lang="en-US" sz="1600" b="0" i="0" dirty="0">
              <a:effectLst/>
            </a:endParaRPr>
          </a:p>
          <a:p>
            <a:pPr marL="241300" lvl="3">
              <a:spcBef>
                <a:spcPts val="600"/>
              </a:spcBef>
              <a:spcAft>
                <a:spcPts val="600"/>
              </a:spcAft>
              <a:buClr>
                <a:schemeClr val="tx2"/>
              </a:buClr>
              <a:buSzPct val="90000"/>
              <a:buFont typeface="Arial" panose="020B0604020202020204" pitchFamily="34" charset="0"/>
              <a:buChar char="•"/>
            </a:pPr>
            <a:r>
              <a:rPr lang="en-US" sz="1600" b="0" i="0" dirty="0">
                <a:effectLst/>
              </a:rPr>
              <a:t>Sguil - serves as a starting point in the investigation of security alerts. </a:t>
            </a:r>
            <a:endParaRPr lang="en-US" sz="1600" b="0" i="0" dirty="0">
              <a:effectLst/>
            </a:endParaRPr>
          </a:p>
          <a:p>
            <a:pPr marL="241300" lvl="3">
              <a:spcBef>
                <a:spcPts val="600"/>
              </a:spcBef>
              <a:spcAft>
                <a:spcPts val="600"/>
              </a:spcAft>
              <a:buClr>
                <a:schemeClr val="tx2"/>
              </a:buClr>
              <a:buSzPct val="90000"/>
              <a:buFont typeface="Arial" panose="020B0604020202020204" pitchFamily="34" charset="0"/>
              <a:buChar char="•"/>
            </a:pPr>
            <a:r>
              <a:rPr lang="en-US" sz="1600" b="0" i="0" dirty="0">
                <a:effectLst/>
              </a:rPr>
              <a:t>Kibana - It is an interactive dashboard interface to Elasticsearch data.</a:t>
            </a:r>
            <a:endParaRPr lang="en-US" sz="1600" b="0" i="0" dirty="0">
              <a:effectLst/>
            </a:endParaRPr>
          </a:p>
          <a:p>
            <a:pPr marL="241300" lvl="3">
              <a:spcBef>
                <a:spcPts val="600"/>
              </a:spcBef>
              <a:spcAft>
                <a:spcPts val="600"/>
              </a:spcAft>
              <a:buClr>
                <a:schemeClr val="tx2"/>
              </a:buClr>
              <a:buSzPct val="90000"/>
              <a:buFont typeface="Arial" panose="020B0604020202020204" pitchFamily="34" charset="0"/>
              <a:buChar char="•"/>
            </a:pPr>
            <a:r>
              <a:rPr lang="en-US" sz="1600" b="0" i="0" dirty="0">
                <a:effectLst/>
              </a:rPr>
              <a:t>The Wireshark packet capture application is integrated into the Security Onion suite. </a:t>
            </a:r>
            <a:endParaRPr lang="en-US" sz="1600" b="0" i="0" dirty="0">
              <a:effectLst/>
            </a:endParaRPr>
          </a:p>
          <a:p>
            <a:pPr marL="241300" lvl="3">
              <a:spcBef>
                <a:spcPts val="600"/>
              </a:spcBef>
              <a:spcAft>
                <a:spcPts val="600"/>
              </a:spcAft>
              <a:buClr>
                <a:schemeClr val="tx2"/>
              </a:buClr>
              <a:buSzPct val="90000"/>
              <a:buFont typeface="Arial" panose="020B0604020202020204" pitchFamily="34" charset="0"/>
              <a:buChar char="•"/>
            </a:pPr>
            <a:r>
              <a:rPr lang="en-US" sz="1600" b="0" i="0" dirty="0">
                <a:effectLst/>
              </a:rPr>
              <a:t>Zeek is a network traffic analyzer that serves as a security monitor. </a:t>
            </a:r>
            <a:r>
              <a:rPr lang="en-US" sz="1600" dirty="0"/>
              <a:t> </a:t>
            </a:r>
            <a:endParaRPr lang="en-US" sz="1600" b="0" i="0" dirty="0">
              <a:effectLst/>
            </a:endParaRPr>
          </a:p>
        </p:txBody>
      </p:sp>
    </p:spTree>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9" y="41393"/>
            <a:ext cx="7168016" cy="757551"/>
          </a:xfrm>
        </p:spPr>
        <p:txBody>
          <a:bodyPr/>
          <a:lstStyle/>
          <a:p>
            <a:r>
              <a:rPr lang="en-US" sz="1600" dirty="0"/>
              <a:t>Evaluating Alerts Summary</a:t>
            </a:r>
            <a:br>
              <a:rPr lang="en-US" altLang="en-US" dirty="0"/>
            </a:br>
            <a:r>
              <a:rPr lang="en-US" altLang="en-US" dirty="0"/>
              <a:t>What Did I Learn in this Module? (Contd.)</a:t>
            </a:r>
            <a:endParaRPr lang="en-CA" altLang="en-US" dirty="0"/>
          </a:p>
        </p:txBody>
      </p:sp>
      <p:sp>
        <p:nvSpPr>
          <p:cNvPr id="13315" name="Content Placeholder 2"/>
          <p:cNvSpPr>
            <a:spLocks noGrp="1"/>
          </p:cNvSpPr>
          <p:nvPr>
            <p:ph idx="1"/>
          </p:nvPr>
        </p:nvSpPr>
        <p:spPr>
          <a:xfrm>
            <a:off x="151929" y="805837"/>
            <a:ext cx="8840141" cy="3794790"/>
          </a:xfrm>
        </p:spPr>
        <p:txBody>
          <a:bodyPr/>
          <a:lstStyle/>
          <a:p>
            <a:pPr marL="170180" lvl="2">
              <a:spcBef>
                <a:spcPts val="600"/>
              </a:spcBef>
              <a:spcAft>
                <a:spcPts val="600"/>
              </a:spcAft>
              <a:buClr>
                <a:schemeClr val="tx2"/>
              </a:buClr>
              <a:buSzPct val="90000"/>
              <a:buFont typeface="Arial" panose="020B0604020202020204" pitchFamily="34" charset="0"/>
              <a:buChar char="•"/>
            </a:pPr>
            <a:r>
              <a:rPr lang="en-US" sz="1600" b="0" i="0" dirty="0">
                <a:effectLst/>
              </a:rPr>
              <a:t>Snort is a Network Intrusion Detection System (NIDS). It is an important source of the alert data that is indexed in the Sguil analysis tool.</a:t>
            </a:r>
            <a:endParaRPr lang="en-US" sz="1600" dirty="0"/>
          </a:p>
          <a:p>
            <a:pPr marL="170180" lvl="2">
              <a:spcBef>
                <a:spcPts val="600"/>
              </a:spcBef>
              <a:spcAft>
                <a:spcPts val="600"/>
              </a:spcAft>
              <a:buClr>
                <a:schemeClr val="tx2"/>
              </a:buClr>
              <a:buSzPct val="90000"/>
              <a:buFont typeface="Arial" panose="020B0604020202020204" pitchFamily="34" charset="0"/>
              <a:buChar char="•"/>
            </a:pPr>
            <a:r>
              <a:rPr lang="en-US" sz="1600" b="0" i="0" dirty="0">
                <a:effectLst/>
              </a:rPr>
              <a:t>Alerts can be classified as True Positive (The alert has been verified to be an actual security incident) or False Positive (The alert does not indicate an actual security incident). </a:t>
            </a:r>
            <a:endParaRPr lang="en-US" sz="1600" b="0" i="0" dirty="0">
              <a:effectLst/>
            </a:endParaRPr>
          </a:p>
          <a:p>
            <a:pPr marL="170180" lvl="2">
              <a:spcBef>
                <a:spcPts val="600"/>
              </a:spcBef>
              <a:spcAft>
                <a:spcPts val="600"/>
              </a:spcAft>
              <a:buClr>
                <a:schemeClr val="tx2"/>
              </a:buClr>
              <a:buSzPct val="90000"/>
              <a:buFont typeface="Arial" panose="020B0604020202020204" pitchFamily="34" charset="0"/>
              <a:buChar char="•"/>
            </a:pPr>
            <a:r>
              <a:rPr lang="en-US" sz="1600" b="0" i="0" dirty="0">
                <a:effectLst/>
              </a:rPr>
              <a:t>An alternative situation is that an alert was not generated. The absence of an alert can be classified as: True Negative (No security incident has occurred. The activity is benign.) and False Negative (An undetected incident has occurred).</a:t>
            </a:r>
            <a:endParaRPr lang="en-US" sz="1600" b="0" i="0" dirty="0">
              <a:effectLst/>
            </a:endParaRPr>
          </a:p>
          <a:p>
            <a:pPr marL="170180" lvl="2">
              <a:spcBef>
                <a:spcPts val="600"/>
              </a:spcBef>
              <a:spcAft>
                <a:spcPts val="600"/>
              </a:spcAft>
              <a:buClr>
                <a:schemeClr val="tx2"/>
              </a:buClr>
              <a:buSzPct val="90000"/>
              <a:buFont typeface="Arial" panose="020B0604020202020204" pitchFamily="34" charset="0"/>
              <a:buChar char="•"/>
            </a:pPr>
            <a:r>
              <a:rPr lang="en-US" sz="1600" b="0" i="0" dirty="0">
                <a:effectLst/>
              </a:rPr>
              <a:t>Deterministic analysis evaluates risk based on what is known about a vulnerability.</a:t>
            </a:r>
            <a:endParaRPr lang="en-US" sz="1600" dirty="0"/>
          </a:p>
          <a:p>
            <a:pPr marL="170180" lvl="2">
              <a:spcBef>
                <a:spcPts val="600"/>
              </a:spcBef>
              <a:spcAft>
                <a:spcPts val="600"/>
              </a:spcAft>
              <a:buClr>
                <a:schemeClr val="tx2"/>
              </a:buClr>
              <a:buSzPct val="90000"/>
              <a:buFont typeface="Arial" panose="020B0604020202020204" pitchFamily="34" charset="0"/>
              <a:buChar char="•"/>
            </a:pPr>
            <a:r>
              <a:rPr lang="en-US" sz="1600" b="0" i="0" dirty="0">
                <a:effectLst/>
              </a:rPr>
              <a:t>Probabilistic analysis estimates the potential success of an exploit by estimating the likelihood that if one step in an exploit has successfully been completed that the next step will also be successful.</a:t>
            </a:r>
            <a:endParaRPr lang="en-US" sz="1600" dirty="0"/>
          </a:p>
        </p:txBody>
      </p:sp>
    </p:spTree>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Title 2"/>
          <p:cNvSpPr>
            <a:spLocks noGrp="1" noChangeArrowheads="1"/>
          </p:cNvSpPr>
          <p:nvPr>
            <p:ph type="title"/>
          </p:nvPr>
        </p:nvSpPr>
        <p:spPr/>
        <p:txBody>
          <a:bodyPr/>
          <a:lstStyle/>
          <a:p>
            <a:pPr eaLnBrk="1" hangingPunct="1"/>
            <a:r>
              <a:rPr lang="en-US" sz="1400" dirty="0">
                <a:latin typeface="Arial" panose="020B0604020202020204" pitchFamily="34" charset="0"/>
              </a:rPr>
              <a:t>Module 26</a:t>
            </a:r>
            <a:br>
              <a:rPr lang="en-US" dirty="0">
                <a:latin typeface="Arial" panose="020B0604020202020204" pitchFamily="34" charset="0"/>
              </a:rPr>
            </a:br>
            <a:r>
              <a:rPr lang="en-US" dirty="0">
                <a:latin typeface="Arial" panose="020B0604020202020204" pitchFamily="34" charset="0"/>
              </a:rPr>
              <a:t>New Terms and Commands</a:t>
            </a:r>
            <a:endParaRPr lang="en-US" dirty="0">
              <a:latin typeface="Arial" panose="020B0604020202020204" pitchFamily="34" charset="0"/>
            </a:endParaRPr>
          </a:p>
        </p:txBody>
      </p:sp>
      <p:graphicFrame>
        <p:nvGraphicFramePr>
          <p:cNvPr id="3" name="Content Placeholder 2"/>
          <p:cNvGraphicFramePr>
            <a:graphicFrameLocks noGrp="1"/>
          </p:cNvGraphicFramePr>
          <p:nvPr>
            <p:ph idx="1"/>
          </p:nvPr>
        </p:nvGraphicFramePr>
        <p:xfrm>
          <a:off x="381510" y="816529"/>
          <a:ext cx="8257164" cy="2672629"/>
        </p:xfrm>
        <a:graphic>
          <a:graphicData uri="http://schemas.openxmlformats.org/drawingml/2006/table">
            <a:tbl>
              <a:tblPr firstRow="1" bandRow="1">
                <a:tableStyleId>{F5AB1C69-6EDB-4FF4-983F-18BD219EF322}</a:tableStyleId>
              </a:tblPr>
              <a:tblGrid>
                <a:gridCol w="3658128"/>
                <a:gridCol w="4599036"/>
              </a:tblGrid>
              <a:tr h="2672629">
                <a:tc>
                  <a:txBody>
                    <a:bodyPr/>
                    <a:lstStyle/>
                    <a:p>
                      <a:pPr marL="173355" marR="0" lvl="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IN" sz="1600" b="0" i="0" kern="1200" dirty="0">
                          <a:solidFill>
                            <a:srgbClr val="000000"/>
                          </a:solidFill>
                          <a:effectLst/>
                          <a:latin typeface="+mn-lt"/>
                          <a:ea typeface="+mn-ea"/>
                          <a:cs typeface="+mn-cs"/>
                        </a:rPr>
                        <a:t>Security Onion</a:t>
                      </a:r>
                      <a:endParaRPr lang="en-IN" sz="1600" b="0" i="0" kern="1200" dirty="0">
                        <a:solidFill>
                          <a:srgbClr val="000000"/>
                        </a:solidFill>
                        <a:effectLst/>
                        <a:latin typeface="+mn-lt"/>
                        <a:ea typeface="+mn-ea"/>
                        <a:cs typeface="+mn-cs"/>
                      </a:endParaRPr>
                    </a:p>
                    <a:p>
                      <a:pPr marL="173355" marR="0" lvl="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IN" sz="1600" b="0" i="0" kern="1200" dirty="0">
                          <a:solidFill>
                            <a:srgbClr val="000000"/>
                          </a:solidFill>
                          <a:effectLst/>
                          <a:latin typeface="+mn-lt"/>
                          <a:ea typeface="+mn-ea"/>
                          <a:cs typeface="+mn-cs"/>
                        </a:rPr>
                        <a:t>Network Security Monitoring (NSM)</a:t>
                      </a:r>
                      <a:endParaRPr lang="en-IN" sz="1600" b="0" i="0" kern="1200" dirty="0">
                        <a:solidFill>
                          <a:srgbClr val="000000"/>
                        </a:solidFill>
                        <a:effectLst/>
                        <a:latin typeface="+mn-lt"/>
                        <a:ea typeface="+mn-ea"/>
                        <a:cs typeface="+mn-cs"/>
                      </a:endParaRPr>
                    </a:p>
                    <a:p>
                      <a:pPr marL="173355" marR="0" lvl="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IN" sz="1600" b="0" i="0" kern="1200" dirty="0">
                          <a:solidFill>
                            <a:srgbClr val="000000"/>
                          </a:solidFill>
                          <a:effectLst/>
                          <a:latin typeface="+mn-lt"/>
                          <a:ea typeface="+mn-ea"/>
                          <a:cs typeface="+mn-cs"/>
                        </a:rPr>
                        <a:t>CapME</a:t>
                      </a:r>
                      <a:endParaRPr lang="en-IN" sz="1600" b="0" i="0" kern="1200" dirty="0">
                        <a:solidFill>
                          <a:srgbClr val="000000"/>
                        </a:solidFill>
                        <a:effectLst/>
                        <a:latin typeface="+mn-lt"/>
                        <a:ea typeface="+mn-ea"/>
                        <a:cs typeface="+mn-cs"/>
                      </a:endParaRPr>
                    </a:p>
                    <a:p>
                      <a:pPr marL="173355" marR="0" lvl="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IN" sz="1600" b="0" i="0" kern="1200" dirty="0">
                          <a:solidFill>
                            <a:srgbClr val="000000"/>
                          </a:solidFill>
                          <a:effectLst/>
                          <a:latin typeface="+mn-lt"/>
                          <a:ea typeface="+mn-ea"/>
                          <a:cs typeface="+mn-cs"/>
                        </a:rPr>
                        <a:t>Snort</a:t>
                      </a:r>
                      <a:endParaRPr lang="en-IN" sz="1600" b="0" i="0" kern="1200" dirty="0">
                        <a:solidFill>
                          <a:srgbClr val="000000"/>
                        </a:solidFill>
                        <a:effectLst/>
                        <a:latin typeface="+mn-lt"/>
                        <a:ea typeface="+mn-ea"/>
                        <a:cs typeface="+mn-cs"/>
                      </a:endParaRPr>
                    </a:p>
                    <a:p>
                      <a:pPr marL="173355" marR="0" lvl="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IN" sz="1600" b="0" i="0" kern="1200" dirty="0">
                          <a:solidFill>
                            <a:srgbClr val="000000"/>
                          </a:solidFill>
                          <a:effectLst/>
                          <a:latin typeface="+mn-lt"/>
                          <a:ea typeface="+mn-ea"/>
                          <a:cs typeface="+mn-cs"/>
                        </a:rPr>
                        <a:t>Zeek</a:t>
                      </a:r>
                      <a:endParaRPr lang="en-IN" sz="1600" b="0" i="0" kern="1200" dirty="0">
                        <a:solidFill>
                          <a:srgbClr val="000000"/>
                        </a:solidFill>
                        <a:effectLst/>
                        <a:latin typeface="+mn-lt"/>
                        <a:ea typeface="+mn-ea"/>
                        <a:cs typeface="+mn-cs"/>
                      </a:endParaRPr>
                    </a:p>
                    <a:p>
                      <a:pPr marL="173355" marR="0" lvl="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IN" sz="1600" b="0" i="0" kern="1200" dirty="0">
                          <a:solidFill>
                            <a:srgbClr val="000000"/>
                          </a:solidFill>
                          <a:effectLst/>
                          <a:latin typeface="+mn-lt"/>
                          <a:ea typeface="+mn-ea"/>
                          <a:cs typeface="+mn-cs"/>
                        </a:rPr>
                        <a:t>OSSEC</a:t>
                      </a:r>
                      <a:endParaRPr lang="en-IN" sz="1600" b="0" i="0" kern="1200" dirty="0">
                        <a:solidFill>
                          <a:srgbClr val="000000"/>
                        </a:solidFill>
                        <a:effectLst/>
                        <a:latin typeface="+mn-lt"/>
                        <a:ea typeface="+mn-ea"/>
                        <a:cs typeface="+mn-cs"/>
                      </a:endParaRPr>
                    </a:p>
                    <a:p>
                      <a:pPr marL="173355" marR="0" lvl="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IN" sz="1600" b="0" i="0" kern="1200" dirty="0">
                          <a:solidFill>
                            <a:srgbClr val="000000"/>
                          </a:solidFill>
                          <a:effectLst/>
                          <a:latin typeface="+mn-lt"/>
                          <a:ea typeface="+mn-ea"/>
                          <a:cs typeface="+mn-cs"/>
                        </a:rPr>
                        <a:t>Wazuh</a:t>
                      </a:r>
                      <a:endParaRPr lang="en-IN" sz="1600" b="0" i="0" kern="1200" dirty="0">
                        <a:solidFill>
                          <a:srgbClr val="000000"/>
                        </a:solidFill>
                        <a:effectLst/>
                        <a:latin typeface="+mn-lt"/>
                        <a:ea typeface="+mn-ea"/>
                        <a:cs typeface="+mn-cs"/>
                      </a:endParaRPr>
                    </a:p>
                    <a:p>
                      <a:pPr marL="173355" marR="0" lvl="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IN" sz="1600" b="0" i="0" kern="1200" dirty="0">
                          <a:solidFill>
                            <a:srgbClr val="000000"/>
                          </a:solidFill>
                          <a:effectLst/>
                          <a:latin typeface="+mn-lt"/>
                          <a:ea typeface="+mn-ea"/>
                          <a:cs typeface="+mn-cs"/>
                        </a:rPr>
                        <a:t>Suricata</a:t>
                      </a:r>
                      <a:endParaRPr lang="en-US" sz="16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355" indent="-173355">
                        <a:spcBef>
                          <a:spcPts val="200"/>
                        </a:spcBef>
                        <a:spcAft>
                          <a:spcPts val="200"/>
                        </a:spcAft>
                        <a:buFont typeface="Arial" panose="020B0604020202020204" pitchFamily="34" charset="0"/>
                        <a:buChar char="•"/>
                      </a:pPr>
                      <a:r>
                        <a:rPr lang="en-IN" sz="1600" b="0" i="0" kern="1200" dirty="0">
                          <a:solidFill>
                            <a:srgbClr val="000000"/>
                          </a:solidFill>
                          <a:effectLst/>
                          <a:latin typeface="+mn-lt"/>
                          <a:ea typeface="+mn-ea"/>
                          <a:cs typeface="+mn-cs"/>
                        </a:rPr>
                        <a:t>Passive Asset Detection System (PADS)</a:t>
                      </a:r>
                      <a:endParaRPr lang="en-IN" sz="1600" b="0" i="0" kern="1200" dirty="0">
                        <a:solidFill>
                          <a:srgbClr val="000000"/>
                        </a:solidFill>
                        <a:effectLst/>
                        <a:latin typeface="+mn-lt"/>
                        <a:ea typeface="+mn-ea"/>
                        <a:cs typeface="+mn-cs"/>
                      </a:endParaRPr>
                    </a:p>
                    <a:p>
                      <a:pPr marL="173355" indent="-173355">
                        <a:spcBef>
                          <a:spcPts val="200"/>
                        </a:spcBef>
                        <a:spcAft>
                          <a:spcPts val="200"/>
                        </a:spcAft>
                        <a:buFont typeface="Arial" panose="020B0604020202020204" pitchFamily="34" charset="0"/>
                        <a:buChar char="•"/>
                      </a:pPr>
                      <a:r>
                        <a:rPr lang="en-IN" sz="1600" b="0" i="0" kern="1200" dirty="0">
                          <a:solidFill>
                            <a:srgbClr val="000000"/>
                          </a:solidFill>
                          <a:effectLst/>
                          <a:latin typeface="+mn-lt"/>
                          <a:ea typeface="+mn-ea"/>
                          <a:cs typeface="+mn-cs"/>
                        </a:rPr>
                        <a:t>Retrospective Security Analysis (RSA)</a:t>
                      </a:r>
                      <a:endParaRPr lang="en-IN" sz="1600" b="0" i="0" kern="1200" dirty="0">
                        <a:solidFill>
                          <a:srgbClr val="000000"/>
                        </a:solidFill>
                        <a:effectLst/>
                        <a:latin typeface="+mn-lt"/>
                        <a:ea typeface="+mn-ea"/>
                        <a:cs typeface="+mn-cs"/>
                      </a:endParaRPr>
                    </a:p>
                    <a:p>
                      <a:pPr marL="173355" marR="0" lvl="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US" sz="1600" b="0" i="0" kern="1200" dirty="0">
                          <a:solidFill>
                            <a:srgbClr val="000000"/>
                          </a:solidFill>
                          <a:effectLst/>
                          <a:latin typeface="+mn-lt"/>
                          <a:ea typeface="+mn-ea"/>
                          <a:cs typeface="+mn-cs"/>
                        </a:rPr>
                        <a:t>Deterministic Analysis</a:t>
                      </a:r>
                      <a:endParaRPr lang="en-US" sz="1600" b="0" i="0" kern="1200" dirty="0">
                        <a:solidFill>
                          <a:srgbClr val="000000"/>
                        </a:solidFill>
                        <a:effectLst/>
                        <a:latin typeface="+mn-lt"/>
                        <a:ea typeface="+mn-ea"/>
                        <a:cs typeface="+mn-cs"/>
                      </a:endParaRPr>
                    </a:p>
                    <a:p>
                      <a:pPr marL="173355" marR="0" lvl="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US" sz="1600" b="0" i="0" kern="1200" dirty="0">
                          <a:solidFill>
                            <a:srgbClr val="000000"/>
                          </a:solidFill>
                          <a:effectLst/>
                          <a:latin typeface="+mn-lt"/>
                          <a:ea typeface="+mn-ea"/>
                          <a:cs typeface="+mn-cs"/>
                        </a:rPr>
                        <a:t>Probabilistic Analysis</a:t>
                      </a:r>
                      <a:endParaRPr lang="en-US" sz="1600" b="0" i="0" kern="1200" dirty="0">
                        <a:solidFill>
                          <a:srgbClr val="000000"/>
                        </a:solidFill>
                        <a:effectLst/>
                        <a:latin typeface="+mn-lt"/>
                        <a:ea typeface="+mn-ea"/>
                        <a:cs typeface="+mn-cs"/>
                      </a:endParaRPr>
                    </a:p>
                    <a:p>
                      <a:pPr marL="173355" marR="0" lvl="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IN" sz="1600" b="0" i="0" kern="1200" dirty="0">
                          <a:solidFill>
                            <a:srgbClr val="000000"/>
                          </a:solidFill>
                          <a:effectLst/>
                          <a:latin typeface="+mn-lt"/>
                          <a:ea typeface="+mn-ea"/>
                          <a:cs typeface="+mn-cs"/>
                        </a:rPr>
                        <a:t>Sguil</a:t>
                      </a:r>
                      <a:endParaRPr lang="en-IN" sz="1600" b="0" i="0" kern="1200" dirty="0">
                        <a:solidFill>
                          <a:srgbClr val="000000"/>
                        </a:solidFill>
                        <a:effectLst/>
                        <a:latin typeface="+mn-lt"/>
                        <a:ea typeface="+mn-ea"/>
                        <a:cs typeface="+mn-cs"/>
                      </a:endParaRPr>
                    </a:p>
                    <a:p>
                      <a:pPr marL="173355" marR="0" lvl="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IN" sz="1600" b="0" i="0" kern="1200" dirty="0">
                          <a:solidFill>
                            <a:srgbClr val="000000"/>
                          </a:solidFill>
                          <a:effectLst/>
                          <a:latin typeface="+mn-lt"/>
                          <a:ea typeface="+mn-ea"/>
                          <a:cs typeface="+mn-cs"/>
                        </a:rPr>
                        <a:t>Kibana</a:t>
                      </a:r>
                      <a:endParaRPr lang="en-IN" sz="1600" b="0" i="0" kern="1200" dirty="0">
                        <a:solidFill>
                          <a:srgbClr val="000000"/>
                        </a:solidFill>
                        <a:effectLst/>
                        <a:latin typeface="+mn-lt"/>
                        <a:ea typeface="+mn-ea"/>
                        <a:cs typeface="+mn-cs"/>
                      </a:endParaRPr>
                    </a:p>
                    <a:p>
                      <a:pPr marL="173355" marR="0" lvl="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IN" sz="1600" b="0" i="0" kern="1200" dirty="0">
                          <a:solidFill>
                            <a:srgbClr val="000000"/>
                          </a:solidFill>
                          <a:effectLst/>
                          <a:latin typeface="+mn-lt"/>
                          <a:ea typeface="+mn-ea"/>
                          <a:cs typeface="+mn-cs"/>
                        </a:rPr>
                        <a:t>Wireshark</a:t>
                      </a:r>
                      <a:endParaRPr lang="en-IN" sz="1600" b="0" i="0" kern="1200" dirty="0">
                        <a:solidFill>
                          <a:srgbClr val="000000"/>
                        </a:solidFill>
                        <a:effectLst/>
                        <a:latin typeface="+mn-lt"/>
                        <a:ea typeface="+mn-ea"/>
                        <a:cs typeface="+mn-cs"/>
                      </a:endParaRPr>
                    </a:p>
                    <a:p>
                      <a:pPr marL="173355" marR="0" lvl="0" indent="-173355" algn="l" defTabSz="685800" rtl="0" eaLnBrk="1" fontAlgn="auto" latinLnBrk="0" hangingPunct="1">
                        <a:lnSpc>
                          <a:spcPct val="100000"/>
                        </a:lnSpc>
                        <a:spcBef>
                          <a:spcPts val="200"/>
                        </a:spcBef>
                        <a:spcAft>
                          <a:spcPts val="200"/>
                        </a:spcAft>
                        <a:buClrTx/>
                        <a:buSzTx/>
                        <a:buFont typeface="Arial" panose="020B0604020202020204" pitchFamily="34" charset="0"/>
                        <a:buChar char="•"/>
                        <a:defRPr/>
                      </a:pPr>
                      <a:r>
                        <a:rPr lang="en-IN" sz="1600" b="0" i="0" kern="1200" dirty="0">
                          <a:solidFill>
                            <a:srgbClr val="000000"/>
                          </a:solidFill>
                          <a:effectLst/>
                          <a:latin typeface="+mn-lt"/>
                          <a:ea typeface="+mn-ea"/>
                          <a:cs typeface="+mn-cs"/>
                        </a:rPr>
                        <a:t>Zeek</a:t>
                      </a:r>
                      <a:endParaRPr lang="en-US" sz="16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3510" y="1053382"/>
            <a:ext cx="7156174" cy="1802391"/>
          </a:xfrm>
        </p:spPr>
        <p:txBody>
          <a:bodyPr/>
          <a:lstStyle/>
          <a:p>
            <a:r>
              <a:rPr lang="en-US" dirty="0">
                <a:solidFill>
                  <a:schemeClr val="accent5">
                    <a:lumMod val="40000"/>
                    <a:lumOff val="60000"/>
                  </a:schemeClr>
                </a:solidFill>
              </a:rPr>
              <a:t>26.1 Sources of Alerts</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Evaluating Alerts</a:t>
            </a:r>
            <a:endParaRPr lang="en-US" sz="1600" dirty="0"/>
          </a:p>
          <a:p>
            <a:r>
              <a:rPr lang="en-US" dirty="0"/>
              <a:t>Security Onion</a:t>
            </a:r>
            <a:endParaRPr lang="en-US" dirty="0"/>
          </a:p>
        </p:txBody>
      </p:sp>
      <p:sp>
        <p:nvSpPr>
          <p:cNvPr id="2" name="Content Placeholder 1"/>
          <p:cNvSpPr>
            <a:spLocks noGrp="1"/>
          </p:cNvSpPr>
          <p:nvPr>
            <p:ph idx="1"/>
          </p:nvPr>
        </p:nvSpPr>
        <p:spPr>
          <a:xfrm>
            <a:off x="144065" y="798944"/>
            <a:ext cx="8811092" cy="3382912"/>
          </a:xfrm>
        </p:spPr>
        <p:txBody>
          <a:bodyPr/>
          <a:lstStyle/>
          <a:p>
            <a:pPr>
              <a:buFont typeface="Arial" panose="020B0604020202020204" pitchFamily="34" charset="0"/>
              <a:buChar char="•"/>
            </a:pPr>
            <a:r>
              <a:rPr lang="en-US" sz="1600" dirty="0"/>
              <a:t>Security Onion is an open-source suite of Network Security Monitoring (NSM) tools that run on an Ubuntu Linux distribution.</a:t>
            </a:r>
            <a:endParaRPr lang="en-US" sz="1600" dirty="0"/>
          </a:p>
          <a:p>
            <a:pPr>
              <a:buFont typeface="Arial" panose="020B0604020202020204" pitchFamily="34" charset="0"/>
              <a:buChar char="•"/>
            </a:pPr>
            <a:r>
              <a:rPr lang="en-IN" sz="1600" b="0" i="0" dirty="0">
                <a:effectLst/>
              </a:rPr>
              <a:t>Security Onion tools </a:t>
            </a:r>
            <a:r>
              <a:rPr lang="en-US" sz="1600" dirty="0"/>
              <a:t>provides three core functions for the cybersecurity analyst such as full packet capture and data types, network-based and host-based intrusion detection systems, and alert analyst tools. </a:t>
            </a:r>
            <a:endParaRPr lang="en-US" sz="1600" dirty="0"/>
          </a:p>
          <a:p>
            <a:pPr>
              <a:buFont typeface="Arial" panose="020B0604020202020204" pitchFamily="34" charset="0"/>
              <a:buChar char="•"/>
            </a:pPr>
            <a:r>
              <a:rPr lang="en-US" sz="1600" dirty="0"/>
              <a:t>Security Onion can be installed as a standalone installation or as a sensor and server platform. </a:t>
            </a:r>
            <a:endParaRPr lang="en-US" sz="1600" dirty="0"/>
          </a:p>
          <a:p>
            <a:pPr>
              <a:buFont typeface="Arial" panose="020B0604020202020204" pitchFamily="34" charset="0"/>
              <a:buChar char="•"/>
            </a:pPr>
            <a:r>
              <a:rPr lang="en-US" sz="1600" b="0" i="0" dirty="0">
                <a:effectLst/>
              </a:rPr>
              <a:t>Some components of Security Onion are owned and maintained by corporations, such as Cisco and Riverbend Technologies, but are made available as open source.</a:t>
            </a:r>
            <a:endParaRPr lang="en-US" sz="1600" b="0" i="0" dirty="0">
              <a:effectLst/>
            </a:endParaRPr>
          </a:p>
          <a:p>
            <a:pPr>
              <a:buFont typeface="Arial" panose="020B0604020202020204" pitchFamily="34" charset="0"/>
              <a:buChar char="•"/>
            </a:pPr>
            <a:endParaRPr lang="en-US" sz="1600" b="0" i="0" dirty="0">
              <a:effectLst/>
            </a:endParaRPr>
          </a:p>
          <a:p>
            <a:pPr>
              <a:buFont typeface="Arial" panose="020B0604020202020204" pitchFamily="34" charset="0"/>
              <a:buChar char="•"/>
            </a:pPr>
            <a:r>
              <a:rPr lang="en-US" sz="1600" b="0" i="0" dirty="0">
                <a:effectLst/>
              </a:rPr>
              <a:t>sucuri.net</a:t>
            </a:r>
            <a:endParaRPr lang="en-US" sz="1600" b="1" dirty="0"/>
          </a:p>
          <a:p>
            <a:pPr marL="0" indent="0">
              <a:buNone/>
            </a:pPr>
            <a:endParaRPr lang="en-US" sz="1600" dirty="0"/>
          </a:p>
        </p:txBody>
      </p:sp>
    </p:spTree>
    <p:custDataLst>
      <p:tags r:id="rId1"/>
    </p:custData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Evaluating Alerts</a:t>
            </a:r>
            <a:endParaRPr lang="en-US" sz="1600" dirty="0"/>
          </a:p>
          <a:p>
            <a:r>
              <a:rPr lang="en-US" dirty="0"/>
              <a:t>Detection Tools for Collecting Alert Data</a:t>
            </a:r>
            <a:endParaRPr lang="en-US" dirty="0"/>
          </a:p>
        </p:txBody>
      </p:sp>
      <p:sp>
        <p:nvSpPr>
          <p:cNvPr id="2" name="Content Placeholder 1"/>
          <p:cNvSpPr>
            <a:spLocks noGrp="1"/>
          </p:cNvSpPr>
          <p:nvPr>
            <p:ph idx="1"/>
          </p:nvPr>
        </p:nvSpPr>
        <p:spPr>
          <a:xfrm>
            <a:off x="144066" y="798944"/>
            <a:ext cx="3220926" cy="3753178"/>
          </a:xfrm>
        </p:spPr>
        <p:txBody>
          <a:bodyPr/>
          <a:lstStyle/>
          <a:p>
            <a:pPr>
              <a:buFont typeface="Arial" panose="020B0604020202020204" pitchFamily="34" charset="0"/>
              <a:buChar char="•"/>
            </a:pPr>
            <a:r>
              <a:rPr lang="en-US" sz="1600" b="0" i="0" dirty="0">
                <a:effectLst/>
              </a:rPr>
              <a:t>Security Onion contains many components. It </a:t>
            </a:r>
            <a:r>
              <a:rPr lang="en-US" sz="1600" dirty="0"/>
              <a:t>is an integrated environment which is designed to simplify the deployment of a comprehensive NSM solution. </a:t>
            </a:r>
            <a:endParaRPr lang="en-US" sz="1600" dirty="0"/>
          </a:p>
          <a:p>
            <a:pPr>
              <a:buFont typeface="Arial" panose="020B0604020202020204" pitchFamily="34" charset="0"/>
              <a:buChar char="•"/>
            </a:pPr>
            <a:r>
              <a:rPr lang="en-US" sz="1600" dirty="0"/>
              <a:t>The figure illustrates the way in which components of the Security Onion work together.</a:t>
            </a:r>
            <a:endParaRPr lang="en-US" sz="1600" dirty="0"/>
          </a:p>
        </p:txBody>
      </p:sp>
      <p:pic>
        <p:nvPicPr>
          <p:cNvPr id="1026" name="Picture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628073" y="877398"/>
            <a:ext cx="5230182" cy="3600000"/>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 Box 1"/>
          <p:cNvSpPr/>
          <p:nvPr/>
        </p:nvSpPr>
        <p:spPr>
          <a:xfrm>
            <a:off x="4885414" y="4518368"/>
            <a:ext cx="3101298" cy="338554"/>
          </a:xfrm>
          <a:prstGeom prst="rect">
            <a:avLst/>
          </a:prstGeom>
        </p:spPr>
        <p:txBody>
          <a:bodyPr wrap="none">
            <a:spAutoFit/>
          </a:bodyPr>
          <a:lstStyle/>
          <a:p>
            <a:r>
              <a:rPr lang="en-US" sz="1600" b="1" dirty="0">
                <a:solidFill>
                  <a:srgbClr val="000000"/>
                </a:solidFill>
                <a:latin typeface="+mn-lt"/>
                <a:ea typeface="MS PGothic" panose="020B0600070205080204" pitchFamily="34" charset="-128"/>
                <a:cs typeface="CiscoSans"/>
              </a:rPr>
              <a:t>A Security Onion Architecture</a:t>
            </a:r>
            <a:endParaRPr lang="en-US" sz="1600" b="1" dirty="0">
              <a:solidFill>
                <a:srgbClr val="000000"/>
              </a:solidFill>
              <a:latin typeface="+mn-lt"/>
              <a:ea typeface="MS PGothic" panose="020B0600070205080204" pitchFamily="34" charset="-128"/>
              <a:cs typeface="CiscoSans"/>
            </a:endParaRPr>
          </a:p>
        </p:txBody>
      </p:sp>
    </p:spTree>
    <p:custDataLst>
      <p:tags r:id="rId2"/>
    </p:custData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Evaluating Alerts</a:t>
            </a:r>
            <a:endParaRPr lang="en-US" sz="1600" dirty="0"/>
          </a:p>
          <a:p>
            <a:r>
              <a:rPr lang="en-US" dirty="0"/>
              <a:t>Detection Tools for Collecting Alert Data (Contd.)</a:t>
            </a:r>
            <a:endParaRPr lang="en-US" dirty="0"/>
          </a:p>
        </p:txBody>
      </p:sp>
      <p:sp>
        <p:nvSpPr>
          <p:cNvPr id="2" name="Content Placeholder 1"/>
          <p:cNvSpPr>
            <a:spLocks noGrp="1"/>
          </p:cNvSpPr>
          <p:nvPr>
            <p:ph idx="1"/>
          </p:nvPr>
        </p:nvSpPr>
        <p:spPr>
          <a:xfrm>
            <a:off x="144065" y="750176"/>
            <a:ext cx="8855869" cy="301194"/>
          </a:xfrm>
        </p:spPr>
        <p:txBody>
          <a:bodyPr/>
          <a:lstStyle/>
          <a:p>
            <a:pPr marL="0" indent="0">
              <a:buNone/>
            </a:pPr>
            <a:r>
              <a:rPr lang="en-US" sz="1600" dirty="0"/>
              <a:t>The following table lists the detection tools of the Security Onion:</a:t>
            </a:r>
            <a:endParaRPr lang="en-US" sz="1600" dirty="0"/>
          </a:p>
          <a:p>
            <a:pPr>
              <a:buFont typeface="Arial" panose="020B0604020202020204" pitchFamily="34" charset="0"/>
              <a:buChar char="•"/>
            </a:pPr>
            <a:endParaRPr lang="en-US" sz="1600" dirty="0"/>
          </a:p>
        </p:txBody>
      </p:sp>
      <p:graphicFrame>
        <p:nvGraphicFramePr>
          <p:cNvPr id="4" name="Table 3"/>
          <p:cNvGraphicFramePr>
            <a:graphicFrameLocks noGrp="1"/>
          </p:cNvGraphicFramePr>
          <p:nvPr/>
        </p:nvGraphicFramePr>
        <p:xfrm>
          <a:off x="207263" y="1043751"/>
          <a:ext cx="8719517" cy="3627120"/>
        </p:xfrm>
        <a:graphic>
          <a:graphicData uri="http://schemas.openxmlformats.org/drawingml/2006/table">
            <a:tbl>
              <a:tblPr firstRow="1" bandRow="1">
                <a:tableStyleId>{5C22544A-7EE6-4342-B048-85BDC9FD1C3A}</a:tableStyleId>
              </a:tblPr>
              <a:tblGrid>
                <a:gridCol w="1311912"/>
                <a:gridCol w="7407605"/>
              </a:tblGrid>
              <a:tr h="286719">
                <a:tc>
                  <a:txBody>
                    <a:bodyPr/>
                    <a:lstStyle/>
                    <a:p>
                      <a:r>
                        <a:rPr lang="en-IN" dirty="0"/>
                        <a:t>Components</a:t>
                      </a:r>
                      <a:endParaRPr lang="en-US" dirty="0"/>
                    </a:p>
                  </a:txBody>
                  <a:tcPr/>
                </a:tc>
                <a:tc>
                  <a:txBody>
                    <a:bodyPr/>
                    <a:lstStyle/>
                    <a:p>
                      <a:r>
                        <a:rPr lang="en-IN" dirty="0"/>
                        <a:t>Description</a:t>
                      </a:r>
                      <a:endParaRPr lang="en-US" dirty="0"/>
                    </a:p>
                  </a:txBody>
                  <a:tcPr/>
                </a:tc>
              </a:tr>
              <a:tr h="487423">
                <a:tc>
                  <a:txBody>
                    <a:bodyPr/>
                    <a:lstStyle/>
                    <a:p>
                      <a:r>
                        <a:rPr lang="en-US" sz="1400" b="0" i="0" u="none" strike="noStrike" kern="1200" dirty="0">
                          <a:solidFill>
                            <a:schemeClr val="dk1"/>
                          </a:solidFill>
                          <a:effectLst/>
                          <a:latin typeface="+mn-lt"/>
                          <a:ea typeface="+mn-ea"/>
                          <a:cs typeface="+mn-cs"/>
                        </a:rPr>
                        <a:t>CapME</a:t>
                      </a:r>
                      <a:endParaRPr lang="en-US" dirty="0"/>
                    </a:p>
                  </a:txBody>
                  <a:tcPr/>
                </a:tc>
                <a:tc>
                  <a:txBody>
                    <a:bodyPr/>
                    <a:lstStyle/>
                    <a:p>
                      <a:r>
                        <a:rPr lang="en-US" sz="1400" b="0" i="0" u="none" strike="noStrike" kern="1200" dirty="0">
                          <a:solidFill>
                            <a:schemeClr val="dk1"/>
                          </a:solidFill>
                          <a:effectLst/>
                          <a:latin typeface="+mn-lt"/>
                          <a:ea typeface="+mn-ea"/>
                          <a:cs typeface="+mn-cs"/>
                        </a:rPr>
                        <a:t>This is a web application that allows viewing of pcap transcripts rendered with the tcpflow or Zeek tools.</a:t>
                      </a:r>
                      <a:endParaRPr lang="en-US" dirty="0"/>
                    </a:p>
                  </a:txBody>
                  <a:tcPr/>
                </a:tc>
              </a:tr>
              <a:tr h="487423">
                <a:tc>
                  <a:txBody>
                    <a:bodyPr/>
                    <a:lstStyle/>
                    <a:p>
                      <a:r>
                        <a:rPr lang="en-US" sz="1400" b="0" i="0" u="none" strike="noStrike" kern="1200" dirty="0">
                          <a:solidFill>
                            <a:schemeClr val="dk1"/>
                          </a:solidFill>
                          <a:effectLst/>
                          <a:latin typeface="+mn-lt"/>
                          <a:ea typeface="+mn-ea"/>
                          <a:cs typeface="+mn-cs"/>
                        </a:rPr>
                        <a:t>Snort</a:t>
                      </a:r>
                      <a:endParaRPr lang="en-US" dirty="0"/>
                    </a:p>
                  </a:txBody>
                  <a:tcPr/>
                </a:tc>
                <a:tc>
                  <a:txBody>
                    <a:bodyPr/>
                    <a:lstStyle/>
                    <a:p>
                      <a:r>
                        <a:rPr lang="en-US" sz="1400" b="0" i="0" u="none" strike="noStrike" kern="1200" dirty="0">
                          <a:solidFill>
                            <a:schemeClr val="dk1"/>
                          </a:solidFill>
                          <a:effectLst/>
                          <a:latin typeface="+mn-lt"/>
                          <a:ea typeface="+mn-ea"/>
                          <a:cs typeface="+mn-cs"/>
                        </a:rPr>
                        <a:t>This is a Network Intrusion Detection System (NIDS). It is an important source of alert data that is indexed in the Sguil analysis tool.</a:t>
                      </a:r>
                      <a:endParaRPr lang="en-US" dirty="0"/>
                    </a:p>
                  </a:txBody>
                  <a:tcPr/>
                </a:tc>
              </a:tr>
              <a:tr h="487423">
                <a:tc>
                  <a:txBody>
                    <a:bodyPr/>
                    <a:lstStyle/>
                    <a:p>
                      <a:r>
                        <a:rPr lang="en-IN" dirty="0"/>
                        <a:t>Zeek</a:t>
                      </a:r>
                      <a:endParaRPr lang="en-US" dirty="0"/>
                    </a:p>
                  </a:txBody>
                  <a:tcPr/>
                </a:tc>
                <a:tc>
                  <a:txBody>
                    <a:bodyPr/>
                    <a:lstStyle/>
                    <a:p>
                      <a:r>
                        <a:rPr lang="en-US" sz="1400" b="0" i="0" u="none" strike="noStrike" kern="1200" dirty="0">
                          <a:solidFill>
                            <a:schemeClr val="dk1"/>
                          </a:solidFill>
                          <a:effectLst/>
                          <a:latin typeface="+mn-lt"/>
                          <a:ea typeface="+mn-ea"/>
                          <a:cs typeface="+mn-cs"/>
                        </a:rPr>
                        <a:t>Formerly known as Bro. This is a NIDS that uses more of a behavior-based approach to intrusion detection.</a:t>
                      </a:r>
                      <a:endParaRPr lang="en-US" b="1" i="1" dirty="0"/>
                    </a:p>
                  </a:txBody>
                  <a:tcPr/>
                </a:tc>
              </a:tr>
              <a:tr h="286719">
                <a:tc>
                  <a:txBody>
                    <a:bodyPr/>
                    <a:lstStyle/>
                    <a:p>
                      <a:r>
                        <a:rPr lang="en-IN" dirty="0"/>
                        <a:t>OSSEC</a:t>
                      </a:r>
                      <a:endParaRPr lang="en-US" dirty="0"/>
                    </a:p>
                  </a:txBody>
                  <a:tcPr/>
                </a:tc>
                <a:tc>
                  <a:txBody>
                    <a:bodyPr/>
                    <a:lstStyle/>
                    <a:p>
                      <a:r>
                        <a:rPr lang="en-US" sz="1400" b="0" i="0" u="none" strike="noStrike" kern="1200" dirty="0">
                          <a:solidFill>
                            <a:schemeClr val="dk1"/>
                          </a:solidFill>
                          <a:effectLst/>
                          <a:latin typeface="+mn-lt"/>
                          <a:ea typeface="+mn-ea"/>
                          <a:cs typeface="+mn-cs"/>
                        </a:rPr>
                        <a:t>This is a host-based intrusion detection system (HIDS) that is integrated into Security Onion.</a:t>
                      </a:r>
                      <a:endParaRPr lang="en-US" dirty="0"/>
                    </a:p>
                  </a:txBody>
                  <a:tcPr/>
                </a:tc>
              </a:tr>
              <a:tr h="688127">
                <a:tc>
                  <a:txBody>
                    <a:bodyPr/>
                    <a:lstStyle/>
                    <a:p>
                      <a:r>
                        <a:rPr lang="en-IN" dirty="0"/>
                        <a:t>Wazuh</a:t>
                      </a:r>
                      <a:endParaRPr lang="en-US" dirty="0"/>
                    </a:p>
                  </a:txBody>
                  <a:tcPr/>
                </a:tc>
                <a:tc>
                  <a:txBody>
                    <a:bodyPr/>
                    <a:lstStyle/>
                    <a:p>
                      <a:r>
                        <a:rPr lang="en-US" sz="1400" b="0" i="0" u="none" strike="noStrike" kern="1200" dirty="0">
                          <a:solidFill>
                            <a:schemeClr val="dk1"/>
                          </a:solidFill>
                          <a:effectLst/>
                          <a:latin typeface="+mn-lt"/>
                          <a:ea typeface="+mn-ea"/>
                          <a:cs typeface="+mn-cs"/>
                        </a:rPr>
                        <a:t>It is a full-featured solution that provides a broad spectrum of endpoint protection </a:t>
                      </a:r>
                      <a:r>
                        <a:rPr lang="en-US" sz="1400" b="0" i="0" kern="1200" dirty="0">
                          <a:solidFill>
                            <a:schemeClr val="dk1"/>
                          </a:solidFill>
                          <a:effectLst/>
                          <a:latin typeface="+mn-lt"/>
                          <a:ea typeface="+mn-ea"/>
                          <a:cs typeface="+mn-cs"/>
                        </a:rPr>
                        <a:t>mechanisms including host logfile analysis, file integrity monitoring, vulnerability detection, configuration assessment, and incident response.</a:t>
                      </a:r>
                      <a:endParaRPr lang="en-US" dirty="0"/>
                    </a:p>
                  </a:txBody>
                  <a:tcPr/>
                </a:tc>
              </a:tr>
              <a:tr h="487423">
                <a:tc>
                  <a:txBody>
                    <a:bodyPr/>
                    <a:lstStyle/>
                    <a:p>
                      <a:r>
                        <a:rPr lang="en-IN" dirty="0"/>
                        <a:t>Suricata</a:t>
                      </a:r>
                      <a:endParaRPr lang="en-US" dirty="0"/>
                    </a:p>
                  </a:txBody>
                  <a:tcPr/>
                </a:tc>
                <a:tc>
                  <a:txBody>
                    <a:bodyPr/>
                    <a:lstStyle/>
                    <a:p>
                      <a:r>
                        <a:rPr lang="en-US" sz="1400" b="0" i="0" u="none" strike="noStrike" kern="1200" dirty="0">
                          <a:solidFill>
                            <a:schemeClr val="dk1"/>
                          </a:solidFill>
                          <a:effectLst/>
                          <a:latin typeface="+mn-lt"/>
                          <a:ea typeface="+mn-ea"/>
                          <a:cs typeface="+mn-cs"/>
                        </a:rPr>
                        <a:t>This is a NIDS that uses a signature-based approach. It can also be used for inline intrusion prevention.</a:t>
                      </a:r>
                      <a:endParaRPr lang="en-US" dirty="0"/>
                    </a:p>
                  </a:txBody>
                  <a:tcPr/>
                </a:tc>
              </a:tr>
            </a:tbl>
          </a:graphicData>
        </a:graphic>
      </p:graphicFrame>
    </p:spTree>
    <p:custDataLst>
      <p:tags r:id="rId1"/>
    </p:custData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Evaluating Alerts</a:t>
            </a:r>
            <a:endParaRPr lang="en-US" sz="1600" dirty="0"/>
          </a:p>
          <a:p>
            <a:r>
              <a:rPr lang="en-US" dirty="0"/>
              <a:t>Analysis Tools</a:t>
            </a:r>
            <a:endParaRPr lang="en-US" dirty="0"/>
          </a:p>
        </p:txBody>
      </p:sp>
      <p:sp>
        <p:nvSpPr>
          <p:cNvPr id="2" name="Content Placeholder 1"/>
          <p:cNvSpPr>
            <a:spLocks noGrp="1"/>
          </p:cNvSpPr>
          <p:nvPr>
            <p:ph idx="1"/>
          </p:nvPr>
        </p:nvSpPr>
        <p:spPr>
          <a:xfrm>
            <a:off x="58721" y="798942"/>
            <a:ext cx="9048704" cy="4151010"/>
          </a:xfrm>
        </p:spPr>
        <p:txBody>
          <a:bodyPr/>
          <a:lstStyle/>
          <a:p>
            <a:pPr marL="0" indent="0">
              <a:buClrTx/>
              <a:buSzPct val="100000"/>
              <a:buNone/>
            </a:pPr>
            <a:r>
              <a:rPr lang="en-US" sz="1600" dirty="0"/>
              <a:t>Security Onion integrates these various types of data and Intrusion Detection System (IDS) logs into a single platform through the following tools:</a:t>
            </a:r>
            <a:endParaRPr lang="en-US" sz="1600" dirty="0"/>
          </a:p>
          <a:p>
            <a:pPr>
              <a:buClrTx/>
              <a:buSzPct val="100000"/>
              <a:buFont typeface="Arial" panose="020B0604020202020204" pitchFamily="34" charset="0"/>
              <a:buChar char="•"/>
            </a:pPr>
            <a:r>
              <a:rPr lang="en-US" sz="1600" b="1" dirty="0"/>
              <a:t>Sguil:</a:t>
            </a:r>
            <a:r>
              <a:rPr lang="en-US" sz="1600" dirty="0"/>
              <a:t> This provides a high-level console for investigating security alerts from a wide variety of sources. </a:t>
            </a:r>
            <a:r>
              <a:rPr lang="en-US" sz="1600" b="0" i="0" dirty="0">
                <a:effectLst/>
              </a:rPr>
              <a:t>Sguil serves as a starting point in the investigation of security alerts. Many data sources are available by pivoting directly from Sguil to other tools.</a:t>
            </a:r>
            <a:endParaRPr lang="en-US" sz="1600" b="1" dirty="0"/>
          </a:p>
          <a:p>
            <a:pPr>
              <a:buClrTx/>
              <a:buSzPct val="100000"/>
              <a:buFont typeface="Arial" panose="020B0604020202020204" pitchFamily="34" charset="0"/>
              <a:buChar char="•"/>
            </a:pPr>
            <a:r>
              <a:rPr lang="en-US" sz="1600" b="1" dirty="0"/>
              <a:t>Kibana: </a:t>
            </a:r>
            <a:r>
              <a:rPr lang="en-US" sz="1600" dirty="0"/>
              <a:t>It is an interactive dashboard interface to Elasticsearch data. </a:t>
            </a:r>
            <a:r>
              <a:rPr lang="en-US" sz="1600" b="0" i="0" dirty="0">
                <a:effectLst/>
              </a:rPr>
              <a:t>It allows querying of NSM data and provides flexible visualizations of that data. It is possible to pivot from Sguil directly into Kibana to see contextualized displays.</a:t>
            </a:r>
            <a:endParaRPr lang="en-US" sz="1600" dirty="0"/>
          </a:p>
          <a:p>
            <a:pPr>
              <a:buClrTx/>
              <a:buSzPct val="100000"/>
              <a:buFont typeface="Arial" panose="020B0604020202020204" pitchFamily="34" charset="0"/>
              <a:buChar char="•"/>
            </a:pPr>
            <a:r>
              <a:rPr lang="en-US" sz="1600" b="1" dirty="0"/>
              <a:t>Wireshark:</a:t>
            </a:r>
            <a:r>
              <a:rPr lang="en-US" sz="1600" dirty="0"/>
              <a:t> It is a packet capture application that is integrated into the Security Onion suit. </a:t>
            </a:r>
            <a:r>
              <a:rPr lang="en-US" sz="1600" b="0" i="0" dirty="0">
                <a:effectLst/>
              </a:rPr>
              <a:t>It can be opened directly from other tools and display full packet captures relevant to an analysis.</a:t>
            </a:r>
            <a:endParaRPr lang="en-US" sz="1600" dirty="0"/>
          </a:p>
          <a:p>
            <a:pPr>
              <a:buClrTx/>
              <a:buSzPct val="100000"/>
              <a:buFont typeface="Arial" panose="020B0604020202020204" pitchFamily="34" charset="0"/>
              <a:buChar char="•"/>
            </a:pPr>
            <a:r>
              <a:rPr lang="en-US" sz="1600" b="1" dirty="0"/>
              <a:t>Zeek: </a:t>
            </a:r>
            <a:r>
              <a:rPr lang="en-US" sz="1600" dirty="0"/>
              <a:t>This is a network traffic analyzer that serves as a security monitor. It </a:t>
            </a:r>
            <a:r>
              <a:rPr lang="en-US" sz="1600" b="0" i="0" dirty="0">
                <a:effectLst/>
              </a:rPr>
              <a:t>inspects all traffic on a network segment and enables in-depth analysis of that data. Pivoting from Sguil into Zeek provides access to very accurate transaction logs, file content, and customized output.</a:t>
            </a:r>
            <a:endParaRPr lang="en-US" sz="1600" dirty="0"/>
          </a:p>
          <a:p>
            <a:pPr marL="0" indent="0">
              <a:buNone/>
            </a:pPr>
            <a:endParaRPr lang="en-US" sz="1600" dirty="0"/>
          </a:p>
          <a:p>
            <a:pPr marL="0" indent="0">
              <a:buNone/>
            </a:pPr>
            <a:endParaRPr lang="en-US" sz="1600" dirty="0"/>
          </a:p>
          <a:p>
            <a:pPr marL="0" indent="0">
              <a:buNone/>
            </a:pPr>
            <a:endParaRPr lang="en-US" sz="1600" dirty="0"/>
          </a:p>
        </p:txBody>
      </p:sp>
    </p:spTree>
    <p:custDataLst>
      <p:tags r:id="rId1"/>
    </p:custData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Evaluating Alerts</a:t>
            </a:r>
            <a:endParaRPr lang="en-US" sz="1600" dirty="0"/>
          </a:p>
          <a:p>
            <a:r>
              <a:rPr lang="en-US" dirty="0"/>
              <a:t>Alert Generation</a:t>
            </a:r>
            <a:endParaRPr lang="en-US" dirty="0"/>
          </a:p>
        </p:txBody>
      </p:sp>
      <p:sp>
        <p:nvSpPr>
          <p:cNvPr id="2" name="Content Placeholder 1"/>
          <p:cNvSpPr>
            <a:spLocks noGrp="1"/>
          </p:cNvSpPr>
          <p:nvPr>
            <p:ph idx="1"/>
          </p:nvPr>
        </p:nvSpPr>
        <p:spPr>
          <a:xfrm>
            <a:off x="95297" y="786750"/>
            <a:ext cx="8923735" cy="4114434"/>
          </a:xfrm>
        </p:spPr>
        <p:txBody>
          <a:bodyPr/>
          <a:lstStyle/>
          <a:p>
            <a:pPr>
              <a:spcBef>
                <a:spcPts val="300"/>
              </a:spcBef>
              <a:spcAft>
                <a:spcPts val="300"/>
              </a:spcAft>
              <a:buFont typeface="Arial" panose="020B0604020202020204" pitchFamily="34" charset="0"/>
              <a:buChar char="•"/>
            </a:pPr>
            <a:r>
              <a:rPr lang="en-US" sz="1600" dirty="0"/>
              <a:t>Security alerts are notification messages that are generated by NSM tools, systems, and security devices. Alerts can come in many forms depending on the source. </a:t>
            </a:r>
            <a:endParaRPr lang="en-US" sz="1600" dirty="0"/>
          </a:p>
          <a:p>
            <a:pPr>
              <a:spcBef>
                <a:spcPts val="300"/>
              </a:spcBef>
              <a:spcAft>
                <a:spcPts val="300"/>
              </a:spcAft>
              <a:buFont typeface="Arial" panose="020B0604020202020204" pitchFamily="34" charset="0"/>
              <a:buChar char="•"/>
            </a:pPr>
            <a:r>
              <a:rPr lang="en-US" sz="1600" dirty="0"/>
              <a:t>In Security Onion, Sguil provides a console that integrates alerts from multiple sources into a timestamped queue.</a:t>
            </a:r>
            <a:endParaRPr lang="en-US" sz="1600" dirty="0"/>
          </a:p>
          <a:p>
            <a:pPr>
              <a:spcBef>
                <a:spcPts val="300"/>
              </a:spcBef>
              <a:spcAft>
                <a:spcPts val="300"/>
              </a:spcAft>
              <a:buFont typeface="Arial" panose="020B0604020202020204" pitchFamily="34" charset="0"/>
              <a:buChar char="•"/>
            </a:pPr>
            <a:r>
              <a:rPr lang="en-US" sz="1600" b="0" i="0" dirty="0">
                <a:effectLst/>
              </a:rPr>
              <a:t>A cybersecurity analyst works through the security queue investigating, classifying, escalating, or retiring alerts.</a:t>
            </a:r>
            <a:endParaRPr lang="en-US" sz="1600" b="0" i="0" dirty="0">
              <a:effectLst/>
            </a:endParaRPr>
          </a:p>
          <a:p>
            <a:pPr>
              <a:spcBef>
                <a:spcPts val="300"/>
              </a:spcBef>
              <a:spcAft>
                <a:spcPts val="300"/>
              </a:spcAft>
              <a:buFont typeface="Arial" panose="020B0604020202020204" pitchFamily="34" charset="0"/>
              <a:buChar char="•"/>
            </a:pPr>
            <a:r>
              <a:rPr lang="en-US" sz="1600" b="0" i="0" dirty="0">
                <a:effectLst/>
              </a:rPr>
              <a:t>Alerts will generally include five-tuples information, as well as timestamps and information identifying which device or system generated the alert.</a:t>
            </a:r>
            <a:endParaRPr lang="en-US" sz="1600" dirty="0"/>
          </a:p>
          <a:p>
            <a:pPr lvl="1">
              <a:buFont typeface="Arial" panose="020B0604020202020204" pitchFamily="34" charset="0"/>
              <a:buChar char="•"/>
            </a:pPr>
            <a:r>
              <a:rPr lang="en-US" sz="1600" b="1" dirty="0"/>
              <a:t>SrcIP</a:t>
            </a:r>
            <a:r>
              <a:rPr lang="en-US" sz="1600" dirty="0"/>
              <a:t> - the source IP address for the event.</a:t>
            </a:r>
            <a:endParaRPr lang="en-US" sz="1600" dirty="0"/>
          </a:p>
          <a:p>
            <a:pPr lvl="1">
              <a:buFont typeface="Arial" panose="020B0604020202020204" pitchFamily="34" charset="0"/>
              <a:buChar char="•"/>
            </a:pPr>
            <a:r>
              <a:rPr lang="en-US" sz="1600" b="1" dirty="0"/>
              <a:t>SPort</a:t>
            </a:r>
            <a:r>
              <a:rPr lang="en-US" sz="1600" dirty="0"/>
              <a:t> - the source (local) Layer 4 port for the event.</a:t>
            </a:r>
            <a:endParaRPr lang="en-US" sz="1600" dirty="0"/>
          </a:p>
          <a:p>
            <a:pPr lvl="1">
              <a:buFont typeface="Arial" panose="020B0604020202020204" pitchFamily="34" charset="0"/>
              <a:buChar char="•"/>
            </a:pPr>
            <a:r>
              <a:rPr lang="en-US" sz="1600" b="1" dirty="0"/>
              <a:t>DstIP</a:t>
            </a:r>
            <a:r>
              <a:rPr lang="en-US" sz="1600" dirty="0"/>
              <a:t> - the destination IP for the event.</a:t>
            </a:r>
            <a:endParaRPr lang="en-US" sz="1600" dirty="0"/>
          </a:p>
          <a:p>
            <a:pPr lvl="1">
              <a:buFont typeface="Arial" panose="020B0604020202020204" pitchFamily="34" charset="0"/>
              <a:buChar char="•"/>
            </a:pPr>
            <a:r>
              <a:rPr lang="en-US" sz="1600" b="1" dirty="0"/>
              <a:t>DPort</a:t>
            </a:r>
            <a:r>
              <a:rPr lang="en-US" sz="1600" dirty="0"/>
              <a:t> - the destination Layer 4 port for the event.</a:t>
            </a:r>
            <a:endParaRPr lang="en-US" sz="1600" dirty="0"/>
          </a:p>
          <a:p>
            <a:pPr lvl="1">
              <a:buFont typeface="Arial" panose="020B0604020202020204" pitchFamily="34" charset="0"/>
              <a:buChar char="•"/>
            </a:pPr>
            <a:r>
              <a:rPr lang="en-US" sz="1600" b="1" dirty="0"/>
              <a:t>Pr</a:t>
            </a:r>
            <a:r>
              <a:rPr lang="en-US" sz="1600" dirty="0"/>
              <a:t> - the IP protocol number for the event.</a:t>
            </a:r>
            <a:endParaRPr lang="en-US" sz="1600" dirty="0"/>
          </a:p>
          <a:p>
            <a:pPr marL="261620" lvl="2" indent="0">
              <a:buNone/>
            </a:pPr>
            <a:endParaRPr lang="en-US" sz="1600" dirty="0"/>
          </a:p>
        </p:txBody>
      </p:sp>
    </p:spTree>
    <p:custDataLst>
      <p:tags r:id="rId1"/>
    </p:custData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Evaluating Alerts</a:t>
            </a:r>
            <a:endParaRPr lang="en-US" sz="1600" dirty="0"/>
          </a:p>
          <a:p>
            <a:r>
              <a:rPr lang="en-US" dirty="0"/>
              <a:t>Alert Generation (Contd.)</a:t>
            </a:r>
            <a:endParaRPr lang="en-US" dirty="0"/>
          </a:p>
        </p:txBody>
      </p:sp>
      <p:sp>
        <p:nvSpPr>
          <p:cNvPr id="2" name="Content Placeholder 1"/>
          <p:cNvSpPr>
            <a:spLocks noGrp="1"/>
          </p:cNvSpPr>
          <p:nvPr>
            <p:ph idx="1"/>
          </p:nvPr>
        </p:nvSpPr>
        <p:spPr>
          <a:xfrm>
            <a:off x="95297" y="749695"/>
            <a:ext cx="8923735" cy="487992"/>
          </a:xfrm>
        </p:spPr>
        <p:txBody>
          <a:bodyPr/>
          <a:lstStyle/>
          <a:p>
            <a:pPr marL="0" indent="0">
              <a:spcBef>
                <a:spcPts val="300"/>
              </a:spcBef>
              <a:spcAft>
                <a:spcPts val="300"/>
              </a:spcAft>
              <a:buNone/>
            </a:pPr>
            <a:r>
              <a:rPr lang="en-US" sz="1400" b="0" i="0" dirty="0">
                <a:effectLst/>
              </a:rPr>
              <a:t>The figure shows the Sguil application window with the queue of alerts that are waiting to be investigated in the top portion of the interface. </a:t>
            </a:r>
            <a:r>
              <a:rPr lang="en-US" sz="1400" dirty="0">
                <a:solidFill>
                  <a:srgbClr val="000000"/>
                </a:solidFill>
                <a:latin typeface="+mn-lt"/>
              </a:rPr>
              <a:t>The fields available for the real-time events are as follows:</a:t>
            </a:r>
            <a:endParaRPr lang="en-US" sz="1400" dirty="0">
              <a:solidFill>
                <a:srgbClr val="000000"/>
              </a:solidFill>
              <a:latin typeface="+mn-lt"/>
            </a:endParaRPr>
          </a:p>
          <a:p>
            <a:pPr marL="0" indent="0">
              <a:spcBef>
                <a:spcPts val="300"/>
              </a:spcBef>
              <a:spcAft>
                <a:spcPts val="300"/>
              </a:spcAft>
              <a:buNone/>
            </a:pPr>
            <a:endParaRPr lang="en-US" sz="1400" dirty="0"/>
          </a:p>
        </p:txBody>
      </p:sp>
      <p:sp>
        <p:nvSpPr>
          <p:cNvPr id="5" name="Content Placeholder 2"/>
          <p:cNvSpPr/>
          <p:nvPr/>
        </p:nvSpPr>
        <p:spPr>
          <a:xfrm>
            <a:off x="84270" y="1201591"/>
            <a:ext cx="3768402" cy="3539430"/>
          </a:xfrm>
          <a:prstGeom prst="rect">
            <a:avLst/>
          </a:prstGeom>
        </p:spPr>
        <p:txBody>
          <a:bodyPr wrap="square">
            <a:spAutoFit/>
          </a:bodyPr>
          <a:lstStyle/>
          <a:p>
            <a:pPr marL="144145" indent="-144145">
              <a:buClr>
                <a:srgbClr val="000000"/>
              </a:buClr>
              <a:buSzPct val="100000"/>
              <a:buFont typeface="Arial" panose="020B0604020202020204" pitchFamily="34" charset="0"/>
              <a:buChar char="•"/>
            </a:pPr>
            <a:r>
              <a:rPr lang="en-US" sz="1400" b="1" dirty="0">
                <a:solidFill>
                  <a:srgbClr val="000000"/>
                </a:solidFill>
                <a:latin typeface="+mn-lt"/>
              </a:rPr>
              <a:t>ST </a:t>
            </a:r>
            <a:r>
              <a:rPr lang="en-US" sz="1400" dirty="0">
                <a:solidFill>
                  <a:srgbClr val="000000"/>
                </a:solidFill>
                <a:latin typeface="+mn-lt"/>
              </a:rPr>
              <a:t>- This is the status of the event.</a:t>
            </a:r>
            <a:r>
              <a:rPr lang="en-US" sz="1400" b="0" i="0" dirty="0">
                <a:solidFill>
                  <a:srgbClr val="000000"/>
                </a:solidFill>
                <a:effectLst/>
                <a:latin typeface="+mn-lt"/>
              </a:rPr>
              <a:t> The event is color-coded by priority based on the category of the alert. There are four priority levels: very low, low, medium, and high and the colors range from light yellow to red as the priority increases.</a:t>
            </a:r>
            <a:endParaRPr lang="en-US" sz="1400" dirty="0">
              <a:solidFill>
                <a:srgbClr val="000000"/>
              </a:solidFill>
              <a:latin typeface="+mn-lt"/>
            </a:endParaRPr>
          </a:p>
          <a:p>
            <a:pPr marL="144145" indent="-144145">
              <a:buClr>
                <a:srgbClr val="000000"/>
              </a:buClr>
              <a:buSzPct val="100000"/>
              <a:buFont typeface="Arial" panose="020B0604020202020204" pitchFamily="34" charset="0"/>
              <a:buChar char="•"/>
            </a:pPr>
            <a:r>
              <a:rPr lang="en-US" sz="1400" b="1" dirty="0">
                <a:solidFill>
                  <a:srgbClr val="000000"/>
                </a:solidFill>
                <a:latin typeface="+mn-lt"/>
              </a:rPr>
              <a:t>CNT</a:t>
            </a:r>
            <a:r>
              <a:rPr lang="en-US" sz="1400" dirty="0">
                <a:solidFill>
                  <a:srgbClr val="000000"/>
                </a:solidFill>
                <a:latin typeface="+mn-lt"/>
              </a:rPr>
              <a:t> - This is the count for the number of times this event has been detected for the same source and destination IP address. </a:t>
            </a:r>
            <a:r>
              <a:rPr lang="en-US" sz="1400" b="0" i="0" dirty="0">
                <a:solidFill>
                  <a:srgbClr val="000000"/>
                </a:solidFill>
                <a:effectLst/>
                <a:latin typeface="+mn-lt"/>
              </a:rPr>
              <a:t>The system has determined that this set of events is correlated. </a:t>
            </a:r>
            <a:endParaRPr lang="en-US" sz="1400" dirty="0">
              <a:solidFill>
                <a:srgbClr val="000000"/>
              </a:solidFill>
              <a:latin typeface="+mn-lt"/>
            </a:endParaRPr>
          </a:p>
          <a:p>
            <a:pPr marL="144145" indent="-144145">
              <a:buClr>
                <a:srgbClr val="000000"/>
              </a:buClr>
              <a:buSzPct val="100000"/>
              <a:buFont typeface="Arial" panose="020B0604020202020204" pitchFamily="34" charset="0"/>
              <a:buChar char="•"/>
            </a:pPr>
            <a:r>
              <a:rPr lang="en-US" sz="1400" b="1" dirty="0">
                <a:solidFill>
                  <a:srgbClr val="000000"/>
                </a:solidFill>
                <a:latin typeface="+mn-lt"/>
              </a:rPr>
              <a:t>Sensor</a:t>
            </a:r>
            <a:r>
              <a:rPr lang="en-US" sz="1400" dirty="0">
                <a:solidFill>
                  <a:srgbClr val="000000"/>
                </a:solidFill>
                <a:latin typeface="+mn-lt"/>
              </a:rPr>
              <a:t> - This is the agent reporting the event. </a:t>
            </a:r>
            <a:r>
              <a:rPr lang="en-US" sz="1400" b="0" i="0" dirty="0">
                <a:solidFill>
                  <a:srgbClr val="000000"/>
                </a:solidFill>
                <a:effectLst/>
                <a:latin typeface="+mn-lt"/>
              </a:rPr>
              <a:t>The available sensors and their identifying numbers can be found in the Agent Status tab of the pane which appears below the events window on the left.</a:t>
            </a:r>
            <a:endParaRPr lang="en-US" sz="1400" dirty="0">
              <a:solidFill>
                <a:srgbClr val="000000"/>
              </a:solidFill>
              <a:latin typeface="+mn-lt"/>
            </a:endParaRPr>
          </a:p>
        </p:txBody>
      </p:sp>
      <p:pic>
        <p:nvPicPr>
          <p:cNvPr id="4" name="Picture 3"/>
          <p:cNvPicPr>
            <a:picLocks noChangeAspect="1"/>
          </p:cNvPicPr>
          <p:nvPr/>
        </p:nvPicPr>
        <p:blipFill>
          <a:blip r:embed="rId1"/>
          <a:stretch>
            <a:fillRect/>
          </a:stretch>
        </p:blipFill>
        <p:spPr>
          <a:xfrm>
            <a:off x="3834281" y="1329772"/>
            <a:ext cx="5250675" cy="3024000"/>
          </a:xfrm>
          <a:prstGeom prst="rect">
            <a:avLst/>
          </a:prstGeom>
          <a:ln>
            <a:solidFill>
              <a:schemeClr val="bg1">
                <a:lumMod val="75000"/>
              </a:schemeClr>
            </a:solidFill>
          </a:ln>
        </p:spPr>
      </p:pic>
      <p:sp>
        <p:nvSpPr>
          <p:cNvPr id="7" name="Text Box 1"/>
          <p:cNvSpPr/>
          <p:nvPr/>
        </p:nvSpPr>
        <p:spPr>
          <a:xfrm>
            <a:off x="5626146" y="4353772"/>
            <a:ext cx="1356462" cy="307777"/>
          </a:xfrm>
          <a:prstGeom prst="rect">
            <a:avLst/>
          </a:prstGeom>
        </p:spPr>
        <p:txBody>
          <a:bodyPr wrap="none">
            <a:spAutoFit/>
          </a:bodyPr>
          <a:lstStyle/>
          <a:p>
            <a:r>
              <a:rPr lang="en-US" sz="1400" b="1" dirty="0">
                <a:solidFill>
                  <a:srgbClr val="000000"/>
                </a:solidFill>
                <a:latin typeface="+mn-lt"/>
              </a:rPr>
              <a:t>Sguil Window</a:t>
            </a:r>
            <a:endParaRPr lang="en-US" sz="1400" b="1" dirty="0">
              <a:solidFill>
                <a:srgbClr val="000000"/>
              </a:solidFill>
              <a:latin typeface="+mn-lt"/>
            </a:endParaRPr>
          </a:p>
        </p:txBody>
      </p:sp>
    </p:spTree>
    <p:custDataLst>
      <p:tags r:id="rId2"/>
    </p:custDataLst>
  </p:cSld>
  <p:clrMapOvr>
    <a:masterClrMapping/>
  </p:clrMapOvr>
  <p:transition spd="slow">
    <p:wipe/>
  </p:transition>
</p:sld>
</file>

<file path=ppt/tags/tag1.xml><?xml version="1.0" encoding="utf-8"?>
<p:tagLst xmlns:p="http://schemas.openxmlformats.org/presentationml/2006/main">
  <p:tag name="ARTICULATE_SLIDE_THUMBNAIL_REFRESH" val="1"/>
</p:tagLst>
</file>

<file path=ppt/tags/tag10.xml><?xml version="1.0" encoding="utf-8"?>
<p:tagLst xmlns:p="http://schemas.openxmlformats.org/presentationml/2006/main">
  <p:tag name="ARTICULATE_SLIDE_THUMBNAIL_REFRESH" val="1"/>
</p:tagLst>
</file>

<file path=ppt/tags/tag11.xml><?xml version="1.0" encoding="utf-8"?>
<p:tagLst xmlns:p="http://schemas.openxmlformats.org/presentationml/2006/main">
  <p:tag name="ARTICULATE_SLIDE_THUMBNAIL_REFRESH" val="1"/>
</p:tagLst>
</file>

<file path=ppt/tags/tag12.xml><?xml version="1.0" encoding="utf-8"?>
<p:tagLst xmlns:p="http://schemas.openxmlformats.org/presentationml/2006/main">
  <p:tag name="ARTICULATE_SLIDE_THUMBNAIL_REFRESH" val="1"/>
</p:tagLst>
</file>

<file path=ppt/tags/tag13.xml><?xml version="1.0" encoding="utf-8"?>
<p:tagLst xmlns:p="http://schemas.openxmlformats.org/presentationml/2006/main">
  <p:tag name="ARTICULATE_SLIDE_THUMBNAIL_REFRESH" val="1"/>
</p:tagLst>
</file>

<file path=ppt/tags/tag14.xml><?xml version="1.0" encoding="utf-8"?>
<p:tagLst xmlns:p="http://schemas.openxmlformats.org/presentationml/2006/main">
  <p:tag name="ARTICULATE_SLIDE_THUMBNAIL_REFRESH" val="1"/>
</p:tagLst>
</file>

<file path=ppt/tags/tag15.xml><?xml version="1.0" encoding="utf-8"?>
<p:tagLst xmlns:p="http://schemas.openxmlformats.org/presentationml/2006/main">
  <p:tag name="ARTICULATE_SLIDE_THUMBNAIL_REFRESH" val="1"/>
</p:tagLst>
</file>

<file path=ppt/tags/tag16.xml><?xml version="1.0" encoding="utf-8"?>
<p:tagLst xmlns:p="http://schemas.openxmlformats.org/presentationml/2006/main">
  <p:tag name="ARTICULATE_SLIDE_THUMBNAIL_REFRESH" val="1"/>
</p:tagLst>
</file>

<file path=ppt/tags/tag17.xml><?xml version="1.0" encoding="utf-8"?>
<p:tagLst xmlns:p="http://schemas.openxmlformats.org/presentationml/2006/main">
  <p:tag name="ARTICULATE_SLIDE_THUMBNAIL_REFRESH" val="1"/>
</p:tagLst>
</file>

<file path=ppt/tags/tag18.xml><?xml version="1.0" encoding="utf-8"?>
<p:tagLst xmlns:p="http://schemas.openxmlformats.org/presentationml/2006/main">
  <p:tag name="ARTICULATE_SLIDE_THUMBNAIL_REFRESH" val="1"/>
</p:tagLst>
</file>

<file path=ppt/tags/tag19.xml><?xml version="1.0" encoding="utf-8"?>
<p:tagLst xmlns:p="http://schemas.openxmlformats.org/presentationml/2006/main">
  <p:tag name="ARTICULATE_SLIDE_THUMBNAIL_REFRESH" val="1"/>
</p:tagLst>
</file>

<file path=ppt/tags/tag2.xml><?xml version="1.0" encoding="utf-8"?>
<p:tagLst xmlns:p="http://schemas.openxmlformats.org/presentationml/2006/main">
  <p:tag name="ARTICULATE_SLIDE_THUMBNAIL_REFRESH" val="1"/>
</p:tagLst>
</file>

<file path=ppt/tags/tag20.xml><?xml version="1.0" encoding="utf-8"?>
<p:tagLst xmlns:p="http://schemas.openxmlformats.org/presentationml/2006/main">
  <p:tag name="ARTICULATE_SLIDE_THUMBNAIL_REFRESH" val="1"/>
</p:tagLst>
</file>

<file path=ppt/tags/tag21.xml><?xml version="1.0" encoding="utf-8"?>
<p:tagLst xmlns:p="http://schemas.openxmlformats.org/presentationml/2006/main">
  <p:tag name="ARTICULATE_SLIDE_THUMBNAIL_REFRESH" val="1"/>
</p:tagLst>
</file>

<file path=ppt/tags/tag22.xml><?xml version="1.0" encoding="utf-8"?>
<p:tagLst xmlns:p="http://schemas.openxmlformats.org/presentationml/2006/main">
  <p:tag name="ARTICULATE_SLIDE_THUMBNAIL_REFRESH" val="1"/>
</p:tagLst>
</file>

<file path=ppt/tags/tag23.xml><?xml version="1.0" encoding="utf-8"?>
<p:tagLst xmlns:p="http://schemas.openxmlformats.org/presentationml/2006/main">
  <p:tag name="ARTICULATE_SLIDE_THUMBNAIL_REFRESH" val="1"/>
</p:tagLst>
</file>

<file path=ppt/tags/tag24.xml><?xml version="1.0" encoding="utf-8"?>
<p:tagLst xmlns:p="http://schemas.openxmlformats.org/presentationml/2006/main">
  <p:tag name="ARTICULATE_SLIDE_THUMBNAIL_REFRESH" val="1"/>
</p:tagLst>
</file>

<file path=ppt/tags/tag25.xml><?xml version="1.0" encoding="utf-8"?>
<p:tagLst xmlns:p="http://schemas.openxmlformats.org/presentationml/2006/main">
  <p:tag name="ARTICULATE_SLIDE_COUNT" val="71"/>
  <p:tag name="ARTICULATE_PROJECT_OPEN" val="0"/>
</p:tagLst>
</file>

<file path=ppt/tags/tag3.xml><?xml version="1.0" encoding="utf-8"?>
<p:tagLst xmlns:p="http://schemas.openxmlformats.org/presentationml/2006/main">
  <p:tag name="ARTICULATE_SLIDE_THUMBNAIL_REFRESH" val="1"/>
</p:tagLst>
</file>

<file path=ppt/tags/tag4.xml><?xml version="1.0" encoding="utf-8"?>
<p:tagLst xmlns:p="http://schemas.openxmlformats.org/presentationml/2006/main">
  <p:tag name="ARTICULATE_SLIDE_THUMBNAIL_REFRESH" val="1"/>
</p:tagLst>
</file>

<file path=ppt/tags/tag5.xml><?xml version="1.0" encoding="utf-8"?>
<p:tagLst xmlns:p="http://schemas.openxmlformats.org/presentationml/2006/main">
  <p:tag name="ARTICULATE_SLIDE_THUMBNAIL_REFRESH" val="1"/>
</p:tagLst>
</file>

<file path=ppt/tags/tag6.xml><?xml version="1.0" encoding="utf-8"?>
<p:tagLst xmlns:p="http://schemas.openxmlformats.org/presentationml/2006/main">
  <p:tag name="ARTICULATE_SLIDE_THUMBNAIL_REFRESH" val="1"/>
</p:tagLst>
</file>

<file path=ppt/tags/tag7.xml><?xml version="1.0" encoding="utf-8"?>
<p:tagLst xmlns:p="http://schemas.openxmlformats.org/presentationml/2006/main">
  <p:tag name="ARTICULATE_SLIDE_THUMBNAIL_REFRESH" val="1"/>
</p:tagLst>
</file>

<file path=ppt/tags/tag8.xml><?xml version="1.0" encoding="utf-8"?>
<p:tagLst xmlns:p="http://schemas.openxmlformats.org/presentationml/2006/main">
  <p:tag name="ARTICULATE_SLIDE_THUMBNAIL_REFRESH" val="1"/>
</p:tagLst>
</file>

<file path=ppt/tags/tag9.xml><?xml version="1.0" encoding="utf-8"?>
<p:tagLst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0</TotalTime>
  <Words>16782</Words>
  <Application>WPS Presentation</Application>
  <PresentationFormat>On-screen Show (16:9)</PresentationFormat>
  <Paragraphs>369</Paragraphs>
  <Slides>27</Slides>
  <Notes>34</Notes>
  <HiddenSlides>7</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27</vt:i4>
      </vt:variant>
    </vt:vector>
  </HeadingPairs>
  <TitlesOfParts>
    <vt:vector size="43" baseType="lpstr">
      <vt:lpstr>Arial</vt:lpstr>
      <vt:lpstr>SimSun</vt:lpstr>
      <vt:lpstr>Wingdings</vt:lpstr>
      <vt:lpstr>MS PGothic</vt:lpstr>
      <vt:lpstr>CiscoSans Thin</vt:lpstr>
      <vt:lpstr>Segoe Print</vt:lpstr>
      <vt:lpstr>CiscoSans</vt:lpstr>
      <vt:lpstr>CiscoSans</vt:lpstr>
      <vt:lpstr>CiscoSans ExtraLight</vt:lpstr>
      <vt:lpstr>Arial</vt:lpstr>
      <vt:lpstr>CiscoSans ExtraLight</vt:lpstr>
      <vt:lpstr>Calibri</vt:lpstr>
      <vt:lpstr>Times New Roman</vt:lpstr>
      <vt:lpstr>Microsoft YaHei</vt:lpstr>
      <vt:lpstr>Arial Unicode MS</vt:lpstr>
      <vt:lpstr>Default Theme</vt:lpstr>
      <vt:lpstr>Module 26: Evaluating Alerts</vt:lpstr>
      <vt:lpstr>Module Objectives</vt:lpstr>
      <vt:lpstr>26.1 Sources of Alerts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26.2 Overview of Alert Evaluation </vt:lpstr>
      <vt:lpstr>PowerPoint 演示文稿</vt:lpstr>
      <vt:lpstr>PowerPoint 演示文稿</vt:lpstr>
      <vt:lpstr>PowerPoint 演示文稿</vt:lpstr>
      <vt:lpstr>PowerPoint 演示文稿</vt:lpstr>
      <vt:lpstr>PowerPoint 演示文稿</vt:lpstr>
      <vt:lpstr>26.3 Evaluating Alerts Summary  </vt:lpstr>
      <vt:lpstr>Evaluating Alerts Summary What Did I Learn in this Module? </vt:lpstr>
      <vt:lpstr>Evaluating Alerts Summary What Did I Learn in this Module? (Contd.)</vt:lpstr>
      <vt:lpstr>Module 26 New Terms and Commands</vt:lpstr>
      <vt:lpstr>PowerPoint 演示文稿</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user</cp:lastModifiedBy>
  <cp:revision>1425</cp:revision>
  <dcterms:created xsi:type="dcterms:W3CDTF">2016-08-22T22:27:00Z</dcterms:created>
  <dcterms:modified xsi:type="dcterms:W3CDTF">2021-12-07T10:34:39Z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y fmtid="{D5CDD505-2E9C-101B-9397-08002B2CF9AE}" pid="10" name="KSOProductBuildVer">
    <vt:lpwstr>1033-11.2.0.10382</vt:lpwstr>
  </property>
  <property fmtid="{D5CDD505-2E9C-101B-9397-08002B2CF9AE}" pid="11" name="ICV">
    <vt:lpwstr>70E792F3B3494BC8BC9BD4B2E4304D21</vt:lpwstr>
  </property>
</Properties>
</file>