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1079" r:id="rId5"/>
    <p:sldId id="759" r:id="rId6"/>
    <p:sldId id="628" r:id="rId7"/>
    <p:sldId id="1151" r:id="rId8"/>
    <p:sldId id="1152" r:id="rId9"/>
    <p:sldId id="1153" r:id="rId10"/>
    <p:sldId id="1154" r:id="rId11"/>
    <p:sldId id="1155" r:id="rId12"/>
    <p:sldId id="1156" r:id="rId13"/>
    <p:sldId id="1157" r:id="rId14"/>
    <p:sldId id="1158" r:id="rId15"/>
    <p:sldId id="1160" r:id="rId16"/>
    <p:sldId id="1161" r:id="rId17"/>
    <p:sldId id="1162" r:id="rId18"/>
    <p:sldId id="1163" r:id="rId19"/>
    <p:sldId id="1164" r:id="rId20"/>
    <p:sldId id="1165" r:id="rId21"/>
    <p:sldId id="1166" r:id="rId22"/>
    <p:sldId id="1167" r:id="rId23"/>
    <p:sldId id="1168" r:id="rId24"/>
    <p:sldId id="1169" r:id="rId25"/>
    <p:sldId id="1170" r:id="rId26"/>
    <p:sldId id="1149" r:id="rId27"/>
    <p:sldId id="291" r:id="rId28"/>
  </p:sldIdLst>
  <p:sldSz cx="9144000" cy="5143500" type="screen16x9"/>
  <p:notesSz cx="6858000" cy="9144000"/>
  <p:custDataLst>
    <p:tags r:id="rId3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Sneha Alex" initials="SA" lastIdx="1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C69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2060" autoAdjust="0"/>
  </p:normalViewPr>
  <p:slideViewPr>
    <p:cSldViewPr snapToGrid="0" showGuides="1">
      <p:cViewPr>
        <p:scale>
          <a:sx n="106" d="100"/>
          <a:sy n="106" d="100"/>
        </p:scale>
        <p:origin x="-648" y="102"/>
      </p:cViewPr>
      <p:guideLst>
        <p:guide orient="horz" pos="1620"/>
        <p:guide pos="3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25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  <a:endParaRPr lang="en-US" b="0" dirty="0"/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dirty="0"/>
              <a:t>Module 22: </a:t>
            </a:r>
            <a:r>
              <a:rPr lang="en-US" sz="1200" b="0" dirty="0">
                <a:solidFill>
                  <a:srgbClr val="FF0000"/>
                </a:solidFill>
              </a:rPr>
              <a:t>Endpoint Protection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Network-Based Malware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Protection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22.1.5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Antimalware Terms and Concepts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  <a:endParaRPr lang="en-US" sz="1200" b="0" baseline="0" dirty="0"/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Host-Based Intrusion Protection</a:t>
            </a:r>
            <a:endParaRPr lang="en-US" sz="1200" dirty="0"/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firewalls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an overview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HIDS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HIDS operation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HIDS products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learners to complete the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CYU on Identify the Host-Based Intrusion Protection Terminology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Key Points:</a:t>
            </a:r>
            <a:r>
              <a:rPr lang="en-US" sz="1200" b="1" baseline="0" dirty="0"/>
              <a:t> </a:t>
            </a:r>
            <a:r>
              <a:rPr lang="en-US" sz="1200" b="0" baseline="0" dirty="0"/>
              <a:t>Host-based Firewalls, HIDS, OSSEC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22.2.1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Firewalls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22.2.2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Intrusion Detection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22.2.3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HIDS Operation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22.2.4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HIDS Products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22.2.5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Host-Based Intrusion Protection Terminology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  <a:endParaRPr lang="en-US" sz="1200" b="0" baseline="0" dirty="0"/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Application Security</a:t>
            </a:r>
            <a:endParaRPr lang="en-US" sz="1200" dirty="0"/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Briefly explain attack surface.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Reinforce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difference between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blacklisting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whitelisting.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 the learners to gather information on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Spamhaus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Project’ and present it in the class.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system-based sandboxing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Key </a:t>
            </a:r>
            <a:r>
              <a:rPr lang="en-US" sz="1200" b="1" dirty="0"/>
              <a:t>Points:</a:t>
            </a:r>
            <a:r>
              <a:rPr lang="en-US" sz="1200" b="1" baseline="0" dirty="0"/>
              <a:t> </a:t>
            </a:r>
            <a:r>
              <a:rPr lang="en-US" sz="1200" b="0" baseline="0" dirty="0" smtClean="0"/>
              <a:t>Attack Surface</a:t>
            </a:r>
            <a:r>
              <a:rPr lang="en-US" sz="1200" b="1" baseline="0" dirty="0" smtClean="0"/>
              <a:t>, </a:t>
            </a:r>
            <a:r>
              <a:rPr lang="en-US" sz="1200" b="0" baseline="0" dirty="0" smtClean="0"/>
              <a:t>Blacklisting</a:t>
            </a:r>
            <a:r>
              <a:rPr lang="en-US" sz="1200" b="0" baseline="0" dirty="0"/>
              <a:t>, Whitelisting, </a:t>
            </a:r>
            <a:r>
              <a:rPr lang="en-US" sz="1200" b="0" baseline="0" dirty="0" smtClean="0"/>
              <a:t>System-based Sandboxing 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22.3.1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Surface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22.3.2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Blacklisting and Whitelisting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22.3.2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Blacklisting and Whitelisting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Endpoint Protection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22.0 </a:t>
            </a:r>
            <a:r>
              <a:rPr lang="en-GB" dirty="0"/>
              <a:t>–</a:t>
            </a:r>
            <a:r>
              <a:rPr lang="en-GB" baseline="0" dirty="0"/>
              <a:t> 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baseline="0" dirty="0"/>
              <a:t>22.0.2 </a:t>
            </a:r>
            <a:r>
              <a:rPr lang="en-GB" dirty="0"/>
              <a:t>– </a:t>
            </a:r>
            <a:r>
              <a:rPr lang="en-US" dirty="0"/>
              <a:t>What Will I Learn in this Module?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22.3.3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System-Based Sandboxing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22.3.4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a Sandbox to Launch Malware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  <a:endParaRPr lang="en-US" sz="1200" b="0" baseline="0" dirty="0"/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22.4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 Summary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>
                <a:solidFill>
                  <a:prstClr val="black"/>
                </a:solidFill>
              </a:rPr>
              <a:t>In-Session Activities / Explanations:</a:t>
            </a:r>
            <a:endParaRPr lang="en-US" sz="1200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</a:rPr>
              <a:t>Time: </a:t>
            </a:r>
            <a:r>
              <a:rPr lang="en-US" sz="1200" b="0" dirty="0" smtClean="0">
                <a:solidFill>
                  <a:prstClr val="black"/>
                </a:solidFill>
              </a:rPr>
              <a:t>5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prstClr val="black"/>
                </a:solidFill>
              </a:rPr>
              <a:t>mins</a:t>
            </a:r>
            <a:endParaRPr lang="en-US" sz="1200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dirty="0">
                <a:solidFill>
                  <a:prstClr val="black"/>
                </a:solidFill>
              </a:rPr>
              <a:t>Instructor Notes: </a:t>
            </a:r>
            <a:endParaRPr lang="en-US" sz="1200" b="1" dirty="0">
              <a:solidFill>
                <a:prstClr val="black"/>
              </a:solidFill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the learners complete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module quiz.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Key Points</a:t>
            </a:r>
            <a:r>
              <a:rPr lang="en-US" sz="1200" b="1" i="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i="1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NA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22.4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Endpoint Protection Summary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22.4.1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22.4.2 </a:t>
            </a:r>
            <a:r>
              <a:rPr lang="en-GB" dirty="0" smtClean="0"/>
              <a:t>–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Endpoint Protection Quiz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  <a:endParaRPr lang="en-US" sz="1200" b="0" baseline="0" dirty="0"/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Antimalware Protection</a:t>
            </a:r>
            <a:endParaRPr lang="en-US" sz="1200" dirty="0"/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threats 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secure them.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and network-based malware protections.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learners to complete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CYU on the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‘Identify the Antimalware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Concepts.’</a:t>
            </a:r>
            <a:endParaRPr lang="en-US" sz="1200" b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Key Points:</a:t>
            </a:r>
            <a:r>
              <a:rPr lang="en-US" sz="1200" b="1" baseline="0" dirty="0"/>
              <a:t> </a:t>
            </a:r>
            <a:r>
              <a:rPr lang="en-US" sz="1200" b="0" baseline="0" dirty="0"/>
              <a:t>Endpoints, Antimalware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Threats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Security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22.1.4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Network-Based Malware Protection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2020 Cisco </a:t>
            </a: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.  </a:t>
            </a: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2020 Cisco </a:t>
            </a: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6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.  </a:t>
            </a: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8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83759" y="1356508"/>
            <a:ext cx="7819480" cy="1215242"/>
          </a:xfrm>
        </p:spPr>
        <p:txBody>
          <a:bodyPr/>
          <a:lstStyle/>
          <a:p>
            <a:r>
              <a:rPr lang="en-US" dirty="0">
                <a:solidFill>
                  <a:srgbClr val="AFE8FB"/>
                </a:solidFill>
              </a:rPr>
              <a:t>Module 22</a:t>
            </a:r>
            <a:r>
              <a:rPr dirty="0">
                <a:solidFill>
                  <a:srgbClr val="AFE8FB"/>
                </a:solidFill>
              </a:rPr>
              <a:t>: </a:t>
            </a:r>
            <a:r>
              <a:rPr lang="en-US" dirty="0">
                <a:solidFill>
                  <a:srgbClr val="AFE8FB"/>
                </a:solidFill>
              </a:rPr>
              <a:t>Endpoint Protection</a:t>
            </a:r>
            <a:endParaRPr lang="en-US" dirty="0">
              <a:solidFill>
                <a:srgbClr val="AFE8F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dirty="0" err="1">
                <a:solidFill>
                  <a:srgbClr val="AFE8FB"/>
                </a:solidFill>
              </a:rPr>
              <a:t>CyberOps</a:t>
            </a:r>
            <a:r>
              <a:rPr dirty="0">
                <a:solidFill>
                  <a:srgbClr val="AFE8FB"/>
                </a:solidFill>
              </a:rPr>
              <a:t> </a:t>
            </a:r>
            <a:r>
              <a:rPr dirty="0" smtClean="0">
                <a:solidFill>
                  <a:srgbClr val="AFE8FB"/>
                </a:solidFill>
              </a:rPr>
              <a:t>Associate</a:t>
            </a:r>
            <a:r>
              <a:rPr lang="en-IN" dirty="0" smtClean="0">
                <a:solidFill>
                  <a:srgbClr val="AFE8FB"/>
                </a:solidFill>
              </a:rPr>
              <a:t> </a:t>
            </a:r>
            <a:r>
              <a:rPr dirty="0" smtClean="0">
                <a:solidFill>
                  <a:srgbClr val="AFE8FB"/>
                </a:solidFill>
              </a:rPr>
              <a:t>v1.0</a:t>
            </a:r>
            <a:endParaRPr lang="en-US" dirty="0">
              <a:solidFill>
                <a:srgbClr val="AFE8FB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Network-Based Malware Protection (Contd.)</a:t>
            </a:r>
            <a:endParaRPr lang="en-US" dirty="0"/>
          </a:p>
        </p:txBody>
      </p:sp>
      <p:sp>
        <p:nvSpPr>
          <p:cNvPr id="3" name="Content Placeholder 1"/>
          <p:cNvSpPr/>
          <p:nvPr/>
        </p:nvSpPr>
        <p:spPr>
          <a:xfrm>
            <a:off x="162732" y="681931"/>
            <a:ext cx="8806915" cy="46494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0000"/>
                </a:solidFill>
              </a:rPr>
              <a:t>Some examples of devices and techniques that implement host protections at the network </a:t>
            </a:r>
            <a:r>
              <a:rPr lang="en-US" sz="1600" dirty="0" smtClean="0">
                <a:solidFill>
                  <a:srgbClr val="000000"/>
                </a:solidFill>
              </a:rPr>
              <a:t>level: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89823" y="1099010"/>
            <a:ext cx="4554210" cy="3036885"/>
          </a:xfrm>
        </p:spPr>
        <p:txBody>
          <a:bodyPr/>
          <a:lstStyle/>
          <a:p>
            <a:pPr marL="452755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Advanced </a:t>
            </a:r>
            <a:r>
              <a:rPr lang="en-US" sz="1600" b="1" dirty="0"/>
              <a:t>Malware Protection (</a:t>
            </a:r>
            <a:r>
              <a:rPr lang="en-US" sz="1600" b="1" dirty="0" smtClean="0"/>
              <a:t>AMP) </a:t>
            </a:r>
            <a:r>
              <a:rPr lang="en-US" sz="1600" dirty="0" smtClean="0"/>
              <a:t>- Provides </a:t>
            </a:r>
            <a:r>
              <a:rPr lang="en-US" sz="1600" dirty="0"/>
              <a:t>endpoint protection from viruses and malware.</a:t>
            </a:r>
            <a:endParaRPr lang="en-US" sz="1600" dirty="0"/>
          </a:p>
          <a:p>
            <a:pPr marL="452755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Email Security Appliance (ESA)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Provides filtering of </a:t>
            </a:r>
            <a:r>
              <a:rPr lang="en-US" sz="1600" dirty="0"/>
              <a:t>SPAM and potentially malicious emails before they </a:t>
            </a:r>
            <a:r>
              <a:rPr lang="en-US" sz="1600" dirty="0" smtClean="0"/>
              <a:t>reach </a:t>
            </a:r>
            <a:r>
              <a:rPr lang="en-US" sz="1600" dirty="0"/>
              <a:t>the endpoint. </a:t>
            </a:r>
            <a:endParaRPr lang="en-US" sz="1600" dirty="0"/>
          </a:p>
          <a:p>
            <a:pPr marL="452755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Web Security Appliance (WSA)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Provides </a:t>
            </a:r>
            <a:r>
              <a:rPr lang="en-US" sz="1600" dirty="0"/>
              <a:t>filtering </a:t>
            </a:r>
            <a:r>
              <a:rPr lang="en-US" sz="1600" dirty="0" smtClean="0"/>
              <a:t>of </a:t>
            </a:r>
            <a:r>
              <a:rPr lang="en-US" sz="1600" dirty="0"/>
              <a:t>websites and blacklisting </a:t>
            </a:r>
            <a:endParaRPr lang="en-US" sz="1600" dirty="0" smtClean="0"/>
          </a:p>
          <a:p>
            <a:pPr marL="452755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Network </a:t>
            </a:r>
            <a:r>
              <a:rPr lang="en-US" sz="1600" b="1" dirty="0"/>
              <a:t>Admission Control (NAC)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Permits </a:t>
            </a:r>
            <a:r>
              <a:rPr lang="en-US" sz="1600" dirty="0"/>
              <a:t>only </a:t>
            </a:r>
            <a:r>
              <a:rPr lang="en-US" sz="1600" dirty="0" smtClean="0"/>
              <a:t>authorized </a:t>
            </a:r>
            <a:r>
              <a:rPr lang="en-US" sz="1600" dirty="0"/>
              <a:t>and compliant systems to connect to the </a:t>
            </a:r>
            <a:r>
              <a:rPr lang="en-US" sz="1600" dirty="0" smtClean="0"/>
              <a:t>network.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259" y="1242142"/>
            <a:ext cx="4587504" cy="309157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539" y="1889744"/>
            <a:ext cx="8858992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22.2 Host-Based Intrusion Protection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Host-Based Intrusion Protection</a:t>
            </a:r>
            <a:br>
              <a:rPr altLang="en-US" dirty="0"/>
            </a:br>
            <a:r>
              <a:rPr lang="en-US" dirty="0"/>
              <a:t>Host-Based Firewalls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8199" cy="3829327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personal firewalls are standalone software programs that control traffic entering or leaving a </a:t>
            </a:r>
            <a:r>
              <a:rPr lang="en-US" sz="1600" dirty="0" smtClean="0"/>
              <a:t>computer.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firewall applications </a:t>
            </a:r>
            <a:r>
              <a:rPr lang="en-US" sz="1600" dirty="0"/>
              <a:t>can also be configured to issue alerts to users if suspicious behavior is detected. 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examples of host-based firewalls:</a:t>
            </a:r>
            <a:endParaRPr lang="en-US" sz="1600" dirty="0"/>
          </a:p>
          <a:p>
            <a:pPr marL="361950" indent="-176530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Windows Defender Firewall</a:t>
            </a:r>
            <a:r>
              <a:rPr lang="en-US" sz="1600" dirty="0"/>
              <a:t> – First included with Windows XP, Windows Firewall (now Windows Defender Firewall) uses a profile-based approach to firewall functionality. </a:t>
            </a:r>
            <a:endParaRPr lang="en-US" sz="1600" dirty="0"/>
          </a:p>
          <a:p>
            <a:pPr marL="361950" indent="-176530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err="1"/>
              <a:t>iptables</a:t>
            </a:r>
            <a:r>
              <a:rPr lang="en-US" sz="1600" dirty="0"/>
              <a:t> – This is an application that allows Linux system administrators to configure network access rules that are part of the Linux kernel </a:t>
            </a:r>
            <a:r>
              <a:rPr lang="en-US" sz="1600" dirty="0" err="1"/>
              <a:t>Netfilter</a:t>
            </a:r>
            <a:r>
              <a:rPr lang="en-US" sz="1600" dirty="0"/>
              <a:t> modules.</a:t>
            </a:r>
            <a:endParaRPr lang="en-US" sz="1600" dirty="0"/>
          </a:p>
          <a:p>
            <a:pPr marL="361950" indent="-176530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err="1"/>
              <a:t>nftables</a:t>
            </a:r>
            <a:r>
              <a:rPr lang="en-US" sz="1600" dirty="0"/>
              <a:t> – The successor to </a:t>
            </a:r>
            <a:r>
              <a:rPr lang="en-US" sz="1600" dirty="0" err="1"/>
              <a:t>iptables</a:t>
            </a:r>
            <a:r>
              <a:rPr lang="en-US" sz="1600" dirty="0"/>
              <a:t>, </a:t>
            </a:r>
            <a:r>
              <a:rPr lang="en-US" sz="1600" dirty="0" err="1"/>
              <a:t>nftables</a:t>
            </a:r>
            <a:r>
              <a:rPr lang="en-US" sz="1600" dirty="0"/>
              <a:t> is a Linux firewall application that uses a simple virtual machine in the Linux kernel. </a:t>
            </a:r>
            <a:endParaRPr lang="en-US" sz="1600" dirty="0"/>
          </a:p>
          <a:p>
            <a:pPr marL="361950" indent="-176530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TCP Wrappers</a:t>
            </a:r>
            <a:r>
              <a:rPr lang="en-US" sz="1600" dirty="0"/>
              <a:t> – This is a rule-based access control and logging system for Linux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Host-Based Intrusion Protection</a:t>
            </a:r>
            <a:br>
              <a:rPr altLang="en-US" dirty="0"/>
            </a:br>
            <a:r>
              <a:rPr lang="en-US" dirty="0"/>
              <a:t>Host-Based Intrusion Detection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59" y="721454"/>
            <a:ext cx="3893244" cy="396412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H</a:t>
            </a:r>
            <a:r>
              <a:rPr lang="en-US" sz="1600" dirty="0" smtClean="0"/>
              <a:t>ost-based </a:t>
            </a:r>
            <a:r>
              <a:rPr lang="en-US" sz="1600" dirty="0"/>
              <a:t>I</a:t>
            </a:r>
            <a:r>
              <a:rPr lang="en-US" sz="1600" dirty="0" smtClean="0"/>
              <a:t>ntrusion </a:t>
            </a:r>
            <a:r>
              <a:rPr lang="en-US" sz="1600" dirty="0"/>
              <a:t>D</a:t>
            </a:r>
            <a:r>
              <a:rPr lang="en-US" sz="1600" dirty="0" smtClean="0"/>
              <a:t>etection </a:t>
            </a:r>
            <a:r>
              <a:rPr lang="en-US" sz="1600" dirty="0"/>
              <a:t>S</a:t>
            </a:r>
            <a:r>
              <a:rPr lang="en-US" sz="1600" dirty="0" smtClean="0"/>
              <a:t>ystem </a:t>
            </a:r>
            <a:r>
              <a:rPr lang="en-US" sz="1600" dirty="0"/>
              <a:t>(HIDS) is designed to protect hosts against known and unknown malware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 HIDS can perform detailed monitoring and reporting on the system configuration and application </a:t>
            </a:r>
            <a:r>
              <a:rPr lang="en-US" sz="1600" dirty="0" smtClean="0"/>
              <a:t>activity.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HIDS </a:t>
            </a:r>
            <a:r>
              <a:rPr lang="en-IN" sz="1600" dirty="0"/>
              <a:t>is a comprehensive security application that combines the functionalities of antimalware applications with firewall functionality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As HIDS must </a:t>
            </a:r>
            <a:r>
              <a:rPr lang="en-IN" sz="1600" dirty="0"/>
              <a:t>run directly on the host, it is considered </a:t>
            </a:r>
            <a:r>
              <a:rPr lang="en-IN" sz="1600" dirty="0" smtClean="0"/>
              <a:t>as an </a:t>
            </a:r>
            <a:r>
              <a:rPr lang="en-IN" sz="1600" dirty="0"/>
              <a:t>agent-based system.</a:t>
            </a:r>
            <a:endParaRPr lang="en-US" sz="1600" dirty="0"/>
          </a:p>
        </p:txBody>
      </p:sp>
      <p:sp>
        <p:nvSpPr>
          <p:cNvPr id="8" name="Content Placeholder 7"/>
          <p:cNvSpPr/>
          <p:nvPr/>
        </p:nvSpPr>
        <p:spPr>
          <a:xfrm>
            <a:off x="4039891" y="4244786"/>
            <a:ext cx="4971704" cy="42695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000000"/>
                </a:solidFill>
              </a:rPr>
              <a:t>Host-based Intrusion Detection Architecture</a:t>
            </a:r>
            <a:endParaRPr lang="en-IN" sz="16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891" y="884473"/>
            <a:ext cx="4971704" cy="33835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Host-Based Intrusion Protection</a:t>
            </a:r>
            <a:br>
              <a:rPr altLang="en-US" dirty="0"/>
            </a:br>
            <a:r>
              <a:rPr lang="en-US" dirty="0"/>
              <a:t>HIDS Operation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9381" y="811574"/>
            <a:ext cx="8853286" cy="3964125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HIDS can prevent intrusion because it uses signatures to detect known malware and prevent it from infecting a system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malware families exhibit polymorphism.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additional set of strategies </a:t>
            </a:r>
            <a:r>
              <a:rPr lang="en-US" sz="1600" dirty="0" smtClean="0"/>
              <a:t>are </a:t>
            </a:r>
            <a:r>
              <a:rPr lang="en-US" sz="1600" dirty="0"/>
              <a:t>used to detect the possibility of successful intrusions by malware that evades signature detection:</a:t>
            </a:r>
            <a:endParaRPr lang="en-US" sz="1600" dirty="0"/>
          </a:p>
          <a:p>
            <a:pPr marL="361950" indent="-176530"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Anomaly </a:t>
            </a:r>
            <a:r>
              <a:rPr lang="en-US" sz="1600" b="1" dirty="0" smtClean="0"/>
              <a:t>based </a:t>
            </a:r>
            <a:r>
              <a:rPr lang="en-US" sz="1600" dirty="0" smtClean="0"/>
              <a:t>- </a:t>
            </a:r>
            <a:r>
              <a:rPr lang="en-US" sz="1600" dirty="0"/>
              <a:t>Host system behavior is compared to a learned baseline model of normal behavior. </a:t>
            </a:r>
            <a:r>
              <a:rPr lang="en-IN" sz="1600" dirty="0"/>
              <a:t>If an intrusion is detected, the HIDS can log details of the intrusion, send alerts to security management systems, and take action to prevent the attack. </a:t>
            </a:r>
            <a:endParaRPr lang="en-US" sz="1600" dirty="0"/>
          </a:p>
          <a:p>
            <a:pPr marL="361950" indent="-176530"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Policy </a:t>
            </a:r>
            <a:r>
              <a:rPr lang="en-US" sz="1600" b="1" dirty="0" smtClean="0"/>
              <a:t>based </a:t>
            </a:r>
            <a:r>
              <a:rPr lang="en-US" sz="1600" dirty="0" smtClean="0"/>
              <a:t>- </a:t>
            </a:r>
            <a:r>
              <a:rPr lang="en-US" sz="1600" dirty="0"/>
              <a:t>Normal system behavior is described by rules, or the violation of rules, that are predefined. </a:t>
            </a:r>
            <a:r>
              <a:rPr lang="en-IN" sz="1600" dirty="0"/>
              <a:t>Violation of these policies will result in action by the </a:t>
            </a:r>
            <a:r>
              <a:rPr lang="en-IN" sz="1600" dirty="0" smtClean="0"/>
              <a:t>HIDS, such as shut down of software processes.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Host-Based Intrusion Protection</a:t>
            </a:r>
            <a:br>
              <a:rPr altLang="en-US" dirty="0"/>
            </a:br>
            <a:r>
              <a:rPr lang="en-US" dirty="0"/>
              <a:t>HIDS Products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412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Most of the HIDS utilize software on the host and some sort of centralized security management functionality that allows integration with network security monitoring services and threat intelligence.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Some </a:t>
            </a:r>
            <a:r>
              <a:rPr lang="en-US" sz="1600" dirty="0"/>
              <a:t>examples are Cisco AMP, AlienVault USM, Tripwire, and Open Source </a:t>
            </a:r>
            <a:r>
              <a:rPr lang="en-US" sz="1600" dirty="0" smtClean="0"/>
              <a:t>HIDS </a:t>
            </a:r>
            <a:r>
              <a:rPr lang="en-US" sz="1600" dirty="0"/>
              <a:t>SECurity (OSSEC).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OSSEC uses a central manager server and agents that are installed on individual hosts.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 OSSEC server, or Manager, can also receive and analyze alerts from a variety of network devices and firewalls over syslog.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OSSEC monitors system logs on hosts and also conducts file integrity checking. 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002" y="1393980"/>
            <a:ext cx="8519176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22.3 Application Security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55617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Application Security</a:t>
            </a:r>
            <a:br>
              <a:rPr altLang="en-US" dirty="0"/>
            </a:br>
            <a:r>
              <a:rPr lang="en-US" dirty="0"/>
              <a:t>Attack Surface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546" y="695752"/>
            <a:ext cx="4001735" cy="3937313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 attack surface is the total sum of the vulnerabilities in a given system that is accessible to an attacker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It can </a:t>
            </a:r>
            <a:r>
              <a:rPr lang="en-IN" sz="1600" dirty="0"/>
              <a:t>consist of open ports on servers or hosts, </a:t>
            </a:r>
            <a:r>
              <a:rPr lang="en-IN" sz="1600" dirty="0" smtClean="0"/>
              <a:t>software running </a:t>
            </a:r>
            <a:r>
              <a:rPr lang="en-IN" sz="1600" dirty="0"/>
              <a:t>on internet-facing servers, wireless network protocols, </a:t>
            </a:r>
            <a:r>
              <a:rPr lang="en-IN" sz="1600" dirty="0" smtClean="0"/>
              <a:t>and </a:t>
            </a:r>
            <a:r>
              <a:rPr lang="en-IN" sz="1600" dirty="0"/>
              <a:t>users.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Components of the Attack Surface:</a:t>
            </a:r>
            <a:endParaRPr lang="en-US" sz="1600" dirty="0" smtClean="0"/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Network Attack </a:t>
            </a:r>
            <a:r>
              <a:rPr lang="en-US" sz="1600" b="1" dirty="0" smtClean="0"/>
              <a:t>Surface:</a:t>
            </a:r>
            <a:r>
              <a:rPr lang="en-US" sz="1600" dirty="0" smtClean="0"/>
              <a:t> </a:t>
            </a:r>
            <a:r>
              <a:rPr lang="en-US" sz="1600" dirty="0"/>
              <a:t>E</a:t>
            </a:r>
            <a:r>
              <a:rPr lang="en-US" sz="1600" dirty="0" smtClean="0"/>
              <a:t>xploits </a:t>
            </a:r>
            <a:r>
              <a:rPr lang="en-US" sz="1600" dirty="0"/>
              <a:t>vulnerabilities in networks. </a:t>
            </a:r>
            <a:endParaRPr lang="en-US" sz="1600" dirty="0"/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Software </a:t>
            </a:r>
            <a:r>
              <a:rPr lang="en-US" sz="1600" b="1" dirty="0"/>
              <a:t>Attack Surface:</a:t>
            </a:r>
            <a:r>
              <a:rPr lang="en-US" sz="1600" dirty="0"/>
              <a:t> D</a:t>
            </a:r>
            <a:r>
              <a:rPr lang="en-US" sz="1600" dirty="0" smtClean="0"/>
              <a:t>elivered </a:t>
            </a:r>
            <a:r>
              <a:rPr lang="en-US" sz="1600" dirty="0"/>
              <a:t>through exploitation of vulnerabilities in web, cloud, or host-based software applications.</a:t>
            </a:r>
            <a:endParaRPr lang="en-US" sz="1600" dirty="0"/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Human Attack Surface:</a:t>
            </a:r>
            <a:r>
              <a:rPr lang="en-US" sz="1600" dirty="0"/>
              <a:t> E</a:t>
            </a:r>
            <a:r>
              <a:rPr lang="en-US" sz="1600" dirty="0" smtClean="0"/>
              <a:t>xploits </a:t>
            </a:r>
            <a:r>
              <a:rPr lang="en-US" sz="1600" dirty="0"/>
              <a:t>weaknesses in user </a:t>
            </a:r>
            <a:r>
              <a:rPr lang="en-US" sz="1600" dirty="0" smtClean="0"/>
              <a:t>behavior.</a:t>
            </a:r>
            <a:endParaRPr lang="en-US" dirty="0" smtClean="0"/>
          </a:p>
          <a:p>
            <a:pPr marL="188595" lvl="1" indent="0">
              <a:buClrTx/>
              <a:buSzPct val="100000"/>
              <a:buNone/>
            </a:pPr>
            <a:endParaRPr lang="en-US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38681" y="809812"/>
            <a:ext cx="4737298" cy="30689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Text Box 1"/>
          <p:cNvSpPr/>
          <p:nvPr/>
        </p:nvSpPr>
        <p:spPr>
          <a:xfrm>
            <a:off x="4138681" y="3973555"/>
            <a:ext cx="47372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An Expanding Attack Surface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Application Security</a:t>
            </a:r>
            <a:br>
              <a:rPr altLang="en-US" dirty="0"/>
            </a:br>
            <a:r>
              <a:rPr lang="en-US" dirty="0"/>
              <a:t>Application Blacklisting and Whitelisting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141" y="828666"/>
            <a:ext cx="3667937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Limiting access to potential threats by creating lists of prohibited applications </a:t>
            </a:r>
            <a:r>
              <a:rPr lang="en-US" sz="1600" dirty="0" smtClean="0"/>
              <a:t>is </a:t>
            </a:r>
            <a:r>
              <a:rPr lang="en-US" sz="1600" dirty="0"/>
              <a:t>known as blacklisting.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Application </a:t>
            </a:r>
            <a:r>
              <a:rPr lang="en-US" sz="1600" dirty="0" smtClean="0"/>
              <a:t>blacklists can </a:t>
            </a:r>
            <a:r>
              <a:rPr lang="en-US" sz="1600" dirty="0"/>
              <a:t>dictate which user applications are not permitted to run on a computer. 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Whitelists specify which programs are </a:t>
            </a:r>
            <a:r>
              <a:rPr lang="en-US" sz="1600" dirty="0" smtClean="0"/>
              <a:t>allowed </a:t>
            </a:r>
            <a:r>
              <a:rPr lang="en-US" sz="1600" dirty="0"/>
              <a:t>to run.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In </a:t>
            </a:r>
            <a:r>
              <a:rPr lang="en-IN" sz="1600" dirty="0"/>
              <a:t>this way, known vulnerable applications can be prevented from creating vulnerabilities on network hosts.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8573" y="966155"/>
            <a:ext cx="4900408" cy="297073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extbox 2"/>
          <p:cNvSpPr/>
          <p:nvPr/>
        </p:nvSpPr>
        <p:spPr>
          <a:xfrm>
            <a:off x="3886919" y="3974593"/>
            <a:ext cx="48620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Application Blacklisting and Whitelisting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Application Security</a:t>
            </a:r>
            <a:br>
              <a:rPr altLang="en-US" dirty="0"/>
            </a:br>
            <a:r>
              <a:rPr lang="en-US" dirty="0"/>
              <a:t>Application Blacklisting and Whitelisting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3392" y="820917"/>
            <a:ext cx="4079064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Websites can also be whitelisted and </a:t>
            </a:r>
            <a:br>
              <a:rPr lang="en-US" sz="1600" dirty="0"/>
            </a:br>
            <a:r>
              <a:rPr lang="en-US" sz="1600" dirty="0"/>
              <a:t>blacklisted.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These blacklists can be manually </a:t>
            </a:r>
            <a:r>
              <a:rPr lang="en-US" sz="1600" dirty="0" smtClean="0"/>
              <a:t>created, or </a:t>
            </a:r>
            <a:r>
              <a:rPr lang="en-US" sz="1600" dirty="0"/>
              <a:t>they can be obtained from various </a:t>
            </a:r>
            <a:r>
              <a:rPr lang="en-US" sz="1600" dirty="0" smtClean="0"/>
              <a:t>security </a:t>
            </a:r>
            <a:r>
              <a:rPr lang="en-US" sz="1600" dirty="0"/>
              <a:t>services.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Blacklists can be continuously updated </a:t>
            </a:r>
            <a:r>
              <a:rPr lang="en-US" sz="1600" dirty="0" smtClean="0"/>
              <a:t>by security </a:t>
            </a:r>
            <a:r>
              <a:rPr lang="en-US" sz="1600" dirty="0"/>
              <a:t>services and distributed to </a:t>
            </a:r>
            <a:br>
              <a:rPr lang="en-US" sz="1600" dirty="0"/>
            </a:br>
            <a:r>
              <a:rPr lang="en-US" sz="1600" dirty="0"/>
              <a:t>firewalls and other security systems that </a:t>
            </a:r>
            <a:br>
              <a:rPr lang="en-US" sz="1600" dirty="0"/>
            </a:br>
            <a:r>
              <a:rPr lang="en-US" sz="1600" dirty="0"/>
              <a:t>use them.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Cisco’s Firepower security management </a:t>
            </a:r>
            <a:br>
              <a:rPr lang="en-US" sz="1600" dirty="0"/>
            </a:br>
            <a:r>
              <a:rPr lang="en-US" sz="1600" dirty="0"/>
              <a:t>system is an example of a system that can </a:t>
            </a:r>
            <a:r>
              <a:rPr lang="en-US" sz="1600" dirty="0" smtClean="0"/>
              <a:t>access </a:t>
            </a:r>
            <a:r>
              <a:rPr lang="en-US" sz="1600" dirty="0"/>
              <a:t>the Cisco Talos security intelligence </a:t>
            </a:r>
            <a:r>
              <a:rPr lang="en-US" sz="1600" dirty="0" smtClean="0"/>
              <a:t>service </a:t>
            </a:r>
            <a:r>
              <a:rPr lang="en-US" sz="1600" dirty="0"/>
              <a:t>to obtain blacklists.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970" y="828666"/>
            <a:ext cx="4825624" cy="387517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3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marL="85725"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1088869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sz="1600" dirty="0"/>
              <a:t>Endpoint Protection</a:t>
            </a:r>
            <a:endParaRPr lang="en-US" alt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/>
          </a:p>
          <a:p>
            <a:pPr mar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/>
              <a:t>Explain how a malware analysis website generates a malware analysis report.</a:t>
            </a:r>
            <a:endParaRPr lang="en-US" altLang="en-US" sz="1600" dirty="0"/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535" indent="0">
              <a:spcBef>
                <a:spcPct val="30000"/>
              </a:spcBef>
              <a:buNone/>
            </a:pPr>
            <a:endParaRPr lang="en-US" sz="1600" dirty="0"/>
          </a:p>
          <a:p>
            <a:pPr marL="89535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57212" y="1926597"/>
          <a:ext cx="6938858" cy="1453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8551"/>
                <a:gridCol w="4220307"/>
              </a:tblGrid>
              <a:tr h="290431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Objective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14367">
                <a:tc>
                  <a:txBody>
                    <a:bodyPr/>
                    <a:lstStyle/>
                    <a:p>
                      <a:pPr marL="0" algn="l" defTabSz="685800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Antimalware Protection</a:t>
                      </a:r>
                      <a:endParaRPr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methods of mitigating malware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31595">
                <a:tc>
                  <a:txBody>
                    <a:bodyPr/>
                    <a:lstStyle/>
                    <a:p>
                      <a:pPr marL="0" algn="l" defTabSz="685800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Host-based Intrusion Prevention</a:t>
                      </a:r>
                      <a:endParaRPr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host-based IPS/IDS log entries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91403">
                <a:tc>
                  <a:txBody>
                    <a:bodyPr/>
                    <a:lstStyle/>
                    <a:p>
                      <a:pPr marL="0" algn="l" defTabSz="685800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 Security</a:t>
                      </a:r>
                      <a:endParaRPr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how a sandbox is used to analyze malware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Application Security</a:t>
            </a:r>
            <a:br>
              <a:rPr altLang="en-US" dirty="0"/>
            </a:br>
            <a:r>
              <a:rPr lang="en-US" dirty="0"/>
              <a:t>System-Based Sandboxing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890" y="820917"/>
            <a:ext cx="3412215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Sandboxing is a technique that allows suspicious files to be executed and analyzed in a safe environment. 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Cuckoo </a:t>
            </a:r>
            <a:r>
              <a:rPr lang="en-US" sz="1600" dirty="0"/>
              <a:t>Sandbox is a popular free </a:t>
            </a:r>
            <a:r>
              <a:rPr lang="en-US" sz="1600" dirty="0" smtClean="0"/>
              <a:t>malware </a:t>
            </a:r>
            <a:r>
              <a:rPr lang="en-US" sz="1600" dirty="0"/>
              <a:t>analysis system sandbox</a:t>
            </a:r>
            <a:r>
              <a:rPr lang="en-US" sz="1600" dirty="0" smtClean="0"/>
              <a:t>. </a:t>
            </a:r>
            <a:r>
              <a:rPr lang="en-IN" sz="1600" dirty="0"/>
              <a:t>It can be run locally and have malware samples submitted to it for analysis.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ANY.RUN is an online tool that </a:t>
            </a:r>
            <a:r>
              <a:rPr lang="en-US" sz="1600" dirty="0"/>
              <a:t>offers the ability to upload a malware </a:t>
            </a:r>
            <a:r>
              <a:rPr lang="en-US" sz="1600" dirty="0" smtClean="0"/>
              <a:t>sample </a:t>
            </a:r>
            <a:r>
              <a:rPr lang="en-US" sz="1600" dirty="0"/>
              <a:t>for analysis like any online </a:t>
            </a:r>
            <a:r>
              <a:rPr lang="en-US" sz="1600" dirty="0" smtClean="0"/>
              <a:t>sandbox</a:t>
            </a:r>
            <a:r>
              <a:rPr lang="en-US" sz="1600" dirty="0"/>
              <a:t>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dirty="0"/>
              <a:t> 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50" y="968139"/>
            <a:ext cx="5345725" cy="272310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Application Security</a:t>
            </a:r>
            <a:br>
              <a:rPr altLang="en-US" dirty="0"/>
            </a:br>
            <a:r>
              <a:rPr lang="en-US" dirty="0"/>
              <a:t>Video - Using a Sandbox to Launch Malware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5613" y="735678"/>
            <a:ext cx="8772211" cy="3901808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/>
              <a:t>Play the video to view a demonstration of using sandbox environment to launch and </a:t>
            </a:r>
            <a:r>
              <a:rPr lang="en-IN" sz="1600" dirty="0" err="1"/>
              <a:t>analyze</a:t>
            </a:r>
            <a:r>
              <a:rPr lang="en-IN" sz="1600" dirty="0"/>
              <a:t> a malware attack.</a:t>
            </a:r>
            <a:endParaRPr lang="en-US" sz="1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42628" y="1376329"/>
            <a:ext cx="5647166" cy="325282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9744"/>
            <a:ext cx="8610600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22.4 Endpoint Protection 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 Summary</a:t>
            </a:r>
            <a:br>
              <a:rPr altLang="en-US" dirty="0"/>
            </a:br>
            <a:r>
              <a:rPr lang="en-US" dirty="0"/>
              <a:t>What Did I Learn in this Module?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2585" y="712431"/>
            <a:ext cx="9061343" cy="3829327"/>
          </a:xfrm>
        </p:spPr>
        <p:txBody>
          <a:bodyPr/>
          <a:lstStyle/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Endpoints are defined as hosts on the network that can access or be accessed by other hosts on the network.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There </a:t>
            </a:r>
            <a:r>
              <a:rPr lang="en-US" sz="1600" dirty="0"/>
              <a:t>are two internal LAN elements to secure: Endpoints and Network Infrastructure.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Antivirus/Antimalware Software is installed on a host to detect and mitigate viruses and malware</a:t>
            </a:r>
            <a:r>
              <a:rPr lang="en-US" sz="1600" dirty="0" smtClean="0"/>
              <a:t>.</a:t>
            </a:r>
            <a:r>
              <a:rPr lang="en-US" sz="1600" dirty="0"/>
              <a:t> 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firewalls may use a set of predefined policies, or profiles, to control packets entering and leaving a computer. 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examples of host-based firewalls include Windows Defender Firewall, iptables, nftables, and TCP Wrappers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HIDS </a:t>
            </a:r>
            <a:r>
              <a:rPr lang="en-US" sz="1600" dirty="0"/>
              <a:t>protects hosts against known and unknown malware. 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attack surface is the total sum of the vulnerabilities in a given system that is accessible to an attacker. </a:t>
            </a:r>
            <a:endParaRPr lang="en-US" sz="1600" dirty="0" smtClean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Application blacklists dictate which user applications are not permitted to run on a computer and whitelists specify which programs are allowed to run.</a:t>
            </a: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627347"/>
          </a:xfrm>
        </p:spPr>
        <p:txBody>
          <a:bodyPr/>
          <a:lstStyle/>
          <a:p>
            <a:pPr marL="95250"/>
            <a:r>
              <a:rPr lang="en-US" sz="1600" dirty="0" smtClean="0"/>
              <a:t>Module 22</a:t>
            </a:r>
            <a:br>
              <a:rPr lang="en-US" altLang="en-US" dirty="0"/>
            </a:br>
            <a:r>
              <a:rPr lang="en-US" altLang="en-US" dirty="0"/>
              <a:t>New Terms and Commands</a:t>
            </a:r>
            <a:endParaRPr lang="en-US" dirty="0"/>
          </a:p>
        </p:txBody>
      </p:sp>
      <p:graphicFrame>
        <p:nvGraphicFramePr>
          <p:cNvPr id="4" name="Content Placeholder 2"/>
          <p:cNvGraphicFramePr/>
          <p:nvPr/>
        </p:nvGraphicFramePr>
        <p:xfrm>
          <a:off x="462182" y="1340635"/>
          <a:ext cx="8224623" cy="782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0764"/>
                <a:gridCol w="2177512"/>
                <a:gridCol w="3696347"/>
              </a:tblGrid>
              <a:tr h="370840">
                <a:tc>
                  <a:txBody>
                    <a:bodyPr/>
                    <a:lstStyle/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Antivirus/Antimalware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Endpoint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Host-based firewall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Sandboxing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Host-based Intrusion Detection System (HIDS)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 Surface</a:t>
                      </a: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504" y="1353787"/>
            <a:ext cx="8858992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22.1 Antimalware Protection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Endpoint Threats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172213" cy="3829327"/>
          </a:xfrm>
        </p:spPr>
        <p:txBody>
          <a:bodyPr/>
          <a:lstStyle/>
          <a:p>
            <a:pPr marL="167005" indent="-16700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Endpoints can be defined as hosts on the network that can access or be accessed by other hosts on the network.</a:t>
            </a:r>
            <a:endParaRPr lang="en-US" sz="1600" dirty="0"/>
          </a:p>
          <a:p>
            <a:pPr marL="167005" indent="-16700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Each endpoint is potentially a way for malicious software to gain access to a network.</a:t>
            </a:r>
            <a:endParaRPr lang="en-US" sz="1600" dirty="0"/>
          </a:p>
          <a:p>
            <a:pPr marL="167005" indent="-16700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Devices that remotely access networks through VPNs are also endpoints </a:t>
            </a:r>
            <a:r>
              <a:rPr lang="en-US" sz="1600" dirty="0" smtClean="0"/>
              <a:t>that </a:t>
            </a:r>
            <a:r>
              <a:rPr lang="en-US" sz="1600" dirty="0"/>
              <a:t>could inject malware into the VPN network from the public network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67005" indent="-16700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Several common types of malware have been found to significantly change features in less than 24 hours in order to evade detection.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6878" y="927208"/>
            <a:ext cx="4454532" cy="34720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Text Box 6"/>
          <p:cNvSpPr/>
          <p:nvPr/>
        </p:nvSpPr>
        <p:spPr>
          <a:xfrm>
            <a:off x="4446878" y="4417599"/>
            <a:ext cx="4454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Malicious Spam Percentage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Endpoint Security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6056" y="698207"/>
            <a:ext cx="4544174" cy="394374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As many attacks originate from inside the network, securing an internal LAN is nearly as important as securing the outside network perimeter.	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After an internal host is infiltrated, it can become a starting point for an attacker to gain access to critical system devices, such as servers and sensitive information.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There are two internal LAN elements to secure:</a:t>
            </a:r>
            <a:endParaRPr lang="en-US" sz="1600" dirty="0"/>
          </a:p>
          <a:p>
            <a:pPr marL="361950" indent="-18605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Endpoints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/>
              <a:t>Hosts </a:t>
            </a:r>
            <a:r>
              <a:rPr lang="en-US" sz="1600" dirty="0" smtClean="0"/>
              <a:t>are </a:t>
            </a:r>
            <a:r>
              <a:rPr lang="en-US" sz="1600" dirty="0"/>
              <a:t>susceptible to malware-related attacks.</a:t>
            </a:r>
            <a:endParaRPr lang="en-US" sz="1600" dirty="0"/>
          </a:p>
          <a:p>
            <a:pPr marL="361950" indent="-18605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Network infrastructure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/>
              <a:t>LAN infrastructure devices interconnect </a:t>
            </a:r>
            <a:r>
              <a:rPr lang="en-US" sz="1600" dirty="0" smtClean="0"/>
              <a:t>endpoints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53113" y="823929"/>
            <a:ext cx="4537516" cy="34281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Host-Based Malware Protection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999935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antimalware/antivirus software and host-based firewalls are used to protect </a:t>
            </a:r>
            <a:r>
              <a:rPr lang="en-US" sz="1600" dirty="0" smtClean="0"/>
              <a:t>mobile devices using VPN.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Antivirus/Antimalware Software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It is a software </a:t>
            </a:r>
            <a:r>
              <a:rPr lang="en-US" sz="1600" dirty="0"/>
              <a:t>that is installed on a host to detect and mitigate viruses and malware. For example, Windows Defender Virus &amp; Threat Protection, Cisco AMP for Endpoints, Norton Security, McAfee, Trend Micro, and others.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Antimalware programs may detect viruses using three different approaches:</a:t>
            </a:r>
            <a:endParaRPr lang="en-US" sz="1600" dirty="0"/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Signature-based:</a:t>
            </a:r>
            <a:r>
              <a:rPr lang="en-US" sz="1600" dirty="0"/>
              <a:t> </a:t>
            </a:r>
            <a:r>
              <a:rPr lang="en-US" sz="1600" dirty="0" smtClean="0"/>
              <a:t>Recognizes </a:t>
            </a:r>
            <a:r>
              <a:rPr lang="en-US" sz="1600" dirty="0"/>
              <a:t>various characteristics of known malware files</a:t>
            </a:r>
            <a:endParaRPr lang="en-US" sz="1600" dirty="0"/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Heuristics-based:</a:t>
            </a:r>
            <a:r>
              <a:rPr lang="en-US" sz="1600" dirty="0"/>
              <a:t> </a:t>
            </a:r>
            <a:r>
              <a:rPr lang="en-US" sz="1600" dirty="0" smtClean="0"/>
              <a:t>Recognizes </a:t>
            </a:r>
            <a:r>
              <a:rPr lang="en-US" sz="1600" dirty="0"/>
              <a:t>general features shared by various types of malware</a:t>
            </a:r>
            <a:endParaRPr lang="en-US" sz="1600" dirty="0"/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Behavior-based:</a:t>
            </a:r>
            <a:r>
              <a:rPr lang="en-US" sz="1600" dirty="0"/>
              <a:t> </a:t>
            </a:r>
            <a:r>
              <a:rPr lang="en-US" sz="1600" dirty="0" smtClean="0"/>
              <a:t>Employs </a:t>
            </a:r>
            <a:r>
              <a:rPr lang="en-US" sz="1600" dirty="0"/>
              <a:t>analysis of suspicious behavior- Any anomaly in the behavour of a file or traffic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</a:t>
            </a:r>
            <a:r>
              <a:rPr lang="en-US" sz="1600" dirty="0"/>
              <a:t>antivirus protection, also known as agent-based, runs on every protected machine.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Host-Based Malware Protection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4"/>
            <a:ext cx="3885494" cy="3829327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Host-based Firewall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This software is installed on a host.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It restricts incoming and outgoing connections to connections initiated by that host only.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Some </a:t>
            </a:r>
            <a:r>
              <a:rPr lang="en-US" sz="1600" dirty="0"/>
              <a:t>firewall software </a:t>
            </a:r>
            <a:r>
              <a:rPr lang="en-US" sz="1600" dirty="0" smtClean="0"/>
              <a:t>can </a:t>
            </a:r>
            <a:r>
              <a:rPr lang="en-US" sz="1600" dirty="0"/>
              <a:t>prevent a host from becoming infected and stop infected hosts from spreading malware to other hosts. This function is included in some operating systems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For example, Windows includes Windows Defender Firewall with Advanced </a:t>
            </a:r>
            <a:r>
              <a:rPr lang="en-US" sz="1600" dirty="0" smtClean="0"/>
              <a:t>Security. 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09" y="1039998"/>
            <a:ext cx="5006476" cy="365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Host-Based Malware Protection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829327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Host-based Security Suites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It is recommended to install a host-based suite of security products on </a:t>
            </a:r>
            <a:r>
              <a:rPr lang="en-US" sz="1600" dirty="0" smtClean="0"/>
              <a:t>home and business </a:t>
            </a:r>
            <a:r>
              <a:rPr lang="en-US" sz="1600" dirty="0"/>
              <a:t>networks to provide a layered defense that will protect against most common threats.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These include antivirus, anti-phishing, safe browsing, Host-based intrusion prevention system, and firewall capabilities. 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</a:t>
            </a:r>
            <a:r>
              <a:rPr lang="en-US" sz="1600" dirty="0"/>
              <a:t>security products also </a:t>
            </a:r>
            <a:r>
              <a:rPr lang="en-US" sz="1600" dirty="0" smtClean="0"/>
              <a:t>provide </a:t>
            </a:r>
            <a:r>
              <a:rPr lang="en-US" sz="1600" dirty="0"/>
              <a:t>telemetry function.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Most host-based security software </a:t>
            </a:r>
            <a:r>
              <a:rPr lang="en-US" sz="1600" dirty="0" smtClean="0"/>
              <a:t>includes </a:t>
            </a:r>
            <a:r>
              <a:rPr lang="en-US" sz="1600" dirty="0"/>
              <a:t>robust logging functionality </a:t>
            </a:r>
            <a:r>
              <a:rPr lang="en-US" sz="1600" dirty="0" smtClean="0"/>
              <a:t>that </a:t>
            </a:r>
            <a:r>
              <a:rPr lang="en-US" sz="1600" dirty="0"/>
              <a:t>is essential </a:t>
            </a:r>
            <a:r>
              <a:rPr lang="en-US" sz="1600" dirty="0" smtClean="0"/>
              <a:t>to cyber security operations</a:t>
            </a:r>
            <a:r>
              <a:rPr lang="en-US" sz="1600" dirty="0"/>
              <a:t>. 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independent testing laboratory </a:t>
            </a:r>
            <a:r>
              <a:rPr lang="en-US" sz="1600" dirty="0" smtClean="0"/>
              <a:t>AV-TEST </a:t>
            </a:r>
            <a:r>
              <a:rPr lang="en-US" sz="1600" dirty="0"/>
              <a:t>provides high-quality </a:t>
            </a:r>
            <a:r>
              <a:rPr lang="en-US" sz="1600" dirty="0" smtClean="0"/>
              <a:t>reviews of host-based protections</a:t>
            </a:r>
            <a:r>
              <a:rPr lang="en-US" sz="1600" dirty="0"/>
              <a:t>, as well as </a:t>
            </a:r>
            <a:r>
              <a:rPr lang="en-US" sz="1600" dirty="0" smtClean="0"/>
              <a:t>information </a:t>
            </a:r>
            <a:r>
              <a:rPr lang="en-US" sz="1600" dirty="0"/>
              <a:t>about many other security </a:t>
            </a:r>
            <a:r>
              <a:rPr lang="en-US" sz="1600" dirty="0" smtClean="0"/>
              <a:t>products</a:t>
            </a:r>
            <a:r>
              <a:rPr lang="en-US" sz="1600" dirty="0"/>
              <a:t>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Endpoint Protection</a:t>
            </a:r>
            <a:br>
              <a:rPr altLang="en-US" dirty="0"/>
            </a:br>
            <a:r>
              <a:rPr lang="en-US" dirty="0"/>
              <a:t>Network-Based Malware Protection</a:t>
            </a:r>
            <a:endParaRPr lang="en-US" dirty="0"/>
          </a:p>
        </p:txBody>
      </p:sp>
      <p:sp>
        <p:nvSpPr>
          <p:cNvPr id="4" name="Content Placeholder  1"/>
          <p:cNvSpPr txBox="1"/>
          <p:nvPr/>
        </p:nvSpPr>
        <p:spPr>
          <a:xfrm>
            <a:off x="144065" y="772963"/>
            <a:ext cx="877521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000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Network-based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malware prevention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devices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are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capable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of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sharing information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among themselves to make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better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informed decisions.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marL="285750" indent="-2000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Protecting endpoints in a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borderless network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can be accomplished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using network-based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, as well as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host-based techniques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.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" t="1900" r="889" b="3076"/>
          <a:stretch>
            <a:fillRect/>
          </a:stretch>
        </p:blipFill>
        <p:spPr bwMode="auto">
          <a:xfrm>
            <a:off x="1468464" y="1963455"/>
            <a:ext cx="6532536" cy="247416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 Box 1"/>
          <p:cNvSpPr/>
          <p:nvPr/>
        </p:nvSpPr>
        <p:spPr>
          <a:xfrm>
            <a:off x="1468464" y="4446355"/>
            <a:ext cx="6532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Advanced Malware Protection Everywhere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COUNT" val="71"/>
  <p:tag name="ARTICULATE_PROJECT_OPEN" val="0"/>
</p:tagLst>
</file>

<file path=ppt/tags/tag3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10547</Words>
  <Application>WPS Presentation</Application>
  <PresentationFormat>On-screen Show (16:9)</PresentationFormat>
  <Paragraphs>203</Paragraphs>
  <Slides>25</Slides>
  <Notes>32</Notes>
  <HiddenSlides>6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Microsoft YaHei</vt:lpstr>
      <vt:lpstr>Arial Unicode MS</vt:lpstr>
      <vt:lpstr>Default Theme</vt:lpstr>
      <vt:lpstr>Module 22: Endpoint Protection</vt:lpstr>
      <vt:lpstr>Module Objectives</vt:lpstr>
      <vt:lpstr>22.1 Antimalware Protection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22.2 Host-Based Intrusion Protection</vt:lpstr>
      <vt:lpstr>PowerPoint 演示文稿</vt:lpstr>
      <vt:lpstr>PowerPoint 演示文稿</vt:lpstr>
      <vt:lpstr>PowerPoint 演示文稿</vt:lpstr>
      <vt:lpstr>PowerPoint 演示文稿</vt:lpstr>
      <vt:lpstr>22.3 Application Security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22.4 Endpoint Protection Summary</vt:lpstr>
      <vt:lpstr>PowerPoint 演示文稿</vt:lpstr>
      <vt:lpstr>Module 22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1347</cp:revision>
  <dcterms:created xsi:type="dcterms:W3CDTF">2016-08-22T22:27:00Z</dcterms:created>
  <dcterms:modified xsi:type="dcterms:W3CDTF">2021-12-06T04:28:18Z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289A77D64D40400395C20134ABF14B34</vt:lpwstr>
  </property>
</Properties>
</file>