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1176" r:id="rId3"/>
    <p:sldId id="1185" r:id="rId5"/>
    <p:sldId id="1186" r:id="rId6"/>
    <p:sldId id="1187" r:id="rId7"/>
    <p:sldId id="1188" r:id="rId8"/>
    <p:sldId id="1189" r:id="rId9"/>
    <p:sldId id="1190" r:id="rId10"/>
    <p:sldId id="1191" r:id="rId11"/>
    <p:sldId id="1192" r:id="rId12"/>
    <p:sldId id="1193" r:id="rId13"/>
    <p:sldId id="1194" r:id="rId14"/>
    <p:sldId id="1195" r:id="rId15"/>
    <p:sldId id="1196" r:id="rId16"/>
    <p:sldId id="1197" r:id="rId17"/>
    <p:sldId id="1198" r:id="rId18"/>
    <p:sldId id="1199" r:id="rId19"/>
    <p:sldId id="1200" r:id="rId20"/>
    <p:sldId id="1201" r:id="rId21"/>
    <p:sldId id="1202" r:id="rId22"/>
    <p:sldId id="1203" r:id="rId23"/>
    <p:sldId id="1204" r:id="rId24"/>
    <p:sldId id="1205" r:id="rId25"/>
    <p:sldId id="1206" r:id="rId26"/>
    <p:sldId id="1207" r:id="rId27"/>
    <p:sldId id="1208" r:id="rId28"/>
    <p:sldId id="1209" r:id="rId29"/>
    <p:sldId id="1210" r:id="rId30"/>
    <p:sldId id="1211" r:id="rId31"/>
    <p:sldId id="1212" r:id="rId32"/>
    <p:sldId id="1213" r:id="rId33"/>
    <p:sldId id="1214" r:id="rId34"/>
    <p:sldId id="1215" r:id="rId35"/>
    <p:sldId id="1216" r:id="rId36"/>
    <p:sldId id="1217" r:id="rId37"/>
    <p:sldId id="1218" r:id="rId38"/>
    <p:sldId id="1219" r:id="rId39"/>
    <p:sldId id="1220" r:id="rId40"/>
    <p:sldId id="1221" r:id="rId41"/>
    <p:sldId id="1222" r:id="rId42"/>
    <p:sldId id="1223" r:id="rId43"/>
    <p:sldId id="1224" r:id="rId44"/>
    <p:sldId id="1225" r:id="rId45"/>
    <p:sldId id="1226" r:id="rId46"/>
    <p:sldId id="1227" r:id="rId47"/>
    <p:sldId id="1228" r:id="rId48"/>
    <p:sldId id="1229" r:id="rId49"/>
    <p:sldId id="1230" r:id="rId50"/>
    <p:sldId id="1231" r:id="rId51"/>
  </p:sldIdLst>
  <p:sldSz cx="9144000" cy="5143500" type="screen16x9"/>
  <p:notesSz cx="6858000" cy="9144000"/>
  <p:custDataLst>
    <p:tags r:id="rId56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/>
  <p:cmAuthor id="2" name="Bob Vachon" initials="BV" lastIdx="24" clrIdx="2"/>
  <p:cmAuthor id="3" name="Sue Livingston -X (suliving - UNICON INC at Cisco)" initials="SL-(-UIaC" lastIdx="4" clrIdx="3"/>
  <p:cmAuthor id="4" name="jagibbon" initials="jmg" lastIdx="3" clrIdx="4"/>
  <p:cmAuthor id="5" name="Sneha Alex" initials="SA" lastIdx="20" clrIdx="5"/>
  <p:cmAuthor id="6" name="Telethia Willis (twillis)" initials="TW(" lastIdx="2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8585B"/>
    <a:srgbClr val="AFE8FB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13" autoAdjust="0"/>
    <p:restoredTop sz="83598" autoAdjust="0"/>
  </p:normalViewPr>
  <p:slideViewPr>
    <p:cSldViewPr snapToGrid="0" showGuides="1">
      <p:cViewPr varScale="1">
        <p:scale>
          <a:sx n="79" d="100"/>
          <a:sy n="79" d="100"/>
        </p:scale>
        <p:origin x="1344" y="60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6" Type="http://schemas.openxmlformats.org/officeDocument/2006/relationships/tags" Target="tags/tag43.xml"/><Relationship Id="rId55" Type="http://schemas.openxmlformats.org/officeDocument/2006/relationships/commentAuthors" Target="commentAuthors.xml"/><Relationship Id="rId54" Type="http://schemas.openxmlformats.org/officeDocument/2006/relationships/tableStyles" Target="tableStyles.xml"/><Relationship Id="rId53" Type="http://schemas.openxmlformats.org/officeDocument/2006/relationships/viewProps" Target="viewProps.xml"/><Relationship Id="rId52" Type="http://schemas.openxmlformats.org/officeDocument/2006/relationships/presProps" Target="presProps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  <a:endParaRPr lang="en-US" b="0" dirty="0"/>
          </a:p>
          <a:p>
            <a:pPr>
              <a:buFontTx/>
              <a:buNone/>
            </a:pPr>
            <a:r>
              <a:rPr lang="en-US" b="0" dirty="0"/>
              <a:t>CyberOps Associate v1.0</a:t>
            </a:r>
            <a:endParaRPr lang="en-US" b="0" dirty="0"/>
          </a:p>
          <a:p>
            <a:pPr>
              <a:buFontTx/>
              <a:buNone/>
            </a:pPr>
            <a:r>
              <a:rPr lang="en-US" sz="1200" b="0" dirty="0"/>
              <a:t>Module 12: </a:t>
            </a:r>
            <a:r>
              <a:rPr lang="en-US" sz="1200" b="0" dirty="0">
                <a:solidFill>
                  <a:srgbClr val="FF0000"/>
                </a:solidFill>
              </a:rPr>
              <a:t>Network Security Infrastructure</a:t>
            </a:r>
            <a:endParaRPr lang="en-GB" b="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12.1.5 – </a:t>
            </a:r>
            <a:r>
              <a:rPr lang="en-US" dirty="0"/>
              <a:t>The Three-Layer Network Design Model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12.1.6 – </a:t>
            </a:r>
            <a:r>
              <a:rPr lang="en-IN" dirty="0"/>
              <a:t>Video - Three-Layer Network Design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</a:t>
            </a:r>
            <a:r>
              <a:rPr lang="en-GB" dirty="0"/>
              <a:t>–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12.1.7</a:t>
            </a:r>
            <a:r>
              <a:rPr lang="en-GB" baseline="0" dirty="0"/>
              <a:t> </a:t>
            </a:r>
            <a:r>
              <a:rPr lang="en-GB" dirty="0"/>
              <a:t>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Security Architectures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12.1.7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Security Architectures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12.1.7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Security Architectures</a:t>
            </a:r>
            <a:endParaRPr lang="en-IN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12.1.8 –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Network Topology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12.1.9 –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Packet Tracer - Identify Packet Flow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  <a:endParaRPr lang="en-US" sz="1200" b="0" dirty="0"/>
          </a:p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dirty="0"/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 </a:t>
            </a:r>
            <a:r>
              <a:rPr lang="en-US" sz="1000" b="0" dirty="0"/>
              <a:t>20 min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In</a:t>
            </a:r>
            <a:r>
              <a:rPr lang="en-US" sz="1000" baseline="0" dirty="0"/>
              <a:t>troduce the topic by demonstrating a video to the learners on security devices.</a:t>
            </a:r>
            <a:endParaRPr lang="en-US" sz="1000" baseline="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Explain the different types of firewalls with examples.</a:t>
            </a:r>
            <a:endParaRPr lang="en-US" sz="1000" baseline="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Describe the concepts of IPS and IDS.</a:t>
            </a:r>
            <a:endParaRPr lang="en-US" sz="1000" baseline="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Discuss examples of specialized security appliances.</a:t>
            </a:r>
            <a:endParaRPr lang="en-US" sz="1000" baseline="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Ensure that the</a:t>
            </a:r>
            <a:r>
              <a:rPr lang="en-US" sz="10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learners</a:t>
            </a:r>
            <a:r>
              <a:rPr lang="en-US" sz="10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complete the “Check Your Understanding 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Identify</a:t>
            </a:r>
            <a:r>
              <a:rPr lang="en-US" sz="10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Type</a:t>
            </a:r>
            <a:r>
              <a:rPr lang="en-IN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Firewall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 in section 12.2.4.</a:t>
            </a:r>
            <a:endParaRPr lang="en-US" sz="10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Key Points:</a:t>
            </a:r>
            <a:r>
              <a:rPr lang="en-US" sz="1100" b="1" dirty="0"/>
              <a:t>  </a:t>
            </a:r>
            <a:r>
              <a:rPr lang="en-US" sz="1100" b="0" dirty="0"/>
              <a:t>Firewalls, Intrusion Detection and Prevention systems,</a:t>
            </a:r>
            <a:r>
              <a:rPr lang="en-US" sz="1100" b="0" baseline="0" dirty="0"/>
              <a:t> Specialized Security Appliances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12.2.1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Video - Security Devices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12.2.2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Firewalls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12.2.2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Firewalls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CyberOps Associate v1.0</a:t>
            </a:r>
            <a:endParaRPr lang="en-US" b="0" dirty="0"/>
          </a:p>
          <a:p>
            <a:pPr>
              <a:buFontTx/>
              <a:buNone/>
            </a:pPr>
            <a:r>
              <a:rPr lang="en-US" sz="1200" b="0" dirty="0"/>
              <a:t>12 </a:t>
            </a:r>
            <a:r>
              <a:rPr lang="en-GB" dirty="0"/>
              <a:t>–</a:t>
            </a:r>
            <a:r>
              <a:rPr lang="en-US" sz="1200" b="0" dirty="0"/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Security Infrastructure</a:t>
            </a:r>
            <a:endParaRPr lang="en-GB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GB" dirty="0"/>
              <a:t>12.0 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Introduction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12.0.2 –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Will I Learn in this Module?</a:t>
            </a:r>
            <a:endParaRPr lang="en-GB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12.2.3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Firewall</a:t>
            </a:r>
            <a:r>
              <a:rPr lang="en-IN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Type Descriptions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12.2.3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Firewall</a:t>
            </a:r>
            <a:r>
              <a:rPr lang="en-IN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Type Descriptions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12.2.3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Firewall</a:t>
            </a:r>
            <a:r>
              <a:rPr lang="en-IN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Type Descriptions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12.2.3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Firewall</a:t>
            </a:r>
            <a:r>
              <a:rPr lang="en-IN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Type Descriptions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12.2.3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Firewall</a:t>
            </a:r>
            <a:r>
              <a:rPr lang="en-IN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Type Descriptions</a:t>
            </a:r>
            <a:endParaRPr lang="en-IN" sz="1200" b="0" i="0" u="none" strike="noStrike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12.2.4 –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Type of Firewall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12.2.5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Intrusion Prevention and Detection Devices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12.2.6 –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Advantages and Disadvantages of IDS and IPS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12.2.7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Types of IPS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12.2.7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Types of IPS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12.2.8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Specialized Security Appliances</a:t>
            </a:r>
            <a:endParaRPr lang="en-IN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12.2.9 – </a:t>
            </a:r>
            <a:r>
              <a:rPr lang="en-US" b="0" i="0" dirty="0">
                <a:solidFill>
                  <a:srgbClr val="056153"/>
                </a:solidFill>
                <a:effectLst/>
                <a:latin typeface="CiscoSans"/>
              </a:rPr>
              <a:t>Check Your Understanding - Compare IDS and IPS Characteristics</a:t>
            </a:r>
            <a:endParaRPr lang="en-US" b="0" i="0" dirty="0">
              <a:solidFill>
                <a:srgbClr val="056153"/>
              </a:solidFill>
              <a:effectLst/>
              <a:latin typeface="CiscoSan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  <a:endParaRPr lang="en-US" sz="1200" b="0" dirty="0"/>
          </a:p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dirty="0"/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 </a:t>
            </a:r>
            <a:r>
              <a:rPr lang="en-US" sz="1000" b="0" dirty="0"/>
              <a:t>20</a:t>
            </a:r>
            <a:r>
              <a:rPr lang="en-US" sz="1000" b="0" baseline="0" dirty="0"/>
              <a:t> min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00" baseline="0" dirty="0"/>
              <a:t>Explain the important terms or symbols used to </a:t>
            </a:r>
            <a:r>
              <a:rPr lang="en-US" sz="1000" dirty="0"/>
              <a:t>represent different devices and connections within the network.</a:t>
            </a:r>
            <a:endParaRPr lang="en-US" sz="1000" baseline="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Describe the different types of topologies with their respective diagrams.</a:t>
            </a:r>
            <a:endParaRPr lang="en-US" sz="1000" baseline="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List the different types of networks.</a:t>
            </a:r>
            <a:endParaRPr lang="en-US" sz="1000" baseline="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Differentiate between LANs and WANs</a:t>
            </a:r>
            <a:endParaRPr lang="en-US" sz="1000" baseline="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Discuss the common security architectures with examples.</a:t>
            </a:r>
            <a:endParaRPr lang="en-US" sz="1000" baseline="0" dirty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Ensure that the</a:t>
            </a:r>
            <a:r>
              <a:rPr lang="en-US" sz="10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learners</a:t>
            </a:r>
            <a:r>
              <a:rPr lang="en-US" sz="10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complete the “Check Your Understanding 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Identify</a:t>
            </a:r>
            <a:r>
              <a:rPr lang="en-US" sz="10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n-IN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Network Topology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 in section 12.1.8.</a:t>
            </a:r>
            <a:endParaRPr lang="en-US" sz="1000" baseline="0" dirty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50" b="1" dirty="0"/>
              <a:t>Key Points:</a:t>
            </a:r>
            <a:r>
              <a:rPr lang="en-US" sz="1100" b="1" dirty="0"/>
              <a:t>  </a:t>
            </a:r>
            <a:r>
              <a:rPr lang="en-US" sz="1100" b="0" dirty="0"/>
              <a:t>Topology</a:t>
            </a:r>
            <a:r>
              <a:rPr lang="en-US" sz="1100" b="0" baseline="0" dirty="0"/>
              <a:t> diagrams, LANs and WANs, </a:t>
            </a:r>
            <a:r>
              <a:rPr lang="en-US" dirty="0"/>
              <a:t>Three-Layer Network Design Model , Common</a:t>
            </a:r>
            <a:r>
              <a:rPr lang="en-US" baseline="0" dirty="0"/>
              <a:t> Security Architectures.</a:t>
            </a:r>
            <a:endParaRPr lang="en-US" altLang="en-US" dirty="0"/>
          </a:p>
          <a:p>
            <a:pPr marL="0" lvl="0" indent="-28702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55432"/>
            <a:ext cx="5486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  <a:endParaRPr lang="en-US" sz="1200" b="0" dirty="0"/>
          </a:p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dirty="0"/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 </a:t>
            </a:r>
            <a:r>
              <a:rPr lang="en-US" sz="1000" b="0" dirty="0"/>
              <a:t>15 min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In this topic, the leaners will get</a:t>
            </a:r>
            <a:r>
              <a:rPr lang="en-US" sz="1000" baseline="0" dirty="0"/>
              <a:t> a knowledge of the different security services available.</a:t>
            </a:r>
            <a:endParaRPr lang="en-US" sz="1000" baseline="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List the important features of ACL</a:t>
            </a:r>
            <a:endParaRPr lang="en-US" sz="1000" baseline="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Discuss </a:t>
            </a:r>
            <a:r>
              <a:rPr lang="en-US" sz="1000" dirty="0">
                <a:solidFill>
                  <a:srgbClr val="000000"/>
                </a:solidFill>
              </a:rPr>
              <a:t>Simple Network Management Protocol (SNMP) with the help of an example.</a:t>
            </a:r>
            <a:endParaRPr lang="en-US" sz="1000" dirty="0">
              <a:solidFill>
                <a:srgbClr val="000000"/>
              </a:solidFill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rgbClr val="000000"/>
                </a:solidFill>
              </a:rPr>
              <a:t>Describe NetFlow</a:t>
            </a:r>
            <a:endParaRPr lang="en-US" sz="1000" baseline="0" dirty="0">
              <a:solidFill>
                <a:srgbClr val="000000"/>
              </a:solidFill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rgbClr val="000000"/>
                </a:solidFill>
              </a:rPr>
              <a:t>Briefly explain port mirroring</a:t>
            </a:r>
            <a:endParaRPr lang="en-US" sz="1000" baseline="0" dirty="0">
              <a:solidFill>
                <a:srgbClr val="000000"/>
              </a:solidFill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rgbClr val="000000"/>
                </a:solidFill>
              </a:rPr>
              <a:t>Discuss Syslog servers</a:t>
            </a:r>
            <a:endParaRPr lang="en-US" sz="1000" baseline="0" dirty="0">
              <a:solidFill>
                <a:srgbClr val="000000"/>
              </a:solidFill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rgbClr val="000000"/>
                </a:solidFill>
              </a:rPr>
              <a:t>Explain NTP</a:t>
            </a:r>
            <a:endParaRPr lang="en-US" sz="1000" baseline="0" dirty="0">
              <a:solidFill>
                <a:srgbClr val="000000"/>
              </a:solidFill>
            </a:endParaRPr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Ensure that the</a:t>
            </a:r>
            <a:r>
              <a:rPr lang="en-US" sz="10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learners</a:t>
            </a:r>
            <a:r>
              <a:rPr lang="en-US" sz="10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complete the “Check Your Understanding 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I</a:t>
            </a:r>
            <a:r>
              <a:rPr lang="en-I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dentify the Network Security Device or Service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 in section 12.3.12.</a:t>
            </a:r>
            <a:endParaRPr lang="en-US" sz="1000" baseline="0" dirty="0">
              <a:solidFill>
                <a:srgbClr val="000000"/>
              </a:solidFill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rgbClr val="000000"/>
                </a:solidFill>
              </a:rPr>
              <a:t>Walk the learners through AAA servers</a:t>
            </a:r>
            <a:endParaRPr lang="en-US" sz="1000" baseline="0" dirty="0">
              <a:solidFill>
                <a:srgbClr val="000000"/>
              </a:solidFill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rgbClr val="000000"/>
                </a:solidFill>
              </a:rPr>
              <a:t>Describe VPN</a:t>
            </a:r>
            <a:endParaRPr lang="en-US" sz="10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Key Points:</a:t>
            </a:r>
            <a:r>
              <a:rPr lang="en-US" sz="1100" b="1" dirty="0"/>
              <a:t>  </a:t>
            </a:r>
            <a:r>
              <a:rPr lang="en-US" sz="1100" b="0" dirty="0"/>
              <a:t>ACL, SNMP, NetFlow,</a:t>
            </a:r>
            <a:r>
              <a:rPr lang="en-US" sz="1200" b="0" baseline="0" dirty="0"/>
              <a:t> Port Mirroring, Syslog Server, NTP, AAA, VPN</a:t>
            </a:r>
            <a:endParaRPr lang="en-US" sz="11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12.3.1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Video - Security Services</a:t>
            </a:r>
            <a:endParaRPr lang="en-IN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12.3.2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Traffic Control with ACLs</a:t>
            </a:r>
            <a:endParaRPr lang="en-IN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12.3.3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ACLs: Important Features</a:t>
            </a:r>
            <a:endParaRPr lang="en-IN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12.3.4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Packet Tracer - ACL Demonstration</a:t>
            </a:r>
            <a:endParaRPr lang="en-IN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12.3.5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SNMP</a:t>
            </a:r>
            <a:endParaRPr lang="en-IN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12.3.6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NetFlow</a:t>
            </a:r>
            <a:endParaRPr lang="en-IN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12.3.7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Port Mirroring</a:t>
            </a:r>
            <a:endParaRPr lang="en-IN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12.3.8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Syslog Servers</a:t>
            </a:r>
            <a:endParaRPr lang="en-IN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12.3.9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NTP</a:t>
            </a:r>
            <a:endParaRPr lang="en-IN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</a:t>
            </a:r>
            <a:r>
              <a:rPr lang="en-GB" dirty="0"/>
              <a:t>–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12.1.1– Network Representations</a:t>
            </a:r>
            <a:endParaRPr lang="en-GB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12.3.10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AAA Servers</a:t>
            </a:r>
            <a:endParaRPr lang="en-IN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12.3.10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AAA Servers</a:t>
            </a:r>
            <a:endParaRPr lang="en-IN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/>
              <a:t>12.3.11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VPN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 smtClean="0"/>
              <a:t>12.3.12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Network Security Device or Service</a:t>
            </a:r>
            <a:endParaRPr lang="en-IN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  <a:endParaRPr lang="en-US" sz="1200" b="0" dirty="0"/>
          </a:p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12.4 </a:t>
            </a:r>
            <a:r>
              <a:rPr lang="en-GB" dirty="0"/>
              <a:t>–</a:t>
            </a:r>
            <a:r>
              <a:rPr lang="en-IN" sz="1200" b="0" dirty="0">
                <a:solidFill>
                  <a:srgbClr val="FF0000"/>
                </a:solidFill>
              </a:rPr>
              <a:t> </a:t>
            </a:r>
            <a:r>
              <a:rPr lang="en-IN" dirty="0"/>
              <a:t>Network Security Infrastructure Summary</a:t>
            </a:r>
            <a:endParaRPr lang="en-GB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dirty="0"/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 </a:t>
            </a:r>
            <a:r>
              <a:rPr lang="en-US" sz="1000" b="0" dirty="0"/>
              <a:t>5 min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 out the summary points mentioned on the slide.</a:t>
            </a:r>
            <a:endParaRPr lang="en-US" sz="1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the same with the participants.</a:t>
            </a:r>
            <a:endParaRPr lang="en-US" sz="1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if they have any questions or doubts. </a:t>
            </a:r>
            <a:endParaRPr lang="en-US" sz="1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the end, ask the students to</a:t>
            </a:r>
            <a:r>
              <a:rPr lang="en-US" sz="10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complete </a:t>
            </a:r>
            <a:r>
              <a:rPr lang="en-US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module quiz.</a:t>
            </a:r>
            <a:endParaRPr lang="en-US" sz="1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lvl="0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050" b="1" dirty="0"/>
              <a:t>Key Points:</a:t>
            </a:r>
            <a:r>
              <a:rPr lang="en-US" sz="1100" b="1" dirty="0"/>
              <a:t>  </a:t>
            </a:r>
            <a:r>
              <a:rPr lang="en-US" sz="1100" b="0" dirty="0"/>
              <a:t>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12.4 </a:t>
            </a:r>
            <a:r>
              <a:rPr lang="en-GB" dirty="0"/>
              <a:t>–</a:t>
            </a:r>
            <a:r>
              <a:rPr lang="en-IN" sz="1200" b="0" dirty="0">
                <a:solidFill>
                  <a:srgbClr val="FF0000"/>
                </a:solidFill>
              </a:rPr>
              <a:t> </a:t>
            </a:r>
            <a:r>
              <a:rPr lang="en-IN" dirty="0"/>
              <a:t>Network Security Infrastructure Summary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12.4.1– </a:t>
            </a:r>
            <a:r>
              <a:rPr lang="en-US" dirty="0"/>
              <a:t>What Did I Learn in this Module?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12.4 </a:t>
            </a:r>
            <a:r>
              <a:rPr lang="en-GB" dirty="0"/>
              <a:t>–</a:t>
            </a:r>
            <a:r>
              <a:rPr lang="en-IN" sz="1200" b="0" dirty="0">
                <a:solidFill>
                  <a:srgbClr val="FF0000"/>
                </a:solidFill>
              </a:rPr>
              <a:t> </a:t>
            </a:r>
            <a:r>
              <a:rPr lang="en-IN" dirty="0"/>
              <a:t>Network Security Infrastructure Summary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12.4.1– </a:t>
            </a:r>
            <a:r>
              <a:rPr lang="en-US" dirty="0"/>
              <a:t>What Did I Learn in this Module?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12.4 </a:t>
            </a:r>
            <a:r>
              <a:rPr lang="en-GB" dirty="0"/>
              <a:t>–</a:t>
            </a:r>
            <a:r>
              <a:rPr lang="en-IN" sz="1200" b="0" dirty="0">
                <a:solidFill>
                  <a:srgbClr val="FF0000"/>
                </a:solidFill>
              </a:rPr>
              <a:t> </a:t>
            </a:r>
            <a:r>
              <a:rPr lang="en-IN" dirty="0"/>
              <a:t>Network Security Infrastructure Summary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12.4.1– </a:t>
            </a:r>
            <a:r>
              <a:rPr lang="en-US" dirty="0"/>
              <a:t>What Did I Learn in this Module</a:t>
            </a:r>
            <a:r>
              <a:rPr lang="en-US" dirty="0" smtClean="0"/>
              <a:t>?</a:t>
            </a:r>
            <a:endParaRPr lang="en-US" dirty="0" smtClean="0"/>
          </a:p>
          <a:p>
            <a:r>
              <a:rPr lang="en-GB" dirty="0" smtClean="0"/>
              <a:t>12.4.2</a:t>
            </a:r>
            <a:r>
              <a:rPr lang="en-GB" baseline="0" dirty="0" smtClean="0"/>
              <a:t> </a:t>
            </a:r>
            <a:r>
              <a:rPr lang="en-GB" dirty="0" smtClean="0"/>
              <a:t>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12: Network Security Infrastructure Quiz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C92755B-29FD-8743-9094-C0E3A734D22E}" type="slidenum">
              <a:rPr lang="en-US" sz="800">
                <a:solidFill>
                  <a:prstClr val="black"/>
                </a:solidFill>
              </a:rPr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dirty="0">
                <a:latin typeface="Arial" panose="020B0604020202020204" pitchFamily="34" charset="0"/>
              </a:rPr>
              <a:t>New Terms and Commands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12 – Network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Security Infrastructure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12.1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Topologies</a:t>
            </a:r>
            <a:endParaRPr lang="en-GB" b="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panose="020B0604020202020204" pitchFamily="34" charset="0"/>
              </a:rPr>
              <a:t>12.1.2 – Topology Diagrams</a:t>
            </a:r>
            <a:endParaRPr lang="en-US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12.1.3</a:t>
            </a:r>
            <a:r>
              <a:rPr lang="en-GB" baseline="0" dirty="0"/>
              <a:t> </a:t>
            </a:r>
            <a:r>
              <a:rPr lang="en-GB" dirty="0"/>
              <a:t>– </a:t>
            </a:r>
            <a:r>
              <a:rPr lang="en-IN" dirty="0"/>
              <a:t>Networks of Many Sizes </a:t>
            </a:r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12.1.4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LANs and WANs</a:t>
            </a:r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12.1.4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LANs and WANs</a:t>
            </a: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12.1.5 – </a:t>
            </a:r>
            <a:r>
              <a:rPr lang="en-US" dirty="0"/>
              <a:t>The Three-Layer Network Design Model</a:t>
            </a:r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6080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/>
          <a:lstStyle>
            <a:lvl1pPr marL="170180" indent="-17018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anose="020B0604020202020204" pitchFamily="34" charset="0"/>
              </a:rPr>
              <a:t>Click to edit Master text styles</a:t>
            </a:r>
            <a:endParaRPr lang="en-US" dirty="0">
              <a:sym typeface="Arial" panose="020B0604020202020204" pitchFamily="34" charset="0"/>
            </a:endParaRPr>
          </a:p>
          <a:p>
            <a:pPr lvl="1"/>
            <a:r>
              <a:rPr lang="en-US" dirty="0">
                <a:sym typeface="Arial" panose="020B0604020202020204" pitchFamily="34" charset="0"/>
              </a:rPr>
              <a:t>Second level</a:t>
            </a:r>
            <a:endParaRPr lang="en-US" dirty="0">
              <a:sym typeface="Arial" panose="020B0604020202020204" pitchFamily="34" charset="0"/>
            </a:endParaRPr>
          </a:p>
          <a:p>
            <a:pPr lvl="2"/>
            <a:r>
              <a:rPr lang="en-US" dirty="0">
                <a:sym typeface="Arial" panose="020B0604020202020204" pitchFamily="34" charset="0"/>
              </a:rPr>
              <a:t>Third level</a:t>
            </a:r>
            <a:endParaRPr lang="en-US" dirty="0">
              <a:sym typeface="Arial" panose="020B0604020202020204" pitchFamily="34" charset="0"/>
            </a:endParaRPr>
          </a:p>
          <a:p>
            <a:pPr lvl="3"/>
            <a:r>
              <a:rPr lang="en-US" dirty="0">
                <a:sym typeface="Arial" panose="020B0604020202020204" pitchFamily="34" charset="0"/>
              </a:rPr>
              <a:t>Fourth level</a:t>
            </a:r>
            <a:endParaRPr lang="en-US" dirty="0">
              <a:sym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anose="020B0604020202020204" pitchFamily="34" charset="0"/>
              </a:rPr>
              <a:t>Click to edit Master title style</a:t>
            </a:r>
            <a:endParaRPr lang="en-US" dirty="0"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87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8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2020 Cisco and/or its affiliates. All rights reserved.  Cisco Confidential</a:t>
            </a:r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0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750" marR="0" indent="-28575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 panose="020B0604020202020204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 panose="020B0604020202020204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 panose="020B0604020202020204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 panose="020B0604020202020204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  <a:endParaRPr lang="en-US" dirty="0"/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  <a:endParaRPr lang="en-US" dirty="0"/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  <a:endParaRPr lang="en-US" dirty="0"/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  <a:endParaRPr lang="en-US" dirty="0"/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  <a:endParaRPr lang="en-US" dirty="0"/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  <a:endParaRPr lang="en-US" dirty="0"/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/>
          <a:lstStyle/>
          <a:p>
            <a:pPr lvl="0"/>
            <a:r>
              <a:rPr lang="en-GB" altLang="en-US" dirty="0"/>
              <a:t>Title Goes Here</a:t>
            </a:r>
            <a:endParaRPr lang="en-GB" altLang="en-US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87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8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2020 Cisco and/or its affiliates. All rights reserved.  Cisco Confidential</a:t>
            </a:r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0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wipe/>
  </p:transition>
  <p:txStyles>
    <p:titleStyle>
      <a:lvl1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MS PGothic" panose="020B0600070205080204" pitchFamily="34" charset="-128"/>
          <a:cs typeface="CiscoSans"/>
        </a:defRPr>
      </a:lvl1pPr>
      <a:lvl2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2pPr>
      <a:lvl3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3pPr>
      <a:lvl4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4pPr>
      <a:lvl5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5pPr>
      <a:lvl6pPr marL="4572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6pPr>
      <a:lvl7pPr marL="9144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7pPr>
      <a:lvl8pPr marL="13716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8pPr>
      <a:lvl9pPr marL="18288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9pPr>
    </p:titleStyle>
    <p:bodyStyle>
      <a:lvl1pPr marL="170180" indent="-170180" algn="l" defTabSz="684530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panose="020B0604020202020204" pitchFamily="34" charset="0"/>
        <a:buChar char="•"/>
        <a:defRPr lang="en-US" sz="15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1pPr>
      <a:lvl2pPr marL="358775" indent="-215900" algn="l" defTabSz="684530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lang="en-US" sz="14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2pPr>
      <a:lvl3pPr marL="431800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3pPr>
      <a:lvl4pPr marL="503555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1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4pPr>
      <a:lvl5pPr marL="574675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1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5pPr>
      <a:lvl6pPr marL="863600" indent="-171450" algn="l" defTabSz="685800" rtl="0" eaLnBrk="1" latinLnBrk="0" hangingPunct="1">
        <a:spcBef>
          <a:spcPts val="600"/>
        </a:spcBef>
        <a:buFont typeface="Arial" panose="020B0604020202020204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990" indent="-171450" algn="l" defTabSz="685800" rtl="0" eaLnBrk="1" latinLnBrk="0" hangingPunct="1">
        <a:spcBef>
          <a:spcPts val="600"/>
        </a:spcBef>
        <a:buFont typeface="Arial" panose="020B0604020202020204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300" indent="0" algn="l" defTabSz="685800" rtl="0" eaLnBrk="1" latinLnBrk="0" hangingPunct="1">
        <a:spcBef>
          <a:spcPct val="20000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8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9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0.xml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1.xml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2.xml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5.xml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6.xml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8.xml"/><Relationship Id="rId1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9.xml"/><Relationship Id="rId1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0.xml"/><Relationship Id="rId1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1.xml"/><Relationship Id="rId1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3.xml"/><Relationship Id="rId1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5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6.xml"/><Relationship Id="rId1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8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9.xml"/><Relationship Id="rId1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0.xml"/><Relationship Id="rId1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2.xml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.xml"/><Relationship Id="rId1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4.xml"/><Relationship Id="rId1" Type="http://schemas.openxmlformats.org/officeDocument/2006/relationships/image" Target="../media/image30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5.xml"/><Relationship Id="rId1" Type="http://schemas.openxmlformats.org/officeDocument/2006/relationships/image" Target="../media/image31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6.xml"/><Relationship Id="rId1" Type="http://schemas.openxmlformats.org/officeDocument/2006/relationships/image" Target="../media/image32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7.xml"/><Relationship Id="rId1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.xml"/><Relationship Id="rId1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9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0.xml"/><Relationship Id="rId1" Type="http://schemas.openxmlformats.org/officeDocument/2006/relationships/image" Target="../media/image3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4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5.xml"/><Relationship Id="rId4" Type="http://schemas.openxmlformats.org/officeDocument/2006/relationships/image" Target="../media/image9.pn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6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7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497" y="1219200"/>
            <a:ext cx="6684929" cy="166662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12: Network Security Infrastructure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CyberOps Associate v1.0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Network Security Infrastructure</a:t>
            </a:r>
            <a:br>
              <a:rPr lang="en-US" altLang="en-US" dirty="0"/>
            </a:br>
            <a:r>
              <a:rPr lang="en-US" dirty="0"/>
              <a:t>The Three-Layer Network Design Model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745" y="798944"/>
            <a:ext cx="4289713" cy="1061753"/>
          </a:xfrm>
        </p:spPr>
        <p:txBody>
          <a:bodyPr/>
          <a:lstStyle/>
          <a:p>
            <a:pPr marL="466725" indent="-285750">
              <a:buClrTx/>
              <a:buFont typeface="Arial" panose="020B0604020202020204" pitchFamily="34" charset="0"/>
              <a:buChar char="•"/>
            </a:pPr>
            <a:r>
              <a:rPr lang="en-IN" sz="1600" dirty="0"/>
              <a:t>Although the hierarchical model has three layers, some smaller enterprise networks may implement a two-tier hierarchical design.</a:t>
            </a:r>
            <a:endParaRPr lang="en-IN" sz="1600" dirty="0"/>
          </a:p>
          <a:p>
            <a:pPr marL="466725" indent="-285750"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In this </a:t>
            </a:r>
            <a:r>
              <a:rPr lang="en-IN" sz="1600" dirty="0"/>
              <a:t>two-tier hierarchical design</a:t>
            </a:r>
            <a:r>
              <a:rPr lang="en-US" sz="1600" dirty="0"/>
              <a:t>, the core and distribution layers are collapsed into one layer, thus reducing cost and complexity.</a:t>
            </a:r>
            <a:endParaRPr lang="en-US" sz="1600" dirty="0"/>
          </a:p>
        </p:txBody>
      </p:sp>
      <p:sp>
        <p:nvSpPr>
          <p:cNvPr id="5" name="Content Placeholder 4"/>
          <p:cNvSpPr txBox="1"/>
          <p:nvPr/>
        </p:nvSpPr>
        <p:spPr>
          <a:xfrm>
            <a:off x="4433776" y="4273248"/>
            <a:ext cx="44290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Collapsed Core</a:t>
            </a:r>
            <a:endParaRPr lang="en-IN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" t="1930" r="1994" b="3636"/>
          <a:stretch>
            <a:fillRect/>
          </a:stretch>
        </p:blipFill>
        <p:spPr>
          <a:xfrm>
            <a:off x="4362836" y="849856"/>
            <a:ext cx="4500000" cy="339445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custDataLst>
      <p:tags r:id="rId2"/>
    </p:custData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Network Security Infrastructure</a:t>
            </a:r>
            <a:br>
              <a:rPr lang="en-US" altLang="en-US" dirty="0"/>
            </a:br>
            <a:r>
              <a:rPr lang="en-IN" dirty="0"/>
              <a:t>Video - Three-Layer Network Design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9328" y="798944"/>
            <a:ext cx="8521472" cy="519493"/>
          </a:xfrm>
        </p:spPr>
        <p:txBody>
          <a:bodyPr/>
          <a:lstStyle/>
          <a:p>
            <a:pPr marL="0" indent="0">
              <a:buNone/>
            </a:pPr>
            <a:r>
              <a:rPr lang="en-IN" sz="1600" dirty="0"/>
              <a:t>Play the video to view a demonstration of the three-layer network design model.</a:t>
            </a:r>
            <a:endParaRPr lang="en-IN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493" y="1233373"/>
            <a:ext cx="5652000" cy="3284388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Network Security Infrastructure</a:t>
            </a:r>
            <a:br>
              <a:rPr lang="en-US" altLang="en-US" dirty="0"/>
            </a:br>
            <a:r>
              <a:rPr lang="en-IN" dirty="0"/>
              <a:t>Common Security Architectures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69" y="798944"/>
            <a:ext cx="8800753" cy="3284541"/>
          </a:xfrm>
        </p:spPr>
        <p:txBody>
          <a:bodyPr/>
          <a:lstStyle/>
          <a:p>
            <a:pPr marL="180975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r>
              <a:rPr lang="en-US" sz="1600" dirty="0"/>
              <a:t>Firewall design is primarily about device interfaces permitting or denying traffic based on the source, the destination, and the type of traffic. </a:t>
            </a:r>
            <a:endParaRPr lang="en-US" sz="1600" dirty="0"/>
          </a:p>
          <a:p>
            <a:pPr marL="180975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r>
              <a:rPr lang="en-US" sz="1600" dirty="0"/>
              <a:t>The three firewall designs are:</a:t>
            </a:r>
            <a:endParaRPr lang="en-US" sz="1600" dirty="0"/>
          </a:p>
          <a:p>
            <a:pPr marL="542925" indent="-285750">
              <a:spcBef>
                <a:spcPts val="30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Public and Private</a:t>
            </a:r>
            <a:endParaRPr lang="en-US" sz="1600" dirty="0"/>
          </a:p>
          <a:p>
            <a:pPr marL="828675" indent="-285750">
              <a:spcBef>
                <a:spcPts val="30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The public network (or outside network) is untrusted, and the private network (or inside network) is trusted.</a:t>
            </a:r>
            <a:endParaRPr lang="en-US" sz="1600" dirty="0"/>
          </a:p>
          <a:p>
            <a:pPr marL="180975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endParaRPr lang="en-US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0200" y="2670637"/>
            <a:ext cx="5904000" cy="201582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Network Security Infrastructure</a:t>
            </a:r>
            <a:br>
              <a:rPr lang="en-US" altLang="en-US" dirty="0"/>
            </a:br>
            <a:r>
              <a:rPr lang="en-IN" dirty="0"/>
              <a:t>Common Security Architectures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322" y="798944"/>
            <a:ext cx="3659037" cy="2382667"/>
          </a:xfrm>
        </p:spPr>
        <p:txBody>
          <a:bodyPr/>
          <a:lstStyle/>
          <a:p>
            <a:pPr marL="466725" indent="-2857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Demilitarized Zone (DMZ)</a:t>
            </a:r>
            <a:endParaRPr lang="en-US" sz="1600" dirty="0"/>
          </a:p>
          <a:p>
            <a:pPr marL="716280" indent="-2730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A firewall design where there is typically one:</a:t>
            </a:r>
            <a:endParaRPr lang="en-US" sz="1600" dirty="0"/>
          </a:p>
          <a:p>
            <a:pPr marL="986155" indent="-2857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Inside interface connected to the private network</a:t>
            </a:r>
            <a:endParaRPr lang="en-US" sz="1600" dirty="0"/>
          </a:p>
          <a:p>
            <a:pPr marL="986155" indent="-2857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Outside interface connected to the public network</a:t>
            </a:r>
            <a:endParaRPr lang="en-US" sz="1600" dirty="0"/>
          </a:p>
          <a:p>
            <a:pPr marL="986155" indent="-2857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DMZ interface</a:t>
            </a:r>
            <a:endParaRPr lang="en-US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6359" y="879234"/>
            <a:ext cx="5256000" cy="366054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Network Security Infrastructure</a:t>
            </a:r>
            <a:br>
              <a:rPr lang="en-US" altLang="en-US" dirty="0"/>
            </a:br>
            <a:r>
              <a:rPr lang="en-IN" dirty="0"/>
              <a:t>Common Security Architectures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376" y="798944"/>
            <a:ext cx="4418876" cy="1061753"/>
          </a:xfrm>
        </p:spPr>
        <p:txBody>
          <a:bodyPr/>
          <a:lstStyle/>
          <a:p>
            <a:pPr marL="466725" indent="-2857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IN" sz="1600" b="1" dirty="0"/>
              <a:t>Zone-based Policy Firewalls (ZPFs)</a:t>
            </a:r>
            <a:endParaRPr lang="en-US" sz="1600" dirty="0"/>
          </a:p>
          <a:p>
            <a:pPr marL="732155" indent="-2857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ZPFs use the concept of zones to provide additional flexibility. </a:t>
            </a:r>
            <a:endParaRPr lang="en-US" sz="1600" dirty="0"/>
          </a:p>
          <a:p>
            <a:pPr marL="732155" indent="-2857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A zone is a group of one or more interfaces that have similar functions or features. </a:t>
            </a:r>
            <a:endParaRPr lang="en-US" sz="1600" dirty="0"/>
          </a:p>
          <a:p>
            <a:pPr marL="732155" indent="-2857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Zones help to specify where a Cisco IOS firewall rule or policy should be applied.</a:t>
            </a:r>
            <a:endParaRPr lang="en-US" sz="16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43375" y="909676"/>
            <a:ext cx="4644000" cy="338168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Network Security Infrastructure</a:t>
            </a:r>
            <a:br>
              <a:rPr lang="en-US" altLang="en-US" dirty="0"/>
            </a:br>
            <a:r>
              <a:rPr lang="en-US" dirty="0"/>
              <a:t>Packet Tracer - Identify Packet Flow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4"/>
            <a:ext cx="8342711" cy="1061753"/>
          </a:xfrm>
        </p:spPr>
        <p:txBody>
          <a:bodyPr/>
          <a:lstStyle/>
          <a:p>
            <a:pPr marL="180975" indent="0">
              <a:buClrTx/>
              <a:buNone/>
            </a:pPr>
            <a:r>
              <a:rPr lang="en-US" sz="1600" dirty="0"/>
              <a:t>In this Packet Tracer activity, you will observe the following:</a:t>
            </a:r>
            <a:endParaRPr lang="en-US" sz="1600" dirty="0"/>
          </a:p>
          <a:p>
            <a:pPr marL="466725" indent="-285750"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Packet flow in a LAN and WAN topology. </a:t>
            </a:r>
            <a:endParaRPr lang="en-US" sz="1600" dirty="0"/>
          </a:p>
          <a:p>
            <a:pPr marL="466725" indent="-285750"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Change in the packet flow path when there is a change in the network topology.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12.2 Security Devices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Devices</a:t>
            </a:r>
            <a:br>
              <a:rPr lang="en-US" altLang="en-US" dirty="0"/>
            </a:br>
            <a:r>
              <a:rPr lang="en-IN" dirty="0"/>
              <a:t>Video - Security Devices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68" y="798945"/>
            <a:ext cx="8342711" cy="374947"/>
          </a:xfrm>
        </p:spPr>
        <p:txBody>
          <a:bodyPr/>
          <a:lstStyle/>
          <a:p>
            <a:pPr marL="180975" indent="0">
              <a:buClrTx/>
              <a:buNone/>
            </a:pPr>
            <a:r>
              <a:rPr lang="en-US" sz="1600" b="0" i="0" dirty="0">
                <a:effectLst/>
              </a:rPr>
              <a:t>Play the video to learn more on </a:t>
            </a:r>
            <a:r>
              <a:rPr lang="en-US" sz="1600" dirty="0"/>
              <a:t>security </a:t>
            </a:r>
            <a:r>
              <a:rPr lang="en-US" sz="1600" b="0" i="0" dirty="0">
                <a:effectLst/>
              </a:rPr>
              <a:t>services.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" t="2359" r="1176" b="2616"/>
          <a:stretch>
            <a:fillRect/>
          </a:stretch>
        </p:blipFill>
        <p:spPr>
          <a:xfrm>
            <a:off x="1696453" y="1173892"/>
            <a:ext cx="5763126" cy="326955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custDataLst>
      <p:tags r:id="rId2"/>
    </p:custData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54313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Devices</a:t>
            </a:r>
            <a:br>
              <a:rPr lang="en-US" altLang="en-US" dirty="0"/>
            </a:br>
            <a:r>
              <a:rPr lang="en-IN" dirty="0"/>
              <a:t>Firewalls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18890" y="798945"/>
            <a:ext cx="4237017" cy="1250919"/>
          </a:xfrm>
        </p:spPr>
        <p:txBody>
          <a:bodyPr/>
          <a:lstStyle/>
          <a:p>
            <a:pPr marL="180975" indent="0">
              <a:buClrTx/>
              <a:buNone/>
            </a:pPr>
            <a:r>
              <a:rPr lang="en-US" sz="1600" dirty="0"/>
              <a:t>A firewall is a system, or group of systems, that enforces an access control policy between networks.</a:t>
            </a:r>
            <a:endParaRPr lang="en-US" sz="1600" dirty="0"/>
          </a:p>
          <a:p>
            <a:pPr marL="180975" indent="0">
              <a:buClrTx/>
              <a:buNone/>
            </a:pPr>
            <a:r>
              <a:rPr lang="en-US" sz="1600" b="1" dirty="0"/>
              <a:t>Common Firewall Properties</a:t>
            </a:r>
            <a:r>
              <a:rPr lang="en-US" sz="1600" dirty="0"/>
              <a:t>:</a:t>
            </a:r>
            <a:endParaRPr lang="en-US" sz="1600" dirty="0"/>
          </a:p>
          <a:p>
            <a:pPr marL="361950">
              <a:buFont typeface="Arial" panose="020B0604020202020204" pitchFamily="34" charset="0"/>
              <a:buChar char="•"/>
            </a:pPr>
            <a:r>
              <a:rPr lang="en-US" sz="1600" dirty="0"/>
              <a:t>Resistant to network attacks</a:t>
            </a:r>
            <a:endParaRPr lang="en-US" sz="1600" dirty="0"/>
          </a:p>
          <a:p>
            <a:pPr marL="361950">
              <a:buFont typeface="Arial" panose="020B0604020202020204" pitchFamily="34" charset="0"/>
              <a:buChar char="•"/>
            </a:pPr>
            <a:r>
              <a:rPr lang="en-US" sz="1600" dirty="0"/>
              <a:t>The only transit point between internal corporate networks and external networks because all traffic flows through the firewall</a:t>
            </a:r>
            <a:endParaRPr lang="en-US" sz="1600" dirty="0"/>
          </a:p>
          <a:p>
            <a:pPr marL="361950">
              <a:buFont typeface="Arial" panose="020B0604020202020204" pitchFamily="34" charset="0"/>
              <a:buChar char="•"/>
            </a:pPr>
            <a:r>
              <a:rPr lang="en-US" sz="1600" dirty="0"/>
              <a:t>Enforce the access control policy</a:t>
            </a:r>
            <a:endParaRPr lang="en-US" sz="1600" dirty="0"/>
          </a:p>
          <a:p>
            <a:pPr marL="180975" indent="0">
              <a:buClrTx/>
              <a:buNone/>
            </a:pPr>
            <a:endParaRPr lang="en-US" sz="1600" dirty="0"/>
          </a:p>
        </p:txBody>
      </p:sp>
      <p:sp>
        <p:nvSpPr>
          <p:cNvPr id="3" name="Content Placeholder 2"/>
          <p:cNvSpPr txBox="1"/>
          <p:nvPr/>
        </p:nvSpPr>
        <p:spPr>
          <a:xfrm>
            <a:off x="4198193" y="793758"/>
            <a:ext cx="4954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Play the animation in the figure to view a firewall in operation.</a:t>
            </a:r>
            <a:endParaRPr lang="en-IN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675" y="1326828"/>
            <a:ext cx="4641726" cy="3421004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Devices</a:t>
            </a:r>
            <a:br>
              <a:rPr lang="en-US" altLang="en-US" dirty="0"/>
            </a:br>
            <a:r>
              <a:rPr lang="en-IN" dirty="0"/>
              <a:t>Firewalls (Contd.)</a:t>
            </a:r>
            <a:endParaRPr lang="en-US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65" y="798944"/>
            <a:ext cx="8853286" cy="396113"/>
          </a:xfrm>
        </p:spPr>
        <p:txBody>
          <a:bodyPr/>
          <a:lstStyle/>
          <a:p>
            <a:pPr marL="0" indent="0">
              <a:buNone/>
            </a:pPr>
            <a:r>
              <a:rPr lang="en-IN" sz="1600" dirty="0"/>
              <a:t>Following are the benefits and limitations of firewalls:</a:t>
            </a:r>
            <a:endParaRPr lang="en-IN" sz="1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16454" y="1273086"/>
          <a:ext cx="8591744" cy="324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7483"/>
                <a:gridCol w="512426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Firewall Benefits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Firewall Limitations</a:t>
                      </a:r>
                      <a:endParaRPr lang="en-IN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Prevent the exposure of sensitive hosts, resources, and applications to untrusted users.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IN" sz="1400" dirty="0"/>
                        <a:t>A misconfigured firewall can have serious consequences for the network, such as becoming a single point of failure.</a:t>
                      </a:r>
                      <a:endParaRPr lang="en-IN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Sanitize protocol flow, which prevents the exploitation of protocol flaws.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IN" sz="1400" dirty="0"/>
                        <a:t>The data from many applications cannot be passed over firewalls securely.</a:t>
                      </a:r>
                      <a:endParaRPr lang="en-IN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Block malicious data from servers and clients.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IN" sz="1400" dirty="0"/>
                        <a:t>Users might proactively search for ways around the firewall to receive blocked material, which exposes the network to potential attack.</a:t>
                      </a:r>
                      <a:endParaRPr lang="en-IN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Reduce security management complexity.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IN" sz="1400" dirty="0"/>
                        <a:t>Network performance can slow down.</a:t>
                      </a:r>
                      <a:endParaRPr lang="en-IN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IN" sz="1400" dirty="0"/>
                        <a:t>Unauthorized traffic can be tunnelled or hidden as legitimate traffic through the firewall.</a:t>
                      </a:r>
                      <a:endParaRPr lang="en-IN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12812"/>
          </a:xfrm>
        </p:spPr>
        <p:txBody>
          <a:bodyPr/>
          <a:lstStyle/>
          <a:p>
            <a:pPr eaLnBrk="1" hangingPunct="1"/>
            <a:r>
              <a:rPr lang="en-US" sz="2400" dirty="0"/>
              <a:t>Module Objectives</a:t>
            </a:r>
            <a:endParaRPr lang="en-US" sz="2400" dirty="0"/>
          </a:p>
        </p:txBody>
      </p:sp>
      <p:sp>
        <p:nvSpPr>
          <p:cNvPr id="6147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99461" y="654206"/>
            <a:ext cx="8731272" cy="827461"/>
          </a:xfrm>
        </p:spPr>
        <p:txBody>
          <a:bodyPr/>
          <a:lstStyle/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Module Title: </a:t>
            </a:r>
            <a:r>
              <a:rPr lang="en-US" altLang="en-US" sz="1600" dirty="0">
                <a:solidFill>
                  <a:schemeClr val="tx1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Network Security Infrastructure</a:t>
            </a:r>
            <a:endParaRPr lang="en-US" altLang="en-US" sz="1600" dirty="0">
              <a:solidFill>
                <a:schemeClr val="tx1">
                  <a:lumMod val="50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1600" dirty="0">
              <a:solidFill>
                <a:schemeClr val="tx1"/>
              </a:solidFill>
            </a:endParaRPr>
          </a:p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Module Objective</a:t>
            </a:r>
            <a:r>
              <a:rPr lang="en-US" altLang="en-US" sz="1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Explain how devices and services are used to enhance network security.</a:t>
            </a:r>
            <a:endParaRPr lang="en-US" sz="1600" dirty="0">
              <a:solidFill>
                <a:schemeClr val="tx1">
                  <a:lumMod val="50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9535" indent="0">
              <a:spcBef>
                <a:spcPct val="30000"/>
              </a:spcBef>
              <a:buNone/>
            </a:pPr>
            <a:endParaRPr lang="en-US" sz="16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32414" y="1741154"/>
          <a:ext cx="8298637" cy="15314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0483"/>
                <a:gridCol w="6428154"/>
              </a:tblGrid>
              <a:tr h="3410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Topic Title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Topic Objective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 anchor="ctr"/>
                </a:tc>
              </a:tr>
              <a:tr h="40137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Network Topologies</a:t>
                      </a:r>
                      <a:endParaRPr lang="en-US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Explain how network designs influence the flow of traffic through the network.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</a:tr>
              <a:tr h="40137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Security</a:t>
                      </a:r>
                      <a:r>
                        <a:rPr lang="en-US" sz="1100" b="1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Devices</a:t>
                      </a:r>
                      <a:endParaRPr lang="en-US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Explain how specialized devices are used to enhance network security.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</a:tr>
              <a:tr h="3875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Security Services</a:t>
                      </a:r>
                      <a:endParaRPr lang="en-US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Explain how network services enhance network security.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Devices</a:t>
            </a:r>
            <a:br>
              <a:rPr lang="en-US" altLang="en-US" dirty="0"/>
            </a:br>
            <a:r>
              <a:rPr lang="en-IN" dirty="0"/>
              <a:t>Firewall Type Descriptions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5"/>
            <a:ext cx="4032831" cy="347243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The different types of firewalls are:</a:t>
            </a:r>
            <a:endParaRPr lang="en-US" sz="1600" dirty="0"/>
          </a:p>
          <a:p>
            <a:pPr marL="271780">
              <a:buFont typeface="Arial" panose="020B0604020202020204" pitchFamily="34" charset="0"/>
              <a:buChar char="•"/>
            </a:pPr>
            <a:r>
              <a:rPr lang="en-US" sz="1600" b="1" dirty="0"/>
              <a:t>Packet Filtering (Stateless) Firewall</a:t>
            </a:r>
            <a:endParaRPr lang="en-US" sz="1600" dirty="0"/>
          </a:p>
          <a:p>
            <a:pPr marL="452755">
              <a:buFont typeface="Arial" panose="020B0604020202020204" pitchFamily="34" charset="0"/>
              <a:buChar char="•"/>
            </a:pPr>
            <a:r>
              <a:rPr lang="en-US" sz="1600" dirty="0"/>
              <a:t>Packet Filtering firewalls are part of a router firewall, which permits or denies traffic based on Layer 3 and Layer 4 information. </a:t>
            </a:r>
            <a:endParaRPr lang="en-US" sz="1600" dirty="0"/>
          </a:p>
          <a:p>
            <a:pPr marL="452755">
              <a:buFont typeface="Arial" panose="020B0604020202020204" pitchFamily="34" charset="0"/>
              <a:buChar char="•"/>
            </a:pPr>
            <a:r>
              <a:rPr lang="en-US" sz="1600" dirty="0"/>
              <a:t>They are stateless firewalls that use a simple policy table look-up that filters traffic based on specific criteria.</a:t>
            </a:r>
            <a:endParaRPr lang="en-US" sz="1600" dirty="0"/>
          </a:p>
          <a:p>
            <a:pPr marL="180975" indent="0">
              <a:buClrTx/>
              <a:buNone/>
            </a:pPr>
            <a:endParaRPr lang="en-US"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5" t="6502"/>
          <a:stretch>
            <a:fillRect/>
          </a:stretch>
        </p:blipFill>
        <p:spPr bwMode="auto">
          <a:xfrm>
            <a:off x="4204164" y="980845"/>
            <a:ext cx="4755308" cy="3339284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Devices</a:t>
            </a:r>
            <a:br>
              <a:rPr lang="en-US" altLang="en-US" dirty="0"/>
            </a:br>
            <a:r>
              <a:rPr lang="en-IN" dirty="0"/>
              <a:t>Firewall Type Descriptions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853" y="844210"/>
            <a:ext cx="4658804" cy="3691574"/>
          </a:xfrm>
        </p:spPr>
        <p:txBody>
          <a:bodyPr/>
          <a:lstStyle/>
          <a:p>
            <a:pPr marL="466725" indent="-285750"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Stateful Firewalls</a:t>
            </a:r>
            <a:endParaRPr lang="en-US" sz="1600" b="1" dirty="0"/>
          </a:p>
          <a:p>
            <a:pPr marL="806450" indent="-273050"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Stateful firewalls are the most versatile and the most common firewall technologies in use.</a:t>
            </a:r>
            <a:endParaRPr lang="en-US" sz="1600" dirty="0"/>
          </a:p>
          <a:p>
            <a:pPr marL="806450" indent="-273050"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These firewalls provide stateful packet filtering by using connection information maintained in a state table.</a:t>
            </a:r>
            <a:endParaRPr lang="en-US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657" y="942624"/>
            <a:ext cx="3811508" cy="369121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Devices</a:t>
            </a:r>
            <a:br>
              <a:rPr lang="en-US" altLang="en-US" dirty="0"/>
            </a:br>
            <a:r>
              <a:rPr lang="en-IN" dirty="0"/>
              <a:t>Firewall Type Descriptions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862316"/>
            <a:ext cx="4395876" cy="3707973"/>
          </a:xfrm>
        </p:spPr>
        <p:txBody>
          <a:bodyPr/>
          <a:lstStyle/>
          <a:p>
            <a:pPr marL="466725" indent="-285750"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Application gateway firewall (proxy firewall)</a:t>
            </a:r>
            <a:endParaRPr lang="en-US" sz="1600" b="1" dirty="0"/>
          </a:p>
          <a:p>
            <a:pPr marL="713105" indent="-285750"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Application gateway firewall filters information at Layers 3, 4, 5, and 7 of the OSI reference model.</a:t>
            </a:r>
            <a:endParaRPr lang="en-US" sz="1600" dirty="0"/>
          </a:p>
          <a:p>
            <a:pPr marL="713105" indent="-285750"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Most of the firewall control and filtering is done in the software. </a:t>
            </a:r>
            <a:endParaRPr lang="en-US" sz="16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941" y="1034930"/>
            <a:ext cx="4138094" cy="320039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Devices</a:t>
            </a:r>
            <a:br>
              <a:rPr lang="en-US" altLang="en-US" dirty="0"/>
            </a:br>
            <a:r>
              <a:rPr lang="en-IN" dirty="0"/>
              <a:t>Firewall Type Descriptions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6" y="798945"/>
            <a:ext cx="4197834" cy="351050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1" dirty="0"/>
              <a:t>Next-generation firewalls (NGFW)</a:t>
            </a:r>
            <a:endParaRPr lang="en-US" sz="1600" b="1" dirty="0"/>
          </a:p>
          <a:p>
            <a:pPr marL="361950">
              <a:buFont typeface="Arial" panose="020B0604020202020204" pitchFamily="34" charset="0"/>
              <a:buChar char="•"/>
            </a:pPr>
            <a:r>
              <a:rPr lang="en-IN" sz="1600" dirty="0"/>
              <a:t>NGFW go beyond stateful firewalls by providing:</a:t>
            </a:r>
            <a:endParaRPr lang="en-IN" sz="1600" dirty="0"/>
          </a:p>
          <a:p>
            <a:pPr marL="622300" indent="-285750">
              <a:buFont typeface="Arial" panose="020B0604020202020204" pitchFamily="34" charset="0"/>
              <a:buChar char="•"/>
            </a:pPr>
            <a:r>
              <a:rPr lang="en-US" sz="1600" dirty="0"/>
              <a:t>Integrated intrusion prevention</a:t>
            </a:r>
            <a:endParaRPr lang="en-US" sz="1600" dirty="0"/>
          </a:p>
          <a:p>
            <a:pPr marL="622300" indent="-285750">
              <a:buFont typeface="Arial" panose="020B0604020202020204" pitchFamily="34" charset="0"/>
              <a:buChar char="•"/>
            </a:pPr>
            <a:r>
              <a:rPr lang="en-US" sz="1600" dirty="0"/>
              <a:t>Application awareness and control to see and block risky apps</a:t>
            </a:r>
            <a:endParaRPr lang="en-US" sz="1600" dirty="0"/>
          </a:p>
          <a:p>
            <a:pPr marL="622300" indent="-285750">
              <a:buFont typeface="Arial" panose="020B0604020202020204" pitchFamily="34" charset="0"/>
              <a:buChar char="•"/>
            </a:pPr>
            <a:r>
              <a:rPr lang="en-US" sz="1600" dirty="0"/>
              <a:t>Upgrade paths to include future information feeds</a:t>
            </a:r>
            <a:endParaRPr lang="en-US" sz="1600" dirty="0"/>
          </a:p>
          <a:p>
            <a:pPr marL="622300" indent="-285750">
              <a:buFont typeface="Arial" panose="020B0604020202020204" pitchFamily="34" charset="0"/>
              <a:buChar char="•"/>
            </a:pPr>
            <a:r>
              <a:rPr lang="en-US" sz="1600" dirty="0"/>
              <a:t>Techniques to address evolving security threats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"/>
          <a:srcRect l="6332" t="14654" r="5651" b="16630"/>
          <a:stretch>
            <a:fillRect/>
          </a:stretch>
        </p:blipFill>
        <p:spPr>
          <a:xfrm>
            <a:off x="4341900" y="1101821"/>
            <a:ext cx="4684804" cy="2939858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Devices</a:t>
            </a:r>
            <a:br>
              <a:rPr lang="en-US" altLang="en-US" dirty="0"/>
            </a:br>
            <a:r>
              <a:rPr lang="en-IN" dirty="0"/>
              <a:t>Firewall Type Descriptions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5"/>
            <a:ext cx="8759304" cy="1808453"/>
          </a:xfrm>
        </p:spPr>
        <p:txBody>
          <a:bodyPr/>
          <a:lstStyle/>
          <a:p>
            <a:pPr>
              <a:buClrTx/>
              <a:buSzPct val="100000"/>
              <a:buFont typeface="Arial" panose="020B0604020202020204" pitchFamily="34" charset="0"/>
              <a:buChar char="•"/>
            </a:pPr>
            <a:r>
              <a:rPr lang="en-IN" sz="1600" dirty="0"/>
              <a:t>Other methods of implementing firewalls include:</a:t>
            </a:r>
            <a:endParaRPr lang="en-IN" sz="1600" dirty="0"/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Host-based (server and personal) firewall</a:t>
            </a:r>
            <a:r>
              <a:rPr lang="en-US" sz="1600" dirty="0"/>
              <a:t> - A PC or server with firewall software running on it.</a:t>
            </a:r>
            <a:endParaRPr lang="en-US" sz="1600" dirty="0"/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Transparent firewall</a:t>
            </a:r>
            <a:r>
              <a:rPr lang="en-US" sz="1600" dirty="0"/>
              <a:t> - Filters IP traffic between a pair of bridged interfaces.</a:t>
            </a:r>
            <a:endParaRPr lang="en-US" sz="1600" dirty="0"/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Hybrid firewall</a:t>
            </a:r>
            <a:r>
              <a:rPr lang="en-US" sz="1600" dirty="0"/>
              <a:t> - A combination of various firewall types. 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Devices</a:t>
            </a:r>
            <a:br>
              <a:rPr lang="en-US" altLang="en-US" dirty="0"/>
            </a:br>
            <a:r>
              <a:rPr lang="en-IN" dirty="0"/>
              <a:t>Intrusion Prevention and Detection Devices</a:t>
            </a:r>
            <a:endParaRPr lang="en-US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8"/>
          <a:stretch>
            <a:fillRect/>
          </a:stretch>
        </p:blipFill>
        <p:spPr bwMode="auto">
          <a:xfrm>
            <a:off x="3868094" y="904603"/>
            <a:ext cx="5047284" cy="381940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144064" y="767949"/>
            <a:ext cx="3724029" cy="1250919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A networking architecture paradigm shift is required to defend against fast-moving and evolving attacks. This </a:t>
            </a:r>
            <a:r>
              <a:rPr lang="en-US" sz="1600" dirty="0"/>
              <a:t>must include cost effective and prevention systems such as:</a:t>
            </a:r>
            <a:endParaRPr lang="en-US" sz="1600" dirty="0"/>
          </a:p>
          <a:p>
            <a:pPr marL="452755" indent="-2603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Intrusion Detection Systems (IDS) - HIDS, NIDS</a:t>
            </a:r>
            <a:endParaRPr lang="en-US" sz="1600" dirty="0"/>
          </a:p>
          <a:p>
            <a:pPr marL="452755" indent="-2603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Intrusion Prevention Systems (IPS)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network architecture integrates these solutions into the entry and exit points of the network.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The figure shows how an IPS device handles malicious traffic.</a:t>
            </a:r>
            <a:endParaRPr lang="en-US" sz="1600" dirty="0"/>
          </a:p>
        </p:txBody>
      </p:sp>
    </p:spTree>
    <p:custDataLst>
      <p:tags r:id="rId2"/>
    </p:custData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Devices</a:t>
            </a:r>
            <a:br>
              <a:rPr lang="en-US" altLang="en-US" dirty="0"/>
            </a:br>
            <a:r>
              <a:rPr lang="en-US" dirty="0"/>
              <a:t>Advantages and Disadvantages of IDS and IPS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71786"/>
            <a:ext cx="7995101" cy="467147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The table lists the advantages and disadvantages of IDS and IPS:</a:t>
            </a:r>
            <a:endParaRPr lang="en-US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89710" y="1160481"/>
          <a:ext cx="8718487" cy="2264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1375"/>
                <a:gridCol w="3678961"/>
                <a:gridCol w="403815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Solution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Advantages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Disadvantages</a:t>
                      </a:r>
                      <a:endParaRPr lang="en-IN" dirty="0"/>
                    </a:p>
                  </a:txBody>
                  <a:tcPr/>
                </a:tc>
              </a:tr>
              <a:tr h="1103241">
                <a:tc>
                  <a:txBody>
                    <a:bodyPr/>
                    <a:lstStyle/>
                    <a:p>
                      <a:r>
                        <a:rPr lang="en-IN" dirty="0"/>
                        <a:t>IDS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Impact on network (latency, jitter)</a:t>
                      </a:r>
                      <a:endParaRPr lang="en-US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Network impact if there is a sensor failure</a:t>
                      </a:r>
                      <a:endParaRPr lang="en-US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network impact if there is sensor overload</a:t>
                      </a:r>
                      <a:endParaRPr lang="en-US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Response action cannot stop trigger packets</a:t>
                      </a:r>
                      <a:endParaRPr lang="en-US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Correct tuning required for response actions</a:t>
                      </a:r>
                      <a:endParaRPr lang="en-US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More vulnerable to network security evasion techniques</a:t>
                      </a:r>
                      <a:endParaRPr lang="en-US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IPS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Stops trigger packets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Can use stream normalization techniques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Sensor issues might affect network traffic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Sensor overloading impacts the network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Some impact on network (latency, jitter)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  <p:sp>
        <p:nvSpPr>
          <p:cNvPr id="5" name="Content Placeholder 2"/>
          <p:cNvSpPr txBox="1"/>
          <p:nvPr/>
        </p:nvSpPr>
        <p:spPr bwMode="auto">
          <a:xfrm>
            <a:off x="296464" y="3468214"/>
            <a:ext cx="8720787" cy="46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/>
          <a:lstStyle>
            <a:lvl1pPr marL="170180" indent="-170180" algn="l" defTabSz="684530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defRPr>
            </a:lvl1pPr>
            <a:lvl2pPr marL="358775" indent="-215900" algn="l" defTabSz="684530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defRPr>
            </a:lvl2pPr>
            <a:lvl3pPr marL="431800" indent="-170180" algn="l" defTabSz="684530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defRPr>
            </a:lvl3pPr>
            <a:lvl4pPr marL="503555" indent="-170180" algn="l" defTabSz="684530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defRPr>
            </a:lvl4pPr>
            <a:lvl5pPr marL="574675" indent="-170180" algn="l" defTabSz="684530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CiscoSans"/>
              </a:defRPr>
            </a:lvl5pPr>
            <a:lvl6pPr marL="863600" indent="-171450" algn="l" defTabSz="6858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990" indent="-171450" algn="l" defTabSz="6858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None/>
            </a:pPr>
            <a:r>
              <a:rPr lang="en-IN" sz="1600" b="1" dirty="0"/>
              <a:t>Deployment Consideration</a:t>
            </a:r>
            <a:r>
              <a:rPr lang="en-IN" sz="1600" dirty="0"/>
              <a:t>:</a:t>
            </a:r>
            <a:endParaRPr lang="en-IN" sz="1600" dirty="0"/>
          </a:p>
          <a:p>
            <a:pPr marL="2717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IPS and IDS technologies can complement each other.</a:t>
            </a:r>
            <a:endParaRPr lang="en-IN" sz="1600" dirty="0"/>
          </a:p>
          <a:p>
            <a:pPr marL="2717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Deciding which implementation to use is based on the security goals of the organization as stated in their network security policy.</a:t>
            </a:r>
            <a:endParaRPr lang="en-IN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Devices</a:t>
            </a:r>
            <a:br>
              <a:rPr lang="en-US" altLang="en-US" dirty="0"/>
            </a:br>
            <a:r>
              <a:rPr lang="en-IN" dirty="0"/>
              <a:t>Types of IPS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5"/>
            <a:ext cx="8918455" cy="467147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There are two primary kinds of IPS : </a:t>
            </a:r>
            <a:endParaRPr lang="en-US" sz="1600" dirty="0"/>
          </a:p>
          <a:p>
            <a:pPr lvl="1"/>
            <a:r>
              <a:rPr lang="en-US" sz="1600" dirty="0"/>
              <a:t>Host-based IPS </a:t>
            </a:r>
            <a:endParaRPr lang="en-US" sz="1600" dirty="0"/>
          </a:p>
          <a:p>
            <a:pPr lvl="1"/>
            <a:r>
              <a:rPr lang="en-US" sz="1600" dirty="0"/>
              <a:t>Network-based IPS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/>
              <a:t>Host-based IPS (HIPS)</a:t>
            </a:r>
            <a:endParaRPr lang="en-US" sz="1600" b="1" dirty="0"/>
          </a:p>
          <a:p>
            <a:pPr marL="180975" indent="0">
              <a:buNone/>
            </a:pPr>
            <a:r>
              <a:rPr lang="en-US" sz="1600" dirty="0"/>
              <a:t>HIPS is a software installed on a host to monitor and analyze suspicious activity.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  </a:t>
            </a:r>
            <a:endParaRPr lang="en-US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34567" y="2693984"/>
          <a:ext cx="8320134" cy="120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6154"/>
                <a:gridCol w="32139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Advantages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Disadvantages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Provides protection specific to a host operating system</a:t>
                      </a:r>
                      <a:endParaRPr lang="en-US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Provides operating system and application level protection</a:t>
                      </a:r>
                      <a:endParaRPr lang="en-US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Protects the host after the message is decrypted</a:t>
                      </a:r>
                      <a:endParaRPr lang="en-US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Operating system dependent</a:t>
                      </a:r>
                      <a:endParaRPr lang="en-US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 be installed on all hosts</a:t>
                      </a:r>
                      <a:endParaRPr lang="en-US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Devices</a:t>
            </a:r>
            <a:br>
              <a:rPr lang="en-US" altLang="en-US" dirty="0"/>
            </a:br>
            <a:r>
              <a:rPr lang="en-IN" dirty="0"/>
              <a:t>Types of IPS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5"/>
            <a:ext cx="3757979" cy="298992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1" dirty="0"/>
              <a:t>Network-based IPS</a:t>
            </a:r>
            <a:r>
              <a:rPr lang="en-US" sz="1600" dirty="0"/>
              <a:t> </a:t>
            </a:r>
            <a:endParaRPr lang="en-US" sz="1600" dirty="0"/>
          </a:p>
          <a:p>
            <a:pPr marL="557530" indent="-285750">
              <a:buFont typeface="Arial" panose="020B0604020202020204" pitchFamily="34" charset="0"/>
              <a:buChar char="•"/>
            </a:pPr>
            <a:r>
              <a:rPr lang="en-US" sz="1600" dirty="0"/>
              <a:t>Network-based IPS are Implemented using a dedicated or non-dedicated IPS device. </a:t>
            </a:r>
            <a:endParaRPr lang="en-US" sz="1600" dirty="0"/>
          </a:p>
          <a:p>
            <a:pPr marL="557530" indent="-285750">
              <a:buFont typeface="Arial" panose="020B0604020202020204" pitchFamily="34" charset="0"/>
              <a:buChar char="•"/>
            </a:pPr>
            <a:r>
              <a:rPr lang="en-IN" sz="1600" dirty="0"/>
              <a:t>Host-based IDS/IPS solutions are integrated with a network-based IPS implementation to ensure a robust security architecture.</a:t>
            </a:r>
            <a:endParaRPr lang="en-US" sz="1600" dirty="0"/>
          </a:p>
          <a:p>
            <a:pPr marL="557530" indent="-285750">
              <a:buFont typeface="Arial" panose="020B0604020202020204" pitchFamily="34" charset="0"/>
              <a:buChar char="•"/>
            </a:pPr>
            <a:r>
              <a:rPr lang="en-US" sz="1600" dirty="0"/>
              <a:t>Sensors detect malicious and unauthorized activity in real time and can take action when required.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" t="3249" r="5002" b="4573"/>
          <a:stretch>
            <a:fillRect/>
          </a:stretch>
        </p:blipFill>
        <p:spPr>
          <a:xfrm>
            <a:off x="3828422" y="1125416"/>
            <a:ext cx="5112000" cy="294474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</p:spTree>
    <p:custDataLst>
      <p:tags r:id="rId2"/>
    </p:custData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Devices</a:t>
            </a:r>
            <a:br>
              <a:rPr lang="en-US" altLang="en-US" dirty="0"/>
            </a:br>
            <a:r>
              <a:rPr lang="en-IN" dirty="0"/>
              <a:t>Specialized Security Appliances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2170" y="798945"/>
            <a:ext cx="8186020" cy="1381547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Few examples of specialized security appliances.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35394" y="1182555"/>
          <a:ext cx="8772803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4432"/>
                <a:gridCol w="2906163"/>
                <a:gridCol w="3422208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sz="1400" b="1" dirty="0"/>
                        <a:t>Cisco Advanced Malware Protection (</a:t>
                      </a:r>
                      <a:r>
                        <a:rPr lang="en-US" sz="1400" b="1" dirty="0"/>
                        <a:t>AMP)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1" dirty="0"/>
                        <a:t>Cisco Web Security Appliance (WSA)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1" dirty="0"/>
                        <a:t>Cisco Email Security Appliance (ESA)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sz="1400" b="0" i="0" kern="120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 enterprise-class advanced malware analysis and protection solution</a:t>
                      </a:r>
                      <a:endParaRPr lang="en-IN" dirty="0">
                        <a:solidFill>
                          <a:srgbClr val="58585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0" i="0" kern="120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secure web gateway that combines leading protections to help organizations address the growing challenges of securing and controlling web traffic</a:t>
                      </a:r>
                      <a:endParaRPr lang="en-IN" dirty="0">
                        <a:solidFill>
                          <a:srgbClr val="58585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rgbClr val="58585B"/>
                          </a:solidFill>
                        </a:rPr>
                        <a:t>ESA/</a:t>
                      </a:r>
                      <a:r>
                        <a:rPr lang="en-IN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Cisco Cloud Email Security </a:t>
                      </a:r>
                      <a:r>
                        <a:rPr lang="en-IN" sz="1400" b="0" i="0" kern="120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en-IN" dirty="0">
                          <a:solidFill>
                            <a:srgbClr val="58585B"/>
                          </a:solidFill>
                        </a:rPr>
                        <a:t>elps to mitigate</a:t>
                      </a:r>
                      <a:r>
                        <a:rPr lang="en-IN" baseline="0" dirty="0">
                          <a:solidFill>
                            <a:srgbClr val="58585B"/>
                          </a:solidFill>
                        </a:rPr>
                        <a:t> </a:t>
                      </a:r>
                      <a:r>
                        <a:rPr lang="en-IN" sz="1400" b="0" i="0" kern="120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email-based threats</a:t>
                      </a:r>
                      <a:r>
                        <a:rPr lang="en-IN" sz="1400" b="0" i="0" kern="1200" baseline="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the ESA defends </a:t>
                      </a:r>
                      <a:r>
                        <a:rPr lang="en-IN" sz="1400" b="0" i="0" kern="120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mission-critical email systems</a:t>
                      </a:r>
                      <a:endParaRPr lang="en-IN" dirty="0">
                        <a:solidFill>
                          <a:srgbClr val="58585B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0" i="0" kern="120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provides comprehensive malware protection for organizations before, during, and after an attack</a:t>
                      </a:r>
                      <a:endParaRPr lang="en-US" sz="1400" b="0" i="0" kern="1200" dirty="0">
                        <a:solidFill>
                          <a:srgbClr val="58585B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0" i="0" kern="120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Protects the network by automatically blocking risky sites and testing unknown sites before allowing users to access them</a:t>
                      </a:r>
                      <a:endParaRPr lang="en-US" sz="1400" b="0" i="0" kern="1200" dirty="0">
                        <a:solidFill>
                          <a:srgbClr val="58585B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0" i="0" kern="120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Constantly updated by real-time feeds from Cisco Talos, which detects and correlates threats using a worldwide database monitoring system</a:t>
                      </a:r>
                      <a:endParaRPr lang="en-IN" dirty="0">
                        <a:solidFill>
                          <a:srgbClr val="58585B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>
                        <a:solidFill>
                          <a:srgbClr val="58585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1400" dirty="0">
                        <a:solidFill>
                          <a:srgbClr val="58585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b="1" dirty="0">
                          <a:solidFill>
                            <a:srgbClr val="58585B"/>
                          </a:solidFill>
                        </a:rPr>
                        <a:t>Features</a:t>
                      </a:r>
                      <a:r>
                        <a:rPr lang="en-IN" dirty="0">
                          <a:solidFill>
                            <a:srgbClr val="58585B"/>
                          </a:solidFill>
                        </a:rPr>
                        <a:t>:</a:t>
                      </a:r>
                      <a:r>
                        <a:rPr lang="en-IN" baseline="0" dirty="0">
                          <a:solidFill>
                            <a:srgbClr val="58585B"/>
                          </a:solidFill>
                        </a:rPr>
                        <a:t> </a:t>
                      </a:r>
                      <a:r>
                        <a:rPr lang="en-IN" dirty="0">
                          <a:solidFill>
                            <a:srgbClr val="58585B"/>
                          </a:solidFill>
                        </a:rPr>
                        <a:t>Global threat intelligence, Spam blocking, Advanced Malware Protection, Outbound Message Control</a:t>
                      </a:r>
                      <a:endParaRPr lang="en-IN" dirty="0">
                        <a:solidFill>
                          <a:srgbClr val="58585B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12.1 Network Topologies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12.3 Security Services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Services</a:t>
            </a:r>
            <a:br>
              <a:rPr lang="en-US" altLang="en-US" dirty="0"/>
            </a:br>
            <a:r>
              <a:rPr lang="en-IN" dirty="0"/>
              <a:t>Video - Security Services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6"/>
            <a:ext cx="8005148" cy="658066"/>
          </a:xfrm>
        </p:spPr>
        <p:txBody>
          <a:bodyPr/>
          <a:lstStyle/>
          <a:p>
            <a:pPr marL="101600" indent="0">
              <a:buNone/>
            </a:pPr>
            <a:r>
              <a:rPr lang="en-IN" sz="1600" dirty="0"/>
              <a:t>Watch the video to learn more on different security services.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597" y="1250769"/>
            <a:ext cx="5772292" cy="335122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Services</a:t>
            </a:r>
            <a:br>
              <a:rPr lang="en-US" altLang="en-US" dirty="0"/>
            </a:br>
            <a:r>
              <a:rPr lang="en-IN" dirty="0"/>
              <a:t>Traffic Control with ACLs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1641" y="798946"/>
            <a:ext cx="8918454" cy="658066"/>
          </a:xfrm>
        </p:spPr>
        <p:txBody>
          <a:bodyPr/>
          <a:lstStyle/>
          <a:p>
            <a:pPr marL="2717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An Access Control List (ACL) is a series of commands that control whether a device forwards or drops packets based on information found in the packet header. </a:t>
            </a:r>
            <a:endParaRPr lang="en-US" sz="1600" dirty="0"/>
          </a:p>
        </p:txBody>
      </p:sp>
      <p:sp>
        <p:nvSpPr>
          <p:cNvPr id="3" name="Content Placeholder 2"/>
          <p:cNvSpPr txBox="1"/>
          <p:nvPr/>
        </p:nvSpPr>
        <p:spPr>
          <a:xfrm>
            <a:off x="72439" y="1367091"/>
            <a:ext cx="4390919" cy="3365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780" indent="-1701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When configured, ACLs perform the following tasks:</a:t>
            </a:r>
            <a:endParaRPr lang="en-US" sz="1600" dirty="0">
              <a:solidFill>
                <a:srgbClr val="000000"/>
              </a:solidFill>
            </a:endParaRPr>
          </a:p>
          <a:p>
            <a:pPr marL="533400" indent="-262255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Limit network traffic to increase network performance.</a:t>
            </a:r>
            <a:endParaRPr lang="en-US" sz="1600" dirty="0">
              <a:solidFill>
                <a:srgbClr val="000000"/>
              </a:solidFill>
            </a:endParaRPr>
          </a:p>
          <a:p>
            <a:pPr marL="533400" indent="-262255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Provide traffic flow control. </a:t>
            </a:r>
            <a:endParaRPr lang="en-US" sz="1600" dirty="0">
              <a:solidFill>
                <a:srgbClr val="000000"/>
              </a:solidFill>
            </a:endParaRPr>
          </a:p>
          <a:p>
            <a:pPr marL="533400" indent="-262255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Provide basic level of security for network access. </a:t>
            </a:r>
            <a:endParaRPr lang="en-US" sz="1600" dirty="0">
              <a:solidFill>
                <a:srgbClr val="000000"/>
              </a:solidFill>
            </a:endParaRPr>
          </a:p>
          <a:p>
            <a:pPr marL="533400" indent="-262255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Filter traffic based on traffic type.</a:t>
            </a:r>
            <a:endParaRPr lang="en-US" sz="1600" dirty="0">
              <a:solidFill>
                <a:srgbClr val="000000"/>
              </a:solidFill>
            </a:endParaRPr>
          </a:p>
          <a:p>
            <a:pPr marL="533400" indent="-262255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Screen hosts to permit or deny access to network services.</a:t>
            </a:r>
            <a:endParaRPr lang="en-US" sz="1600" dirty="0">
              <a:solidFill>
                <a:srgbClr val="000000"/>
              </a:solidFill>
            </a:endParaRPr>
          </a:p>
          <a:p>
            <a:endParaRPr lang="en-IN" sz="160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2" t="4209" r="6142" b="5270"/>
          <a:stretch>
            <a:fillRect/>
          </a:stretch>
        </p:blipFill>
        <p:spPr>
          <a:xfrm>
            <a:off x="4805973" y="1437219"/>
            <a:ext cx="4076170" cy="2809424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7" name="Content Placeholder 1"/>
          <p:cNvSpPr/>
          <p:nvPr/>
        </p:nvSpPr>
        <p:spPr>
          <a:xfrm>
            <a:off x="4805973" y="4329799"/>
            <a:ext cx="4076170" cy="35308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Sample Topology with ACLs applied to routers R1, R2, and R3.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Services</a:t>
            </a:r>
            <a:br>
              <a:rPr lang="en-US" altLang="en-US" dirty="0"/>
            </a:br>
            <a:r>
              <a:rPr lang="en-IN" dirty="0"/>
              <a:t>ACLs: Important Features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6"/>
            <a:ext cx="8927508" cy="3664412"/>
          </a:xfrm>
        </p:spPr>
        <p:txBody>
          <a:bodyPr/>
          <a:lstStyle/>
          <a:p>
            <a:pPr marL="10160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/>
              <a:t>The two types of Cisco IPv4 ACLs are:</a:t>
            </a:r>
            <a:endParaRPr lang="en-US" sz="1600" dirty="0"/>
          </a:p>
          <a:p>
            <a:pPr marL="4508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Standard ACL </a:t>
            </a:r>
            <a:r>
              <a:rPr lang="en-US" sz="1600" dirty="0"/>
              <a:t>- Used to permit or deny traffic only from source IPv4 addresses. </a:t>
            </a:r>
            <a:endParaRPr lang="en-US" sz="1600" dirty="0"/>
          </a:p>
          <a:p>
            <a:pPr marL="4508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Extended ACL </a:t>
            </a:r>
            <a:r>
              <a:rPr lang="en-US" sz="1600" dirty="0"/>
              <a:t>- </a:t>
            </a:r>
            <a:r>
              <a:rPr lang="en-IN" sz="1600" dirty="0"/>
              <a:t>Filters IPv4 packets based on several attributes that include:</a:t>
            </a:r>
            <a:endParaRPr lang="en-IN" sz="1600" dirty="0"/>
          </a:p>
          <a:p>
            <a:pPr marL="714375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Protocol type</a:t>
            </a:r>
            <a:endParaRPr lang="en-IN" sz="1600" dirty="0"/>
          </a:p>
          <a:p>
            <a:pPr marL="714375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Source IPv4 address</a:t>
            </a:r>
            <a:endParaRPr lang="en-IN" sz="1600" dirty="0"/>
          </a:p>
          <a:p>
            <a:pPr marL="714375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Destination IPv4 address</a:t>
            </a:r>
            <a:endParaRPr lang="en-IN" sz="1600" dirty="0"/>
          </a:p>
          <a:p>
            <a:pPr marL="714375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Source TCP or UDP ports</a:t>
            </a:r>
            <a:endParaRPr lang="en-IN" sz="1600" dirty="0"/>
          </a:p>
          <a:p>
            <a:pPr marL="714375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Destination TCP or UDP ports</a:t>
            </a:r>
            <a:endParaRPr lang="en-IN" sz="1600" dirty="0"/>
          </a:p>
          <a:p>
            <a:pPr marL="714375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Optional protocol type information for finer control</a:t>
            </a:r>
            <a:endParaRPr lang="en-IN" sz="1600" dirty="0"/>
          </a:p>
          <a:p>
            <a:pPr marL="3873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Standard and extended ACLs can be created using either a number or a name to identify the ACL and its list of statements.</a:t>
            </a:r>
            <a:endParaRPr lang="en-US" sz="1600" dirty="0"/>
          </a:p>
          <a:p>
            <a:pPr marL="3873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Services</a:t>
            </a:r>
            <a:br>
              <a:rPr lang="en-US" altLang="en-US" dirty="0"/>
            </a:br>
            <a:r>
              <a:rPr lang="en-IN" dirty="0"/>
              <a:t>Packet Tracer - ACL Demonstration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6"/>
            <a:ext cx="8855871" cy="2690212"/>
          </a:xfrm>
        </p:spPr>
        <p:txBody>
          <a:bodyPr/>
          <a:lstStyle/>
          <a:p>
            <a:pPr marL="101600" indent="0">
              <a:buNone/>
            </a:pPr>
            <a:r>
              <a:rPr lang="en-US" sz="1800" dirty="0"/>
              <a:t>In this activity, you will observe the following:</a:t>
            </a:r>
            <a:endParaRPr lang="en-US" sz="1800" dirty="0"/>
          </a:p>
          <a:p>
            <a:pPr marL="625475" indent="-198755">
              <a:buFont typeface="Arial" panose="020B0604020202020204" pitchFamily="34" charset="0"/>
              <a:buChar char="•"/>
            </a:pPr>
            <a:r>
              <a:rPr lang="en-US" sz="1800" dirty="0"/>
              <a:t>How an ACL can be used to prevent a ping from reaching hosts on remote networks. </a:t>
            </a:r>
            <a:endParaRPr lang="en-US" sz="1800" dirty="0"/>
          </a:p>
          <a:p>
            <a:pPr marL="625475" indent="-198755">
              <a:buFont typeface="Arial" panose="020B0604020202020204" pitchFamily="34" charset="0"/>
              <a:buChar char="•"/>
            </a:pPr>
            <a:r>
              <a:rPr lang="en-US" sz="1800" dirty="0"/>
              <a:t>After removing the ACL from the configuration, the pings will be successful.</a:t>
            </a:r>
            <a:endParaRPr lang="en-US" sz="18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Services</a:t>
            </a:r>
            <a:br>
              <a:rPr lang="en-US" altLang="en-US" dirty="0"/>
            </a:br>
            <a:r>
              <a:rPr lang="en-IN" dirty="0"/>
              <a:t>SNMP</a:t>
            </a:r>
            <a:endParaRPr lang="en-US" altLang="en-US" dirty="0"/>
          </a:p>
        </p:txBody>
      </p:sp>
      <p:sp>
        <p:nvSpPr>
          <p:cNvPr id="4" name="Content Placeholder 1"/>
          <p:cNvSpPr/>
          <p:nvPr/>
        </p:nvSpPr>
        <p:spPr>
          <a:xfrm>
            <a:off x="226340" y="751437"/>
            <a:ext cx="8857502" cy="697117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Simple Network Management Protocol (SNMP) is an application layer protocol that provides a message format for communication between managers and agents.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135010" y="1394235"/>
            <a:ext cx="5659207" cy="1792585"/>
          </a:xfrm>
        </p:spPr>
        <p:txBody>
          <a:bodyPr/>
          <a:lstStyle/>
          <a:p>
            <a:pPr marL="2717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It allows network administrators to perform the following:</a:t>
            </a:r>
            <a:endParaRPr lang="en-US" sz="1600" dirty="0"/>
          </a:p>
          <a:p>
            <a:pPr marL="533400" indent="-1714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Manage end devices such as servers, workstations, routers, switches, and security appliances, on an IP network.</a:t>
            </a:r>
            <a:endParaRPr lang="en-US" sz="1600" dirty="0"/>
          </a:p>
          <a:p>
            <a:pPr marL="533400" indent="-1714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Monitor and manage network performance.</a:t>
            </a:r>
            <a:endParaRPr lang="en-US" sz="1600" dirty="0"/>
          </a:p>
          <a:p>
            <a:pPr marL="533400" indent="-1714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Find and solve network problems.</a:t>
            </a:r>
            <a:endParaRPr lang="en-US" sz="1600" dirty="0"/>
          </a:p>
          <a:p>
            <a:pPr marL="533400" indent="-1714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Plan for network growth.</a:t>
            </a:r>
            <a:endParaRPr lang="en-US" sz="1600" dirty="0"/>
          </a:p>
          <a:p>
            <a:pPr marL="271780" indent="-18097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SNMP system consists of two elements:</a:t>
            </a:r>
            <a:endParaRPr lang="en-US" sz="1600" dirty="0"/>
          </a:p>
          <a:p>
            <a:pPr marL="533400" indent="-1714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SNMP manager</a:t>
            </a:r>
            <a:r>
              <a:rPr lang="en-US" sz="1600" dirty="0"/>
              <a:t>: Runs SNMP management software.</a:t>
            </a:r>
            <a:endParaRPr lang="en-US" sz="1600" dirty="0"/>
          </a:p>
          <a:p>
            <a:pPr marL="533400" indent="-1714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SNMP agents</a:t>
            </a:r>
            <a:r>
              <a:rPr lang="en-US" sz="1600" dirty="0"/>
              <a:t>: Nodes being monitored and managed.</a:t>
            </a:r>
            <a:endParaRPr lang="en-US" sz="1600" dirty="0"/>
          </a:p>
          <a:p>
            <a:pPr marL="90805" indent="3365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9" t="3000" r="22699" b="4246"/>
          <a:stretch>
            <a:fillRect/>
          </a:stretch>
        </p:blipFill>
        <p:spPr>
          <a:xfrm>
            <a:off x="5600172" y="1516278"/>
            <a:ext cx="3455158" cy="2767744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</p:spTree>
    <p:custDataLst>
      <p:tags r:id="rId2"/>
    </p:custDataLst>
  </p:cSld>
  <p:clrMapOvr>
    <a:masterClrMapping/>
  </p:clrMapOvr>
  <p:transition spd="slow">
    <p:wip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Services</a:t>
            </a:r>
            <a:br>
              <a:rPr lang="en-US" altLang="en-US" dirty="0"/>
            </a:br>
            <a:r>
              <a:rPr lang="en-IN" dirty="0"/>
              <a:t>NetFlow</a:t>
            </a:r>
            <a:endParaRPr lang="en-US" altLang="en-US" dirty="0"/>
          </a:p>
        </p:txBody>
      </p:sp>
      <p:sp>
        <p:nvSpPr>
          <p:cNvPr id="5" name="Content Placeholder 1"/>
          <p:cNvSpPr txBox="1"/>
          <p:nvPr/>
        </p:nvSpPr>
        <p:spPr>
          <a:xfrm>
            <a:off x="171224" y="739444"/>
            <a:ext cx="8710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NetFlow is a Cisco IOS technology that provides statistics on packets flowing through a Cisco router or multilayer switch.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189325" y="1330859"/>
            <a:ext cx="4235324" cy="3250194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NetFlow provides data to enable:</a:t>
            </a:r>
            <a:endParaRPr lang="en-IN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600" dirty="0"/>
              <a:t>network and security monitoring, </a:t>
            </a:r>
            <a:endParaRPr lang="en-IN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600" dirty="0"/>
              <a:t>network planning</a:t>
            </a:r>
            <a:endParaRPr lang="en-IN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600" dirty="0"/>
              <a:t>traffic analysis to include identification of network bottlenecks</a:t>
            </a:r>
            <a:endParaRPr lang="en-IN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600" dirty="0"/>
              <a:t>IP accounting for billing purposes. </a:t>
            </a:r>
            <a:endParaRPr lang="en-IN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NetFlow can monitor application connection, tracking byte and packet counts for that individual application flow. </a:t>
            </a:r>
            <a:endParaRPr lang="en-IN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It then pushes the statistics over to an external server called a NetFlow collector.</a:t>
            </a:r>
            <a:endParaRPr lang="en-IN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5" t="11569" r="7461" b="8162"/>
          <a:stretch>
            <a:fillRect/>
          </a:stretch>
        </p:blipFill>
        <p:spPr>
          <a:xfrm>
            <a:off x="4379385" y="1524121"/>
            <a:ext cx="4674689" cy="2242159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4" name="Content Placeholder 3"/>
          <p:cNvSpPr/>
          <p:nvPr/>
        </p:nvSpPr>
        <p:spPr>
          <a:xfrm>
            <a:off x="4424649" y="3702909"/>
            <a:ext cx="4674689" cy="57036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PC 1 connects to PC 2 using HTTPS</a:t>
            </a:r>
            <a:endParaRPr lang="en-IN" sz="1600" dirty="0">
              <a:solidFill>
                <a:srgbClr val="00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Services</a:t>
            </a:r>
            <a:br>
              <a:rPr lang="en-US" altLang="en-US" dirty="0"/>
            </a:br>
            <a:r>
              <a:rPr lang="en-IN" dirty="0"/>
              <a:t>Port Mirroring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6"/>
            <a:ext cx="8592530" cy="55002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Port mirroring is a feature that allows a switch to make duplicate copies of traffic passing through a switch, and then sending it out a port with a network monitor attached.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5438" y="1442233"/>
            <a:ext cx="6696000" cy="299171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Content Placeholder 3"/>
          <p:cNvSpPr txBox="1"/>
          <p:nvPr/>
        </p:nvSpPr>
        <p:spPr>
          <a:xfrm>
            <a:off x="1202599" y="4407191"/>
            <a:ext cx="6774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Traffic Sniffing Using a Switch</a:t>
            </a:r>
            <a:endParaRPr lang="en-IN" sz="16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Services</a:t>
            </a:r>
            <a:br>
              <a:rPr lang="en-US" altLang="en-US" dirty="0"/>
            </a:br>
            <a:r>
              <a:rPr lang="en-IN" dirty="0"/>
              <a:t>Syslog Servers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0276" y="780839"/>
            <a:ext cx="4210655" cy="3791161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The most common method of accessing system messages is to use a protocol called syslog.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Syslog protocol allows networking devices to send their system messages across the network to syslog servers.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It provides three primary functions:</a:t>
            </a:r>
            <a:endParaRPr lang="en-US" sz="1600" dirty="0"/>
          </a:p>
          <a:p>
            <a:pPr marL="3619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ability to gather logging information for monitoring and troubleshooting</a:t>
            </a:r>
            <a:endParaRPr lang="en-US" sz="1600" dirty="0"/>
          </a:p>
          <a:p>
            <a:pPr marL="3619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ability to select the type of logging information that is captured</a:t>
            </a:r>
            <a:endParaRPr lang="en-US" sz="1600" dirty="0"/>
          </a:p>
          <a:p>
            <a:pPr marL="3619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ability to specify the destination of captured syslog messages</a:t>
            </a:r>
            <a:endParaRPr lang="en-US" sz="1600" dirty="0"/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9" t="7409" r="13903" b="4009"/>
          <a:stretch>
            <a:fillRect/>
          </a:stretch>
        </p:blipFill>
        <p:spPr>
          <a:xfrm>
            <a:off x="4384964" y="1143000"/>
            <a:ext cx="4536000" cy="302707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5" name="Content Placeholder 4"/>
          <p:cNvSpPr txBox="1"/>
          <p:nvPr/>
        </p:nvSpPr>
        <p:spPr>
          <a:xfrm>
            <a:off x="4405443" y="4165490"/>
            <a:ext cx="45061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Syslog</a:t>
            </a:r>
            <a:endParaRPr lang="en-IN" sz="16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Services</a:t>
            </a:r>
            <a:br>
              <a:rPr lang="en-US" altLang="en-US" dirty="0"/>
            </a:br>
            <a:r>
              <a:rPr lang="en-IN" dirty="0"/>
              <a:t>NTP</a:t>
            </a:r>
            <a:endParaRPr lang="en-US" altLang="en-US" dirty="0"/>
          </a:p>
        </p:txBody>
      </p:sp>
      <p:sp>
        <p:nvSpPr>
          <p:cNvPr id="4" name="Content Placeholder 1"/>
          <p:cNvSpPr txBox="1"/>
          <p:nvPr/>
        </p:nvSpPr>
        <p:spPr>
          <a:xfrm>
            <a:off x="181072" y="695889"/>
            <a:ext cx="8890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It is important to synchronize the time across all devices on the network. The date and time settings on a network device can be set using one of two methods:</a:t>
            </a: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71645" y="1218803"/>
            <a:ext cx="5383758" cy="613395"/>
          </a:xfrm>
        </p:spPr>
        <p:txBody>
          <a:bodyPr/>
          <a:lstStyle/>
          <a:p>
            <a:pPr marL="460375" lvl="1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Manual configuration of the date and time</a:t>
            </a:r>
            <a:endParaRPr lang="en-US" sz="1600" dirty="0"/>
          </a:p>
          <a:p>
            <a:pPr marL="460375" lvl="1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Configuring the Network Time Protocol (NTP)</a:t>
            </a:r>
            <a:endParaRPr lang="en-US" sz="1600" dirty="0"/>
          </a:p>
          <a:p>
            <a:pPr marL="27178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NTP networks use a hierarchical system of time sources, where each level in this system is called a stratum. </a:t>
            </a:r>
            <a:r>
              <a:rPr lang="en-IN" sz="1600" dirty="0"/>
              <a:t>NTP servers are arranged in three levels known as strata:</a:t>
            </a:r>
            <a:endParaRPr lang="en-IN" sz="1600" dirty="0"/>
          </a:p>
          <a:p>
            <a:pPr marL="460375" lvl="1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IN" sz="1600" b="1" dirty="0"/>
              <a:t>Stratum 0</a:t>
            </a:r>
            <a:r>
              <a:rPr lang="en-IN" sz="1600" dirty="0"/>
              <a:t>: An NTP network gets the time from authoritative time sources.</a:t>
            </a:r>
            <a:endParaRPr lang="en-IN" sz="1600" dirty="0"/>
          </a:p>
          <a:p>
            <a:pPr marL="460375" lvl="1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IN" sz="1600" b="1" dirty="0"/>
              <a:t>Stratum 1</a:t>
            </a:r>
            <a:r>
              <a:rPr lang="en-IN" sz="1600" dirty="0"/>
              <a:t>: Devices are directly connected to the authoritative time sources. </a:t>
            </a:r>
            <a:r>
              <a:rPr lang="en-US" sz="1600" dirty="0"/>
              <a:t> </a:t>
            </a:r>
            <a:endParaRPr lang="en-US" sz="1600" dirty="0"/>
          </a:p>
          <a:p>
            <a:pPr marL="460375" lvl="1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Stratum 2 and lower strata</a:t>
            </a:r>
            <a:r>
              <a:rPr lang="en-US" sz="1600" dirty="0"/>
              <a:t>: </a:t>
            </a:r>
            <a:r>
              <a:rPr lang="en-IN" sz="1600" dirty="0"/>
              <a:t>Stratum 2 devices, such as NTP clients, synchronize their time using the NTP packets from stratum 1 servers. </a:t>
            </a:r>
            <a:endParaRPr lang="en-US" sz="1600" dirty="0"/>
          </a:p>
          <a:p>
            <a:pPr marL="27178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5" t="2823" r="10800" b="4878"/>
          <a:stretch>
            <a:fillRect/>
          </a:stretch>
        </p:blipFill>
        <p:spPr>
          <a:xfrm>
            <a:off x="5122718" y="1280664"/>
            <a:ext cx="3780000" cy="299727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" name="Content Placeholder 6"/>
          <p:cNvSpPr txBox="1"/>
          <p:nvPr/>
        </p:nvSpPr>
        <p:spPr>
          <a:xfrm>
            <a:off x="5351085" y="4299517"/>
            <a:ext cx="3644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NTP Stratum Levels</a:t>
            </a:r>
            <a:endParaRPr lang="en-IN" sz="16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Network Security Infrastructure</a:t>
            </a:r>
            <a:br>
              <a:rPr lang="en-US" altLang="en-US" dirty="0"/>
            </a:br>
            <a:r>
              <a:rPr lang="en-US" altLang="en-US" dirty="0"/>
              <a:t>Network Representations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079" y="762732"/>
            <a:ext cx="4094264" cy="351665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Network diagrams, often called topology diagrams, use symbols to represent different devices and connections within the network.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The important terminologies to be known include:</a:t>
            </a:r>
            <a:endParaRPr lang="en-IN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/>
              <a:t>Network Interface Card (NIC)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/>
              <a:t>Physical Port</a:t>
            </a:r>
            <a:endParaRPr lang="en-US" sz="1600" b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/>
              <a:t>Interface</a:t>
            </a:r>
            <a:endParaRPr lang="en-IN" sz="1600" dirty="0"/>
          </a:p>
          <a:p>
            <a:pPr marL="0" indent="0">
              <a:lnSpc>
                <a:spcPct val="20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en-IN" sz="1600" b="1" i="1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IN" sz="1600" b="1" i="1" dirty="0"/>
              <a:t>Note</a:t>
            </a:r>
            <a:r>
              <a:rPr lang="en-IN" sz="1600" i="1" dirty="0"/>
              <a:t>: The terms port and interface are often used interchangeably.</a:t>
            </a:r>
            <a:endParaRPr lang="en-US" sz="16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564" y="813684"/>
            <a:ext cx="4876800" cy="342401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Services</a:t>
            </a:r>
            <a:br>
              <a:rPr lang="en-US" altLang="en-US" dirty="0"/>
            </a:br>
            <a:r>
              <a:rPr lang="en-IN" dirty="0"/>
              <a:t>AAA Servers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6"/>
            <a:ext cx="8422993" cy="65806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The below table lists the three independent security functions provided by the AAA architectural framework.</a:t>
            </a:r>
            <a:endParaRPr lang="en-US" sz="1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4724" y="1444453"/>
          <a:ext cx="8826285" cy="2937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351"/>
                <a:gridCol w="7314934"/>
              </a:tblGrid>
              <a:tr h="264604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Functions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fontAlgn="ctr"/>
                      <a:r>
                        <a:rPr lang="en-IN" b="0" dirty="0">
                          <a:effectLst/>
                        </a:rPr>
                        <a:t>Authentication</a:t>
                      </a:r>
                      <a:endParaRPr lang="en-IN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Users and administrators must prove that they are who they say they are. 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Authentication can be 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n-US" b="0" dirty="0">
                          <a:effectLst/>
                        </a:rPr>
                        <a:t>stablished using username and password combinations, challenge and response questions, token cards, and other methods. 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AAA authentication provides a centralized way to control access to the network.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pPr fontAlgn="ctr"/>
                      <a:r>
                        <a:rPr lang="en-IN" b="0" dirty="0">
                          <a:effectLst/>
                        </a:rPr>
                        <a:t>Authorization</a:t>
                      </a:r>
                      <a:endParaRPr lang="en-IN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After the user is authenticated, authorization services determine which resources the user can access and which operations the user is allowed to perform.</a:t>
                      </a:r>
                      <a:endParaRPr lang="en-IN" sz="14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 example is “User ‘student’ can access host serverXYZ using SSH only.”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pPr fontAlgn="ctr"/>
                      <a:r>
                        <a:rPr lang="en-IN" b="0" dirty="0">
                          <a:effectLst/>
                        </a:rPr>
                        <a:t>Accounting</a:t>
                      </a:r>
                      <a:endParaRPr lang="en-IN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Accounting records what the user does, including what is accessed, the amount of time the resource is accessed, and any changes that were made. 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Accounting keeps track of how network resources are used. 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 example is "User ‘student’ accessed host serverXYZ using SSH for 15 minutes."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Services</a:t>
            </a:r>
            <a:br>
              <a:rPr lang="en-US" altLang="en-US" dirty="0"/>
            </a:br>
            <a:r>
              <a:rPr lang="en-IN" dirty="0"/>
              <a:t>AAA Servers (Contd.)</a:t>
            </a:r>
            <a:endParaRPr lang="en-US" altLang="en-US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67314" y="729236"/>
            <a:ext cx="9178168" cy="65806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The below table lists the difference between Terminal Access Controller Access-Control System Plus (TACACS+) and Remote Authentication Dial-In User Service (RADIUS) protocols.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 </a:t>
            </a:r>
            <a:endParaRPr lang="en-US" sz="1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4725" y="1345766"/>
          <a:ext cx="8865031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961"/>
                <a:gridCol w="3568311"/>
                <a:gridCol w="3783759"/>
              </a:tblGrid>
              <a:tr h="300083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TACACS+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RADIUS</a:t>
                      </a:r>
                      <a:endParaRPr lang="en-IN" dirty="0"/>
                    </a:p>
                  </a:txBody>
                  <a:tcPr/>
                </a:tc>
              </a:tr>
              <a:tr h="410705">
                <a:tc>
                  <a:txBody>
                    <a:bodyPr/>
                    <a:lstStyle/>
                    <a:p>
                      <a:r>
                        <a:rPr lang="en-IN" b="0" dirty="0">
                          <a:effectLst/>
                        </a:rPr>
                        <a:t>Functionality</a:t>
                      </a:r>
                      <a:endParaRPr lang="en-IN" b="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Separates AAA according to the AAA architecture, 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Combines authentication and authorization but separates accounting, 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</a:tr>
              <a:tr h="190630">
                <a:tc>
                  <a:txBody>
                    <a:bodyPr/>
                    <a:lstStyle/>
                    <a:p>
                      <a:r>
                        <a:rPr lang="en-IN" b="0" dirty="0">
                          <a:effectLst/>
                        </a:rPr>
                        <a:t>Standard</a:t>
                      </a:r>
                      <a:endParaRPr lang="en-IN" b="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effectLst/>
                        </a:rPr>
                        <a:t>Mostly Cisco supported</a:t>
                      </a:r>
                      <a:endParaRPr lang="en-IN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effectLst/>
                        </a:rPr>
                        <a:t>Open/RFC standard</a:t>
                      </a:r>
                      <a:endParaRPr lang="en-IN" dirty="0">
                        <a:effectLst/>
                      </a:endParaRPr>
                    </a:p>
                  </a:txBody>
                  <a:tcPr anchor="ctr"/>
                </a:tc>
              </a:tr>
              <a:tr h="195796">
                <a:tc>
                  <a:txBody>
                    <a:bodyPr/>
                    <a:lstStyle/>
                    <a:p>
                      <a:r>
                        <a:rPr lang="en-IN" b="0" dirty="0">
                          <a:effectLst/>
                        </a:rPr>
                        <a:t>Transport </a:t>
                      </a:r>
                      <a:endParaRPr lang="en-IN" b="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effectLst/>
                        </a:rPr>
                        <a:t>TCP</a:t>
                      </a:r>
                      <a:endParaRPr lang="en-IN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effectLst/>
                        </a:rPr>
                        <a:t>UDP</a:t>
                      </a:r>
                      <a:endParaRPr lang="en-IN" dirty="0">
                        <a:effectLst/>
                      </a:endParaRPr>
                    </a:p>
                  </a:txBody>
                  <a:tcPr anchor="ctr"/>
                </a:tc>
              </a:tr>
              <a:tr h="720200">
                <a:tc>
                  <a:txBody>
                    <a:bodyPr/>
                    <a:lstStyle/>
                    <a:p>
                      <a:r>
                        <a:rPr lang="en-IN" b="0" dirty="0">
                          <a:effectLst/>
                        </a:rPr>
                        <a:t>Protocol CHAP</a:t>
                      </a:r>
                      <a:endParaRPr lang="en-IN" b="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Bidirectional challenge and response as used in Challenge Handshake Authentication Protocol (CHAP)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Unidirectional challenge and response from the RADIUS security server to the RADIUS client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</a:tr>
              <a:tr h="300083">
                <a:tc>
                  <a:txBody>
                    <a:bodyPr/>
                    <a:lstStyle/>
                    <a:p>
                      <a:r>
                        <a:rPr lang="en-IN" b="0" dirty="0">
                          <a:effectLst/>
                        </a:rPr>
                        <a:t>Confidentiality</a:t>
                      </a:r>
                      <a:endParaRPr lang="en-IN" b="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effectLst/>
                        </a:rPr>
                        <a:t>Entire packet encrypted</a:t>
                      </a:r>
                      <a:endParaRPr lang="en-IN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effectLst/>
                        </a:rPr>
                        <a:t>Password encrypted</a:t>
                      </a:r>
                      <a:endParaRPr lang="en-IN" dirty="0">
                        <a:effectLst/>
                      </a:endParaRPr>
                    </a:p>
                  </a:txBody>
                  <a:tcPr anchor="ctr"/>
                </a:tc>
              </a:tr>
              <a:tr h="427754">
                <a:tc>
                  <a:txBody>
                    <a:bodyPr/>
                    <a:lstStyle/>
                    <a:p>
                      <a:r>
                        <a:rPr lang="en-IN" b="0" dirty="0">
                          <a:effectLst/>
                        </a:rPr>
                        <a:t>Customization</a:t>
                      </a:r>
                      <a:endParaRPr lang="en-IN" b="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Provides authorization of router commands on per-user or per-group basis 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No option to authorize router commands on a per-user or per-group basis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</a:tr>
              <a:tr h="300083">
                <a:tc>
                  <a:txBody>
                    <a:bodyPr/>
                    <a:lstStyle/>
                    <a:p>
                      <a:r>
                        <a:rPr lang="en-IN" b="0" dirty="0">
                          <a:effectLst/>
                        </a:rPr>
                        <a:t>Accounting</a:t>
                      </a:r>
                      <a:endParaRPr lang="en-IN" b="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effectLst/>
                        </a:rPr>
                        <a:t>Limited</a:t>
                      </a:r>
                      <a:endParaRPr lang="en-IN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effectLst/>
                        </a:rPr>
                        <a:t>Extensive</a:t>
                      </a:r>
                      <a:endParaRPr lang="en-IN" dirty="0">
                        <a:effectLst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Security Services</a:t>
            </a:r>
            <a:br>
              <a:rPr lang="en-US" altLang="en-US" dirty="0"/>
            </a:br>
            <a:r>
              <a:rPr lang="en-IN" dirty="0"/>
              <a:t>VPN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6"/>
            <a:ext cx="4572660" cy="4137264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 VPN is a private network that is created over a public network (usually the internet).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 VPN uses virtual connections routed through the Internet from the organization to the remote site.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A VPN is a communications environment in which access is strictly controlled to permit peer connections within a defined community of interest.</a:t>
            </a:r>
            <a:endParaRPr lang="en-IN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Confidentiality is achieved by encrypting the traffic within the VPN.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 short, VPN connects two endpoints over a public network, to form a logical connection which can be made at Layer 2 or Layer 3. </a:t>
            </a:r>
            <a:endParaRPr lang="en-US" sz="16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0733" y="946241"/>
            <a:ext cx="4500000" cy="313543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Content Placeholder 8"/>
          <p:cNvSpPr txBox="1"/>
          <p:nvPr/>
        </p:nvSpPr>
        <p:spPr>
          <a:xfrm>
            <a:off x="4644032" y="4122491"/>
            <a:ext cx="4300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Virtual Private Network</a:t>
            </a:r>
            <a:endParaRPr lang="en-IN" sz="16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599985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12.4 Network Security 	Infrastructure Summary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Network Security Infrastructure Summary</a:t>
            </a:r>
            <a:br>
              <a:rPr lang="en-US" altLang="en-US" dirty="0"/>
            </a:br>
            <a:r>
              <a:rPr lang="en-IN" altLang="en-US" dirty="0"/>
              <a:t>What Did I Learn in this Module?</a:t>
            </a:r>
            <a:endParaRPr lang="en-US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70120" y="801475"/>
            <a:ext cx="8782493" cy="3887483"/>
          </a:xfrm>
        </p:spPr>
        <p:txBody>
          <a:bodyPr/>
          <a:lstStyle/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Networks are typically represented as physical and logical topologies.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A physical topology represents physical connections and how end devices are connected whereas a logical topology refers to the standards and protocols that devices use to communicate.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The two most common types of network infrastructures are LANs and WANs.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The campus wired LAN design consists of hierarchical layers (access, distribution, core) with each layer assigned specific functions. 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Common security architectures define the boundaries of traffic entering and leaving the network.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The different types of firewalls are Packet filtering firewalls, stateful inspection firewall, Application gateway firewalls, Next-generation firewalls.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</p:cSld>
  <p:clrMapOvr>
    <a:masterClrMapping/>
  </p:clrMapOvr>
  <p:transition spd="slow">
    <p:wip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Network Security Infrastructure Summary</a:t>
            </a:r>
            <a:br>
              <a:rPr lang="en-US" altLang="en-US" dirty="0"/>
            </a:br>
            <a:r>
              <a:rPr lang="en-IN" altLang="en-US" dirty="0"/>
              <a:t>What Did I Learn in this Module? (Contd.)</a:t>
            </a:r>
            <a:endParaRPr lang="en-US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70120" y="801475"/>
            <a:ext cx="8904138" cy="3887483"/>
          </a:xfrm>
        </p:spPr>
        <p:txBody>
          <a:bodyPr/>
          <a:lstStyle/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Intrusion prevention systems (IPS) and intrusion detection systems (IDS) are used to detect potential security risks and alert/stop unsafe traffic.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Specialized security appliances are available including Cisco Advanced Malware Protection (AMP), Cisco Web Security Appliance (WSA), and Cisco Email Security Appliance (WSA).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ACLs are a series of statements that control whether a device forwards or drops packets based on information found in the packet header.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SNMP enables network administrators to monitor and manage network performance, find and solve network problems, and plan for network growth.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NetFlow provides statistics on packets that are flowing through a Cisco router or multilayer switch. 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Port mirroring is a feature that allows a switch to make duplicate copies of traffic that is passing through the switch, and then send it out a port that has a network monitor attached. 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</p:cSld>
  <p:clrMapOvr>
    <a:masterClrMapping/>
  </p:clrMapOvr>
  <p:transition spd="slow">
    <p:wip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Network Security Infrastructure Summary</a:t>
            </a:r>
            <a:br>
              <a:rPr lang="en-US" altLang="en-US" dirty="0"/>
            </a:br>
            <a:r>
              <a:rPr lang="en-IN" altLang="en-US" dirty="0"/>
              <a:t>What Did I Learn in this Module? (Contd.)</a:t>
            </a:r>
            <a:endParaRPr lang="en-US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70120" y="801475"/>
            <a:ext cx="8888820" cy="3887483"/>
          </a:xfrm>
        </p:spPr>
        <p:txBody>
          <a:bodyPr/>
          <a:lstStyle/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Syslog servers compile and provide access to the system messages generated by networking devices. 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NTP synchronizes the system time across all devices on the network to ensure accurate and consistent timestamping of system messages. 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AAA is a framework for configuring user authentication, authorization, and accounting services. It typically uses a TACACS+ or RADIUS server for this purpose. 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VPNs are private networks that are created between two endpoints across a public network.</a:t>
            </a:r>
            <a:endParaRPr lang="en-US" sz="1600" dirty="0"/>
          </a:p>
        </p:txBody>
      </p:sp>
    </p:spTree>
  </p:cSld>
  <p:clrMapOvr>
    <a:masterClrMapping/>
  </p:clrMapOvr>
  <p:transition spd="slow">
    <p:wip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757551"/>
          </a:xfrm>
        </p:spPr>
        <p:txBody>
          <a:bodyPr/>
          <a:lstStyle/>
          <a:p>
            <a:pPr eaLnBrk="1" hangingPunct="1"/>
            <a:r>
              <a:rPr lang="en-US" sz="1400" dirty="0">
                <a:latin typeface="Arial" panose="020B0604020202020204" pitchFamily="34" charset="0"/>
              </a:rPr>
              <a:t>Module 12</a:t>
            </a:r>
            <a:br>
              <a:rPr lang="en-US" dirty="0">
                <a:latin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</a:rPr>
              <a:t>New Terms and Commands</a:t>
            </a:r>
            <a:endParaRPr lang="en-US" dirty="0">
              <a:latin typeface="Arial" panose="020B0604020202020204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144463" y="798513"/>
          <a:ext cx="8853486" cy="3718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51162"/>
                <a:gridCol w="2863048"/>
                <a:gridCol w="3039276"/>
              </a:tblGrid>
              <a:tr h="370840">
                <a:tc>
                  <a:txBody>
                    <a:bodyPr/>
                    <a:lstStyle/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n-lt"/>
                        </a:rPr>
                        <a:t>Topology Diagram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n-lt"/>
                        </a:rPr>
                        <a:t>Demilitarized Zone (DMZ)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n-lt"/>
                        </a:rPr>
                        <a:t>Zone-based Policy Firewalls</a:t>
                      </a: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+mn-lt"/>
                        </a:rPr>
                        <a:t> (ZPF)</a:t>
                      </a:r>
                      <a:endParaRPr lang="en-US" sz="1600" b="0" baseline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+mn-lt"/>
                        </a:rPr>
                        <a:t>Packet Filtering Firewall</a:t>
                      </a:r>
                      <a:endParaRPr lang="en-US" sz="1600" b="0" baseline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+mn-lt"/>
                        </a:rPr>
                        <a:t>Stateful Firewall</a:t>
                      </a:r>
                      <a:endParaRPr lang="en-US" sz="1600" b="0" baseline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+mn-lt"/>
                        </a:rPr>
                        <a:t>Application gateway Firewall (Proxy Firewall)</a:t>
                      </a:r>
                      <a:endParaRPr lang="en-US" sz="1600" b="0" baseline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+mn-lt"/>
                        </a:rPr>
                        <a:t>Next- Generation Firewall(NGFW)</a:t>
                      </a:r>
                      <a:endParaRPr lang="en-US" sz="1600" b="0" baseline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+mn-lt"/>
                        </a:rPr>
                        <a:t>Host based Firewall</a:t>
                      </a:r>
                      <a:endParaRPr lang="en-US" sz="1600" b="0" baseline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+mn-lt"/>
                        </a:rPr>
                        <a:t>Transparent Firewall</a:t>
                      </a:r>
                      <a:endParaRPr lang="en-US" sz="1600" b="0" baseline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+mn-lt"/>
                        </a:rPr>
                        <a:t>Hybrid Firewall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Intrusion Detection Systems(IDS)</a:t>
                      </a:r>
                      <a:endParaRPr lang="en-US" sz="16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Intrusion</a:t>
                      </a:r>
                      <a:r>
                        <a:rPr lang="en-US" sz="1600" b="0" kern="1200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Prevention Systems(IPS)</a:t>
                      </a:r>
                      <a:endParaRPr lang="en-US" sz="1600" b="0" kern="1200" baseline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Cisco Advanced Malware Protection(AMP)</a:t>
                      </a:r>
                      <a:endParaRPr lang="en-US" sz="1600" b="0" kern="1200" baseline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Cisco Web Security Appliance (WSA)</a:t>
                      </a:r>
                      <a:endParaRPr lang="en-US" sz="1600" b="0" kern="1200" baseline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Cisco Cloud Web Security (CWS)</a:t>
                      </a:r>
                      <a:endParaRPr lang="en-US" sz="1600" b="0" kern="1200" baseline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Cisco Email Security Appliance (ESA) </a:t>
                      </a:r>
                      <a:endParaRPr lang="en-US" sz="1600" b="0" kern="1200" baseline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3355" marR="0" indent="-17335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Access Control List (ACL)</a:t>
                      </a:r>
                      <a:endParaRPr lang="en-US" sz="16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Standard ACL</a:t>
                      </a:r>
                      <a:endParaRPr lang="en-US" sz="1600" b="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Extended ACL</a:t>
                      </a:r>
                      <a:endParaRPr lang="en-US" sz="1600" b="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Simple Network</a:t>
                      </a:r>
                      <a:r>
                        <a:rPr lang="en-US" sz="1600" b="0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Management</a:t>
                      </a:r>
                      <a:r>
                        <a:rPr lang="en-US" sz="1600" b="0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Protocol (SNMP)</a:t>
                      </a:r>
                      <a:endParaRPr lang="en-US" sz="1600" b="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NetFlow</a:t>
                      </a:r>
                      <a:endParaRPr lang="en-US" sz="1600" b="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Port</a:t>
                      </a:r>
                      <a:r>
                        <a:rPr lang="en-US" sz="1600" b="0" baseline="0" dirty="0">
                          <a:solidFill>
                            <a:srgbClr val="000000"/>
                          </a:solidFill>
                        </a:rPr>
                        <a:t> Mirroring</a:t>
                      </a:r>
                      <a:endParaRPr lang="en-US" sz="1600" b="0" baseline="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</a:rPr>
                        <a:t>Syslog Server</a:t>
                      </a:r>
                      <a:endParaRPr lang="en-US" sz="1600" b="0" baseline="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</a:rPr>
                        <a:t>Network Time Protocol (NTP)</a:t>
                      </a:r>
                      <a:endParaRPr lang="en-US" sz="1600" b="0" baseline="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</a:rPr>
                        <a:t>Stratum</a:t>
                      </a:r>
                      <a:endParaRPr lang="en-US" sz="1600" b="0" baseline="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TACACS+</a:t>
                      </a:r>
                      <a:endParaRPr lang="en-US" sz="1600" b="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</a:rPr>
                        <a:t>RADIUS</a:t>
                      </a:r>
                      <a:endParaRPr lang="en-US" sz="1600" b="0" baseline="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</a:rPr>
                        <a:t>VPN</a:t>
                      </a:r>
                      <a:endParaRPr lang="en-US" sz="1600" b="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Network Security Infrastructure</a:t>
            </a:r>
            <a:br>
              <a:rPr lang="en-US" altLang="en-US" dirty="0"/>
            </a:br>
            <a:r>
              <a:rPr lang="en-US" altLang="en-US" dirty="0"/>
              <a:t>Topology Diagrams</a:t>
            </a:r>
            <a:endParaRPr lang="en-US" altLang="en-US" dirty="0"/>
          </a:p>
        </p:txBody>
      </p:sp>
      <p:sp>
        <p:nvSpPr>
          <p:cNvPr id="13315" name="Content Placeholder 1"/>
          <p:cNvSpPr>
            <a:spLocks noGrp="1"/>
          </p:cNvSpPr>
          <p:nvPr>
            <p:ph idx="1"/>
          </p:nvPr>
        </p:nvSpPr>
        <p:spPr>
          <a:xfrm>
            <a:off x="211516" y="770550"/>
            <a:ext cx="4062002" cy="740468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Physical topology </a:t>
            </a:r>
            <a:r>
              <a:rPr lang="en-US" sz="1600" dirty="0"/>
              <a:t>diagrams illustrate the physical location of intermediary devices and cable installation.</a:t>
            </a:r>
            <a:endParaRPr lang="en-US" sz="1600" dirty="0"/>
          </a:p>
          <a:p>
            <a:pPr lvl="1"/>
            <a:endParaRPr lang="en-CA" altLang="en-US" sz="1600" dirty="0"/>
          </a:p>
          <a:p>
            <a:pPr lvl="1"/>
            <a:endParaRPr lang="en-CA" altLang="en-US" sz="1600" dirty="0"/>
          </a:p>
          <a:p>
            <a:pPr lvl="1"/>
            <a:endParaRPr lang="en-CA" altLang="en-US" sz="1600" dirty="0"/>
          </a:p>
          <a:p>
            <a:pPr lvl="1"/>
            <a:endParaRPr lang="en-CA" altLang="en-US" sz="1600" dirty="0"/>
          </a:p>
          <a:p>
            <a:pPr lvl="1"/>
            <a:endParaRPr lang="en-CA" altLang="en-US" sz="1600" dirty="0"/>
          </a:p>
          <a:p>
            <a:pPr lvl="1"/>
            <a:endParaRPr lang="en-CA" altLang="en-US" sz="1600" dirty="0"/>
          </a:p>
        </p:txBody>
      </p:sp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4639" y="1663665"/>
            <a:ext cx="4248000" cy="267846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Content Placeholder 2"/>
          <p:cNvSpPr/>
          <p:nvPr/>
        </p:nvSpPr>
        <p:spPr>
          <a:xfrm>
            <a:off x="4836468" y="756244"/>
            <a:ext cx="44795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Logical topology </a:t>
            </a:r>
            <a:r>
              <a:rPr lang="en-US" sz="1600" dirty="0">
                <a:solidFill>
                  <a:srgbClr val="000000"/>
                </a:solidFill>
              </a:rPr>
              <a:t>diagrams illustrate devices, ports, and the addressing scheme of the network.</a:t>
            </a:r>
            <a:endParaRPr lang="en-CA" altLang="en-US" sz="1600" dirty="0">
              <a:solidFill>
                <a:srgbClr val="000000"/>
              </a:solidFill>
            </a:endParaRP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891" y="1614268"/>
            <a:ext cx="4142640" cy="272818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Network Security Infrastructure</a:t>
            </a:r>
            <a:br>
              <a:rPr lang="en-US" altLang="en-US" dirty="0"/>
            </a:br>
            <a:r>
              <a:rPr lang="en-IN" dirty="0"/>
              <a:t>Networks of Many Sizes</a:t>
            </a:r>
            <a:endParaRPr lang="en-US" altLang="en-US" dirty="0"/>
          </a:p>
        </p:txBody>
      </p:sp>
      <p:sp>
        <p:nvSpPr>
          <p:cNvPr id="14" name="Content Placeholder"/>
          <p:cNvSpPr txBox="1">
            <a:spLocks noChangeArrowheads="1"/>
          </p:cNvSpPr>
          <p:nvPr/>
        </p:nvSpPr>
        <p:spPr bwMode="auto">
          <a:xfrm>
            <a:off x="169841" y="775652"/>
            <a:ext cx="4238970" cy="395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/>
          <a:lstStyle>
            <a:lvl1pPr marL="170180" indent="-170180" algn="l" defTabSz="684530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defRPr>
            </a:lvl1pPr>
            <a:lvl2pPr marL="358775" indent="-215900" algn="l" defTabSz="684530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defRPr>
            </a:lvl2pPr>
            <a:lvl3pPr marL="431800" indent="-170180" algn="l" defTabSz="684530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defRPr>
            </a:lvl3pPr>
            <a:lvl4pPr marL="503555" indent="-170180" algn="l" defTabSz="684530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defRPr>
            </a:lvl4pPr>
            <a:lvl5pPr marL="574675" indent="-170180" algn="l" defTabSz="684530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CiscoSans"/>
              </a:defRPr>
            </a:lvl5pPr>
            <a:lvl6pPr marL="863600" indent="-171450" algn="l" defTabSz="6858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990" indent="-171450" algn="l" defTabSz="6858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tx1">
                    <a:lumMod val="50000"/>
                  </a:schemeClr>
                </a:solidFill>
              </a:rPr>
              <a:t>Small Home Networks – connect a few computers to each other and the Internet.</a:t>
            </a:r>
            <a:endParaRPr lang="en-IN" altLang="en-US" sz="16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tx1">
                    <a:lumMod val="50000"/>
                  </a:schemeClr>
                </a:solidFill>
              </a:rPr>
              <a:t>Small Office and Home Office (SOHO) – enables computer within a home, office or remote office to connect to a corporate network,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or access centralized, shared resources.</a:t>
            </a:r>
            <a:endParaRPr lang="en-IN" altLang="en-US" sz="16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tx1">
                    <a:lumMod val="50000"/>
                  </a:schemeClr>
                </a:solidFill>
              </a:rPr>
              <a:t>Medium to Large Networks – can have many locations with hundreds or thousands of interconnected computers.</a:t>
            </a:r>
            <a:endParaRPr lang="en-IN" altLang="en-US" sz="16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tx1">
                    <a:lumMod val="50000"/>
                  </a:schemeClr>
                </a:solidFill>
              </a:rPr>
              <a:t>World Wide Networks – connects hundreds of millions of computers world-wide – such as the internet.</a:t>
            </a:r>
            <a:endParaRPr lang="en-IN" altLang="en-US" sz="1600" dirty="0">
              <a:solidFill>
                <a:schemeClr val="tx1">
                  <a:lumMod val="50000"/>
                </a:schemeClr>
              </a:solidFill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en-IN" altLang="en-US" sz="16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7" name="Picture 2" descr="this is the image’s alt text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848" y="811869"/>
            <a:ext cx="2103105" cy="153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s://d1qjbjciwpxftb.cloudfront.net/courses/ccna1/networking-today/5_common-types-of-networks/assets/1_chunk/media--Small-Home-Office-Net--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953" y="811869"/>
            <a:ext cx="2090460" cy="153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15"/>
          <p:cNvSpPr txBox="1"/>
          <p:nvPr/>
        </p:nvSpPr>
        <p:spPr>
          <a:xfrm>
            <a:off x="4408811" y="2319809"/>
            <a:ext cx="4344344" cy="338554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      Small Home                     SOHO</a:t>
            </a: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0" name="Picture 6" descr="this is the image’s alt tex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847" y="2753581"/>
            <a:ext cx="2103105" cy="160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952" y="2734406"/>
            <a:ext cx="2090461" cy="1604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ontent Placeholder 18"/>
          <p:cNvSpPr txBox="1"/>
          <p:nvPr/>
        </p:nvSpPr>
        <p:spPr>
          <a:xfrm>
            <a:off x="4458242" y="4321901"/>
            <a:ext cx="41681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     Medium/Large             World Wide</a:t>
            </a: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Network Topologies</a:t>
            </a:r>
            <a:br>
              <a:rPr lang="en-US" altLang="en-US" dirty="0"/>
            </a:br>
            <a:r>
              <a:rPr lang="en-IN" dirty="0"/>
              <a:t>LANs and WANs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3821353" cy="361021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Network infrastructures vary greatly in terms of:</a:t>
            </a: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Size of the area covered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Number of users connected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Number and types of services available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Area of responsibility</a:t>
            </a: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chemeClr val="tx1">
                    <a:lumMod val="50000"/>
                  </a:schemeClr>
                </a:solidFill>
                <a:effectLst/>
              </a:rPr>
              <a:t>The two most common types of network infrastructures are </a:t>
            </a:r>
            <a:endParaRPr lang="en-US" sz="1600" b="0" i="0" dirty="0">
              <a:solidFill>
                <a:schemeClr val="tx1">
                  <a:lumMod val="50000"/>
                </a:schemeClr>
              </a:solidFill>
              <a:effectLst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chemeClr val="tx1">
                    <a:lumMod val="50000"/>
                  </a:schemeClr>
                </a:solidFill>
                <a:effectLst/>
              </a:rPr>
              <a:t>Local Area Networks (LANs)</a:t>
            </a:r>
            <a:endParaRPr lang="en-US" sz="1600" b="0" i="0" dirty="0">
              <a:solidFill>
                <a:schemeClr val="tx1">
                  <a:lumMod val="50000"/>
                </a:schemeClr>
              </a:solidFill>
              <a:effectLst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chemeClr val="tx1">
                    <a:lumMod val="50000"/>
                  </a:schemeClr>
                </a:solidFill>
                <a:effectLst/>
              </a:rPr>
              <a:t>Wide Area Networks (WANs)</a:t>
            </a:r>
            <a:endParaRPr lang="en-US" sz="1600" b="0" i="0" dirty="0">
              <a:solidFill>
                <a:schemeClr val="tx1">
                  <a:lumMod val="50000"/>
                </a:schemeClr>
              </a:solidFill>
              <a:effectLst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818" y="895514"/>
            <a:ext cx="4804382" cy="356973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Content Placeholder 2"/>
          <p:cNvSpPr txBox="1"/>
          <p:nvPr/>
        </p:nvSpPr>
        <p:spPr>
          <a:xfrm>
            <a:off x="3873138" y="4449587"/>
            <a:ext cx="5127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LANs connected to a WAN</a:t>
            </a:r>
            <a:endParaRPr lang="en-IN" sz="16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Network Topologies</a:t>
            </a:r>
            <a:br>
              <a:rPr lang="en-US" altLang="en-US" dirty="0"/>
            </a:br>
            <a:r>
              <a:rPr lang="en-IN" dirty="0"/>
              <a:t>LANs and WANs (Contd.)</a:t>
            </a:r>
            <a:endParaRPr lang="en-US" altLang="en-US" dirty="0"/>
          </a:p>
        </p:txBody>
      </p:sp>
      <p:sp>
        <p:nvSpPr>
          <p:cNvPr id="13315" name="Content Placeholder 1"/>
          <p:cNvSpPr>
            <a:spLocks noGrp="1"/>
          </p:cNvSpPr>
          <p:nvPr>
            <p:ph idx="1"/>
          </p:nvPr>
        </p:nvSpPr>
        <p:spPr>
          <a:xfrm>
            <a:off x="166250" y="806762"/>
            <a:ext cx="4206579" cy="559699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A LAN is a network infrastructure that spans a small geographical area. </a:t>
            </a:r>
            <a:endParaRPr lang="en-CA" altLang="en-US" sz="1600" dirty="0"/>
          </a:p>
          <a:p>
            <a:pPr lvl="1"/>
            <a:endParaRPr lang="en-CA" altLang="en-US" sz="1600" dirty="0"/>
          </a:p>
          <a:p>
            <a:pPr lvl="1"/>
            <a:endParaRPr lang="en-CA" altLang="en-US" sz="1600" dirty="0"/>
          </a:p>
          <a:p>
            <a:pPr lvl="1"/>
            <a:endParaRPr lang="en-CA" altLang="en-US" sz="1600" dirty="0"/>
          </a:p>
          <a:p>
            <a:pPr lvl="1"/>
            <a:endParaRPr lang="en-CA" altLang="en-US" sz="1600" dirty="0"/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 rotWithShape="1">
          <a:blip r:embed="rId1"/>
          <a:srcRect l="18173" t="12281" r="17943" b="18133"/>
          <a:stretch>
            <a:fillRect/>
          </a:stretch>
        </p:blipFill>
        <p:spPr>
          <a:xfrm>
            <a:off x="568726" y="1356932"/>
            <a:ext cx="2664000" cy="163149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2" name="Content Placeholder 2"/>
          <p:cNvSpPr/>
          <p:nvPr/>
        </p:nvSpPr>
        <p:spPr>
          <a:xfrm>
            <a:off x="4779206" y="788133"/>
            <a:ext cx="42322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A WAN is a network infrastructure that spans a wide geographical area.</a:t>
            </a:r>
            <a:endParaRPr lang="en-CA" altLang="en-US" sz="1500" dirty="0">
              <a:solidFill>
                <a:srgbClr val="00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6"/>
          <a:stretch>
            <a:fillRect/>
          </a:stretch>
        </p:blipFill>
        <p:spPr bwMode="auto">
          <a:xfrm>
            <a:off x="4920809" y="1360331"/>
            <a:ext cx="3922901" cy="15840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6580" y="3026638"/>
          <a:ext cx="8512030" cy="1699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199"/>
                <a:gridCol w="4420831"/>
              </a:tblGrid>
              <a:tr h="33138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WAN</a:t>
                      </a:r>
                      <a:endParaRPr lang="en-US" dirty="0"/>
                    </a:p>
                  </a:txBody>
                  <a:tcPr/>
                </a:tc>
              </a:tr>
              <a:tr h="331381"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Interconnect end devices in a limited area.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Interconnect LANs over wide geographical areas.</a:t>
                      </a:r>
                      <a:endParaRPr lang="en-US" dirty="0"/>
                    </a:p>
                  </a:txBody>
                  <a:tcPr/>
                </a:tc>
              </a:tr>
              <a:tr h="331381"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Administered by a single organization or individual.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Typically</a:t>
                      </a:r>
                      <a:r>
                        <a:rPr lang="en-US" sz="14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dministered by multiple</a:t>
                      </a:r>
                      <a:r>
                        <a:rPr lang="en-US" sz="14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service 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providers.</a:t>
                      </a:r>
                      <a:endParaRPr lang="en-US" dirty="0"/>
                    </a:p>
                  </a:txBody>
                  <a:tcPr/>
                </a:tc>
              </a:tr>
              <a:tr h="331381"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high-speed bandwidth to internal end devices</a:t>
                      </a:r>
                      <a:r>
                        <a:rPr lang="en-US" sz="14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intermediary devices.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Typically provide slower speed links between LANs.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/>
              <a:t>Network Security Infrastructure</a:t>
            </a:r>
            <a:br>
              <a:rPr lang="en-US" altLang="en-US" dirty="0"/>
            </a:br>
            <a:r>
              <a:rPr lang="en-US" dirty="0"/>
              <a:t>The Three-Layer Network Design Model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1639" y="798944"/>
            <a:ext cx="4482254" cy="1061753"/>
          </a:xfrm>
        </p:spPr>
        <p:txBody>
          <a:bodyPr/>
          <a:lstStyle/>
          <a:p>
            <a:pPr marL="361950" indent="-180975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IN" sz="1600" dirty="0"/>
              <a:t>The campus wired LAN uses a hierarchical design model to separate the network topology into modular groups or layers.</a:t>
            </a:r>
            <a:endParaRPr lang="en-IN" sz="1600" dirty="0"/>
          </a:p>
          <a:p>
            <a:pPr marL="361950" indent="-180975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The hierarchical LAN design includes three layers:</a:t>
            </a:r>
            <a:endParaRPr lang="en-US" sz="1600" dirty="0"/>
          </a:p>
          <a:p>
            <a:pPr marL="716280" indent="-2730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Access</a:t>
            </a:r>
            <a:r>
              <a:rPr lang="en-US" sz="1600" dirty="0"/>
              <a:t> - Provides endpoints and users direct access to the network.</a:t>
            </a:r>
            <a:endParaRPr lang="en-US" sz="1600" dirty="0"/>
          </a:p>
          <a:p>
            <a:pPr marL="716280" indent="-2730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Distribution</a:t>
            </a:r>
            <a:r>
              <a:rPr lang="en-US" sz="1600" dirty="0"/>
              <a:t> - Aggregates access layers and provides connectivity to services. </a:t>
            </a:r>
            <a:endParaRPr lang="en-US" sz="1600" dirty="0"/>
          </a:p>
          <a:p>
            <a:pPr marL="716280" indent="-2730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Core</a:t>
            </a:r>
            <a:r>
              <a:rPr lang="en-US" sz="1600" dirty="0"/>
              <a:t> - Provides connectivity between distribution layers for large LAN environments.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928" y="910803"/>
            <a:ext cx="4041854" cy="3500824"/>
          </a:xfrm>
          <a:prstGeom prst="rect">
            <a:avLst/>
          </a:prstGeom>
        </p:spPr>
      </p:pic>
      <p:sp>
        <p:nvSpPr>
          <p:cNvPr id="4" name="Content Placeholder 3"/>
          <p:cNvSpPr txBox="1"/>
          <p:nvPr/>
        </p:nvSpPr>
        <p:spPr>
          <a:xfrm>
            <a:off x="4820982" y="4418096"/>
            <a:ext cx="40418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Hierarchical Design Model</a:t>
            </a:r>
            <a:endParaRPr lang="en-IN" sz="16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</p:sld>
</file>

<file path=ppt/tags/tag1.xml><?xml version="1.0" encoding="utf-8"?>
<p:tagLst xmlns:p="http://schemas.openxmlformats.org/presentationml/2006/main">
  <p:tag name="ARTICULATE_SLIDE_THUMBNAIL_REFRESH" val="1"/>
</p:tagLst>
</file>

<file path=ppt/tags/tag10.xml><?xml version="1.0" encoding="utf-8"?>
<p:tagLst xmlns:p="http://schemas.openxmlformats.org/presentationml/2006/main">
  <p:tag name="ARTICULATE_SLIDE_THUMBNAIL_REFRESH" val="1"/>
</p:tagLst>
</file>

<file path=ppt/tags/tag11.xml><?xml version="1.0" encoding="utf-8"?>
<p:tagLst xmlns:p="http://schemas.openxmlformats.org/presentationml/2006/main">
  <p:tag name="ARTICULATE_SLIDE_THUMBNAIL_REFRESH" val="1"/>
</p:tagLst>
</file>

<file path=ppt/tags/tag12.xml><?xml version="1.0" encoding="utf-8"?>
<p:tagLst xmlns:p="http://schemas.openxmlformats.org/presentationml/2006/main">
  <p:tag name="ARTICULATE_SLIDE_THUMBNAIL_REFRESH" val="1"/>
</p:tagLst>
</file>

<file path=ppt/tags/tag13.xml><?xml version="1.0" encoding="utf-8"?>
<p:tagLst xmlns:p="http://schemas.openxmlformats.org/presentationml/2006/main">
  <p:tag name="ARTICULATE_SLIDE_THUMBNAIL_REFRESH" val="1"/>
</p:tagLst>
</file>

<file path=ppt/tags/tag14.xml><?xml version="1.0" encoding="utf-8"?>
<p:tagLst xmlns:p="http://schemas.openxmlformats.org/presentationml/2006/main">
  <p:tag name="ARTICULATE_SLIDE_THUMBNAIL_REFRESH" val="1"/>
</p:tagLst>
</file>

<file path=ppt/tags/tag15.xml><?xml version="1.0" encoding="utf-8"?>
<p:tagLst xmlns:p="http://schemas.openxmlformats.org/presentationml/2006/main">
  <p:tag name="ARTICULATE_SLIDE_THUMBNAIL_REFRESH" val="1"/>
</p:tagLst>
</file>

<file path=ppt/tags/tag16.xml><?xml version="1.0" encoding="utf-8"?>
<p:tagLst xmlns:p="http://schemas.openxmlformats.org/presentationml/2006/main">
  <p:tag name="ARTICULATE_SLIDE_THUMBNAIL_REFRESH" val="1"/>
</p:tagLst>
</file>

<file path=ppt/tags/tag17.xml><?xml version="1.0" encoding="utf-8"?>
<p:tagLst xmlns:p="http://schemas.openxmlformats.org/presentationml/2006/main">
  <p:tag name="ARTICULATE_SLIDE_THUMBNAIL_REFRESH" val="1"/>
</p:tagLst>
</file>

<file path=ppt/tags/tag18.xml><?xml version="1.0" encoding="utf-8"?>
<p:tagLst xmlns:p="http://schemas.openxmlformats.org/presentationml/2006/main">
  <p:tag name="ARTICULATE_SLIDE_THUMBNAIL_REFRESH" val="1"/>
</p:tagLst>
</file>

<file path=ppt/tags/tag19.xml><?xml version="1.0" encoding="utf-8"?>
<p:tagLst xmlns:p="http://schemas.openxmlformats.org/presentationml/2006/main">
  <p:tag name="ARTICULATE_SLIDE_THUMBNAIL_REFRESH" val="1"/>
</p:tagLst>
</file>

<file path=ppt/tags/tag2.xml><?xml version="1.0" encoding="utf-8"?>
<p:tagLst xmlns:p="http://schemas.openxmlformats.org/presentationml/2006/main">
  <p:tag name="ARTICULATE_SLIDE_THUMBNAIL_REFRESH" val="1"/>
</p:tagLst>
</file>

<file path=ppt/tags/tag20.xml><?xml version="1.0" encoding="utf-8"?>
<p:tagLst xmlns:p="http://schemas.openxmlformats.org/presentationml/2006/main">
  <p:tag name="ARTICULATE_SLIDE_THUMBNAIL_REFRESH" val="1"/>
</p:tagLst>
</file>

<file path=ppt/tags/tag21.xml><?xml version="1.0" encoding="utf-8"?>
<p:tagLst xmlns:p="http://schemas.openxmlformats.org/presentationml/2006/main">
  <p:tag name="ARTICULATE_SLIDE_THUMBNAIL_REFRESH" val="1"/>
</p:tagLst>
</file>

<file path=ppt/tags/tag22.xml><?xml version="1.0" encoding="utf-8"?>
<p:tagLst xmlns:p="http://schemas.openxmlformats.org/presentationml/2006/main">
  <p:tag name="ARTICULATE_SLIDE_THUMBNAIL_REFRESH" val="1"/>
</p:tagLst>
</file>

<file path=ppt/tags/tag23.xml><?xml version="1.0" encoding="utf-8"?>
<p:tagLst xmlns:p="http://schemas.openxmlformats.org/presentationml/2006/main">
  <p:tag name="ARTICULATE_SLIDE_THUMBNAIL_REFRESH" val="1"/>
</p:tagLst>
</file>

<file path=ppt/tags/tag24.xml><?xml version="1.0" encoding="utf-8"?>
<p:tagLst xmlns:p="http://schemas.openxmlformats.org/presentationml/2006/main">
  <p:tag name="ARTICULATE_SLIDE_THUMBNAIL_REFRESH" val="1"/>
</p:tagLst>
</file>

<file path=ppt/tags/tag25.xml><?xml version="1.0" encoding="utf-8"?>
<p:tagLst xmlns:p="http://schemas.openxmlformats.org/presentationml/2006/main">
  <p:tag name="ARTICULATE_SLIDE_THUMBNAIL_REFRESH" val="1"/>
</p:tagLst>
</file>

<file path=ppt/tags/tag26.xml><?xml version="1.0" encoding="utf-8"?>
<p:tagLst xmlns:p="http://schemas.openxmlformats.org/presentationml/2006/main">
  <p:tag name="ARTICULATE_SLIDE_THUMBNAIL_REFRESH" val="1"/>
</p:tagLst>
</file>

<file path=ppt/tags/tag27.xml><?xml version="1.0" encoding="utf-8"?>
<p:tagLst xmlns:p="http://schemas.openxmlformats.org/presentationml/2006/main">
  <p:tag name="ARTICULATE_SLIDE_THUMBNAIL_REFRESH" val="1"/>
</p:tagLst>
</file>

<file path=ppt/tags/tag28.xml><?xml version="1.0" encoding="utf-8"?>
<p:tagLst xmlns:p="http://schemas.openxmlformats.org/presentationml/2006/main">
  <p:tag name="ARTICULATE_SLIDE_THUMBNAIL_REFRESH" val="1"/>
</p:tagLst>
</file>

<file path=ppt/tags/tag29.xml><?xml version="1.0" encoding="utf-8"?>
<p:tagLst xmlns:p="http://schemas.openxmlformats.org/presentationml/2006/main">
  <p:tag name="ARTICULATE_SLIDE_THUMBNAIL_REFRESH" val="1"/>
</p:tagLst>
</file>

<file path=ppt/tags/tag3.xml><?xml version="1.0" encoding="utf-8"?>
<p:tagLst xmlns:p="http://schemas.openxmlformats.org/presentationml/2006/main">
  <p:tag name="ARTICULATE_SLIDE_THUMBNAIL_REFRESH" val="1"/>
</p:tagLst>
</file>

<file path=ppt/tags/tag30.xml><?xml version="1.0" encoding="utf-8"?>
<p:tagLst xmlns:p="http://schemas.openxmlformats.org/presentationml/2006/main">
  <p:tag name="ARTICULATE_SLIDE_THUMBNAIL_REFRESH" val="1"/>
</p:tagLst>
</file>

<file path=ppt/tags/tag31.xml><?xml version="1.0" encoding="utf-8"?>
<p:tagLst xmlns:p="http://schemas.openxmlformats.org/presentationml/2006/main">
  <p:tag name="ARTICULATE_SLIDE_THUMBNAIL_REFRESH" val="1"/>
</p:tagLst>
</file>

<file path=ppt/tags/tag32.xml><?xml version="1.0" encoding="utf-8"?>
<p:tagLst xmlns:p="http://schemas.openxmlformats.org/presentationml/2006/main">
  <p:tag name="ARTICULATE_SLIDE_THUMBNAIL_REFRESH" val="1"/>
</p:tagLst>
</file>

<file path=ppt/tags/tag33.xml><?xml version="1.0" encoding="utf-8"?>
<p:tagLst xmlns:p="http://schemas.openxmlformats.org/presentationml/2006/main">
  <p:tag name="ARTICULATE_SLIDE_THUMBNAIL_REFRESH" val="1"/>
</p:tagLst>
</file>

<file path=ppt/tags/tag34.xml><?xml version="1.0" encoding="utf-8"?>
<p:tagLst xmlns:p="http://schemas.openxmlformats.org/presentationml/2006/main">
  <p:tag name="ARTICULATE_SLIDE_THUMBNAIL_REFRESH" val="1"/>
</p:tagLst>
</file>

<file path=ppt/tags/tag35.xml><?xml version="1.0" encoding="utf-8"?>
<p:tagLst xmlns:p="http://schemas.openxmlformats.org/presentationml/2006/main">
  <p:tag name="ARTICULATE_SLIDE_THUMBNAIL_REFRESH" val="1"/>
</p:tagLst>
</file>

<file path=ppt/tags/tag36.xml><?xml version="1.0" encoding="utf-8"?>
<p:tagLst xmlns:p="http://schemas.openxmlformats.org/presentationml/2006/main">
  <p:tag name="ARTICULATE_SLIDE_THUMBNAIL_REFRESH" val="1"/>
</p:tagLst>
</file>

<file path=ppt/tags/tag37.xml><?xml version="1.0" encoding="utf-8"?>
<p:tagLst xmlns:p="http://schemas.openxmlformats.org/presentationml/2006/main">
  <p:tag name="ARTICULATE_SLIDE_THUMBNAIL_REFRESH" val="1"/>
</p:tagLst>
</file>

<file path=ppt/tags/tag38.xml><?xml version="1.0" encoding="utf-8"?>
<p:tagLst xmlns:p="http://schemas.openxmlformats.org/presentationml/2006/main">
  <p:tag name="ARTICULATE_SLIDE_THUMBNAIL_REFRESH" val="1"/>
</p:tagLst>
</file>

<file path=ppt/tags/tag39.xml><?xml version="1.0" encoding="utf-8"?>
<p:tagLst xmlns:p="http://schemas.openxmlformats.org/presentationml/2006/main">
  <p:tag name="ARTICULATE_SLIDE_THUMBNAIL_REFRESH" val="1"/>
</p:tagLst>
</file>

<file path=ppt/tags/tag4.xml><?xml version="1.0" encoding="utf-8"?>
<p:tagLst xmlns:p="http://schemas.openxmlformats.org/presentationml/2006/main">
  <p:tag name="ARTICULATE_SLIDE_THUMBNAIL_REFRESH" val="1"/>
</p:tagLst>
</file>

<file path=ppt/tags/tag40.xml><?xml version="1.0" encoding="utf-8"?>
<p:tagLst xmlns:p="http://schemas.openxmlformats.org/presentationml/2006/main">
  <p:tag name="ARTICULATE_SLIDE_THUMBNAIL_REFRESH" val="1"/>
</p:tagLst>
</file>

<file path=ppt/tags/tag41.xml><?xml version="1.0" encoding="utf-8"?>
<p:tagLst xmlns:p="http://schemas.openxmlformats.org/presentationml/2006/main">
  <p:tag name="ARTICULATE_SLIDE_THUMBNAIL_REFRESH" val="1"/>
</p:tagLst>
</file>

<file path=ppt/tags/tag42.xml><?xml version="1.0" encoding="utf-8"?>
<p:tagLst xmlns:p="http://schemas.openxmlformats.org/presentationml/2006/main">
  <p:tag name="ARTICULATE_SLIDE_THUMBNAIL_REFRESH" val="1"/>
</p:tagLst>
</file>

<file path=ppt/tags/tag43.xml><?xml version="1.0" encoding="utf-8"?>
<p:tagLst xmlns:p="http://schemas.openxmlformats.org/presentationml/2006/main">
  <p:tag name="ARTICULATE_SLIDE_COUNT" val="71"/>
  <p:tag name="ARTICULATE_PROJECT_OPEN" val="0"/>
</p:tagLst>
</file>

<file path=ppt/tags/tag5.xml><?xml version="1.0" encoding="utf-8"?>
<p:tagLst xmlns:p="http://schemas.openxmlformats.org/presentationml/2006/main">
  <p:tag name="ARTICULATE_SLIDE_THUMBNAIL_REFRESH" val="1"/>
</p:tagLst>
</file>

<file path=ppt/tags/tag6.xml><?xml version="1.0" encoding="utf-8"?>
<p:tagLst xmlns:p="http://schemas.openxmlformats.org/presentationml/2006/main">
  <p:tag name="ARTICULATE_SLIDE_THUMBNAIL_REFRESH" val="1"/>
</p:tagLst>
</file>

<file path=ppt/tags/tag7.xml><?xml version="1.0" encoding="utf-8"?>
<p:tagLst xmlns:p="http://schemas.openxmlformats.org/presentationml/2006/main">
  <p:tag name="ARTICULATE_SLIDE_THUMBNAIL_REFRESH" val="1"/>
</p:tagLst>
</file>

<file path=ppt/tags/tag8.xml><?xml version="1.0" encoding="utf-8"?>
<p:tagLst xmlns:p="http://schemas.openxmlformats.org/presentationml/2006/main">
  <p:tag name="ARTICULATE_SLIDE_THUMBNAIL_REFRESH" val="1"/>
</p:tagLst>
</file>

<file path=ppt/tags/tag9.xml><?xml version="1.0" encoding="utf-8"?>
<p:tagLst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20191</Words>
  <Application>WPS Presentation</Application>
  <PresentationFormat>On-screen Show (16:9)</PresentationFormat>
  <Paragraphs>581</Paragraphs>
  <Slides>48</Slides>
  <Notes>55</Notes>
  <HiddenSlides>8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64" baseType="lpstr">
      <vt:lpstr>Arial</vt:lpstr>
      <vt:lpstr>SimSun</vt:lpstr>
      <vt:lpstr>Wingdings</vt:lpstr>
      <vt:lpstr>MS PGothic</vt:lpstr>
      <vt:lpstr>CiscoSans Thin</vt:lpstr>
      <vt:lpstr>Segoe Print</vt:lpstr>
      <vt:lpstr>CiscoSans</vt:lpstr>
      <vt:lpstr>CiscoSans</vt:lpstr>
      <vt:lpstr>CiscoSans ExtraLight</vt:lpstr>
      <vt:lpstr>Arial</vt:lpstr>
      <vt:lpstr>CiscoSans ExtraLight</vt:lpstr>
      <vt:lpstr>Calibri</vt:lpstr>
      <vt:lpstr>Times New Roman</vt:lpstr>
      <vt:lpstr>Microsoft YaHei</vt:lpstr>
      <vt:lpstr>Arial Unicode MS</vt:lpstr>
      <vt:lpstr>Default Theme</vt:lpstr>
      <vt:lpstr>Module 12: Network Security Infrastructure</vt:lpstr>
      <vt:lpstr>Module Objectives</vt:lpstr>
      <vt:lpstr>12.1 Network Topologies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12.2 Security Devices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12.3 Security Services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12.4 Network Security 	Infrastructure Summary</vt:lpstr>
      <vt:lpstr>PowerPoint 演示文稿</vt:lpstr>
      <vt:lpstr>PowerPoint 演示文稿</vt:lpstr>
      <vt:lpstr>PowerPoint 演示文稿</vt:lpstr>
      <vt:lpstr>Module 12 New Terms and Commands</vt:lpstr>
      <vt:lpstr>PowerPoint 演示文稿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user</cp:lastModifiedBy>
  <cp:revision>1374</cp:revision>
  <dcterms:created xsi:type="dcterms:W3CDTF">2016-08-22T22:27:00Z</dcterms:created>
  <dcterms:modified xsi:type="dcterms:W3CDTF">2021-12-04T18:58:38Z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  <property fmtid="{D5CDD505-2E9C-101B-9397-08002B2CF9AE}" pid="10" name="KSOProductBuildVer">
    <vt:lpwstr>1033-11.2.0.10382</vt:lpwstr>
  </property>
  <property fmtid="{D5CDD505-2E9C-101B-9397-08002B2CF9AE}" pid="11" name="ICV">
    <vt:lpwstr>C604361F8AD14D749F32B013C4722AF1</vt:lpwstr>
  </property>
</Properties>
</file>