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876" r:id="rId3"/>
    <p:sldId id="925" r:id="rId5"/>
    <p:sldId id="759" r:id="rId6"/>
    <p:sldId id="1109" r:id="rId7"/>
    <p:sldId id="1095" r:id="rId8"/>
    <p:sldId id="1110" r:id="rId9"/>
    <p:sldId id="1096" r:id="rId10"/>
    <p:sldId id="1097" r:id="rId11"/>
    <p:sldId id="1098" r:id="rId12"/>
    <p:sldId id="1099" r:id="rId13"/>
    <p:sldId id="1100" r:id="rId14"/>
    <p:sldId id="1101" r:id="rId15"/>
    <p:sldId id="1102" r:id="rId16"/>
    <p:sldId id="1103" r:id="rId17"/>
    <p:sldId id="1104" r:id="rId18"/>
    <p:sldId id="1105" r:id="rId19"/>
    <p:sldId id="1106" r:id="rId20"/>
    <p:sldId id="1107" r:id="rId21"/>
    <p:sldId id="1089" r:id="rId22"/>
    <p:sldId id="1090" r:id="rId23"/>
    <p:sldId id="1044" r:id="rId24"/>
    <p:sldId id="1111" r:id="rId25"/>
    <p:sldId id="1050" r:id="rId26"/>
    <p:sldId id="291" r:id="rId27"/>
  </p:sldIdLst>
  <p:sldSz cx="9144000" cy="5143500" type="screen16x9"/>
  <p:notesSz cx="6858000" cy="9144000"/>
  <p:custDataLst>
    <p:tags r:id="rId32"/>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Deepali Mehrotra (dmehrotr)" initials="DM("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8585B"/>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00" autoAdjust="0"/>
    <p:restoredTop sz="67823" autoAdjust="0"/>
  </p:normalViewPr>
  <p:slideViewPr>
    <p:cSldViewPr snapToGrid="0" showGuides="1">
      <p:cViewPr varScale="1">
        <p:scale>
          <a:sx n="113" d="100"/>
          <a:sy n="113" d="100"/>
        </p:scale>
        <p:origin x="2632" y="168"/>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21.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r>
              <a:rPr lang="en-US" sz="1200" b="0" i="0" kern="1200" dirty="0">
                <a:solidFill>
                  <a:schemeClr val="tx1"/>
                </a:solidFill>
                <a:latin typeface="+mn-lt"/>
                <a:ea typeface="+mn-ea"/>
                <a:cs typeface="+mn-cs"/>
              </a:rPr>
              <a:t>CyberOps Associate v1.0</a:t>
            </a:r>
            <a:endParaRPr lang="en-US" sz="1200" b="0" i="0" kern="1200" dirty="0">
              <a:solidFill>
                <a:schemeClr val="tx1"/>
              </a:solidFill>
              <a:latin typeface="+mn-lt"/>
              <a:ea typeface="+mn-ea"/>
              <a:cs typeface="+mn-cs"/>
            </a:endParaRPr>
          </a:p>
          <a:p>
            <a:r>
              <a:rPr lang="en-US" sz="1200" b="0" dirty="0"/>
              <a:t>Module 2: </a:t>
            </a:r>
            <a:r>
              <a:rPr lang="en-US" sz="1200" b="0" dirty="0">
                <a:solidFill>
                  <a:srgbClr val="FF0000"/>
                </a:solidFill>
              </a:rPr>
              <a:t>Fighters in the War Against Cybercrime</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a:t>
            </a:r>
            <a:r>
              <a:rPr lang="en-US" b="1" baseline="0" dirty="0">
                <a:solidFill>
                  <a:srgbClr val="FF0000"/>
                </a:solidFill>
              </a:rPr>
              <a:t> </a:t>
            </a:r>
            <a:r>
              <a:rPr lang="en-US" b="0" baseline="0" dirty="0">
                <a:solidFill>
                  <a:srgbClr val="FF0000"/>
                </a:solidFill>
              </a:rPr>
              <a:t>5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dirty="0"/>
              <a:t>Welcome the audience in a warm and cordial manner. Ensure that everyone is set up with the required resources.</a:t>
            </a:r>
            <a:endParaRPr lang="en-US" sz="1000" dirty="0"/>
          </a:p>
          <a:p>
            <a:pPr marL="341630" lvl="1" indent="-171450">
              <a:buFont typeface="Arial" panose="020B0604020202020204" pitchFamily="34" charset="0"/>
              <a:buChar char="•"/>
            </a:pPr>
            <a:r>
              <a:rPr lang="en-US" sz="1000" dirty="0"/>
              <a:t>Introduce yourself briefly and invite participants to introduce self with name, dept. and role, if deemed all right. </a:t>
            </a:r>
            <a:endParaRPr lang="en-US" sz="1000" dirty="0"/>
          </a:p>
          <a:p>
            <a:pPr marL="341630" lvl="1" indent="-171450">
              <a:buFont typeface="Arial" panose="020B0604020202020204" pitchFamily="34" charset="0"/>
              <a:buChar char="•"/>
            </a:pPr>
            <a:r>
              <a:rPr lang="en-US" sz="1000" dirty="0"/>
              <a:t>Introduce the topic and encourage learners to come up with a list of expectations from the session. </a:t>
            </a:r>
            <a:endParaRPr lang="en-US" sz="1000" dirty="0"/>
          </a:p>
          <a:p>
            <a:pPr marL="341630" lvl="1" indent="-171450">
              <a:buFont typeface="Arial" panose="020B0604020202020204" pitchFamily="34" charset="0"/>
              <a:buChar char="•"/>
            </a:pPr>
            <a:r>
              <a:rPr lang="en-US" sz="1000" dirty="0"/>
              <a:t>Encourage them to share their expectations by mentioning the possibility that </a:t>
            </a:r>
            <a:r>
              <a:rPr lang="en-US" sz="1200" b="0" i="0" dirty="0">
                <a:solidFill>
                  <a:srgbClr val="58585B"/>
                </a:solidFill>
                <a:effectLst/>
                <a:latin typeface="CiscoSans"/>
              </a:rPr>
              <a:t>they may be taking this course as they may be considering a career in CyberOps security. </a:t>
            </a:r>
            <a:endParaRPr lang="en-US" sz="1200" b="0" i="0" dirty="0">
              <a:solidFill>
                <a:srgbClr val="58585B"/>
              </a:solidFill>
              <a:effectLst/>
              <a:latin typeface="CiscoSans"/>
            </a:endParaRPr>
          </a:p>
          <a:p>
            <a:pPr marL="341630" lvl="1" indent="-171450">
              <a:buFont typeface="Arial" panose="020B0604020202020204" pitchFamily="34" charset="0"/>
              <a:buChar char="•"/>
            </a:pPr>
            <a:r>
              <a:rPr lang="en-US" sz="1200" b="0" i="0" dirty="0">
                <a:solidFill>
                  <a:srgbClr val="58585B"/>
                </a:solidFill>
                <a:effectLst/>
                <a:latin typeface="CiscoSans"/>
              </a:rPr>
              <a:t>Ask the learners: </a:t>
            </a:r>
            <a:endParaRPr lang="en-US" sz="1200" b="0" i="0" dirty="0">
              <a:solidFill>
                <a:srgbClr val="58585B"/>
              </a:solidFill>
              <a:effectLst/>
              <a:latin typeface="CiscoSans"/>
            </a:endParaRPr>
          </a:p>
          <a:p>
            <a:pPr marL="798830" lvl="2" indent="-171450">
              <a:buFont typeface="Arial" panose="020B0604020202020204" pitchFamily="34" charset="0"/>
              <a:buChar char="•"/>
            </a:pPr>
            <a:r>
              <a:rPr lang="en-US" sz="1200" b="0" i="0" dirty="0">
                <a:solidFill>
                  <a:srgbClr val="58585B"/>
                </a:solidFill>
                <a:effectLst/>
                <a:latin typeface="CiscoSans"/>
              </a:rPr>
              <a:t>What technologies do they need to be aware of? </a:t>
            </a:r>
            <a:endParaRPr lang="en-US" sz="1200" b="0" i="0" dirty="0">
              <a:solidFill>
                <a:srgbClr val="58585B"/>
              </a:solidFill>
              <a:effectLst/>
              <a:latin typeface="CiscoSans"/>
            </a:endParaRPr>
          </a:p>
          <a:p>
            <a:pPr marL="798830" lvl="2" indent="-171450">
              <a:buFont typeface="Arial" panose="020B0604020202020204" pitchFamily="34" charset="0"/>
              <a:buChar char="•"/>
            </a:pPr>
            <a:r>
              <a:rPr lang="en-US" sz="1200" b="0" i="0" dirty="0">
                <a:solidFill>
                  <a:srgbClr val="58585B"/>
                </a:solidFill>
                <a:effectLst/>
                <a:latin typeface="CiscoSans"/>
              </a:rPr>
              <a:t>What types of jobs are available? </a:t>
            </a:r>
            <a:endParaRPr lang="en-US" sz="1200" b="0" i="0" dirty="0">
              <a:solidFill>
                <a:srgbClr val="58585B"/>
              </a:solidFill>
              <a:effectLst/>
              <a:latin typeface="CiscoSans"/>
            </a:endParaRPr>
          </a:p>
          <a:p>
            <a:pPr marL="798830" lvl="2" indent="-171450">
              <a:buFont typeface="Arial" panose="020B0604020202020204" pitchFamily="34" charset="0"/>
              <a:buChar char="•"/>
            </a:pPr>
            <a:r>
              <a:rPr lang="en-US" sz="1200" b="0" i="0" dirty="0">
                <a:solidFill>
                  <a:srgbClr val="58585B"/>
                </a:solidFill>
                <a:effectLst/>
                <a:latin typeface="CiscoSans"/>
              </a:rPr>
              <a:t>Where can they find those jobs? </a:t>
            </a:r>
            <a:endParaRPr lang="en-US" sz="1200" b="0" i="0" dirty="0">
              <a:solidFill>
                <a:srgbClr val="58585B"/>
              </a:solidFill>
              <a:effectLst/>
              <a:latin typeface="CiscoSans"/>
            </a:endParaRPr>
          </a:p>
          <a:p>
            <a:pPr marL="341630" lvl="1" indent="-171450">
              <a:buFont typeface="Arial" panose="020B0604020202020204" pitchFamily="34" charset="0"/>
              <a:buChar char="•"/>
            </a:pPr>
            <a:r>
              <a:rPr lang="en-US" sz="1000" dirty="0"/>
              <a:t>After setting the expectations, read out the topic Objectives and briefly describe each.</a:t>
            </a:r>
            <a:r>
              <a:rPr lang="en-US" sz="1000" dirty="0">
                <a:solidFill>
                  <a:prstClr val="black"/>
                </a:solidFill>
              </a:rPr>
              <a:t> </a:t>
            </a:r>
            <a:endParaRPr lang="en-US" sz="1000" dirty="0">
              <a:solidFill>
                <a:prstClr val="black"/>
              </a:solidFill>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The Modern Security Operations Center</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2.1.5 </a:t>
            </a:r>
            <a:r>
              <a:rPr lang="en-GB" dirty="0"/>
              <a:t>– </a:t>
            </a:r>
            <a:r>
              <a:rPr lang="en-US" sz="1200" b="0" i="0" kern="1200" dirty="0">
                <a:solidFill>
                  <a:schemeClr val="tx1"/>
                </a:solidFill>
                <a:latin typeface="+mn-lt"/>
                <a:ea typeface="+mn-ea"/>
                <a:cs typeface="+mn-cs"/>
              </a:rPr>
              <a:t>Technologies in the SOC: SOAR</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The Modern Security Operations Center</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2.1.6 </a:t>
            </a:r>
            <a:r>
              <a:rPr lang="en-GB" dirty="0"/>
              <a:t>– </a:t>
            </a:r>
            <a:r>
              <a:rPr lang="en-US" sz="1200" b="0" i="0" kern="1200" dirty="0">
                <a:solidFill>
                  <a:schemeClr val="tx1"/>
                </a:solidFill>
                <a:latin typeface="+mn-lt"/>
                <a:ea typeface="+mn-ea"/>
                <a:cs typeface="+mn-cs"/>
              </a:rPr>
              <a:t>SOC Metrics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The Modern Security Operations Center</a:t>
            </a:r>
            <a:endParaRPr lang="en-US" sz="1200" b="0" dirty="0">
              <a:solidFill>
                <a:srgbClr val="FF0000"/>
              </a:solidFill>
            </a:endParaRPr>
          </a:p>
          <a:p>
            <a:r>
              <a:rPr lang="en-US" sz="1200" b="0" dirty="0">
                <a:solidFill>
                  <a:srgbClr val="FF0000"/>
                </a:solidFill>
              </a:rPr>
              <a:t>2.1.7 </a:t>
            </a:r>
            <a:r>
              <a:rPr lang="en-GB" dirty="0"/>
              <a:t>– </a:t>
            </a:r>
            <a:r>
              <a:rPr lang="en-US" sz="1200" b="0" i="0" kern="1200" dirty="0">
                <a:solidFill>
                  <a:schemeClr val="tx1"/>
                </a:solidFill>
                <a:latin typeface="+mn-lt"/>
                <a:ea typeface="+mn-ea"/>
                <a:cs typeface="+mn-cs"/>
              </a:rPr>
              <a:t>Enterprise and Managed Security</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The Modern Security Operations Center</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2.1.8 </a:t>
            </a:r>
            <a:r>
              <a:rPr lang="en-GB" dirty="0"/>
              <a:t>– </a:t>
            </a:r>
            <a:r>
              <a:rPr lang="en-US" sz="1200" b="0" i="0" kern="1200" dirty="0">
                <a:solidFill>
                  <a:schemeClr val="tx1"/>
                </a:solidFill>
                <a:latin typeface="+mn-lt"/>
                <a:ea typeface="+mn-ea"/>
                <a:cs typeface="+mn-cs"/>
              </a:rPr>
              <a:t>Security vs. Availability</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2.1.9 </a:t>
            </a:r>
            <a:r>
              <a:rPr lang="en-GB" dirty="0"/>
              <a:t>–</a:t>
            </a:r>
            <a:r>
              <a:rPr lang="en-US" sz="1200" b="0" i="0" kern="1200" dirty="0">
                <a:solidFill>
                  <a:schemeClr val="tx1"/>
                </a:solidFill>
                <a:latin typeface="+mn-lt"/>
                <a:ea typeface="+mn-ea"/>
                <a:cs typeface="+mn-cs"/>
              </a:rPr>
              <a:t> </a:t>
            </a:r>
            <a:r>
              <a:rPr lang="en-US" sz="1200" b="0" i="0" kern="1200" dirty="0">
                <a:solidFill>
                  <a:schemeClr val="tx1"/>
                </a:solidFill>
                <a:effectLst/>
                <a:latin typeface="+mn-lt"/>
                <a:ea typeface="+mn-ea"/>
                <a:cs typeface="+mn-cs"/>
              </a:rPr>
              <a:t>Check Your Understanding – Identify the SOC Terminology</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2.2 </a:t>
            </a:r>
            <a:r>
              <a:rPr lang="en-GB" dirty="0"/>
              <a:t>–</a:t>
            </a:r>
            <a:r>
              <a:rPr lang="en-US" sz="1200" b="0" dirty="0">
                <a:solidFill>
                  <a:srgbClr val="FF0000"/>
                </a:solidFill>
              </a:rPr>
              <a:t> Becoming a Defender</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dirty="0"/>
              <a:t>5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Explain to the learners, the certifications offered by Cisco and help them choose one as per their requirement.</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Guide them with the opportunities for further studies in Cybersecurity and explain them the ways to gain experience in this field.</a:t>
            </a:r>
            <a:endParaRPr lang="en-US" sz="1000" baseline="0"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1" dirty="0"/>
              <a:t>Key Points: </a:t>
            </a:r>
            <a:r>
              <a:rPr lang="en-US" sz="1200" b="0" i="0" kern="1200" dirty="0">
                <a:solidFill>
                  <a:schemeClr val="tx1"/>
                </a:solidFill>
                <a:latin typeface="+mn-lt"/>
                <a:ea typeface="+mn-ea"/>
                <a:cs typeface="+mn-cs"/>
              </a:rPr>
              <a:t>Becoming a defender, Certifications </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Becoming a Defender</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2.2.1 </a:t>
            </a:r>
            <a:r>
              <a:rPr lang="en-GB" dirty="0"/>
              <a:t>– </a:t>
            </a:r>
            <a:r>
              <a:rPr lang="en-US" sz="1200" b="0" i="0" kern="1200" dirty="0">
                <a:solidFill>
                  <a:schemeClr val="tx1"/>
                </a:solidFill>
                <a:latin typeface="+mn-lt"/>
                <a:ea typeface="+mn-ea"/>
                <a:cs typeface="+mn-cs"/>
              </a:rPr>
              <a:t>Certifications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Becoming a Defender</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2.2.2 </a:t>
            </a:r>
            <a:r>
              <a:rPr lang="en-GB" dirty="0"/>
              <a:t>– </a:t>
            </a:r>
            <a:r>
              <a:rPr lang="en-US" sz="1200" b="0" i="0" kern="1200" dirty="0">
                <a:solidFill>
                  <a:schemeClr val="tx1"/>
                </a:solidFill>
                <a:latin typeface="+mn-lt"/>
                <a:ea typeface="+mn-ea"/>
                <a:cs typeface="+mn-cs"/>
              </a:rPr>
              <a:t>Further Education</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Becoming a Defender</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2.2.3 </a:t>
            </a:r>
            <a:r>
              <a:rPr lang="en-GB" dirty="0"/>
              <a:t>– </a:t>
            </a:r>
            <a:r>
              <a:rPr lang="en-US" sz="1200" b="0" i="0" kern="1200" dirty="0">
                <a:solidFill>
                  <a:schemeClr val="tx1"/>
                </a:solidFill>
                <a:latin typeface="+mn-lt"/>
                <a:ea typeface="+mn-ea"/>
                <a:cs typeface="+mn-cs"/>
              </a:rPr>
              <a:t>Sources of Career Information</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Becoming a Defender</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2.2.4 </a:t>
            </a:r>
            <a:r>
              <a:rPr lang="en-GB" dirty="0"/>
              <a:t>– </a:t>
            </a:r>
            <a:r>
              <a:rPr lang="en-US" sz="1200" b="0" i="0" kern="1200" dirty="0">
                <a:solidFill>
                  <a:schemeClr val="tx1"/>
                </a:solidFill>
                <a:latin typeface="+mn-lt"/>
                <a:ea typeface="+mn-ea"/>
                <a:cs typeface="+mn-cs"/>
              </a:rPr>
              <a:t>Getting Experience</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Becoming a Defender</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2.2.5 </a:t>
            </a:r>
            <a:r>
              <a:rPr lang="en-GB" dirty="0"/>
              <a:t>– </a:t>
            </a:r>
            <a:r>
              <a:rPr lang="en-US" sz="1200" b="0" i="0" kern="1200" dirty="0">
                <a:solidFill>
                  <a:schemeClr val="tx1"/>
                </a:solidFill>
                <a:latin typeface="+mn-lt"/>
                <a:ea typeface="+mn-ea"/>
                <a:cs typeface="+mn-cs"/>
              </a:rPr>
              <a:t>Lab – Becoming a Defender</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endParaRPr lang="en-US" b="0" dirty="0"/>
          </a:p>
          <a:p>
            <a:pPr>
              <a:buFontTx/>
              <a:buNone/>
            </a:pPr>
            <a:r>
              <a:rPr lang="en-US" sz="1200" b="0" dirty="0"/>
              <a:t>2 </a:t>
            </a:r>
            <a:r>
              <a:rPr lang="en-GB" dirty="0"/>
              <a:t>– </a:t>
            </a:r>
            <a:r>
              <a:rPr lang="en-US" altLang="en-US" sz="1200" dirty="0">
                <a:ea typeface="Calibri" panose="020F0502020204030204" pitchFamily="34" charset="0"/>
                <a:cs typeface="Calibri" panose="020F0502020204030204" pitchFamily="34" charset="0"/>
              </a:rPr>
              <a:t>Fighters in the War Against Cybercrime</a:t>
            </a:r>
            <a:endParaRPr lang="en-US" sz="1200" b="0" dirty="0">
              <a:solidFill>
                <a:srgbClr val="FF0000"/>
              </a:solidFill>
            </a:endParaRPr>
          </a:p>
          <a:p>
            <a:pPr>
              <a:buFontTx/>
              <a:buNone/>
            </a:pPr>
            <a:r>
              <a:rPr lang="en-US" sz="1200" b="0" dirty="0">
                <a:solidFill>
                  <a:srgbClr val="FF0000"/>
                </a:solidFill>
              </a:rPr>
              <a:t>2.0 </a:t>
            </a:r>
            <a:r>
              <a:rPr lang="en-GB" dirty="0"/>
              <a:t>–</a:t>
            </a:r>
            <a:r>
              <a:rPr lang="en-GB" baseline="0" dirty="0"/>
              <a:t> Introduction</a:t>
            </a:r>
            <a:endParaRPr lang="en-GB" b="0" dirty="0">
              <a:solidFill>
                <a:srgbClr val="FF0000"/>
              </a:solidFill>
            </a:endParaRPr>
          </a:p>
          <a:p>
            <a:r>
              <a:rPr lang="en-GB" baseline="0" dirty="0"/>
              <a:t>2.0.2 </a:t>
            </a:r>
            <a:r>
              <a:rPr lang="en-GB" dirty="0"/>
              <a:t>– </a:t>
            </a:r>
            <a:r>
              <a:rPr lang="en-US" dirty="0"/>
              <a:t>What Will I Learn in this Module?</a:t>
            </a:r>
            <a:endParaRPr lang="en-US" dirty="0"/>
          </a:p>
          <a:p>
            <a:pPr algn="l"/>
            <a:r>
              <a:rPr lang="en-GB" baseline="0" dirty="0"/>
              <a:t>2.0.3 </a:t>
            </a:r>
            <a:r>
              <a:rPr lang="en-GB" dirty="0"/>
              <a:t>– </a:t>
            </a:r>
            <a:r>
              <a:rPr lang="en-US" b="0" i="0" dirty="0">
                <a:solidFill>
                  <a:srgbClr val="056153"/>
                </a:solidFill>
                <a:effectLst/>
                <a:latin typeface="CiscoSans"/>
              </a:rPr>
              <a:t>Class Activity – Identify Running Processes</a:t>
            </a:r>
            <a:endParaRPr lang="en-US" b="0" i="0" dirty="0">
              <a:solidFill>
                <a:srgbClr val="056153"/>
              </a:solidFill>
              <a:effectLst/>
              <a:latin typeface="CiscoSans"/>
            </a:endParaRPr>
          </a:p>
          <a:p>
            <a:endParaRPr lang="en-US" dirty="0"/>
          </a:p>
          <a:p>
            <a:endParaRPr lang="en-US" dirty="0"/>
          </a:p>
          <a:p>
            <a:pPr marL="0" marR="0" indent="0" algn="l" defTabSz="457200" rtl="0" eaLnBrk="1" fontAlgn="auto" latinLnBrk="0" hangingPunct="1">
              <a:lnSpc>
                <a:spcPct val="100000"/>
              </a:lnSpc>
              <a:spcBef>
                <a:spcPts val="0"/>
              </a:spcBef>
              <a:spcAft>
                <a:spcPts val="0"/>
              </a:spcAft>
              <a:buClrTx/>
              <a:buSzTx/>
              <a:buFontTx/>
              <a:buNone/>
              <a:defRPr/>
            </a:pPr>
            <a:endParaRPr 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2.3 </a:t>
            </a:r>
            <a:r>
              <a:rPr lang="en-GB" dirty="0"/>
              <a:t>–</a:t>
            </a:r>
            <a:r>
              <a:rPr lang="en-US" sz="1200" b="0" dirty="0">
                <a:solidFill>
                  <a:srgbClr val="FF0000"/>
                </a:solidFill>
              </a:rPr>
              <a:t> </a:t>
            </a:r>
            <a:r>
              <a:rPr lang="en-US" dirty="0"/>
              <a:t>Fighters in the War Against Cybercrime Summary</a:t>
            </a:r>
            <a:endParaRPr lang="en-US" dirty="0"/>
          </a:p>
          <a:p>
            <a:endParaRPr lang="en-US" sz="1200" b="0" dirty="0">
              <a:solidFill>
                <a:srgbClr val="FF0000"/>
              </a:solidFill>
            </a:endParaRPr>
          </a:p>
          <a:p>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dirty="0"/>
              <a:t>5 mins</a:t>
            </a:r>
            <a:endParaRPr lang="en-US" sz="1000" b="0" dirty="0"/>
          </a:p>
          <a:p>
            <a:pPr marL="171450" lvl="0" indent="-171450">
              <a:buFont typeface="Arial" panose="020B0604020202020204" pitchFamily="34" charset="0"/>
              <a:buChar char="•"/>
            </a:pPr>
            <a:r>
              <a:rPr lang="en-US" sz="1050" b="1" dirty="0"/>
              <a:t>Instructor Notes: </a:t>
            </a:r>
            <a:endParaRPr lang="en-US" sz="1050" b="1" dirty="0">
              <a:latin typeface="+mn-lt"/>
              <a:ea typeface="+mn-ea"/>
              <a:cs typeface="+mn-cs"/>
            </a:endParaRPr>
          </a:p>
          <a:p>
            <a:pPr marL="628650" lvl="1" indent="-171450">
              <a:buFont typeface="Arial" panose="020B0604020202020204" pitchFamily="34" charset="0"/>
              <a:buChar char="•"/>
            </a:pPr>
            <a:r>
              <a:rPr lang="en-IN" altLang="en-US" sz="3600" dirty="0">
                <a:latin typeface="Arial" panose="020B0604020202020204"/>
                <a:ea typeface="MS PGothic" panose="020B0600070205080204" pitchFamily="34" charset="-128"/>
                <a:cs typeface="Arial" panose="020B0604020202020204"/>
              </a:rPr>
              <a:t>Summarize the module and check if they have any doubts.</a:t>
            </a:r>
            <a:endParaRPr lang="en-IN" altLang="en-US" sz="3600" dirty="0">
              <a:latin typeface="Arial" panose="020B0604020202020204"/>
              <a:ea typeface="MS PGothic" panose="020B0600070205080204" pitchFamily="34" charset="-128"/>
              <a:cs typeface="Arial" panose="020B0604020202020204"/>
            </a:endParaRPr>
          </a:p>
          <a:p>
            <a:pPr marL="628650" lvl="1" indent="-171450">
              <a:buFont typeface="Arial" panose="020B0604020202020204" pitchFamily="34" charset="0"/>
              <a:buChar char="•"/>
            </a:pPr>
            <a:r>
              <a:rPr lang="en-IN" altLang="en-US" sz="3600" dirty="0">
                <a:latin typeface="Arial" panose="020B0604020202020204"/>
                <a:ea typeface="MS PGothic" panose="020B0600070205080204" pitchFamily="34" charset="-128"/>
                <a:cs typeface="Arial" panose="020B0604020202020204"/>
              </a:rPr>
              <a:t>Ask them to complete the module quiz</a:t>
            </a:r>
            <a:r>
              <a:rPr lang="en-IN" altLang="en-US" sz="3600" baseline="0" dirty="0">
                <a:latin typeface="Arial" panose="020B0604020202020204"/>
                <a:ea typeface="MS PGothic" panose="020B0600070205080204" pitchFamily="34" charset="-128"/>
                <a:cs typeface="Arial" panose="020B0604020202020204"/>
              </a:rPr>
              <a:t> present in section 2.3.2.</a:t>
            </a:r>
            <a:endParaRPr lang="en-IN" altLang="en-US" sz="3600" baseline="0" dirty="0">
              <a:latin typeface="Arial" panose="020B0604020202020204"/>
              <a:ea typeface="MS PGothic" panose="020B0600070205080204" pitchFamily="34" charset="-128"/>
              <a:cs typeface="Arial" panose="020B0604020202020204"/>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3600" b="1" dirty="0"/>
              <a:t>Key Points: </a:t>
            </a:r>
            <a:r>
              <a:rPr lang="en-US" sz="3600" b="0" dirty="0"/>
              <a:t>NA</a:t>
            </a:r>
            <a:endParaRPr lang="en-US" sz="3600" b="0" dirty="0">
              <a:latin typeface="+mn-lt"/>
              <a:ea typeface="+mn-ea"/>
              <a:cs typeface="+mn-cs"/>
            </a:endParaRPr>
          </a:p>
          <a:p>
            <a:pPr marL="171450" lvl="0" indent="-171450">
              <a:buFont typeface="Arial" panose="020B0604020202020204" pitchFamily="34" charset="0"/>
              <a:buChar char="•"/>
            </a:pPr>
            <a:endParaRPr lang="en-IN" altLang="en-US" sz="3600" dirty="0">
              <a:latin typeface="Arial" panose="020B0604020202020204" pitchFamily="34" charset="0"/>
              <a:ea typeface="MS PGothic" panose="020B0600070205080204" pitchFamily="34" charset="-128"/>
              <a:cs typeface="Arial" panose="020B0604020202020204"/>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2.3 </a:t>
            </a:r>
            <a:r>
              <a:rPr lang="en-GB" dirty="0"/>
              <a:t>–</a:t>
            </a:r>
            <a:r>
              <a:rPr lang="en-US" sz="1200" b="0" dirty="0">
                <a:solidFill>
                  <a:srgbClr val="FF0000"/>
                </a:solidFill>
              </a:rPr>
              <a:t> </a:t>
            </a:r>
            <a:r>
              <a:rPr lang="en-US" dirty="0"/>
              <a:t>Fighters in the War Against Cybercrime Summary</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2.3.1 </a:t>
            </a:r>
            <a:r>
              <a:rPr lang="en-GB" dirty="0"/>
              <a:t>– </a:t>
            </a:r>
            <a:r>
              <a:rPr lang="en-US" sz="1200" b="0" i="0" kern="1200" dirty="0">
                <a:solidFill>
                  <a:schemeClr val="tx1"/>
                </a:solidFill>
                <a:latin typeface="+mn-lt"/>
                <a:ea typeface="+mn-ea"/>
                <a:cs typeface="+mn-cs"/>
              </a:rPr>
              <a:t>What Did I Learn in this Module?</a:t>
            </a:r>
            <a:endParaRPr lang="en-US" sz="1200" b="0" i="0" kern="1200" dirty="0">
              <a:solidFill>
                <a:schemeClr val="tx1"/>
              </a:solidFill>
              <a:latin typeface="+mn-lt"/>
              <a:ea typeface="+mn-ea"/>
              <a:cs typeface="+mn-cs"/>
            </a:endParaRPr>
          </a:p>
          <a:p>
            <a:r>
              <a:rPr lang="en-US" sz="1200" b="0" dirty="0">
                <a:solidFill>
                  <a:srgbClr val="FF0000"/>
                </a:solidFill>
              </a:rPr>
              <a:t> </a:t>
            </a:r>
            <a:endParaRPr lang="en-US" sz="1200" b="0" dirty="0">
              <a:solidFill>
                <a:srgbClr val="FF0000"/>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2.3 </a:t>
            </a:r>
            <a:r>
              <a:rPr lang="en-GB" dirty="0"/>
              <a:t>–</a:t>
            </a:r>
            <a:r>
              <a:rPr lang="en-US" sz="1200" b="0" dirty="0">
                <a:solidFill>
                  <a:srgbClr val="FF0000"/>
                </a:solidFill>
              </a:rPr>
              <a:t> </a:t>
            </a:r>
            <a:r>
              <a:rPr lang="en-US" dirty="0"/>
              <a:t>Fighters in the War Against Cybercrime Summary</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2.3.1 </a:t>
            </a:r>
            <a:r>
              <a:rPr lang="en-GB" dirty="0"/>
              <a:t>– </a:t>
            </a:r>
            <a:r>
              <a:rPr lang="en-US" sz="1200" b="0" i="0" kern="1200" dirty="0">
                <a:solidFill>
                  <a:schemeClr val="tx1"/>
                </a:solidFill>
                <a:latin typeface="+mn-lt"/>
                <a:ea typeface="+mn-ea"/>
                <a:cs typeface="+mn-cs"/>
              </a:rPr>
              <a:t>What Did I Learn in this Module?</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2.3.2 </a:t>
            </a:r>
            <a:r>
              <a:rPr lang="en-GB" dirty="0"/>
              <a:t>– </a:t>
            </a:r>
            <a:r>
              <a:rPr lang="en-US" sz="1200" b="0" i="0" kern="1200" dirty="0">
                <a:solidFill>
                  <a:schemeClr val="tx1"/>
                </a:solidFill>
                <a:effectLst/>
                <a:latin typeface="+mn-lt"/>
                <a:ea typeface="+mn-ea"/>
                <a:cs typeface="+mn-cs"/>
              </a:rPr>
              <a:t>Module 2: Fighters in the War Against Cybercrime Quiz</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r>
              <a:rPr lang="en-US" sz="1200" b="0" dirty="0">
                <a:solidFill>
                  <a:srgbClr val="FF0000"/>
                </a:solidFill>
              </a:rPr>
              <a:t> </a:t>
            </a:r>
            <a:endParaRPr lang="en-US" sz="1200" b="0" dirty="0">
              <a:solidFill>
                <a:srgbClr val="FF0000"/>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pPr>
              <a:lnSpc>
                <a:spcPct val="80000"/>
              </a:lnSpc>
              <a:buFontTx/>
              <a:buNone/>
            </a:pPr>
            <a:r>
              <a:rPr lang="en-US" dirty="0">
                <a:latin typeface="Arial" panose="020B0604020202020204" pitchFamily="34" charset="0"/>
              </a:rPr>
              <a:t>New Terms and Commands</a:t>
            </a: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The Modern Security Operations Center</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a:t>
            </a:r>
            <a:r>
              <a:rPr lang="en-US" b="0" dirty="0"/>
              <a:t>5</a:t>
            </a:r>
            <a:r>
              <a:rPr lang="en-US" dirty="0"/>
              <a:t>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This topic describes the working and the components of a Modern Security Operations Center (SOC).</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Take the learners through the elements of an SOC and define the purpose that an SOC resolves.</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Explain the concepts of SIEM and SOAR</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0" i="0" dirty="0">
                <a:solidFill>
                  <a:srgbClr val="58585B"/>
                </a:solidFill>
                <a:effectLst/>
                <a:latin typeface="CiscoSans"/>
              </a:rPr>
              <a:t>Define the key performance indicators (KPI) that can be devised to measure different aspects of SOC performance.</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0" i="0" kern="1200" dirty="0">
                <a:solidFill>
                  <a:schemeClr val="tx1"/>
                </a:solidFill>
                <a:latin typeface="+mn-lt"/>
                <a:ea typeface="+mn-ea"/>
                <a:cs typeface="+mn-cs"/>
              </a:rPr>
              <a:t>Ensure that they complete the “Check Your Understanding – Identify the SOC Terminology” in section 2.1.9.</a:t>
            </a:r>
            <a:endParaRPr lang="en-US" sz="1200" b="0" i="0" kern="1200" dirty="0">
              <a:solidFill>
                <a:schemeClr val="tx1"/>
              </a:solidFill>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1" dirty="0"/>
              <a:t>Key Points: </a:t>
            </a:r>
            <a:r>
              <a:rPr lang="en-US" sz="1200" b="0" i="0" kern="1200" dirty="0">
                <a:solidFill>
                  <a:schemeClr val="tx1"/>
                </a:solidFill>
                <a:latin typeface="+mn-lt"/>
                <a:ea typeface="+mn-ea"/>
                <a:cs typeface="+mn-cs"/>
              </a:rPr>
              <a:t>SOC, </a:t>
            </a:r>
            <a:r>
              <a:rPr lang="en-US" sz="1200" baseline="0" dirty="0"/>
              <a:t>SIEM, SOAR,</a:t>
            </a:r>
            <a:r>
              <a:rPr lang="en-US" sz="1200" b="0" i="0" kern="1200" dirty="0">
                <a:solidFill>
                  <a:schemeClr val="tx1"/>
                </a:solidFill>
                <a:latin typeface="+mn-lt"/>
                <a:ea typeface="+mn-ea"/>
                <a:cs typeface="+mn-cs"/>
              </a:rPr>
              <a:t> SOC Terminology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The Modern Security Operations Center</a:t>
            </a:r>
            <a:endParaRPr lang="en-US" sz="1200"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GB" baseline="0" dirty="0"/>
              <a:t>2.1.1 </a:t>
            </a:r>
            <a:r>
              <a:rPr lang="en-GB" dirty="0"/>
              <a:t>– </a:t>
            </a:r>
            <a:r>
              <a:rPr lang="en-US" b="0" i="0" dirty="0">
                <a:solidFill>
                  <a:srgbClr val="056153"/>
                </a:solidFill>
                <a:effectLst/>
                <a:latin typeface="CiscoSans"/>
              </a:rPr>
              <a:t>Elements of a SOC</a:t>
            </a:r>
            <a:endParaRPr lang="en-US" b="0" i="0" dirty="0">
              <a:solidFill>
                <a:srgbClr val="056153"/>
              </a:solidFill>
              <a:effectLst/>
              <a:latin typeface="CiscoSans"/>
            </a:endParaRP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The Modern Security Operations Center</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latin typeface="+mn-lt"/>
                <a:ea typeface="+mn-ea"/>
                <a:cs typeface="+mn-cs"/>
              </a:rPr>
              <a:t>People in the SOC</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The Modern Security Operations Center</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2.1.2 </a:t>
            </a:r>
            <a:r>
              <a:rPr lang="en-GB" dirty="0"/>
              <a:t>– </a:t>
            </a:r>
            <a:r>
              <a:rPr lang="en-US" sz="1200" b="0" i="0" kern="1200" dirty="0">
                <a:solidFill>
                  <a:schemeClr val="tx1"/>
                </a:solidFill>
                <a:latin typeface="+mn-lt"/>
                <a:ea typeface="+mn-ea"/>
                <a:cs typeface="+mn-cs"/>
              </a:rPr>
              <a:t>People in the SOC</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The Modern Security Operations Center</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2.1.3 </a:t>
            </a:r>
            <a:r>
              <a:rPr lang="en-GB" dirty="0"/>
              <a:t>– </a:t>
            </a:r>
            <a:r>
              <a:rPr lang="en-US" sz="1200" b="0" i="0" kern="1200" dirty="0">
                <a:solidFill>
                  <a:schemeClr val="tx1"/>
                </a:solidFill>
                <a:latin typeface="+mn-lt"/>
                <a:ea typeface="+mn-ea"/>
                <a:cs typeface="+mn-cs"/>
              </a:rPr>
              <a:t>Process in the SOC</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The Modern Security Operations Center</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2.1.4 </a:t>
            </a:r>
            <a:r>
              <a:rPr lang="en-GB" dirty="0"/>
              <a:t>– </a:t>
            </a:r>
            <a:r>
              <a:rPr lang="en-US" sz="1200" b="0" i="0" kern="1200" dirty="0">
                <a:solidFill>
                  <a:schemeClr val="tx1"/>
                </a:solidFill>
                <a:latin typeface="+mn-lt"/>
                <a:ea typeface="+mn-ea"/>
                <a:cs typeface="+mn-cs"/>
              </a:rPr>
              <a:t>Technologies in the SOC: SIEM</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endParaRPr lang="en-US" sz="1200" b="0" i="0" kern="1200" dirty="0">
              <a:solidFill>
                <a:schemeClr val="tx1"/>
              </a:solidFill>
              <a:latin typeface="+mn-lt"/>
              <a:ea typeface="+mn-ea"/>
              <a:cs typeface="+mn-cs"/>
            </a:endParaRPr>
          </a:p>
          <a:p>
            <a:r>
              <a:rPr lang="en-US" sz="1200" b="0" dirty="0">
                <a:solidFill>
                  <a:srgbClr val="FF0000"/>
                </a:solidFill>
              </a:rPr>
              <a:t>2.1 </a:t>
            </a:r>
            <a:r>
              <a:rPr lang="en-GB" dirty="0"/>
              <a:t>–</a:t>
            </a:r>
            <a:r>
              <a:rPr lang="en-US" sz="1200" b="0" dirty="0">
                <a:solidFill>
                  <a:srgbClr val="FF0000"/>
                </a:solidFill>
              </a:rPr>
              <a:t> The Modern Security Operations Center</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2.1.5 </a:t>
            </a:r>
            <a:r>
              <a:rPr lang="en-GB" dirty="0"/>
              <a:t>– </a:t>
            </a:r>
            <a:r>
              <a:rPr lang="en-US" sz="1200" b="0" i="0" kern="1200" dirty="0">
                <a:solidFill>
                  <a:schemeClr val="tx1"/>
                </a:solidFill>
                <a:latin typeface="+mn-lt"/>
                <a:ea typeface="+mn-ea"/>
                <a:cs typeface="+mn-cs"/>
              </a:rPr>
              <a:t>Technologies in the SOC: SOAR</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3.xml"/><Relationship Id="rId2" Type="http://schemas.openxmlformats.org/officeDocument/2006/relationships/tags" Target="../tags/tag14.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tags" Target="../tags/tag15.xml"/><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3.xml"/><Relationship Id="rId2" Type="http://schemas.openxmlformats.org/officeDocument/2006/relationships/tags" Target="../tags/tag16.xml"/><Relationship Id="rId1" Type="http://schemas.openxmlformats.org/officeDocument/2006/relationships/image" Target="../media/image10.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3.xml"/><Relationship Id="rId2" Type="http://schemas.openxmlformats.org/officeDocument/2006/relationships/tags" Target="../tags/tag17.xml"/><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tags" Target="../tags/tag2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tags" Target="../tags/tag8.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4937"/>
            <a:ext cx="6672708" cy="1081686"/>
          </a:xfrm>
        </p:spPr>
        <p:txBody>
          <a:bodyPr/>
          <a:lstStyle/>
          <a:p>
            <a:r>
              <a:rPr lang="en-US" dirty="0">
                <a:solidFill>
                  <a:schemeClr val="accent5">
                    <a:lumMod val="40000"/>
                    <a:lumOff val="60000"/>
                  </a:schemeClr>
                </a:solidFill>
              </a:rPr>
              <a:t>Module 2</a:t>
            </a:r>
            <a:r>
              <a:rPr dirty="0">
                <a:solidFill>
                  <a:schemeClr val="accent5">
                    <a:lumMod val="40000"/>
                    <a:lumOff val="60000"/>
                  </a:schemeClr>
                </a:solidFill>
              </a:rPr>
              <a:t>: </a:t>
            </a:r>
            <a:r>
              <a:rPr lang="en-US" dirty="0">
                <a:solidFill>
                  <a:schemeClr val="accent5">
                    <a:lumMod val="40000"/>
                    <a:lumOff val="60000"/>
                  </a:schemeClr>
                </a:solidFill>
              </a:rPr>
              <a:t>Fighters in the War Against Cybercrime</a:t>
            </a:r>
            <a:endParaRPr lang="en-US" dirty="0">
              <a:solidFill>
                <a:srgbClr val="FF0000"/>
              </a:solidFill>
            </a:endParaRPr>
          </a:p>
        </p:txBody>
      </p:sp>
      <p:sp>
        <p:nvSpPr>
          <p:cNvPr id="8" name="Subtitle 6"/>
          <p:cNvSpPr txBox="1"/>
          <p:nvPr/>
        </p:nvSpPr>
        <p:spPr>
          <a:xfrm>
            <a:off x="469496" y="3502504"/>
            <a:ext cx="2368954" cy="902174"/>
          </a:xfrm>
          <a:prstGeom prst="rect">
            <a:avLst/>
          </a:prstGeom>
        </p:spPr>
        <p:txBody>
          <a:bodyPr lIns="91420" tIns="45710" rIns="91420" bIns="45710" anchor="b" anchorCtr="0">
            <a:noAutofit/>
          </a:bodyPr>
          <a:lstStyle>
            <a:lvl1pPr marL="0" indent="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1200" b="0" i="0" kern="1200">
                <a:solidFill>
                  <a:schemeClr val="accent5"/>
                </a:solidFill>
                <a:latin typeface="+mn-lt"/>
                <a:ea typeface="MS PGothic" panose="020B0600070205080204" pitchFamily="34" charset="-128"/>
                <a:cs typeface="CiscoSans"/>
              </a:defRPr>
            </a:lvl1pPr>
            <a:lvl2pPr marL="342900" indent="0" algn="ctr" defTabSz="684530" rtl="0" eaLnBrk="1" fontAlgn="base" hangingPunct="1">
              <a:lnSpc>
                <a:spcPct val="95000"/>
              </a:lnSpc>
              <a:spcBef>
                <a:spcPts val="600"/>
              </a:spcBef>
              <a:spcAft>
                <a:spcPct val="0"/>
              </a:spcAft>
              <a:buClr>
                <a:schemeClr val="tx2"/>
              </a:buClr>
              <a:buFont typeface="Arial" panose="020B0604020202020204" pitchFamily="34" charset="0"/>
              <a:buNone/>
              <a:defRPr lang="en-US" sz="1400" kern="1200">
                <a:solidFill>
                  <a:schemeClr val="tx1">
                    <a:tint val="75000"/>
                  </a:schemeClr>
                </a:solidFill>
                <a:latin typeface="+mn-lt"/>
                <a:ea typeface="MS PGothic" panose="020B0600070205080204" pitchFamily="34" charset="-128"/>
                <a:cs typeface="CiscoSans"/>
              </a:defRPr>
            </a:lvl2pPr>
            <a:lvl3pPr marL="685800" indent="0" algn="ctr" defTabSz="684530" rtl="0" eaLnBrk="1" fontAlgn="base" hangingPunct="1">
              <a:lnSpc>
                <a:spcPct val="95000"/>
              </a:lnSpc>
              <a:spcBef>
                <a:spcPts val="625"/>
              </a:spcBef>
              <a:spcAft>
                <a:spcPct val="0"/>
              </a:spcAft>
              <a:buFont typeface="Arial" panose="020B0604020202020204" pitchFamily="34" charset="0"/>
              <a:buNone/>
              <a:defRPr lang="en-US" sz="1200" kern="1200">
                <a:solidFill>
                  <a:schemeClr val="tx1">
                    <a:tint val="75000"/>
                  </a:schemeClr>
                </a:solidFill>
                <a:latin typeface="+mn-lt"/>
                <a:ea typeface="MS PGothic" panose="020B0600070205080204" pitchFamily="34" charset="-128"/>
                <a:cs typeface="CiscoSans"/>
              </a:defRPr>
            </a:lvl3pPr>
            <a:lvl4pPr marL="10287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4pPr>
            <a:lvl5pPr marL="13716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5pPr>
            <a:lvl6pPr marL="1714500" indent="0" algn="ctr" defTabSz="685800" rtl="0" eaLnBrk="1" latinLnBrk="0" hangingPunct="1">
              <a:spcBef>
                <a:spcPts val="600"/>
              </a:spcBef>
              <a:buFont typeface="Arial" panose="020B0604020202020204" pitchFamily="34" charset="0"/>
              <a:buNone/>
              <a:defRPr sz="900" kern="1200" baseline="0">
                <a:solidFill>
                  <a:schemeClr val="tx1">
                    <a:tint val="75000"/>
                  </a:schemeClr>
                </a:solidFill>
                <a:latin typeface="+mn-lt"/>
                <a:ea typeface="+mn-ea"/>
                <a:cs typeface="+mn-cs"/>
              </a:defRPr>
            </a:lvl6pPr>
            <a:lvl7pPr marL="2057400" indent="0" algn="ctr" defTabSz="685800" rtl="0" eaLnBrk="1" latinLnBrk="0" hangingPunct="1">
              <a:spcBef>
                <a:spcPts val="600"/>
              </a:spcBef>
              <a:buFont typeface="Arial" panose="020B0604020202020204" pitchFamily="34" charset="0"/>
              <a:buNone/>
              <a:defRPr sz="800" kern="1200" baseline="0">
                <a:solidFill>
                  <a:schemeClr val="tx1">
                    <a:tint val="75000"/>
                  </a:schemeClr>
                </a:solidFill>
                <a:latin typeface="+mn-lt"/>
                <a:ea typeface="+mn-ea"/>
                <a:cs typeface="+mn-cs"/>
              </a:defRPr>
            </a:lvl7pPr>
            <a:lvl8pPr marL="2400300"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8pPr>
            <a:lvl9pPr marL="2742565"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9pPr>
          </a:lstStyle>
          <a:p>
            <a:r>
              <a:rPr dirty="0"/>
              <a:t>CyberOps Associate  v1.0</a:t>
            </a:r>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Fighters in the War Against Cybercrime</a:t>
            </a:r>
            <a:br>
              <a:rPr altLang="en-US" dirty="0"/>
            </a:br>
            <a:r>
              <a:rPr lang="en-US" dirty="0"/>
              <a:t>Technologies in the SOC: SOAR (Contd.)</a:t>
            </a:r>
            <a:endParaRPr lang="en-US" dirty="0"/>
          </a:p>
        </p:txBody>
      </p:sp>
      <p:sp>
        <p:nvSpPr>
          <p:cNvPr id="2" name="Content Placeholder 1"/>
          <p:cNvSpPr>
            <a:spLocks noGrp="1"/>
          </p:cNvSpPr>
          <p:nvPr>
            <p:ph idx="1"/>
          </p:nvPr>
        </p:nvSpPr>
        <p:spPr>
          <a:xfrm>
            <a:off x="144065" y="984681"/>
            <a:ext cx="8853286" cy="3812385"/>
          </a:xfrm>
        </p:spPr>
        <p:txBody>
          <a:bodyPr/>
          <a:lstStyle/>
          <a:p>
            <a:pPr>
              <a:buFont typeface="Arial" panose="020B0604020202020204" pitchFamily="34" charset="0"/>
              <a:buChar char="•"/>
            </a:pPr>
            <a:r>
              <a:rPr lang="en-US" sz="1600" dirty="0"/>
              <a:t>SOAR security platforms:</a:t>
            </a:r>
            <a:endParaRPr lang="en-US" sz="1600" dirty="0"/>
          </a:p>
          <a:p>
            <a:pPr marL="627380" lvl="5" indent="-163830"/>
            <a:r>
              <a:rPr lang="en-US" sz="1600" dirty="0">
                <a:solidFill>
                  <a:srgbClr val="000000"/>
                </a:solidFill>
              </a:rPr>
              <a:t>Gather alarm data from each component of the system.</a:t>
            </a:r>
            <a:endParaRPr lang="en-US" sz="1600" dirty="0">
              <a:solidFill>
                <a:srgbClr val="000000"/>
              </a:solidFill>
            </a:endParaRPr>
          </a:p>
          <a:p>
            <a:pPr marL="627380" lvl="5" indent="-163830"/>
            <a:r>
              <a:rPr lang="en-US" sz="1600" dirty="0">
                <a:solidFill>
                  <a:srgbClr val="000000"/>
                </a:solidFill>
              </a:rPr>
              <a:t>Provide tools that enable cases to be researched, assessed, and investigated.</a:t>
            </a:r>
            <a:endParaRPr lang="en-US" sz="1600" dirty="0">
              <a:solidFill>
                <a:srgbClr val="000000"/>
              </a:solidFill>
            </a:endParaRPr>
          </a:p>
          <a:p>
            <a:pPr marL="627380" lvl="5" indent="-163830"/>
            <a:r>
              <a:rPr lang="en-US" sz="1600" dirty="0">
                <a:solidFill>
                  <a:srgbClr val="000000"/>
                </a:solidFill>
              </a:rPr>
              <a:t>Emphasize integration as a means of automating complex incident response workflows that enable more rapid response and adaptive defense strategies.</a:t>
            </a:r>
            <a:endParaRPr lang="en-US" sz="1600" dirty="0">
              <a:solidFill>
                <a:srgbClr val="000000"/>
              </a:solidFill>
            </a:endParaRPr>
          </a:p>
          <a:p>
            <a:pPr marL="627380" lvl="5" indent="-163830"/>
            <a:r>
              <a:rPr lang="en-US" sz="1600" dirty="0">
                <a:solidFill>
                  <a:srgbClr val="000000"/>
                </a:solidFill>
              </a:rPr>
              <a:t>Include pre-defined playbooks that enable automatic response to specific threats. Playbooks can be initiated automatically based on predefined rules or may be triggered by security personnel.</a:t>
            </a:r>
            <a:endParaRPr lang="en-US" sz="1600" dirty="0">
              <a:solidFill>
                <a:srgbClr val="000000"/>
              </a:solidFill>
            </a:endParaRPr>
          </a:p>
          <a:p>
            <a:pPr marL="0" indent="0">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7"/>
            <a:ext cx="8999935" cy="615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Fighters in the War Against Cybercrime</a:t>
            </a:r>
            <a:br>
              <a:rPr altLang="en-US" dirty="0"/>
            </a:br>
            <a:r>
              <a:rPr lang="en-US" dirty="0"/>
              <a:t>SOC Metrics</a:t>
            </a:r>
            <a:endParaRPr lang="en-US" dirty="0"/>
          </a:p>
        </p:txBody>
      </p:sp>
      <p:sp>
        <p:nvSpPr>
          <p:cNvPr id="2" name="Content Placeholder 1"/>
          <p:cNvSpPr>
            <a:spLocks noGrp="1"/>
          </p:cNvSpPr>
          <p:nvPr>
            <p:ph idx="1"/>
          </p:nvPr>
        </p:nvSpPr>
        <p:spPr>
          <a:xfrm>
            <a:off x="144065" y="678630"/>
            <a:ext cx="8853286" cy="1174233"/>
          </a:xfrm>
        </p:spPr>
        <p:txBody>
          <a:bodyPr/>
          <a:lstStyle/>
          <a:p>
            <a:pPr marL="177800" indent="-177800">
              <a:spcBef>
                <a:spcPts val="300"/>
              </a:spcBef>
              <a:spcAft>
                <a:spcPts val="300"/>
              </a:spcAft>
              <a:buClrTx/>
              <a:buSzPct val="100000"/>
              <a:buFont typeface="Arial" panose="020B0604020202020204" pitchFamily="34" charset="0"/>
              <a:buChar char="•"/>
            </a:pPr>
            <a:r>
              <a:rPr lang="en-US" sz="1400" dirty="0"/>
              <a:t>Whether internal to an organization or providing services to multiple organizations, it is important to understand how well the SOC is functioning, so that improvements can be made to the people, processes, and technologies that comprise the SOC.</a:t>
            </a:r>
            <a:endParaRPr lang="en-US" sz="1400" dirty="0"/>
          </a:p>
          <a:p>
            <a:pPr marL="177800" indent="-177800">
              <a:spcBef>
                <a:spcPts val="300"/>
              </a:spcBef>
              <a:spcAft>
                <a:spcPts val="300"/>
              </a:spcAft>
              <a:buClrTx/>
              <a:buSzPct val="100000"/>
              <a:buFont typeface="Arial" panose="020B0604020202020204" pitchFamily="34" charset="0"/>
              <a:buChar char="•"/>
            </a:pPr>
            <a:r>
              <a:rPr lang="en-US" sz="1400" dirty="0"/>
              <a:t>Many metrics or Key Performance Indicators (KPI) can be devised to measure different aspects of SOC performance. However, five metrics are commonly used as SOC metrics by SOC managers.</a:t>
            </a:r>
            <a:endParaRPr lang="en-US" sz="1400" dirty="0">
              <a:solidFill>
                <a:srgbClr val="000000"/>
              </a:solidFill>
            </a:endParaRPr>
          </a:p>
        </p:txBody>
      </p:sp>
      <p:graphicFrame>
        <p:nvGraphicFramePr>
          <p:cNvPr id="5" name="Table 6"/>
          <p:cNvGraphicFramePr>
            <a:graphicFrameLocks noGrp="1"/>
          </p:cNvGraphicFramePr>
          <p:nvPr/>
        </p:nvGraphicFramePr>
        <p:xfrm>
          <a:off x="240632" y="1990526"/>
          <a:ext cx="8756719" cy="2682240"/>
        </p:xfrm>
        <a:graphic>
          <a:graphicData uri="http://schemas.openxmlformats.org/drawingml/2006/table">
            <a:tbl>
              <a:tblPr firstRow="1" bandRow="1">
                <a:tableStyleId>{5C22544A-7EE6-4342-B048-85BDC9FD1C3A}</a:tableStyleId>
              </a:tblPr>
              <a:tblGrid>
                <a:gridCol w="1804736"/>
                <a:gridCol w="6951983"/>
              </a:tblGrid>
              <a:tr h="279854">
                <a:tc>
                  <a:txBody>
                    <a:bodyPr/>
                    <a:lstStyle/>
                    <a:p>
                      <a:pPr algn="ctr"/>
                      <a:r>
                        <a:rPr lang="en-US" dirty="0"/>
                        <a:t>Metrics</a:t>
                      </a:r>
                      <a:endParaRPr lang="en-US" dirty="0"/>
                    </a:p>
                  </a:txBody>
                  <a:tcPr/>
                </a:tc>
                <a:tc>
                  <a:txBody>
                    <a:bodyPr/>
                    <a:lstStyle/>
                    <a:p>
                      <a:pPr algn="ctr"/>
                      <a:r>
                        <a:rPr lang="en-US" sz="1400" dirty="0"/>
                        <a:t>Definition</a:t>
                      </a:r>
                      <a:endParaRPr lang="en-US" sz="1400" dirty="0"/>
                    </a:p>
                  </a:txBody>
                  <a:tcPr/>
                </a:tc>
              </a:tr>
              <a:tr h="475751">
                <a:tc>
                  <a:txBody>
                    <a:bodyPr/>
                    <a:lstStyle/>
                    <a:p>
                      <a:r>
                        <a:rPr lang="en-US" sz="1400" b="0" dirty="0">
                          <a:solidFill>
                            <a:schemeClr val="tx1"/>
                          </a:solidFill>
                        </a:rPr>
                        <a:t>Dwell Time</a:t>
                      </a:r>
                      <a:endParaRPr lang="en-US" sz="1400" b="0" dirty="0">
                        <a:solidFill>
                          <a:schemeClr val="tx1"/>
                        </a:solidFill>
                      </a:endParaRPr>
                    </a:p>
                  </a:txBody>
                  <a:tcPr/>
                </a:tc>
                <a:tc>
                  <a:txBody>
                    <a:bodyPr/>
                    <a:lstStyle/>
                    <a:p>
                      <a:pPr marL="0" indent="0">
                        <a:buClrTx/>
                        <a:buSzPct val="100000"/>
                        <a:buFont typeface="Arial" panose="020B0604020202020204" pitchFamily="34" charset="0"/>
                        <a:buNone/>
                      </a:pPr>
                      <a:r>
                        <a:rPr lang="en-US" sz="1400" kern="1200" dirty="0">
                          <a:solidFill>
                            <a:schemeClr val="tx1"/>
                          </a:solidFill>
                          <a:latin typeface="+mn-lt"/>
                          <a:ea typeface="+mn-ea"/>
                          <a:cs typeface="+mn-cs"/>
                        </a:rPr>
                        <a:t>The length of time that </a:t>
                      </a:r>
                      <a:r>
                        <a:rPr lang="en-US" sz="1400" dirty="0">
                          <a:solidFill>
                            <a:schemeClr val="tx1"/>
                          </a:solidFill>
                        </a:rPr>
                        <a:t>threat actors have access to a network before they are detected, and their access is stopped</a:t>
                      </a:r>
                      <a:endParaRPr lang="en-US" sz="1400" dirty="0">
                        <a:solidFill>
                          <a:schemeClr val="tx1"/>
                        </a:solidFill>
                      </a:endParaRPr>
                    </a:p>
                  </a:txBody>
                  <a:tcPr/>
                </a:tc>
              </a:tr>
              <a:tr h="475751">
                <a:tc>
                  <a:txBody>
                    <a:bodyPr/>
                    <a:lstStyle/>
                    <a:p>
                      <a:r>
                        <a:rPr lang="en-US" sz="1400" b="0" dirty="0">
                          <a:solidFill>
                            <a:schemeClr val="tx1"/>
                          </a:solidFill>
                        </a:rPr>
                        <a:t>Mean Time to Detect (MTTD)</a:t>
                      </a:r>
                      <a:endParaRPr lang="en-US" sz="1400" b="0" dirty="0">
                        <a:solidFill>
                          <a:schemeClr val="tx1"/>
                        </a:solidFill>
                      </a:endParaRPr>
                    </a:p>
                  </a:txBody>
                  <a:tcPr/>
                </a:tc>
                <a:tc>
                  <a:txBody>
                    <a:bodyPr/>
                    <a:lstStyle/>
                    <a:p>
                      <a:pPr marL="0" lvl="5" indent="0"/>
                      <a:r>
                        <a:rPr lang="en-US" sz="1400" dirty="0">
                          <a:solidFill>
                            <a:schemeClr val="tx1"/>
                          </a:solidFill>
                        </a:rPr>
                        <a:t>The average time that it takes for the SOC personnel to identify valid security incidents have occurred in the network</a:t>
                      </a:r>
                      <a:endParaRPr lang="en-US" sz="1400" dirty="0">
                        <a:solidFill>
                          <a:schemeClr val="tx1"/>
                        </a:solidFill>
                      </a:endParaRPr>
                    </a:p>
                  </a:txBody>
                  <a:tcPr/>
                </a:tc>
              </a:tr>
              <a:tr h="475751">
                <a:tc>
                  <a:txBody>
                    <a:bodyPr/>
                    <a:lstStyle/>
                    <a:p>
                      <a:r>
                        <a:rPr lang="en-US" sz="1400" b="0" kern="1200" dirty="0">
                          <a:solidFill>
                            <a:schemeClr val="tx1"/>
                          </a:solidFill>
                          <a:latin typeface="+mn-lt"/>
                          <a:ea typeface="+mn-ea"/>
                          <a:cs typeface="+mn-cs"/>
                        </a:rPr>
                        <a:t>Mean Time to Respond (MTTR) </a:t>
                      </a:r>
                      <a:endParaRPr lang="en-US" sz="1400" b="0" dirty="0">
                        <a:solidFill>
                          <a:schemeClr val="tx1"/>
                        </a:solidFill>
                      </a:endParaRPr>
                    </a:p>
                  </a:txBody>
                  <a:tcPr/>
                </a:tc>
                <a:tc>
                  <a:txBody>
                    <a:bodyPr/>
                    <a:lstStyle/>
                    <a:p>
                      <a:pPr marL="0" lvl="5" indent="0" algn="l" defTabSz="685800" rtl="0" eaLnBrk="1" latinLnBrk="0" hangingPunct="1"/>
                      <a:r>
                        <a:rPr lang="en-US" sz="1400" b="0" kern="1200" dirty="0">
                          <a:solidFill>
                            <a:schemeClr val="tx1"/>
                          </a:solidFill>
                          <a:latin typeface="+mn-lt"/>
                          <a:ea typeface="+mn-ea"/>
                          <a:cs typeface="+mn-cs"/>
                        </a:rPr>
                        <a:t>The average time it takes to stop and remediate a security incident</a:t>
                      </a:r>
                      <a:endParaRPr lang="en-US" sz="1400" b="0" kern="1200" dirty="0">
                        <a:solidFill>
                          <a:schemeClr val="tx1"/>
                        </a:solidFill>
                        <a:latin typeface="+mn-lt"/>
                        <a:ea typeface="+mn-ea"/>
                        <a:cs typeface="+mn-cs"/>
                      </a:endParaRPr>
                    </a:p>
                  </a:txBody>
                  <a:tcPr/>
                </a:tc>
              </a:tr>
              <a:tr h="475751">
                <a:tc>
                  <a:txBody>
                    <a:bodyPr/>
                    <a:lstStyle/>
                    <a:p>
                      <a:r>
                        <a:rPr lang="en-US" sz="1400" b="0" kern="1200" dirty="0">
                          <a:solidFill>
                            <a:schemeClr val="tx1"/>
                          </a:solidFill>
                          <a:latin typeface="+mn-lt"/>
                          <a:ea typeface="+mn-ea"/>
                          <a:cs typeface="+mn-cs"/>
                        </a:rPr>
                        <a:t>Mean Time to Contain (MTTC) </a:t>
                      </a:r>
                      <a:endParaRPr lang="en-US" sz="1400" b="0" dirty="0">
                        <a:solidFill>
                          <a:schemeClr val="tx1"/>
                        </a:solidFill>
                      </a:endParaRPr>
                    </a:p>
                  </a:txBody>
                  <a:tcPr/>
                </a:tc>
                <a:tc>
                  <a:txBody>
                    <a:bodyPr/>
                    <a:lstStyle/>
                    <a:p>
                      <a:pPr marL="0" lvl="5" indent="0" algn="l" defTabSz="685800" rtl="0" eaLnBrk="1" latinLnBrk="0" hangingPunct="1"/>
                      <a:r>
                        <a:rPr lang="en-US" sz="1400" b="0" kern="1200" dirty="0">
                          <a:solidFill>
                            <a:schemeClr val="tx1"/>
                          </a:solidFill>
                          <a:latin typeface="+mn-lt"/>
                          <a:ea typeface="+mn-ea"/>
                          <a:cs typeface="+mn-cs"/>
                        </a:rPr>
                        <a:t>The time required to stop the incident from causing further damage to systems or data</a:t>
                      </a:r>
                      <a:endParaRPr lang="en-US" sz="1400" b="0" kern="1200" dirty="0">
                        <a:solidFill>
                          <a:schemeClr val="tx1"/>
                        </a:solidFill>
                        <a:latin typeface="+mn-lt"/>
                        <a:ea typeface="+mn-ea"/>
                        <a:cs typeface="+mn-cs"/>
                      </a:endParaRPr>
                    </a:p>
                  </a:txBody>
                  <a:tcPr/>
                </a:tc>
              </a:tr>
              <a:tr h="279854">
                <a:tc>
                  <a:txBody>
                    <a:bodyPr/>
                    <a:lstStyle/>
                    <a:p>
                      <a:r>
                        <a:rPr lang="en-US" sz="1400" b="0" kern="1200" dirty="0">
                          <a:solidFill>
                            <a:schemeClr val="tx1"/>
                          </a:solidFill>
                          <a:latin typeface="+mn-lt"/>
                          <a:ea typeface="+mn-ea"/>
                          <a:cs typeface="+mn-cs"/>
                        </a:rPr>
                        <a:t>Time to Control</a:t>
                      </a:r>
                      <a:endParaRPr lang="en-US" sz="1400" b="0" dirty="0">
                        <a:solidFill>
                          <a:schemeClr val="tx1"/>
                        </a:solidFill>
                      </a:endParaRPr>
                    </a:p>
                  </a:txBody>
                  <a:tcPr/>
                </a:tc>
                <a:tc>
                  <a:txBody>
                    <a:bodyPr/>
                    <a:lstStyle/>
                    <a:p>
                      <a:pPr marL="0" lvl="5" indent="0" algn="l" defTabSz="685800" rtl="0" eaLnBrk="1" latinLnBrk="0" hangingPunct="1"/>
                      <a:r>
                        <a:rPr lang="en-US" sz="1400" b="0" kern="1200" dirty="0">
                          <a:solidFill>
                            <a:schemeClr val="tx1"/>
                          </a:solidFill>
                          <a:latin typeface="+mn-lt"/>
                          <a:ea typeface="+mn-ea"/>
                          <a:cs typeface="+mn-cs"/>
                        </a:rPr>
                        <a:t>The time required to stop the spread of malware in the network</a:t>
                      </a:r>
                      <a:endParaRPr lang="en-US" sz="1400" b="0" kern="1200" dirty="0">
                        <a:solidFill>
                          <a:schemeClr val="tx1"/>
                        </a:solidFill>
                        <a:latin typeface="+mn-lt"/>
                        <a:ea typeface="+mn-ea"/>
                        <a:cs typeface="+mn-cs"/>
                      </a:endParaRPr>
                    </a:p>
                  </a:txBody>
                  <a:tcPr/>
                </a:tc>
              </a:tr>
            </a:tbl>
          </a:graphicData>
        </a:graphic>
      </p:graphicFrame>
    </p:spTree>
    <p:custDataLst>
      <p:tags r:id="rId1"/>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Fighters in the War Against Cybercrime</a:t>
            </a:r>
            <a:br>
              <a:rPr altLang="en-US" dirty="0"/>
            </a:br>
            <a:r>
              <a:rPr lang="en-US" dirty="0"/>
              <a:t>Enterprise and Managed Security</a:t>
            </a:r>
            <a:endParaRPr lang="en-US" dirty="0"/>
          </a:p>
        </p:txBody>
      </p:sp>
      <p:sp>
        <p:nvSpPr>
          <p:cNvPr id="2" name="Content Placeholder 1"/>
          <p:cNvSpPr>
            <a:spLocks noGrp="1"/>
          </p:cNvSpPr>
          <p:nvPr>
            <p:ph idx="1"/>
          </p:nvPr>
        </p:nvSpPr>
        <p:spPr>
          <a:xfrm>
            <a:off x="144065" y="798944"/>
            <a:ext cx="8853286" cy="3812385"/>
          </a:xfrm>
        </p:spPr>
        <p:txBody>
          <a:bodyPr/>
          <a:lstStyle/>
          <a:p>
            <a:pPr algn="l">
              <a:buFont typeface="Arial" panose="020B0604020202020204" pitchFamily="34" charset="0"/>
              <a:buChar char="•"/>
            </a:pPr>
            <a:r>
              <a:rPr lang="en-US" sz="1600" dirty="0"/>
              <a:t>For medium and large networks, the organization will benefit from implementing an enterprise-level SOC, which is a complete in-house solution. </a:t>
            </a:r>
            <a:endParaRPr lang="en-US" sz="1600" dirty="0"/>
          </a:p>
          <a:p>
            <a:pPr algn="l">
              <a:buFont typeface="Arial" panose="020B0604020202020204" pitchFamily="34" charset="0"/>
              <a:buChar char="•"/>
            </a:pPr>
            <a:r>
              <a:rPr lang="en-US" sz="1600" dirty="0"/>
              <a:t>Larger organizations may outsource at least a part of the SOC operations to a security solutions provider.</a:t>
            </a:r>
            <a:endParaRPr lang="en-US" sz="1600" dirty="0"/>
          </a:p>
          <a:p>
            <a:pPr algn="l">
              <a:buFont typeface="Arial" panose="020B0604020202020204" pitchFamily="34" charset="0"/>
              <a:buChar char="•"/>
            </a:pPr>
            <a:r>
              <a:rPr lang="en-US" sz="1600" dirty="0"/>
              <a:t>Cisco offers a wide range of incident response, preparedness, and management capabilities including:</a:t>
            </a:r>
            <a:endParaRPr lang="en-US" sz="1600" dirty="0"/>
          </a:p>
          <a:p>
            <a:pPr marL="749300" lvl="6" indent="-285750"/>
            <a:r>
              <a:rPr lang="en-US" sz="1600" dirty="0">
                <a:solidFill>
                  <a:srgbClr val="000000"/>
                </a:solidFill>
                <a:ea typeface="MS PGothic" panose="020B0600070205080204" pitchFamily="34" charset="-128"/>
              </a:rPr>
              <a:t>Cisco Smart Net Total Care Service for Rapid Problem Resolution</a:t>
            </a:r>
            <a:endParaRPr lang="en-US" sz="1600" dirty="0">
              <a:solidFill>
                <a:srgbClr val="000000"/>
              </a:solidFill>
              <a:ea typeface="MS PGothic" panose="020B0600070205080204" pitchFamily="34" charset="-128"/>
            </a:endParaRPr>
          </a:p>
          <a:p>
            <a:pPr marL="749300" lvl="6" indent="-285750"/>
            <a:r>
              <a:rPr lang="en-US" sz="1600" dirty="0">
                <a:solidFill>
                  <a:srgbClr val="000000"/>
                </a:solidFill>
                <a:ea typeface="MS PGothic" panose="020B0600070205080204" pitchFamily="34" charset="-128"/>
              </a:rPr>
              <a:t>Cisco Product Security Incident Response Team (PSIRT)</a:t>
            </a:r>
            <a:endParaRPr lang="en-US" sz="1600" dirty="0">
              <a:solidFill>
                <a:srgbClr val="000000"/>
              </a:solidFill>
              <a:ea typeface="MS PGothic" panose="020B0600070205080204" pitchFamily="34" charset="-128"/>
            </a:endParaRPr>
          </a:p>
          <a:p>
            <a:pPr marL="749300" lvl="6" indent="-285750"/>
            <a:r>
              <a:rPr lang="en-US" sz="1600" dirty="0">
                <a:solidFill>
                  <a:srgbClr val="000000"/>
                </a:solidFill>
                <a:ea typeface="MS PGothic" panose="020B0600070205080204" pitchFamily="34" charset="-128"/>
              </a:rPr>
              <a:t>Cisco Computer Security Incident Response Team (CSIRT)</a:t>
            </a:r>
            <a:endParaRPr lang="en-US" sz="1600" dirty="0">
              <a:solidFill>
                <a:srgbClr val="000000"/>
              </a:solidFill>
              <a:ea typeface="MS PGothic" panose="020B0600070205080204" pitchFamily="34" charset="-128"/>
            </a:endParaRPr>
          </a:p>
          <a:p>
            <a:pPr marL="749300" lvl="6" indent="-285750"/>
            <a:r>
              <a:rPr lang="en-US" sz="1600" dirty="0">
                <a:solidFill>
                  <a:srgbClr val="000000"/>
                </a:solidFill>
                <a:ea typeface="MS PGothic" panose="020B0600070205080204" pitchFamily="34" charset="-128"/>
              </a:rPr>
              <a:t>Cisco Managed Services</a:t>
            </a:r>
            <a:endParaRPr lang="en-US" sz="1600" dirty="0">
              <a:solidFill>
                <a:srgbClr val="000000"/>
              </a:solidFill>
              <a:ea typeface="MS PGothic" panose="020B0600070205080204" pitchFamily="34" charset="-128"/>
            </a:endParaRPr>
          </a:p>
          <a:p>
            <a:pPr marL="749300" lvl="6" indent="-285750"/>
            <a:r>
              <a:rPr lang="en-US" sz="1600" dirty="0">
                <a:solidFill>
                  <a:srgbClr val="000000"/>
                </a:solidFill>
                <a:ea typeface="MS PGothic" panose="020B0600070205080204" pitchFamily="34" charset="-128"/>
              </a:rPr>
              <a:t>Cisco Tactical Operations (TacOps)</a:t>
            </a:r>
            <a:endParaRPr lang="en-US" sz="1600" dirty="0">
              <a:solidFill>
                <a:srgbClr val="000000"/>
              </a:solidFill>
              <a:ea typeface="MS PGothic" panose="020B0600070205080204" pitchFamily="34" charset="-128"/>
            </a:endParaRPr>
          </a:p>
          <a:p>
            <a:pPr marL="749300" lvl="6" indent="-285750"/>
            <a:r>
              <a:rPr lang="en-US" sz="1600" dirty="0">
                <a:solidFill>
                  <a:srgbClr val="000000"/>
                </a:solidFill>
                <a:ea typeface="MS PGothic" panose="020B0600070205080204" pitchFamily="34" charset="-128"/>
              </a:rPr>
              <a:t>Cisco’s Safety and Physical Security Program</a:t>
            </a:r>
            <a:endParaRPr lang="en-US" sz="1600" dirty="0">
              <a:solidFill>
                <a:srgbClr val="000000"/>
              </a:solidFill>
              <a:ea typeface="MS PGothic" panose="020B0600070205080204" pitchFamily="34" charset="-128"/>
            </a:endParaRPr>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Fighters in the War Against Cybercrime</a:t>
            </a:r>
            <a:br>
              <a:rPr altLang="en-US" dirty="0"/>
            </a:br>
            <a:r>
              <a:rPr lang="en-US" dirty="0"/>
              <a:t>Security vs. Availability</a:t>
            </a:r>
            <a:endParaRPr lang="en-US" dirty="0"/>
          </a:p>
        </p:txBody>
      </p:sp>
      <p:sp>
        <p:nvSpPr>
          <p:cNvPr id="2" name="Content Placeholder 1"/>
          <p:cNvSpPr>
            <a:spLocks noGrp="1"/>
          </p:cNvSpPr>
          <p:nvPr>
            <p:ph idx="1"/>
          </p:nvPr>
        </p:nvSpPr>
        <p:spPr>
          <a:xfrm>
            <a:off x="144065" y="798944"/>
            <a:ext cx="8853286" cy="3812385"/>
          </a:xfrm>
        </p:spPr>
        <p:txBody>
          <a:bodyPr/>
          <a:lstStyle/>
          <a:p>
            <a:pPr marL="177800" indent="-177800">
              <a:buFont typeface="Arial" panose="020B0604020202020204" pitchFamily="34" charset="0"/>
              <a:buChar char="•"/>
            </a:pPr>
            <a:r>
              <a:rPr lang="en-US" sz="1600" dirty="0"/>
              <a:t>Security personnel understand that for the organization to accomplish its priorities, network availability must be preserved.</a:t>
            </a:r>
            <a:endParaRPr lang="en-US" sz="1600" dirty="0"/>
          </a:p>
          <a:p>
            <a:pPr marL="177800" indent="-177800">
              <a:buFont typeface="Arial" panose="020B0604020202020204" pitchFamily="34" charset="0"/>
              <a:buChar char="•"/>
            </a:pPr>
            <a:r>
              <a:rPr lang="en-US" sz="1600" dirty="0"/>
              <a:t>Each business or industry has a limited tolerance for network downtime. That tolerance is usually based upon a comparison of the cost of the downtime in relation to the cost of ensuring against downtime. </a:t>
            </a:r>
            <a:endParaRPr lang="en-US" sz="1600" dirty="0"/>
          </a:p>
          <a:p>
            <a:pPr marL="177800" indent="-177800">
              <a:buFont typeface="Arial" panose="020B0604020202020204" pitchFamily="34" charset="0"/>
              <a:buChar char="•"/>
            </a:pPr>
            <a:r>
              <a:rPr lang="en-US" sz="1600" dirty="0"/>
              <a:t>Security cannot be so strong that it interferes with the needs of employees or business functions. It is always a tradeoff between strong security and permitting efficient business functioning.</a:t>
            </a:r>
            <a:endParaRPr lang="en-US" sz="1600" dirty="0"/>
          </a:p>
          <a:p>
            <a:pPr marL="0" indent="0">
              <a:buFont typeface="Arial" panose="020B0604020202020204" pitchFamily="34" charset="0"/>
              <a:buNone/>
            </a:pPr>
            <a:r>
              <a:rPr lang="en-US" sz="1600" u="sng" dirty="0"/>
              <a:t>Elements of InfoSEC</a:t>
            </a:r>
            <a:endParaRPr lang="en-US" sz="1600" dirty="0"/>
          </a:p>
          <a:p>
            <a:pPr marL="177800" indent="-177800">
              <a:buFont typeface="Arial" panose="020B0604020202020204" pitchFamily="34" charset="0"/>
              <a:buChar char="•"/>
            </a:pPr>
            <a:r>
              <a:rPr lang="en-US" sz="1600" dirty="0"/>
              <a:t>C- Confidentiality</a:t>
            </a:r>
            <a:endParaRPr lang="en-US" sz="1600" dirty="0"/>
          </a:p>
          <a:p>
            <a:pPr marL="177800" indent="-177800">
              <a:buFont typeface="Arial" panose="020B0604020202020204" pitchFamily="34" charset="0"/>
              <a:buChar char="•"/>
            </a:pPr>
            <a:r>
              <a:rPr lang="en-US" sz="1600" dirty="0"/>
              <a:t>I- Intergrity</a:t>
            </a:r>
            <a:endParaRPr lang="en-US" sz="1600" dirty="0"/>
          </a:p>
          <a:p>
            <a:pPr marL="177800" indent="-177800">
              <a:buFont typeface="Arial" panose="020B0604020202020204" pitchFamily="34" charset="0"/>
              <a:buChar char="•"/>
            </a:pPr>
            <a:r>
              <a:rPr lang="en-US" sz="1600" dirty="0"/>
              <a:t>A- Availability</a:t>
            </a:r>
            <a:endParaRPr lang="en-US" sz="1600" dirty="0"/>
          </a:p>
        </p:txBody>
      </p:sp>
    </p:spTree>
    <p:custDataLst>
      <p:tags r:id="rId1"/>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503288" cy="1802391"/>
          </a:xfrm>
        </p:spPr>
        <p:txBody>
          <a:bodyPr/>
          <a:lstStyle/>
          <a:p>
            <a:r>
              <a:rPr lang="en-US" dirty="0">
                <a:solidFill>
                  <a:schemeClr val="accent5">
                    <a:lumMod val="40000"/>
                    <a:lumOff val="60000"/>
                  </a:schemeClr>
                </a:solidFill>
              </a:rPr>
              <a:t>2.2 Becoming a Defender</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Becoming a Defender </a:t>
            </a:r>
            <a:br>
              <a:rPr altLang="en-US" dirty="0"/>
            </a:br>
            <a:r>
              <a:rPr lang="en-US" dirty="0"/>
              <a:t>Certifications</a:t>
            </a:r>
            <a:endParaRPr lang="en-US" dirty="0"/>
          </a:p>
        </p:txBody>
      </p:sp>
      <p:sp>
        <p:nvSpPr>
          <p:cNvPr id="2" name="Content Placeholder 1"/>
          <p:cNvSpPr>
            <a:spLocks noGrp="1"/>
          </p:cNvSpPr>
          <p:nvPr>
            <p:ph idx="1"/>
          </p:nvPr>
        </p:nvSpPr>
        <p:spPr>
          <a:xfrm>
            <a:off x="144065" y="798944"/>
            <a:ext cx="5597829" cy="3705323"/>
          </a:xfrm>
        </p:spPr>
        <p:txBody>
          <a:bodyPr/>
          <a:lstStyle/>
          <a:p>
            <a:pPr marL="177800" indent="-177800">
              <a:buFont typeface="Arial" panose="020B0604020202020204" pitchFamily="34" charset="0"/>
              <a:buChar char="•"/>
            </a:pPr>
            <a:r>
              <a:rPr lang="en-US" sz="1600" dirty="0"/>
              <a:t>A variety of cybersecurity certifications that are relevant to careers in SOCs are available:</a:t>
            </a:r>
            <a:endParaRPr lang="en-US" sz="1600" dirty="0"/>
          </a:p>
          <a:p>
            <a:pPr marL="366395" lvl="1" indent="-177800">
              <a:buFont typeface="Arial" panose="020B0604020202020204" pitchFamily="34" charset="0"/>
              <a:buChar char="•"/>
            </a:pPr>
            <a:r>
              <a:rPr lang="en-US" sz="1500" dirty="0"/>
              <a:t>Cisco Certified CyberOps Associate</a:t>
            </a:r>
            <a:endParaRPr lang="en-US" sz="1500" dirty="0"/>
          </a:p>
          <a:p>
            <a:pPr marL="366395" lvl="1" indent="-177800">
              <a:buFont typeface="Arial" panose="020B0604020202020204" pitchFamily="34" charset="0"/>
              <a:buChar char="•"/>
            </a:pPr>
            <a:r>
              <a:rPr lang="en-US" sz="1500" dirty="0"/>
              <a:t>CompTIA Cybersecurity Analyst Certification</a:t>
            </a:r>
            <a:endParaRPr lang="en-US" sz="1500" dirty="0"/>
          </a:p>
          <a:p>
            <a:pPr marL="366395" lvl="1" indent="-177800">
              <a:buFont typeface="Arial" panose="020B0604020202020204" pitchFamily="34" charset="0"/>
              <a:buChar char="•"/>
            </a:pPr>
            <a:r>
              <a:rPr lang="en-US" sz="1500" dirty="0"/>
              <a:t>(ISC)² Information Security Certifications</a:t>
            </a:r>
            <a:endParaRPr lang="en-US" sz="1500" dirty="0"/>
          </a:p>
          <a:p>
            <a:pPr marL="366395" lvl="1" indent="-177800">
              <a:buFont typeface="Arial" panose="020B0604020202020204" pitchFamily="34" charset="0"/>
              <a:buChar char="•"/>
            </a:pPr>
            <a:r>
              <a:rPr lang="fr-FR" sz="1500" dirty="0"/>
              <a:t>Global Information Assurance Certification</a:t>
            </a:r>
            <a:br>
              <a:rPr lang="fr-FR" sz="1500" dirty="0"/>
            </a:br>
            <a:r>
              <a:rPr lang="fr-FR" sz="1500" dirty="0"/>
              <a:t> (GIAC)</a:t>
            </a:r>
            <a:endParaRPr lang="fr-FR" sz="1500" dirty="0"/>
          </a:p>
          <a:p>
            <a:pPr marL="366395" lvl="1" indent="-177800">
              <a:buFont typeface="Arial" panose="020B0604020202020204" pitchFamily="34" charset="0"/>
              <a:buChar char="•"/>
            </a:pPr>
            <a:r>
              <a:rPr altLang="fr-FR" sz="1500" dirty="0"/>
              <a:t>Certified Ethical Hacker( EC Council)</a:t>
            </a:r>
            <a:endParaRPr altLang="fr-FR" sz="1500" dirty="0"/>
          </a:p>
          <a:p>
            <a:pPr marL="366395" lvl="1" indent="-177800">
              <a:buFont typeface="Arial" panose="020B0604020202020204" pitchFamily="34" charset="0"/>
              <a:buChar char="•"/>
            </a:pPr>
            <a:r>
              <a:rPr altLang="fr-FR" sz="1500" dirty="0"/>
              <a:t>Comptia S+ ( comptia)</a:t>
            </a:r>
            <a:br>
              <a:rPr altLang="fr-FR" sz="1500" dirty="0"/>
            </a:br>
            <a:br>
              <a:rPr altLang="fr-FR" sz="1500" dirty="0"/>
            </a:br>
            <a:r>
              <a:rPr lang="en-US" sz="1600" dirty="0"/>
              <a:t>Search for “cybersecurity certifications” on the</a:t>
            </a:r>
            <a:br>
              <a:rPr lang="en-US" sz="1600" dirty="0"/>
            </a:br>
            <a:r>
              <a:rPr lang="en-US" sz="1600" dirty="0"/>
              <a:t>Internet to know more about other vendor </a:t>
            </a:r>
            <a:br>
              <a:rPr lang="en-US" sz="1600" dirty="0"/>
            </a:br>
            <a:r>
              <a:rPr lang="en-US" sz="1600" dirty="0"/>
              <a:t>and vendor-neutral certifications.</a:t>
            </a:r>
            <a:endParaRPr lang="en-US" sz="1600" dirty="0"/>
          </a:p>
        </p:txBody>
      </p:sp>
      <p:pic>
        <p:nvPicPr>
          <p:cNvPr id="3" name="Picture 2"/>
          <p:cNvPicPr>
            <a:picLocks noChangeAspect="1"/>
          </p:cNvPicPr>
          <p:nvPr/>
        </p:nvPicPr>
        <p:blipFill>
          <a:blip r:embed="rId1"/>
          <a:stretch>
            <a:fillRect/>
          </a:stretch>
        </p:blipFill>
        <p:spPr>
          <a:xfrm>
            <a:off x="4920914" y="1391403"/>
            <a:ext cx="3900489" cy="1481138"/>
          </a:xfrm>
          <a:prstGeom prst="rect">
            <a:avLst/>
          </a:prstGeom>
          <a:ln w="6350">
            <a:solidFill>
              <a:schemeClr val="tx1"/>
            </a:solidFill>
          </a:ln>
        </p:spPr>
      </p:pic>
    </p:spTree>
    <p:custDataLst>
      <p:tags r:id="rId2"/>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Becoming a Defender</a:t>
            </a:r>
            <a:br>
              <a:rPr altLang="en-US" dirty="0"/>
            </a:br>
            <a:r>
              <a:rPr lang="en-US" dirty="0"/>
              <a:t>Further Education</a:t>
            </a:r>
            <a:endParaRPr lang="en-US" dirty="0"/>
          </a:p>
        </p:txBody>
      </p:sp>
      <p:sp>
        <p:nvSpPr>
          <p:cNvPr id="2" name="Content Placeholder 1"/>
          <p:cNvSpPr>
            <a:spLocks noGrp="1"/>
          </p:cNvSpPr>
          <p:nvPr>
            <p:ph idx="1"/>
          </p:nvPr>
        </p:nvSpPr>
        <p:spPr>
          <a:xfrm>
            <a:off x="144065" y="798944"/>
            <a:ext cx="6122264" cy="3705323"/>
          </a:xfrm>
        </p:spPr>
        <p:txBody>
          <a:bodyPr/>
          <a:lstStyle/>
          <a:p>
            <a:pPr marL="177800" indent="-177800">
              <a:buFont typeface="Arial" panose="020B0604020202020204" pitchFamily="34" charset="0"/>
              <a:buChar char="•"/>
            </a:pPr>
            <a:r>
              <a:rPr lang="en-US" sz="1600" b="1" dirty="0"/>
              <a:t>Degrees</a:t>
            </a:r>
            <a:r>
              <a:rPr lang="en-US" sz="1600" dirty="0"/>
              <a:t>: When considering a career in the cybersecurity field, one should seriously consider pursuing a technical degree or bachelor’s degree in computer science, electrical engineering, information technology, or information security. </a:t>
            </a:r>
            <a:endParaRPr lang="en-US" sz="1600" dirty="0"/>
          </a:p>
          <a:p>
            <a:pPr marL="177800" indent="-177800">
              <a:buFont typeface="Arial" panose="020B0604020202020204" pitchFamily="34" charset="0"/>
              <a:buChar char="•"/>
            </a:pPr>
            <a:r>
              <a:rPr lang="en-US" sz="1600" b="1" dirty="0"/>
              <a:t>Python Programming</a:t>
            </a:r>
            <a:r>
              <a:rPr lang="en-US" sz="1600" dirty="0"/>
              <a:t>: Computer programming is an essential skill for anyone who wishes to pursue a career in cybersecurity. If you have never learned how to program, then Python might be the first language to learn.</a:t>
            </a:r>
            <a:endParaRPr lang="en-US" sz="1600" dirty="0"/>
          </a:p>
          <a:p>
            <a:pPr marL="177800" indent="-177800">
              <a:buFont typeface="Arial" panose="020B0604020202020204" pitchFamily="34" charset="0"/>
              <a:buChar char="•"/>
            </a:pPr>
            <a:r>
              <a:rPr lang="en-US" sz="1600" b="1" dirty="0"/>
              <a:t>Linux Skills</a:t>
            </a:r>
            <a:r>
              <a:rPr lang="en-US" sz="1600" dirty="0"/>
              <a:t>: Linux is widely used in SOCs and other networking and security environments. Linux skills are a valuable addition to your skillset as you work to develop a career in cybersecurity.</a:t>
            </a:r>
            <a:endParaRPr lang="en-US" sz="1600" dirty="0"/>
          </a:p>
        </p:txBody>
      </p:sp>
      <p:pic>
        <p:nvPicPr>
          <p:cNvPr id="7170" name="Picture 2"/>
          <p:cNvPicPr>
            <a:picLocks noChangeAspect="1" noChangeArrowheads="1"/>
          </p:cNvPicPr>
          <p:nvPr/>
        </p:nvPicPr>
        <p:blipFill rotWithShape="1">
          <a:blip r:embed="rId1"/>
          <a:srcRect l="4067" t="2298" r="3035" b="2748"/>
          <a:stretch>
            <a:fillRect/>
          </a:stretch>
        </p:blipFill>
        <p:spPr bwMode="auto">
          <a:xfrm>
            <a:off x="6144676" y="1086304"/>
            <a:ext cx="2855259" cy="2458408"/>
          </a:xfrm>
          <a:prstGeom prst="rect">
            <a:avLst/>
          </a:prstGeom>
          <a:noFill/>
          <a:ln w="6350">
            <a:solidFill>
              <a:schemeClr val="tx1"/>
            </a:solidFill>
            <a:miter lim="800000"/>
            <a:headEnd/>
            <a:tailEnd/>
          </a:ln>
        </p:spPr>
      </p:pic>
    </p:spTree>
    <p:custDataLst>
      <p:tags r:id="rId2"/>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Becoming a Defender</a:t>
            </a:r>
            <a:br>
              <a:rPr altLang="en-US" dirty="0"/>
            </a:br>
            <a:r>
              <a:rPr lang="en-US" dirty="0"/>
              <a:t>Sources of Career Information</a:t>
            </a:r>
            <a:endParaRPr lang="en-US" dirty="0"/>
          </a:p>
        </p:txBody>
      </p:sp>
      <p:sp>
        <p:nvSpPr>
          <p:cNvPr id="2" name="Content Placeholder 1"/>
          <p:cNvSpPr>
            <a:spLocks noGrp="1"/>
          </p:cNvSpPr>
          <p:nvPr>
            <p:ph idx="1"/>
          </p:nvPr>
        </p:nvSpPr>
        <p:spPr>
          <a:xfrm>
            <a:off x="144066" y="798944"/>
            <a:ext cx="5530594" cy="3705323"/>
          </a:xfrm>
        </p:spPr>
        <p:txBody>
          <a:bodyPr/>
          <a:lstStyle/>
          <a:p>
            <a:pPr marL="177800" indent="-177800">
              <a:buClrTx/>
              <a:buSzPct val="100000"/>
              <a:buFont typeface="Arial" panose="020B0604020202020204" pitchFamily="34" charset="0"/>
              <a:buChar char="•"/>
            </a:pPr>
            <a:r>
              <a:rPr lang="en-US" sz="1600" dirty="0"/>
              <a:t>A variety of websites and mobile applications advertise information technology jobs. Each site targets a variety of job applicants and provides different tools for candidates to research their ideal job position. </a:t>
            </a:r>
            <a:endParaRPr lang="en-US" sz="1600" dirty="0"/>
          </a:p>
          <a:p>
            <a:pPr marL="177800" indent="-177800">
              <a:buClrTx/>
              <a:buSzPct val="100000"/>
              <a:buFont typeface="Arial" panose="020B0604020202020204" pitchFamily="34" charset="0"/>
              <a:buChar char="•"/>
            </a:pPr>
            <a:r>
              <a:rPr lang="en-US" sz="1600" dirty="0"/>
              <a:t>Many sites are job site aggregators that gather listings from other job boards and company career sites and display them in a single location.</a:t>
            </a:r>
            <a:endParaRPr lang="en-US" sz="1600" dirty="0"/>
          </a:p>
          <a:p>
            <a:pPr marL="627380" lvl="6" indent="-163830"/>
            <a:r>
              <a:rPr lang="en-US" sz="1600" dirty="0">
                <a:solidFill>
                  <a:srgbClr val="000000"/>
                </a:solidFill>
                <a:ea typeface="MS PGothic" panose="020B0600070205080204" pitchFamily="34" charset="-128"/>
              </a:rPr>
              <a:t>Indeed.com</a:t>
            </a:r>
            <a:endParaRPr lang="en-US" sz="1600" dirty="0">
              <a:solidFill>
                <a:srgbClr val="000000"/>
              </a:solidFill>
              <a:ea typeface="MS PGothic" panose="020B0600070205080204" pitchFamily="34" charset="-128"/>
            </a:endParaRPr>
          </a:p>
          <a:p>
            <a:pPr marL="627380" lvl="6" indent="-163830"/>
            <a:r>
              <a:rPr lang="en-US" sz="1600" dirty="0">
                <a:solidFill>
                  <a:srgbClr val="000000"/>
                </a:solidFill>
                <a:ea typeface="MS PGothic" panose="020B0600070205080204" pitchFamily="34" charset="-128"/>
              </a:rPr>
              <a:t>CareerBuilder.com</a:t>
            </a:r>
            <a:endParaRPr lang="en-US" sz="1600" dirty="0">
              <a:solidFill>
                <a:srgbClr val="000000"/>
              </a:solidFill>
              <a:ea typeface="MS PGothic" panose="020B0600070205080204" pitchFamily="34" charset="-128"/>
            </a:endParaRPr>
          </a:p>
          <a:p>
            <a:pPr marL="627380" lvl="6" indent="-163830"/>
            <a:r>
              <a:rPr lang="en-US" sz="1600" dirty="0">
                <a:solidFill>
                  <a:srgbClr val="000000"/>
                </a:solidFill>
              </a:rPr>
              <a:t>USAJobs.gov</a:t>
            </a:r>
            <a:endParaRPr lang="en-US" sz="1600" dirty="0">
              <a:solidFill>
                <a:srgbClr val="000000"/>
              </a:solidFill>
            </a:endParaRPr>
          </a:p>
          <a:p>
            <a:pPr marL="627380" lvl="6" indent="-163830"/>
            <a:r>
              <a:rPr lang="en-US" sz="1600" dirty="0">
                <a:solidFill>
                  <a:srgbClr val="000000"/>
                </a:solidFill>
              </a:rPr>
              <a:t>Glassdoor</a:t>
            </a:r>
            <a:endParaRPr lang="en-US" sz="1600" dirty="0">
              <a:solidFill>
                <a:srgbClr val="000000"/>
              </a:solidFill>
            </a:endParaRPr>
          </a:p>
          <a:p>
            <a:pPr marL="627380" lvl="6" indent="-163830"/>
            <a:r>
              <a:rPr lang="en-US" sz="1600" dirty="0">
                <a:solidFill>
                  <a:srgbClr val="000000"/>
                </a:solidFill>
              </a:rPr>
              <a:t>LinkedIn</a:t>
            </a:r>
            <a:endParaRPr lang="en-US" sz="1600" dirty="0">
              <a:solidFill>
                <a:srgbClr val="000000"/>
              </a:solidFill>
            </a:endParaRPr>
          </a:p>
        </p:txBody>
      </p:sp>
      <p:pic>
        <p:nvPicPr>
          <p:cNvPr id="8194" name="Picture 2"/>
          <p:cNvPicPr>
            <a:picLocks noChangeAspect="1" noChangeArrowheads="1"/>
          </p:cNvPicPr>
          <p:nvPr/>
        </p:nvPicPr>
        <p:blipFill rotWithShape="1">
          <a:blip r:embed="rId1"/>
          <a:srcRect l="2380" t="3412" r="2479" b="4863"/>
          <a:stretch>
            <a:fillRect/>
          </a:stretch>
        </p:blipFill>
        <p:spPr bwMode="auto">
          <a:xfrm>
            <a:off x="5926237" y="937550"/>
            <a:ext cx="2963119" cy="2686184"/>
          </a:xfrm>
          <a:prstGeom prst="rect">
            <a:avLst/>
          </a:prstGeom>
          <a:noFill/>
          <a:ln w="6350">
            <a:solidFill>
              <a:schemeClr val="tx1"/>
            </a:solidFill>
            <a:miter lim="800000"/>
            <a:headEnd/>
            <a:tailEnd/>
          </a:ln>
        </p:spPr>
      </p:pic>
    </p:spTree>
    <p:custDataLst>
      <p:tags r:id="rId2"/>
    </p:custData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Becoming a Defender</a:t>
            </a:r>
            <a:br>
              <a:rPr altLang="en-US" dirty="0"/>
            </a:br>
            <a:r>
              <a:rPr lang="en-US" dirty="0"/>
              <a:t>Getting Experience</a:t>
            </a:r>
            <a:endParaRPr lang="en-US" dirty="0"/>
          </a:p>
        </p:txBody>
      </p:sp>
      <p:sp>
        <p:nvSpPr>
          <p:cNvPr id="2" name="Content Placeholder 1"/>
          <p:cNvSpPr>
            <a:spLocks noGrp="1"/>
          </p:cNvSpPr>
          <p:nvPr>
            <p:ph idx="1"/>
          </p:nvPr>
        </p:nvSpPr>
        <p:spPr>
          <a:xfrm>
            <a:off x="144065" y="875352"/>
            <a:ext cx="6189500" cy="3705323"/>
          </a:xfrm>
        </p:spPr>
        <p:txBody>
          <a:bodyPr/>
          <a:lstStyle/>
          <a:p>
            <a:pPr marL="177800" indent="-177800">
              <a:buFont typeface="Arial" panose="020B0604020202020204" pitchFamily="34" charset="0"/>
              <a:buChar char="•"/>
            </a:pPr>
            <a:r>
              <a:rPr lang="en-US" sz="1400" b="1" dirty="0"/>
              <a:t>Internships: </a:t>
            </a:r>
            <a:r>
              <a:rPr lang="en-US" sz="1400" dirty="0"/>
              <a:t>Internships are an excellent method for entering the cybersecurity field. Sometimes, internships turn into an offer of full time employment. However, even a temporary internship allows you the opportunity to gain experience in the inner workings of a cybersecurity organization</a:t>
            </a:r>
            <a:endParaRPr lang="en-US" sz="1400" dirty="0"/>
          </a:p>
          <a:p>
            <a:pPr marL="177800" indent="-177800">
              <a:buFont typeface="Arial" panose="020B0604020202020204" pitchFamily="34" charset="0"/>
              <a:buChar char="•"/>
            </a:pPr>
            <a:r>
              <a:rPr lang="en-US" sz="1400" b="1" dirty="0"/>
              <a:t>Scholarships and Awards</a:t>
            </a:r>
            <a:r>
              <a:rPr lang="en-US" sz="1400" dirty="0"/>
              <a:t>: To help close the security</a:t>
            </a:r>
            <a:br>
              <a:rPr lang="en-US" sz="1400" dirty="0"/>
            </a:br>
            <a:r>
              <a:rPr lang="en-US" sz="1400" dirty="0"/>
              <a:t>skills gap, organizations like Cisco and INFOSEC have</a:t>
            </a:r>
            <a:br>
              <a:rPr lang="en-US" sz="1400" dirty="0"/>
            </a:br>
            <a:r>
              <a:rPr lang="en-US" sz="1400" dirty="0"/>
              <a:t>introduced scholarship and awards programs.</a:t>
            </a:r>
            <a:endParaRPr lang="en-US" sz="1400" dirty="0"/>
          </a:p>
          <a:p>
            <a:pPr marL="177800" indent="-177800">
              <a:buFont typeface="Arial" panose="020B0604020202020204" pitchFamily="34" charset="0"/>
              <a:buChar char="•"/>
            </a:pPr>
            <a:r>
              <a:rPr lang="en-US" sz="1400" b="1" dirty="0"/>
              <a:t>Temporary Agencies</a:t>
            </a:r>
            <a:r>
              <a:rPr lang="en-US" sz="1400" dirty="0"/>
              <a:t>: Many organizations use temporary agencies to fill job openings for the first 90 days. If the employee is a good match, the organization may convert the employee to a full-time, permanent position.</a:t>
            </a:r>
            <a:endParaRPr lang="en-US" sz="1400" dirty="0"/>
          </a:p>
          <a:p>
            <a:pPr marL="177800" indent="-177800">
              <a:buFont typeface="Arial" panose="020B0604020202020204" pitchFamily="34" charset="0"/>
              <a:buChar char="•"/>
            </a:pPr>
            <a:r>
              <a:rPr lang="en-US" sz="1400" b="1" dirty="0"/>
              <a:t>Your First Job: </a:t>
            </a:r>
            <a:r>
              <a:rPr lang="en-US" sz="1400" dirty="0"/>
              <a:t>If you have no experience in the cybersecurity field, working for a call center or support desk may be your first step into gaining the experience you need to move ahead in your career. </a:t>
            </a:r>
            <a:endParaRPr lang="en-US" sz="1400" dirty="0"/>
          </a:p>
        </p:txBody>
      </p:sp>
      <p:pic>
        <p:nvPicPr>
          <p:cNvPr id="4" name="Picture 3"/>
          <p:cNvPicPr>
            <a:picLocks noChangeAspect="1"/>
          </p:cNvPicPr>
          <p:nvPr/>
        </p:nvPicPr>
        <p:blipFill>
          <a:blip r:embed="rId1"/>
          <a:stretch>
            <a:fillRect/>
          </a:stretch>
        </p:blipFill>
        <p:spPr>
          <a:xfrm>
            <a:off x="6199802" y="968643"/>
            <a:ext cx="2764582" cy="1825591"/>
          </a:xfrm>
          <a:prstGeom prst="rect">
            <a:avLst/>
          </a:prstGeom>
          <a:ln w="9525">
            <a:solidFill>
              <a:schemeClr val="tx1"/>
            </a:solidFill>
          </a:ln>
        </p:spPr>
      </p:pic>
    </p:spTree>
    <p:custDataLst>
      <p:tags r:id="rId2"/>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Becoming a Defender </a:t>
            </a:r>
            <a:br>
              <a:rPr altLang="en-US" dirty="0"/>
            </a:br>
            <a:r>
              <a:rPr lang="en-US" dirty="0"/>
              <a:t>Lab – Becoming a Defender</a:t>
            </a:r>
            <a:endParaRPr lang="en-US" dirty="0"/>
          </a:p>
        </p:txBody>
      </p:sp>
      <p:sp>
        <p:nvSpPr>
          <p:cNvPr id="2" name="Content Placeholder 1"/>
          <p:cNvSpPr>
            <a:spLocks noGrp="1"/>
          </p:cNvSpPr>
          <p:nvPr>
            <p:ph idx="1"/>
          </p:nvPr>
        </p:nvSpPr>
        <p:spPr>
          <a:xfrm>
            <a:off x="233240" y="1019853"/>
            <a:ext cx="7964511" cy="3388161"/>
          </a:xfrm>
        </p:spPr>
        <p:txBody>
          <a:bodyPr/>
          <a:lstStyle/>
          <a:p>
            <a:pPr marL="0" indent="0">
              <a:buNone/>
            </a:pPr>
            <a:r>
              <a:rPr lang="en-US" sz="1800" dirty="0"/>
              <a:t>In this lab, you will research and analyze what it takes to become a network defender.</a:t>
            </a:r>
            <a:endParaRPr sz="1800" b="1" dirty="0">
              <a:solidFill>
                <a:srgbClr val="000000"/>
              </a:solidFill>
            </a:endParaRPr>
          </a:p>
        </p:txBody>
      </p:sp>
    </p:spTree>
    <p:custDataLst>
      <p:tags r:id="rId1"/>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Title: </a:t>
            </a:r>
            <a:r>
              <a:rPr lang="en-US" altLang="en-US" sz="1600" dirty="0">
                <a:ea typeface="Calibri" panose="020F0502020204030204" pitchFamily="34" charset="0"/>
                <a:cs typeface="Calibri" panose="020F0502020204030204" pitchFamily="34" charset="0"/>
              </a:rPr>
              <a:t>Fighters in the War Against Cybercrime</a:t>
            </a:r>
            <a:endParaRPr lang="en-US" altLang="en-US" sz="1600" dirty="0">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600" dirty="0"/>
          </a:p>
          <a:p>
            <a:pPr mar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Objective</a:t>
            </a:r>
            <a:r>
              <a:rPr lang="en-US" altLang="en-US" sz="1600" dirty="0">
                <a:ea typeface="Calibri" panose="020F0502020204030204" pitchFamily="34" charset="0"/>
                <a:cs typeface="Calibri" panose="020F0502020204030204" pitchFamily="34" charset="0"/>
              </a:rPr>
              <a:t>: </a:t>
            </a:r>
            <a:r>
              <a:rPr lang="en-US" sz="1600" dirty="0"/>
              <a:t>Explain how to prepare for a career in cybersecurity operations.</a:t>
            </a:r>
            <a:endParaRPr lang="en-US" sz="1600" dirty="0"/>
          </a:p>
          <a:p>
            <a:pPr marL="0" lvl="0" indent="0" defTabSz="914400" eaLnBrk="0" hangingPunct="0">
              <a:spcBef>
                <a:spcPct val="0"/>
              </a:spcBef>
              <a:spcAft>
                <a:spcPct val="0"/>
              </a:spcAft>
              <a:buClrTx/>
              <a:buSzTx/>
              <a:buNone/>
            </a:pPr>
            <a:endParaRPr lang="en-US" altLang="en-US" sz="1600" dirty="0">
              <a:latin typeface="Arial" panose="020B0604020202020204" pitchFamily="34" charset="0"/>
            </a:endParaRPr>
          </a:p>
          <a:p>
            <a:pPr marL="0" indent="0">
              <a:spcBef>
                <a:spcPct val="30000"/>
              </a:spcBef>
              <a:buNone/>
            </a:pPr>
            <a:endParaRPr lang="en-US" sz="1600" dirty="0"/>
          </a:p>
          <a:p>
            <a:pPr marL="89535" indent="0">
              <a:spcBef>
                <a:spcPct val="30000"/>
              </a:spcBef>
              <a:buNone/>
            </a:pPr>
            <a:endParaRPr lang="en-US" sz="1600" dirty="0"/>
          </a:p>
          <a:p>
            <a:pPr marL="89535" indent="0">
              <a:spcBef>
                <a:spcPct val="30000"/>
              </a:spcBef>
              <a:buNone/>
            </a:pPr>
            <a:endParaRPr lang="en-US" sz="1600" dirty="0"/>
          </a:p>
        </p:txBody>
      </p:sp>
      <p:graphicFrame>
        <p:nvGraphicFramePr>
          <p:cNvPr id="6" name="Table 5"/>
          <p:cNvGraphicFramePr>
            <a:graphicFrameLocks noGrp="1"/>
          </p:cNvGraphicFramePr>
          <p:nvPr/>
        </p:nvGraphicFramePr>
        <p:xfrm>
          <a:off x="564444" y="1720398"/>
          <a:ext cx="8015111" cy="1441903"/>
        </p:xfrm>
        <a:graphic>
          <a:graphicData uri="http://schemas.openxmlformats.org/drawingml/2006/table">
            <a:tbl>
              <a:tblPr firstRow="1" firstCol="1" bandRow="1">
                <a:tableStyleId>{5C22544A-7EE6-4342-B048-85BDC9FD1C3A}</a:tableStyleId>
              </a:tblPr>
              <a:tblGrid>
                <a:gridCol w="2829862"/>
                <a:gridCol w="5185249"/>
              </a:tblGrid>
              <a:tr h="429975">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r>
              <a:tr h="505964">
                <a:tc>
                  <a:txBody>
                    <a:bodyPr/>
                    <a:lstStyle/>
                    <a:p>
                      <a:pPr fontAlgn="ctr"/>
                      <a:r>
                        <a:rPr lang="en-US" sz="1100" b="1" dirty="0"/>
                        <a:t>The Modern Security Operations Centre</a:t>
                      </a:r>
                      <a:endParaRPr lang="en-US" sz="1100" b="1" dirty="0"/>
                    </a:p>
                  </a:txBody>
                  <a:tcPr marL="47625" marR="47625" marT="47625" marB="47625" anchor="ctr"/>
                </a:tc>
                <a:tc>
                  <a:txBody>
                    <a:bodyPr/>
                    <a:lstStyle/>
                    <a:p>
                      <a:pPr fontAlgn="ctr"/>
                      <a:r>
                        <a:rPr lang="en-US" sz="1100" b="0" dirty="0"/>
                        <a:t>Explain the mission of the Security Operations Center (SOC).</a:t>
                      </a:r>
                      <a:endParaRPr lang="en-US" sz="1100" b="0" dirty="0"/>
                    </a:p>
                  </a:txBody>
                  <a:tcPr marL="47625" marR="47625" marT="47625" marB="47625" anchor="ctr"/>
                </a:tc>
              </a:tr>
              <a:tr h="505964">
                <a:tc>
                  <a:txBody>
                    <a:bodyPr/>
                    <a:lstStyle/>
                    <a:p>
                      <a:pPr fontAlgn="ctr"/>
                      <a:r>
                        <a:rPr lang="en-US" sz="1100" b="1" dirty="0"/>
                        <a:t>Becoming a Defender</a:t>
                      </a:r>
                      <a:endParaRPr lang="en-US" sz="1100" b="1" dirty="0"/>
                    </a:p>
                  </a:txBody>
                  <a:tcPr marL="47625" marR="47625" marT="47625" marB="47625" anchor="ctr"/>
                </a:tc>
                <a:tc>
                  <a:txBody>
                    <a:bodyPr/>
                    <a:lstStyle/>
                    <a:p>
                      <a:pPr fontAlgn="ctr"/>
                      <a:r>
                        <a:rPr lang="en-US" sz="1100" b="0" dirty="0"/>
                        <a:t>Describe resources available to prepare for a career in cybersecurity operations.</a:t>
                      </a:r>
                      <a:endParaRPr lang="en-US" sz="1100"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413250" cy="1802391"/>
          </a:xfrm>
        </p:spPr>
        <p:txBody>
          <a:bodyPr/>
          <a:lstStyle/>
          <a:p>
            <a:r>
              <a:rPr dirty="0">
                <a:solidFill>
                  <a:schemeClr val="accent5">
                    <a:lumMod val="40000"/>
                    <a:lumOff val="60000"/>
                  </a:schemeClr>
                </a:solidFill>
              </a:rPr>
              <a:t>2.3 </a:t>
            </a:r>
            <a:r>
              <a:rPr lang="en-US" dirty="0">
                <a:solidFill>
                  <a:schemeClr val="accent5">
                    <a:lumMod val="40000"/>
                    <a:lumOff val="60000"/>
                  </a:schemeClr>
                </a:solidFill>
              </a:rPr>
              <a:t>Fighters in the War Against Cybercrime Summary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151886" cy="757551"/>
          </a:xfrm>
        </p:spPr>
        <p:txBody>
          <a:bodyPr/>
          <a:lstStyle/>
          <a:p>
            <a:r>
              <a:rPr lang="en-US" sz="1600" dirty="0"/>
              <a:t>Fighters in the War Against Cybercrime Summary</a:t>
            </a:r>
            <a:br>
              <a:rPr lang="en-US" altLang="en-US" dirty="0"/>
            </a:br>
            <a:r>
              <a:rPr lang="en-US" altLang="en-US" dirty="0"/>
              <a:t>What Did I Learn in this Module?</a:t>
            </a:r>
            <a:endParaRPr lang="en-CA" altLang="en-US" dirty="0"/>
          </a:p>
        </p:txBody>
      </p:sp>
      <p:sp>
        <p:nvSpPr>
          <p:cNvPr id="13315" name="Content Placeholder 2"/>
          <p:cNvSpPr>
            <a:spLocks noGrp="1"/>
          </p:cNvSpPr>
          <p:nvPr>
            <p:ph idx="1"/>
          </p:nvPr>
        </p:nvSpPr>
        <p:spPr>
          <a:xfrm>
            <a:off x="0" y="928475"/>
            <a:ext cx="8840141" cy="3856250"/>
          </a:xfrm>
        </p:spPr>
        <p:txBody>
          <a:bodyPr/>
          <a:lstStyle/>
          <a:p>
            <a:pPr marL="287655" lvl="2" indent="-177800">
              <a:spcAft>
                <a:spcPts val="600"/>
              </a:spcAft>
              <a:buSzPct val="100000"/>
            </a:pPr>
            <a:r>
              <a:rPr lang="en-US" sz="1600" dirty="0"/>
              <a:t>Major elements of the SOC include people, processes, and technologies.</a:t>
            </a:r>
            <a:endParaRPr lang="en-US" sz="1600" dirty="0"/>
          </a:p>
          <a:p>
            <a:pPr marL="287655" lvl="2" indent="-177800">
              <a:spcAft>
                <a:spcPts val="600"/>
              </a:spcAft>
              <a:buSzPct val="100000"/>
            </a:pPr>
            <a:r>
              <a:rPr lang="en-US" sz="1600" dirty="0"/>
              <a:t>The job roles include a Tier 1 Alert Analyst, a Tier 2 Incident Responder, a Tier 3 Threat hunter, and an SOC Manager. </a:t>
            </a:r>
            <a:endParaRPr lang="en-US" sz="1600" dirty="0"/>
          </a:p>
          <a:p>
            <a:pPr marL="287655" lvl="2" indent="-177800">
              <a:spcAft>
                <a:spcPts val="600"/>
              </a:spcAft>
              <a:buSzPct val="100000"/>
            </a:pPr>
            <a:r>
              <a:rPr lang="en-US" sz="1600" dirty="0"/>
              <a:t>A Tier 1 Analyst monitors incidents, open tickets, and performs basic threat mitigation.</a:t>
            </a:r>
            <a:endParaRPr lang="en-US" sz="1600" dirty="0"/>
          </a:p>
          <a:p>
            <a:pPr marL="287655" lvl="2" indent="-177800">
              <a:spcAft>
                <a:spcPts val="600"/>
              </a:spcAft>
              <a:buSzPct val="100000"/>
            </a:pPr>
            <a:r>
              <a:rPr lang="en-US" sz="1600" dirty="0"/>
              <a:t>SEIM systems are used for collecting and filtering data, detecting and classifying threats, and analyzing and investigating threats.</a:t>
            </a:r>
            <a:endParaRPr lang="en-US" sz="1600" dirty="0"/>
          </a:p>
          <a:p>
            <a:pPr marL="287655" lvl="2" indent="-177800">
              <a:spcAft>
                <a:spcPts val="600"/>
              </a:spcAft>
              <a:buSzPct val="100000"/>
            </a:pPr>
            <a:r>
              <a:rPr lang="en-US" sz="1600" dirty="0"/>
              <a:t>SOAR integrates threat intelligence and automates incident investigation and response workflows based on playbooks developed by the security team.</a:t>
            </a:r>
            <a:endParaRPr lang="en-US" sz="1600" dirty="0"/>
          </a:p>
          <a:p>
            <a:pPr marL="287655" lvl="2" indent="-177800">
              <a:spcAft>
                <a:spcPts val="600"/>
              </a:spcAft>
              <a:buSzPct val="100000"/>
            </a:pPr>
            <a:r>
              <a:rPr lang="en-US" sz="1600" dirty="0"/>
              <a:t>KPIs are devised to measure different aspects of SOC performance. Common metrics include Dwell Time, Meant Time to Detect (MTTD), Mean Time to Respond (MTTR), Mean Time to Contain (MTTC), and Time to Control.</a:t>
            </a:r>
            <a:endParaRPr lang="en-US" sz="1600" dirty="0"/>
          </a:p>
          <a:p>
            <a:pPr marL="109855" lvl="2" indent="0">
              <a:spcAft>
                <a:spcPts val="600"/>
              </a:spcAft>
              <a:buSzPct val="100000"/>
              <a:buNone/>
            </a:pPr>
            <a:endParaRPr lang="en-US" sz="1600" dirty="0"/>
          </a:p>
        </p:txBody>
      </p:sp>
    </p:spTree>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151886" cy="757551"/>
          </a:xfrm>
        </p:spPr>
        <p:txBody>
          <a:bodyPr/>
          <a:lstStyle/>
          <a:p>
            <a:r>
              <a:rPr lang="en-US" sz="1600" dirty="0"/>
              <a:t>Fighters in the War Against Cybercrime Summary</a:t>
            </a:r>
            <a:br>
              <a:rPr lang="en-US" altLang="en-US" dirty="0"/>
            </a:br>
            <a:r>
              <a:rPr lang="en-US" altLang="en-US" dirty="0"/>
              <a:t>What Did I Learn in this Module? (Contd.)</a:t>
            </a:r>
            <a:endParaRPr lang="en-CA" altLang="en-US" dirty="0"/>
          </a:p>
        </p:txBody>
      </p:sp>
      <p:sp>
        <p:nvSpPr>
          <p:cNvPr id="13315" name="Content Placeholder 2"/>
          <p:cNvSpPr>
            <a:spLocks noGrp="1"/>
          </p:cNvSpPr>
          <p:nvPr>
            <p:ph idx="1"/>
          </p:nvPr>
        </p:nvSpPr>
        <p:spPr>
          <a:xfrm>
            <a:off x="0" y="979275"/>
            <a:ext cx="8840141" cy="3856250"/>
          </a:xfrm>
        </p:spPr>
        <p:txBody>
          <a:bodyPr/>
          <a:lstStyle/>
          <a:p>
            <a:pPr marL="287655" lvl="2" indent="-177800">
              <a:spcAft>
                <a:spcPts val="600"/>
              </a:spcAft>
              <a:buSzPct val="100000"/>
            </a:pPr>
            <a:r>
              <a:rPr lang="en-US" sz="1600" dirty="0"/>
              <a:t>There must be a balance between security and availability of the networks. Security cannot be so strong that it interferes with employees or business functions.</a:t>
            </a:r>
            <a:endParaRPr lang="en-US" sz="1600" dirty="0"/>
          </a:p>
          <a:p>
            <a:pPr marL="287655" lvl="2" indent="-177800">
              <a:spcAft>
                <a:spcPts val="600"/>
              </a:spcAft>
              <a:buSzPct val="100000"/>
            </a:pPr>
            <a:r>
              <a:rPr lang="en-US" sz="1600" dirty="0"/>
              <a:t>A variety of cybersecurity certifications that are relevant to careers in SOCs are available from different organizations.</a:t>
            </a:r>
            <a:endParaRPr lang="en-US" sz="1600" dirty="0"/>
          </a:p>
          <a:p>
            <a:pPr marL="287655" lvl="2" indent="-177800">
              <a:spcAft>
                <a:spcPts val="600"/>
              </a:spcAft>
              <a:buSzPct val="100000"/>
            </a:pPr>
            <a:endParaRPr lang="en-US" sz="1600" dirty="0"/>
          </a:p>
        </p:txBody>
      </p:sp>
    </p:spTree>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panose="020B0604020202020204" pitchFamily="34" charset="0"/>
              </a:rPr>
              <a:t>Module 2</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144463" y="798513"/>
          <a:ext cx="8853486" cy="2367280"/>
        </p:xfrm>
        <a:graphic>
          <a:graphicData uri="http://schemas.openxmlformats.org/drawingml/2006/table">
            <a:tbl>
              <a:tblPr firstRow="1" bandRow="1">
                <a:tableStyleId>{F5AB1C69-6EDB-4FF4-983F-18BD219EF322}</a:tableStyleId>
              </a:tblPr>
              <a:tblGrid>
                <a:gridCol w="2951162"/>
                <a:gridCol w="2951162"/>
                <a:gridCol w="2951162"/>
              </a:tblGrid>
              <a:tr h="370840">
                <a:tc>
                  <a:txBody>
                    <a:bodyPr/>
                    <a:lstStyle/>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Security Operations Center (SOC) </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Cybersecurity Analyst</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CyberOps Associate</a:t>
                      </a:r>
                      <a:r>
                        <a:rPr lang="en-US" sz="1400" b="0" i="0" kern="1200" dirty="0">
                          <a:solidFill>
                            <a:schemeClr val="lt1"/>
                          </a:solidFill>
                          <a:effectLst/>
                          <a:latin typeface="+mn-lt"/>
                          <a:ea typeface="+mn-ea"/>
                          <a:cs typeface="+mn-cs"/>
                        </a:rPr>
                        <a:t> </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Tier 1 Alert Analyst</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Tier 2 Incident Responder</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Tier 3 Threat Hunter</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SOC Manager</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endParaRPr lang="en-US" sz="14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Security Information and Event Management (SIEM) system</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Security Orchestration, Automation and Response (SOAR)</a:t>
                      </a:r>
                      <a:endParaRPr lang="en-US" sz="1400" b="0" kern="1200" baseline="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Key Performance Indicators (KPI)</a:t>
                      </a:r>
                      <a:endParaRPr lang="en-US" sz="14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Dwell Time</a:t>
                      </a:r>
                      <a:endParaRPr lang="en-US" sz="1400" b="0" kern="120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Mean Time to Detect (MTTD)</a:t>
                      </a:r>
                      <a:endParaRPr lang="en-US" sz="1400" b="0" kern="120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Mean Time to Detect (MTTD)</a:t>
                      </a:r>
                      <a:endParaRPr lang="en-US" sz="1400" b="0" kern="120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Mean Time to Contain (MTTC)</a:t>
                      </a:r>
                      <a:endParaRPr lang="en-US" sz="1400" b="0" kern="120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Time to Control</a:t>
                      </a:r>
                      <a:endParaRPr lang="en-US" sz="1400" b="0" kern="120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Job site aggregators</a:t>
                      </a:r>
                      <a:endParaRPr lang="en-US" sz="1400" b="0" kern="120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Temporary agencies</a:t>
                      </a:r>
                      <a:endParaRPr lang="en-US" sz="1400" b="0" kern="1200" dirty="0">
                        <a:solidFill>
                          <a:schemeClr val="tx1"/>
                        </a:solidFill>
                        <a:latin typeface="+mn-lt"/>
                        <a:ea typeface="+mn-ea"/>
                        <a:cs typeface="+mn-cs"/>
                      </a:endParaRP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503288" cy="1802391"/>
          </a:xfrm>
        </p:spPr>
        <p:txBody>
          <a:bodyPr/>
          <a:lstStyle/>
          <a:p>
            <a:r>
              <a:rPr lang="en-US" dirty="0">
                <a:solidFill>
                  <a:schemeClr val="accent5">
                    <a:lumMod val="40000"/>
                    <a:lumOff val="60000"/>
                  </a:schemeClr>
                </a:solidFill>
              </a:rPr>
              <a:t>2.1 The Modern Security Operations Center</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1600" dirty="0"/>
              <a:t>Fighters in the War Against Cybercrime</a:t>
            </a:r>
            <a:br>
              <a:rPr lang="en-US" altLang="en-US" dirty="0"/>
            </a:br>
            <a:r>
              <a:rPr lang="en-US" dirty="0"/>
              <a:t>Elements of a SOC</a:t>
            </a:r>
            <a:endParaRPr lang="en-US" dirty="0"/>
          </a:p>
        </p:txBody>
      </p:sp>
      <p:sp>
        <p:nvSpPr>
          <p:cNvPr id="2" name="Content Placeholder 1"/>
          <p:cNvSpPr>
            <a:spLocks noGrp="1"/>
          </p:cNvSpPr>
          <p:nvPr>
            <p:ph idx="1"/>
          </p:nvPr>
        </p:nvSpPr>
        <p:spPr>
          <a:xfrm>
            <a:off x="144065" y="941696"/>
            <a:ext cx="5328048" cy="4012567"/>
          </a:xfrm>
        </p:spPr>
        <p:txBody>
          <a:bodyPr/>
          <a:lstStyle/>
          <a:p>
            <a:pPr>
              <a:buClrTx/>
              <a:buSzPct val="100000"/>
              <a:buFont typeface="Arial" panose="020B0604020202020204" pitchFamily="34" charset="0"/>
              <a:buChar char="•"/>
            </a:pPr>
            <a:r>
              <a:rPr lang="en-US" sz="1600" dirty="0"/>
              <a:t>To use a formalized, structured, and disciplined approach for defending against cyber threats, organizations typically use the services of professionals from a Security Operations Center (SOC). </a:t>
            </a:r>
            <a:endParaRPr lang="en-US" sz="1600" dirty="0"/>
          </a:p>
          <a:p>
            <a:pPr>
              <a:buClrTx/>
              <a:buSzPct val="100000"/>
              <a:buFont typeface="Arial" panose="020B0604020202020204" pitchFamily="34" charset="0"/>
              <a:buChar char="•"/>
            </a:pPr>
            <a:r>
              <a:rPr lang="en-US" sz="1600" dirty="0"/>
              <a:t>SOCs provide a broad range of services, from monitoring and management, to comprehensive </a:t>
            </a:r>
            <a:br>
              <a:rPr lang="en-US" sz="1600" dirty="0"/>
            </a:br>
            <a:r>
              <a:rPr lang="en-US" sz="1600" dirty="0"/>
              <a:t>threat solutions and customized hosted security.</a:t>
            </a:r>
            <a:endParaRPr lang="en-US" sz="1600" dirty="0"/>
          </a:p>
          <a:p>
            <a:pPr>
              <a:buClrTx/>
              <a:buSzPct val="100000"/>
              <a:buFont typeface="Arial" panose="020B0604020202020204" pitchFamily="34" charset="0"/>
              <a:buChar char="•"/>
            </a:pPr>
            <a:r>
              <a:rPr lang="en-US" sz="1600" dirty="0"/>
              <a:t>SOCs can be wholly in-house, owned and operated by a business, or elements of a SOC can be contracted out to security vendors, such as Cisco’s Managed Security Services.</a:t>
            </a:r>
            <a:endParaRPr lang="en-US" sz="1600" dirty="0"/>
          </a:p>
          <a:p>
            <a:pPr>
              <a:buClrTx/>
              <a:buSzPct val="100000"/>
              <a:buNone/>
            </a:pPr>
            <a:endParaRPr lang="en-US" dirty="0"/>
          </a:p>
        </p:txBody>
      </p:sp>
      <p:pic>
        <p:nvPicPr>
          <p:cNvPr id="7" name="Picture 6"/>
          <p:cNvPicPr>
            <a:picLocks noChangeAspect="1"/>
          </p:cNvPicPr>
          <p:nvPr/>
        </p:nvPicPr>
        <p:blipFill>
          <a:blip r:embed="rId1"/>
          <a:stretch>
            <a:fillRect/>
          </a:stretch>
        </p:blipFill>
        <p:spPr>
          <a:xfrm>
            <a:off x="5149516" y="1036077"/>
            <a:ext cx="3850419" cy="3523434"/>
          </a:xfrm>
          <a:prstGeom prst="rect">
            <a:avLst/>
          </a:prstGeom>
          <a:ln w="6350">
            <a:solidFill>
              <a:schemeClr val="tx1"/>
            </a:solidFill>
          </a:ln>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Fighters in the War Against Cybercrime</a:t>
            </a:r>
            <a:br>
              <a:rPr altLang="en-US" dirty="0"/>
            </a:br>
            <a:r>
              <a:rPr lang="en-US" dirty="0"/>
              <a:t>People in the SOC</a:t>
            </a:r>
            <a:endParaRPr lang="en-US" dirty="0"/>
          </a:p>
        </p:txBody>
      </p:sp>
      <p:sp>
        <p:nvSpPr>
          <p:cNvPr id="2" name="Content Placeholder 1"/>
          <p:cNvSpPr>
            <a:spLocks noGrp="1"/>
          </p:cNvSpPr>
          <p:nvPr>
            <p:ph idx="1"/>
          </p:nvPr>
        </p:nvSpPr>
        <p:spPr>
          <a:xfrm>
            <a:off x="192194" y="884977"/>
            <a:ext cx="8999934" cy="324606"/>
          </a:xfrm>
        </p:spPr>
        <p:txBody>
          <a:bodyPr/>
          <a:lstStyle/>
          <a:p>
            <a:pPr marL="0" indent="0">
              <a:buNone/>
            </a:pPr>
            <a:r>
              <a:rPr lang="en-US" sz="1600" dirty="0"/>
              <a:t>SOCs assign job roles by tiers, according to the expertise and responsibilities required for each. </a:t>
            </a:r>
            <a:endParaRPr lang="en-US" sz="1600" dirty="0"/>
          </a:p>
        </p:txBody>
      </p:sp>
      <p:graphicFrame>
        <p:nvGraphicFramePr>
          <p:cNvPr id="7" name="Table 7"/>
          <p:cNvGraphicFramePr>
            <a:graphicFrameLocks noGrp="1"/>
          </p:cNvGraphicFramePr>
          <p:nvPr/>
        </p:nvGraphicFramePr>
        <p:xfrm>
          <a:off x="339089" y="1403545"/>
          <a:ext cx="8465822" cy="3230880"/>
        </p:xfrm>
        <a:graphic>
          <a:graphicData uri="http://schemas.openxmlformats.org/drawingml/2006/table">
            <a:tbl>
              <a:tblPr firstRow="1" bandRow="1">
                <a:tableStyleId>{5C22544A-7EE6-4342-B048-85BDC9FD1C3A}</a:tableStyleId>
              </a:tblPr>
              <a:tblGrid>
                <a:gridCol w="2383404"/>
                <a:gridCol w="6082418"/>
              </a:tblGrid>
              <a:tr h="243066">
                <a:tc>
                  <a:txBody>
                    <a:bodyPr/>
                    <a:lstStyle/>
                    <a:p>
                      <a:pPr algn="ctr"/>
                      <a:r>
                        <a:rPr lang="en-US" sz="1400" dirty="0"/>
                        <a:t>Tiers</a:t>
                      </a:r>
                      <a:endParaRPr lang="en-US" sz="1400" dirty="0"/>
                    </a:p>
                  </a:txBody>
                  <a:tcPr/>
                </a:tc>
                <a:tc>
                  <a:txBody>
                    <a:bodyPr/>
                    <a:lstStyle/>
                    <a:p>
                      <a:pPr algn="ctr"/>
                      <a:r>
                        <a:rPr lang="en-US" sz="1400" dirty="0"/>
                        <a:t>Responsibilities</a:t>
                      </a:r>
                      <a:endParaRPr lang="en-US" sz="1400" dirty="0"/>
                    </a:p>
                  </a:txBody>
                  <a:tcPr/>
                </a:tc>
              </a:tr>
              <a:tr h="370840">
                <a:tc>
                  <a:txBody>
                    <a:bodyPr/>
                    <a:lstStyle/>
                    <a:p>
                      <a:r>
                        <a:rPr lang="en-US" sz="1400" dirty="0"/>
                        <a:t>Tier 1 Alert Analyst </a:t>
                      </a:r>
                      <a:endParaRPr lang="en-US" sz="14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sz="1400" dirty="0"/>
                        <a:t>Monitor incoming alerts, verify that a true incident has occurred, and forward tickets to Tier 2, if necessary.</a:t>
                      </a:r>
                      <a:endParaRPr lang="en-US" sz="1400" dirty="0"/>
                    </a:p>
                  </a:txBody>
                  <a:tcPr/>
                </a:tc>
              </a:tr>
              <a:tr h="370840">
                <a:tc>
                  <a:txBody>
                    <a:bodyPr/>
                    <a:lstStyle/>
                    <a:p>
                      <a:r>
                        <a:rPr lang="en-US" sz="1400" dirty="0"/>
                        <a:t>Tier 2 Incident Responder</a:t>
                      </a:r>
                      <a:endParaRPr lang="en-US" sz="14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sz="1400" dirty="0"/>
                        <a:t>Responsible for deep investigation of incidents and advise remediation or action to be taken.</a:t>
                      </a:r>
                      <a:endParaRPr lang="en-US" sz="1400" dirty="0"/>
                    </a:p>
                  </a:txBody>
                  <a:tcPr/>
                </a:tc>
              </a:tr>
              <a:tr h="370840">
                <a:tc>
                  <a:txBody>
                    <a:bodyPr/>
                    <a:lstStyle/>
                    <a:p>
                      <a:r>
                        <a:rPr lang="en-US" sz="1400" dirty="0"/>
                        <a:t>Tier 3 Threat Hunter</a:t>
                      </a:r>
                      <a:endParaRPr lang="en-US" sz="14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sz="1400" dirty="0"/>
                        <a:t>Experts in network, endpoint, threat intelligence, malware reverse engineering and tracing the processes of the malware to determine its impact and how it can be removed. They are also deeply involved in hunting for potential threats and implementing threat detection tools. Threat hunters search for cyber threats that are present in the network but have not yet been detected.</a:t>
                      </a:r>
                      <a:endParaRPr lang="en-US" sz="1400" dirty="0"/>
                    </a:p>
                  </a:txBody>
                  <a:tcPr/>
                </a:tc>
              </a:tr>
              <a:tr h="370840">
                <a:tc>
                  <a:txBody>
                    <a:bodyPr/>
                    <a:lstStyle/>
                    <a:p>
                      <a:r>
                        <a:rPr lang="en-US" sz="1400" dirty="0"/>
                        <a:t>SOC Manager</a:t>
                      </a:r>
                      <a:endParaRPr lang="en-US" sz="14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sz="1400" dirty="0"/>
                        <a:t>Manages all the resources of the SOC and serves as the point of contact for the larger organization or customer.</a:t>
                      </a:r>
                      <a:endParaRPr lang="en-US" sz="1400" dirty="0"/>
                    </a:p>
                  </a:txBody>
                  <a:tcPr/>
                </a:tc>
              </a:tr>
            </a:tbl>
          </a:graphicData>
        </a:graphic>
      </p:graphicFrame>
    </p:spTree>
    <p:custDataLst>
      <p:tags r:id="rId1"/>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Fighters in the War Against Cybercrime</a:t>
            </a:r>
            <a:br>
              <a:rPr altLang="en-US" dirty="0"/>
            </a:br>
            <a:r>
              <a:rPr lang="en-US" dirty="0"/>
              <a:t>People in the SOC (Contd.)</a:t>
            </a:r>
            <a:endParaRPr lang="en-US" dirty="0"/>
          </a:p>
        </p:txBody>
      </p:sp>
      <p:sp>
        <p:nvSpPr>
          <p:cNvPr id="2" name="Content Placeholder 1"/>
          <p:cNvSpPr>
            <a:spLocks noGrp="1"/>
          </p:cNvSpPr>
          <p:nvPr>
            <p:ph idx="1"/>
          </p:nvPr>
        </p:nvSpPr>
        <p:spPr>
          <a:xfrm>
            <a:off x="144065" y="1044992"/>
            <a:ext cx="3410273" cy="3854943"/>
          </a:xfrm>
        </p:spPr>
        <p:txBody>
          <a:bodyPr/>
          <a:lstStyle/>
          <a:p>
            <a:pPr marL="177800" indent="-177800">
              <a:buFont typeface="Arial" panose="020B0604020202020204" pitchFamily="34" charset="0"/>
              <a:buChar char="•"/>
            </a:pPr>
            <a:r>
              <a:rPr lang="en-US" sz="1600" dirty="0"/>
              <a:t>First tier jobs are more entry level, while third tier jobs require extensive expertise.</a:t>
            </a:r>
            <a:endParaRPr lang="en-US" sz="1600" dirty="0"/>
          </a:p>
          <a:p>
            <a:pPr marL="177800" indent="-177800">
              <a:buFont typeface="Arial" panose="020B0604020202020204" pitchFamily="34" charset="0"/>
              <a:buChar char="•"/>
            </a:pPr>
            <a:r>
              <a:rPr lang="en-US" sz="1600" dirty="0"/>
              <a:t>The figure, which is originally from the SANS Institute, graphically represents how these roles interact with each other.</a:t>
            </a:r>
            <a:endParaRPr lang="en-US" sz="1600" dirty="0"/>
          </a:p>
        </p:txBody>
      </p:sp>
      <p:pic>
        <p:nvPicPr>
          <p:cNvPr id="3" name="Picture 2"/>
          <p:cNvPicPr>
            <a:picLocks noChangeAspect="1"/>
          </p:cNvPicPr>
          <p:nvPr/>
        </p:nvPicPr>
        <p:blipFill>
          <a:blip r:embed="rId1"/>
          <a:stretch>
            <a:fillRect/>
          </a:stretch>
        </p:blipFill>
        <p:spPr>
          <a:xfrm>
            <a:off x="3554338" y="1165312"/>
            <a:ext cx="5442043" cy="3420000"/>
          </a:xfrm>
          <a:prstGeom prst="rect">
            <a:avLst/>
          </a:prstGeom>
          <a:ln w="6350">
            <a:solidFill>
              <a:schemeClr val="tx1"/>
            </a:solidFill>
          </a:ln>
        </p:spPr>
      </p:pic>
    </p:spTree>
    <p:custDataLst>
      <p:tags r:id="rId2"/>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Fighters in the War Against Cybercrime</a:t>
            </a:r>
            <a:br>
              <a:rPr altLang="en-US" dirty="0"/>
            </a:br>
            <a:r>
              <a:rPr lang="en-US" dirty="0"/>
              <a:t>Process in the SOC	</a:t>
            </a:r>
            <a:endParaRPr lang="en-US" dirty="0"/>
          </a:p>
        </p:txBody>
      </p:sp>
      <p:sp>
        <p:nvSpPr>
          <p:cNvPr id="2" name="Content Placeholder 1"/>
          <p:cNvSpPr>
            <a:spLocks noGrp="1"/>
          </p:cNvSpPr>
          <p:nvPr>
            <p:ph idx="1"/>
          </p:nvPr>
        </p:nvSpPr>
        <p:spPr>
          <a:xfrm>
            <a:off x="144066" y="798944"/>
            <a:ext cx="5330302" cy="3705323"/>
          </a:xfrm>
        </p:spPr>
        <p:txBody>
          <a:bodyPr/>
          <a:lstStyle/>
          <a:p>
            <a:pPr marL="177800" indent="-177800">
              <a:buFont typeface="Arial" panose="020B0604020202020204" pitchFamily="34" charset="0"/>
              <a:buChar char="•"/>
            </a:pPr>
            <a:r>
              <a:rPr lang="en-US" sz="1400" dirty="0"/>
              <a:t>A Cybersecurity Analyst is required to monitor security alert queues and investigate the assigned alerts. A ticketing system is used to assign these alerts to the analyst’s queue. </a:t>
            </a:r>
            <a:endParaRPr lang="en-US" sz="1400" dirty="0"/>
          </a:p>
          <a:p>
            <a:pPr marL="177800" indent="-177800">
              <a:buFont typeface="Arial" panose="020B0604020202020204" pitchFamily="34" charset="0"/>
              <a:buChar char="•"/>
            </a:pPr>
            <a:r>
              <a:rPr lang="en-US" sz="1400" dirty="0"/>
              <a:t>The software that generates the alerts can trigger false alarms. The analyst, therefore, needs to verify that an assigned alert represents a true security incident. </a:t>
            </a:r>
            <a:endParaRPr lang="en-US" sz="1400" dirty="0"/>
          </a:p>
          <a:p>
            <a:pPr marL="177800" indent="-177800">
              <a:buFont typeface="Arial" panose="020B0604020202020204" pitchFamily="34" charset="0"/>
              <a:buChar char="•"/>
            </a:pPr>
            <a:r>
              <a:rPr lang="en-US" sz="1400" dirty="0"/>
              <a:t>When this verification is established, the incident can be forwarded to investigators or other security personnel to be acted upon. Otherwise, the alert is dismissed as a false alarm.</a:t>
            </a:r>
            <a:endParaRPr lang="en-US" sz="1400" dirty="0"/>
          </a:p>
          <a:p>
            <a:pPr marL="177800" indent="-177800">
              <a:buFont typeface="Arial" panose="020B0604020202020204" pitchFamily="34" charset="0"/>
              <a:buChar char="•"/>
            </a:pPr>
            <a:r>
              <a:rPr lang="en-US" sz="1400" dirty="0"/>
              <a:t>If a ticket cannot be resolved, the Cybersecurity Analyst forwards the ticket to a Tier 2 Incident Responder for deeper investigation and remediation. </a:t>
            </a:r>
            <a:endParaRPr lang="en-US" sz="1400" dirty="0"/>
          </a:p>
          <a:p>
            <a:pPr marL="177800" indent="-177800">
              <a:buFont typeface="Arial" panose="020B0604020202020204" pitchFamily="34" charset="0"/>
              <a:buChar char="•"/>
            </a:pPr>
            <a:r>
              <a:rPr lang="en-US" sz="1400" dirty="0"/>
              <a:t>If the Incident Responder cannot resolve the ticket, it is forwarded it to a Tier 3 personnel.</a:t>
            </a:r>
            <a:endParaRPr lang="en-US" sz="1400" dirty="0"/>
          </a:p>
        </p:txBody>
      </p:sp>
      <p:pic>
        <p:nvPicPr>
          <p:cNvPr id="5" name="Picture 4"/>
          <p:cNvPicPr>
            <a:picLocks noChangeAspect="1"/>
          </p:cNvPicPr>
          <p:nvPr/>
        </p:nvPicPr>
        <p:blipFill>
          <a:blip r:embed="rId1"/>
          <a:stretch>
            <a:fillRect/>
          </a:stretch>
        </p:blipFill>
        <p:spPr>
          <a:xfrm>
            <a:off x="5327092" y="1079735"/>
            <a:ext cx="3603579" cy="3420000"/>
          </a:xfrm>
          <a:prstGeom prst="rect">
            <a:avLst/>
          </a:prstGeom>
          <a:ln w="6350">
            <a:solidFill>
              <a:schemeClr val="tx1"/>
            </a:solidFill>
          </a:ln>
        </p:spPr>
      </p:pic>
    </p:spTree>
    <p:custDataLst>
      <p:tags r:id="rId2"/>
    </p:custData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Fighters in the War Against Cybercrime </a:t>
            </a:r>
            <a:br>
              <a:rPr altLang="en-US" dirty="0"/>
            </a:br>
            <a:r>
              <a:rPr lang="en-US" dirty="0"/>
              <a:t>Technologies in the SOC: SIEM	</a:t>
            </a:r>
            <a:endParaRPr lang="en-US" dirty="0"/>
          </a:p>
        </p:txBody>
      </p:sp>
      <p:sp>
        <p:nvSpPr>
          <p:cNvPr id="2" name="Content Placeholder 1"/>
          <p:cNvSpPr>
            <a:spLocks noGrp="1"/>
          </p:cNvSpPr>
          <p:nvPr>
            <p:ph idx="1"/>
          </p:nvPr>
        </p:nvSpPr>
        <p:spPr>
          <a:xfrm>
            <a:off x="144065" y="1015636"/>
            <a:ext cx="3710305" cy="3812385"/>
          </a:xfrm>
        </p:spPr>
        <p:txBody>
          <a:bodyPr/>
          <a:lstStyle/>
          <a:p>
            <a:pPr marL="177800" indent="-177800">
              <a:buFont typeface="Arial" panose="020B0604020202020204" pitchFamily="34" charset="0"/>
              <a:buChar char="•"/>
            </a:pPr>
            <a:r>
              <a:rPr lang="en-US" sz="1600" dirty="0"/>
              <a:t>An SOC needs a Security Information and Event </a:t>
            </a:r>
            <a:br>
              <a:rPr lang="en-US" sz="1600" dirty="0"/>
            </a:br>
            <a:r>
              <a:rPr lang="en-US" sz="1600" dirty="0"/>
              <a:t>Management (SIEM) system to understand the data that firewalls, network appliances, intrusion detection systems, and other devices generate.</a:t>
            </a:r>
            <a:endParaRPr lang="en-US" sz="1600" dirty="0"/>
          </a:p>
          <a:p>
            <a:pPr marL="177800" indent="-177800">
              <a:buFont typeface="Arial" panose="020B0604020202020204" pitchFamily="34" charset="0"/>
              <a:buChar char="•"/>
            </a:pPr>
            <a:r>
              <a:rPr lang="en-US" sz="1600" dirty="0"/>
              <a:t>SIEM systems collect and filter data, and detect, classify, analyze and investigate threats. They may also manage resources to implement preventive measures and address future threats. </a:t>
            </a:r>
            <a:endParaRPr lang="en-US" sz="1600" dirty="0"/>
          </a:p>
        </p:txBody>
      </p:sp>
      <p:pic>
        <p:nvPicPr>
          <p:cNvPr id="3" name="Picture 2"/>
          <p:cNvPicPr>
            <a:picLocks noChangeAspect="1"/>
          </p:cNvPicPr>
          <p:nvPr/>
        </p:nvPicPr>
        <p:blipFill>
          <a:blip r:embed="rId1"/>
          <a:stretch>
            <a:fillRect/>
          </a:stretch>
        </p:blipFill>
        <p:spPr>
          <a:xfrm>
            <a:off x="3733140" y="974079"/>
            <a:ext cx="5139423" cy="3960000"/>
          </a:xfrm>
          <a:prstGeom prst="rect">
            <a:avLst/>
          </a:prstGeom>
          <a:ln>
            <a:solidFill>
              <a:schemeClr val="tx1"/>
            </a:solidFill>
          </a:ln>
        </p:spPr>
      </p:pic>
    </p:spTree>
    <p:custDataLst>
      <p:tags r:id="rId2"/>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Fighters in the War Against Cybercrime</a:t>
            </a:r>
            <a:br>
              <a:rPr altLang="en-US" dirty="0"/>
            </a:br>
            <a:r>
              <a:rPr lang="en-US" dirty="0"/>
              <a:t>Technologies in the SOC: SOAR</a:t>
            </a:r>
            <a:endParaRPr lang="en-US" dirty="0"/>
          </a:p>
        </p:txBody>
      </p:sp>
      <p:sp>
        <p:nvSpPr>
          <p:cNvPr id="2" name="Content Placeholder 1"/>
          <p:cNvSpPr>
            <a:spLocks noGrp="1"/>
          </p:cNvSpPr>
          <p:nvPr>
            <p:ph idx="1"/>
          </p:nvPr>
        </p:nvSpPr>
        <p:spPr>
          <a:xfrm>
            <a:off x="144065" y="798944"/>
            <a:ext cx="4115419" cy="3812385"/>
          </a:xfrm>
        </p:spPr>
        <p:txBody>
          <a:bodyPr/>
          <a:lstStyle/>
          <a:p>
            <a:pPr marL="177800" indent="-177800">
              <a:buFont typeface="Arial" panose="020B0604020202020204" pitchFamily="34" charset="0"/>
              <a:buChar char="•"/>
            </a:pPr>
            <a:r>
              <a:rPr lang="en-US" sz="1600" dirty="0"/>
              <a:t>SIEM and Security Orchestration, Automation and Response (SOAR) are often paired together as they have capabilities that complement each other.</a:t>
            </a:r>
            <a:endParaRPr lang="en-US" sz="1600" dirty="0"/>
          </a:p>
          <a:p>
            <a:pPr marL="177800" indent="-177800">
              <a:buFont typeface="Arial" panose="020B0604020202020204" pitchFamily="34" charset="0"/>
              <a:buChar char="•"/>
            </a:pPr>
            <a:r>
              <a:rPr lang="en-US" sz="1600" dirty="0"/>
              <a:t>Large security operations (SecOps) teams use both technologies to optimize their SOC. </a:t>
            </a:r>
            <a:endParaRPr lang="en-US" sz="1600" dirty="0"/>
          </a:p>
          <a:p>
            <a:pPr marL="177800" indent="-177800">
              <a:buFont typeface="Arial" panose="020B0604020202020204" pitchFamily="34" charset="0"/>
              <a:buChar char="•"/>
            </a:pPr>
            <a:r>
              <a:rPr lang="en-US" sz="1600" dirty="0"/>
              <a:t>SOAR platforms are similar to SIEMs as they aggregate, correlate, and analyze alerts. In addition, SOAR technology integrate threat intelligence and automate incident investigation and response workflows based on playbooks developed by the security team.</a:t>
            </a:r>
            <a:endParaRPr lang="en-US" sz="1600" dirty="0"/>
          </a:p>
        </p:txBody>
      </p:sp>
      <p:pic>
        <p:nvPicPr>
          <p:cNvPr id="3" name="Picture 2"/>
          <p:cNvPicPr>
            <a:picLocks noChangeAspect="1"/>
          </p:cNvPicPr>
          <p:nvPr/>
        </p:nvPicPr>
        <p:blipFill>
          <a:blip r:embed="rId1"/>
          <a:stretch>
            <a:fillRect/>
          </a:stretch>
        </p:blipFill>
        <p:spPr>
          <a:xfrm>
            <a:off x="4251239" y="964626"/>
            <a:ext cx="4799527" cy="3672000"/>
          </a:xfrm>
          <a:prstGeom prst="rect">
            <a:avLst/>
          </a:prstGeom>
          <a:ln w="6350">
            <a:solidFill>
              <a:schemeClr val="tx1"/>
            </a:solidFill>
          </a:ln>
        </p:spPr>
      </p:pic>
    </p:spTree>
    <p:custDataLst>
      <p:tags r:id="rId2"/>
    </p:custDataLst>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COUNT" val="71"/>
  <p:tag name="ARTICULATE_PROJECT_OPEN" val="0"/>
</p:tagLst>
</file>

<file path=ppt/tags/tag3.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11445</Words>
  <Application>WPS Presentation</Application>
  <PresentationFormat>On-screen Show (16:9)</PresentationFormat>
  <Paragraphs>225</Paragraphs>
  <Slides>24</Slides>
  <Notes>31</Notes>
  <HiddenSlides>7</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24</vt:i4>
      </vt:variant>
    </vt:vector>
  </HeadingPairs>
  <TitlesOfParts>
    <vt:vector size="40"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Times New Roman</vt:lpstr>
      <vt:lpstr>Microsoft YaHei</vt:lpstr>
      <vt:lpstr>Arial Unicode MS</vt:lpstr>
      <vt:lpstr>Default Theme</vt:lpstr>
      <vt:lpstr>Module 2: Fighters in the War Against Cybercrime</vt:lpstr>
      <vt:lpstr>Module Objectives</vt:lpstr>
      <vt:lpstr>2.1 The Modern Security Operations Center</vt:lpstr>
      <vt:lpstr>Fighters in the War Against Cybercrime Elements of a SOC</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2.2 Becoming a Defender</vt:lpstr>
      <vt:lpstr>PowerPoint 演示文稿</vt:lpstr>
      <vt:lpstr>PowerPoint 演示文稿</vt:lpstr>
      <vt:lpstr>PowerPoint 演示文稿</vt:lpstr>
      <vt:lpstr>PowerPoint 演示文稿</vt:lpstr>
      <vt:lpstr>PowerPoint 演示文稿</vt:lpstr>
      <vt:lpstr>2.3 Fighters in the War Against Cybercrime Summary</vt:lpstr>
      <vt:lpstr>Fighters in the War Against Cybercrime Summary What Did I Learn in this Module?</vt:lpstr>
      <vt:lpstr>Fighters in the War Against Cybercrime Summary What Did I Learn in this Module? (Contd.)</vt:lpstr>
      <vt:lpstr>Module 2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1033</cp:revision>
  <dcterms:created xsi:type="dcterms:W3CDTF">2016-08-22T22:27:00Z</dcterms:created>
  <dcterms:modified xsi:type="dcterms:W3CDTF">2021-11-29T18:10:30Z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1033-11.2.0.10382</vt:lpwstr>
  </property>
  <property fmtid="{D5CDD505-2E9C-101B-9397-08002B2CF9AE}" pid="11" name="ICV">
    <vt:lpwstr>0F8B9D83298346798391149040CBC282</vt:lpwstr>
  </property>
</Properties>
</file>