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513" r:id="rId3"/>
    <p:sldId id="925" r:id="rId5"/>
    <p:sldId id="759" r:id="rId6"/>
    <p:sldId id="628" r:id="rId7"/>
    <p:sldId id="1077" r:id="rId8"/>
    <p:sldId id="1089" r:id="rId9"/>
    <p:sldId id="1078" r:id="rId10"/>
    <p:sldId id="1079" r:id="rId11"/>
    <p:sldId id="1080" r:id="rId12"/>
    <p:sldId id="1081" r:id="rId13"/>
    <p:sldId id="1090" r:id="rId14"/>
    <p:sldId id="1094" r:id="rId15"/>
    <p:sldId id="1082" r:id="rId16"/>
    <p:sldId id="1095" r:id="rId17"/>
    <p:sldId id="1091" r:id="rId18"/>
    <p:sldId id="1083" r:id="rId19"/>
    <p:sldId id="1084" r:id="rId20"/>
    <p:sldId id="1085" r:id="rId21"/>
    <p:sldId id="1086" r:id="rId22"/>
    <p:sldId id="1096" r:id="rId23"/>
    <p:sldId id="1087" r:id="rId24"/>
    <p:sldId id="1042" r:id="rId25"/>
    <p:sldId id="1044" r:id="rId26"/>
    <p:sldId id="1088" r:id="rId27"/>
    <p:sldId id="1076" r:id="rId28"/>
    <p:sldId id="291" r:id="rId29"/>
  </p:sldIdLst>
  <p:sldSz cx="9144000" cy="5143500" type="screen16x9"/>
  <p:notesSz cx="6858000" cy="9144000"/>
  <p:custDataLst>
    <p:tags r:id="rId34"/>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13" autoAdjust="0"/>
    <p:restoredTop sz="77901" autoAdjust="0"/>
  </p:normalViewPr>
  <p:slideViewPr>
    <p:cSldViewPr snapToGrid="0" showGuides="1">
      <p:cViewPr varScale="1">
        <p:scale>
          <a:sx n="75" d="100"/>
          <a:sy n="75" d="100"/>
        </p:scale>
        <p:origin x="1548" y="54"/>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gs" Target="tags/tag24.xml"/><Relationship Id="rId33" Type="http://schemas.openxmlformats.org/officeDocument/2006/relationships/commentAuthors" Target="commentAuthors.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endParaRPr lang="en-US" b="0" dirty="0"/>
          </a:p>
          <a:p>
            <a:pPr>
              <a:buFontTx/>
              <a:buNone/>
            </a:pPr>
            <a:r>
              <a:rPr lang="en-US" b="0" dirty="0"/>
              <a:t>CyberOps Associate v1.0</a:t>
            </a:r>
            <a:endParaRPr lang="en-US" b="0" dirty="0"/>
          </a:p>
          <a:p>
            <a:pPr>
              <a:buFontTx/>
              <a:buNone/>
            </a:pPr>
            <a:r>
              <a:rPr lang="en-US" sz="1200" b="0" dirty="0"/>
              <a:t>Module 19: </a:t>
            </a:r>
            <a:r>
              <a:rPr lang="en-IN" sz="1200" b="0" dirty="0">
                <a:solidFill>
                  <a:srgbClr val="FF0000"/>
                </a:solidFill>
              </a:rPr>
              <a:t>Access Control</a:t>
            </a:r>
            <a:endParaRPr lang="en-GB" b="0"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a:buFontTx/>
              <a:buNone/>
            </a:pPr>
            <a:r>
              <a:rPr lang="en-US" sz="1200" b="0" dirty="0"/>
              <a:t>19.2.1 </a:t>
            </a:r>
            <a:r>
              <a:rPr lang="en-GB" dirty="0"/>
              <a:t>– </a:t>
            </a:r>
            <a:r>
              <a:rPr lang="en-IN" dirty="0"/>
              <a:t>AAA Operation</a:t>
            </a:r>
            <a:endParaRPr lang="en-US" sz="1200" b="0" dirty="0">
              <a:solidFill>
                <a:srgbClr val="FF0000"/>
              </a:solidFill>
            </a:endParaRPr>
          </a:p>
          <a:p>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a:buFontTx/>
              <a:buNone/>
            </a:pPr>
            <a:r>
              <a:rPr lang="en-US" sz="1200" b="0" dirty="0"/>
              <a:t>19.2.1 </a:t>
            </a:r>
            <a:r>
              <a:rPr lang="en-GB" dirty="0"/>
              <a:t>– </a:t>
            </a:r>
            <a:r>
              <a:rPr lang="en-IN" dirty="0"/>
              <a:t>AAA Operation</a:t>
            </a:r>
            <a:endParaRPr lang="en-US" sz="1200" b="0" dirty="0">
              <a:solidFill>
                <a:srgbClr val="FF0000"/>
              </a:solidFill>
            </a:endParaRPr>
          </a:p>
          <a:p>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a:buFontTx/>
              <a:buNone/>
            </a:pPr>
            <a:r>
              <a:rPr lang="en-US" sz="1200" b="0" dirty="0"/>
              <a:t>19.2.1 </a:t>
            </a:r>
            <a:r>
              <a:rPr lang="en-GB" dirty="0"/>
              <a:t>– </a:t>
            </a:r>
            <a:r>
              <a:rPr lang="en-IN" dirty="0"/>
              <a:t>AAA Operation</a:t>
            </a:r>
            <a:endParaRPr lang="en-US" sz="1200" b="0" dirty="0">
              <a:solidFill>
                <a:srgbClr val="FF0000"/>
              </a:solidFill>
            </a:endParaRPr>
          </a:p>
          <a:p>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dirty="0"/>
              <a:t>19.2.2 </a:t>
            </a:r>
            <a:r>
              <a:rPr lang="en-GB" dirty="0"/>
              <a:t>– </a:t>
            </a:r>
            <a:r>
              <a:rPr lang="en-IN" dirty="0"/>
              <a:t>AAA Authentication</a:t>
            </a:r>
            <a:endParaRPr lang="en-US" sz="1200" b="0" dirty="0">
              <a:solidFill>
                <a:srgbClr val="FF0000"/>
              </a:solidFill>
            </a:endParaRPr>
          </a:p>
          <a:p>
            <a:pPr>
              <a:buFontTx/>
              <a:buNone/>
            </a:pPr>
            <a:endParaRPr lang="en-US" sz="1200" b="0" dirty="0">
              <a:solidFill>
                <a:srgbClr val="FF0000"/>
              </a:solidFill>
            </a:endParaRPr>
          </a:p>
          <a:p>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dirty="0"/>
              <a:t>19.2.2 </a:t>
            </a:r>
            <a:r>
              <a:rPr lang="en-GB" dirty="0"/>
              <a:t>– </a:t>
            </a:r>
            <a:r>
              <a:rPr lang="en-IN" dirty="0"/>
              <a:t>AAA Authentication</a:t>
            </a:r>
            <a:endParaRPr lang="en-US" sz="1200" b="0" dirty="0">
              <a:solidFill>
                <a:srgbClr val="FF0000"/>
              </a:solidFill>
            </a:endParaRPr>
          </a:p>
          <a:p>
            <a:pPr>
              <a:buFontTx/>
              <a:buNone/>
            </a:pPr>
            <a:endParaRPr lang="en-US" sz="1200" b="0" dirty="0">
              <a:solidFill>
                <a:srgbClr val="FF0000"/>
              </a:solidFill>
            </a:endParaRPr>
          </a:p>
          <a:p>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dirty="0"/>
              <a:t>19.2.2 </a:t>
            </a:r>
            <a:r>
              <a:rPr lang="en-GB" dirty="0"/>
              <a:t>– </a:t>
            </a:r>
            <a:r>
              <a:rPr lang="en-IN" dirty="0"/>
              <a:t>AAA Authentication</a:t>
            </a:r>
            <a:endParaRPr lang="en-US" sz="1200" b="0" dirty="0">
              <a:solidFill>
                <a:srgbClr val="FF0000"/>
              </a:solidFill>
            </a:endParaRPr>
          </a:p>
          <a:p>
            <a:pPr>
              <a:buFontTx/>
              <a:buNone/>
            </a:pPr>
            <a:endParaRPr lang="en-US" sz="1200" b="0" dirty="0">
              <a:solidFill>
                <a:srgbClr val="FF0000"/>
              </a:solidFill>
            </a:endParaRPr>
          </a:p>
          <a:p>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dirty="0"/>
              <a:t>19.2.2 </a:t>
            </a:r>
            <a:r>
              <a:rPr lang="en-GB" dirty="0"/>
              <a:t>– </a:t>
            </a:r>
            <a:r>
              <a:rPr lang="en-IN" dirty="0"/>
              <a:t>AAA Authentication</a:t>
            </a:r>
            <a:endParaRPr lang="en-US" sz="1200" b="0" dirty="0">
              <a:solidFill>
                <a:srgbClr val="FF0000"/>
              </a:solidFill>
            </a:endParaRPr>
          </a:p>
          <a:p>
            <a:pPr>
              <a:buFontTx/>
              <a:buNone/>
            </a:pPr>
            <a:endParaRPr lang="en-US" sz="1200" b="0" dirty="0">
              <a:solidFill>
                <a:srgbClr val="FF0000"/>
              </a:solidFill>
            </a:endParaRPr>
          </a:p>
          <a:p>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dirty="0"/>
              <a:t>19.2.2 </a:t>
            </a:r>
            <a:r>
              <a:rPr lang="en-GB" dirty="0"/>
              <a:t>– </a:t>
            </a:r>
            <a:r>
              <a:rPr lang="en-IN" dirty="0"/>
              <a:t>AAA Authentication</a:t>
            </a:r>
            <a:endParaRPr lang="en-US" sz="1200" b="0" dirty="0">
              <a:solidFill>
                <a:srgbClr val="FF0000"/>
              </a:solidFill>
            </a:endParaRPr>
          </a:p>
          <a:p>
            <a:pPr>
              <a:buFontTx/>
              <a:buNone/>
            </a:pPr>
            <a:endParaRPr lang="en-US" sz="1200" b="0" dirty="0">
              <a:solidFill>
                <a:srgbClr val="FF0000"/>
              </a:solidFill>
            </a:endParaRPr>
          </a:p>
          <a:p>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dirty="0"/>
              <a:t>19.2.2 </a:t>
            </a:r>
            <a:r>
              <a:rPr lang="en-GB" dirty="0"/>
              <a:t>– </a:t>
            </a:r>
            <a:r>
              <a:rPr lang="en-IN" dirty="0"/>
              <a:t>AAA Authentication</a:t>
            </a:r>
            <a:endParaRPr lang="en-US" sz="1200" b="0" dirty="0">
              <a:solidFill>
                <a:srgbClr val="FF0000"/>
              </a:solidFill>
            </a:endParaRPr>
          </a:p>
          <a:p>
            <a:pPr>
              <a:buFontTx/>
              <a:buNone/>
            </a:pPr>
            <a:endParaRPr lang="en-US" sz="1200" b="0" dirty="0">
              <a:solidFill>
                <a:srgbClr val="FF0000"/>
              </a:solidFill>
            </a:endParaRPr>
          </a:p>
          <a:p>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dirty="0"/>
              <a:t>19.2.3 </a:t>
            </a:r>
            <a:r>
              <a:rPr lang="en-GB" dirty="0"/>
              <a:t>– </a:t>
            </a:r>
            <a:r>
              <a:rPr lang="en-IN" sz="1200" b="0" i="0" u="none" strike="noStrike" kern="1200" dirty="0">
                <a:solidFill>
                  <a:schemeClr val="tx1"/>
                </a:solidFill>
                <a:effectLst/>
                <a:latin typeface="+mn-lt"/>
                <a:ea typeface="+mn-ea"/>
                <a:cs typeface="+mn-cs"/>
              </a:rPr>
              <a:t>AAA Accounting Logs</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dirty="0">
              <a:solidFill>
                <a:srgbClr val="FF0000"/>
              </a:solidFill>
            </a:endParaRPr>
          </a:p>
          <a:p>
            <a:pPr>
              <a:buFontTx/>
              <a:buNone/>
            </a:pPr>
            <a:endParaRPr lang="en-US" sz="1200" b="0" dirty="0">
              <a:solidFill>
                <a:srgbClr val="FF0000"/>
              </a:solidFill>
            </a:endParaRPr>
          </a:p>
          <a:p>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CyberOps Associate v1.0</a:t>
            </a:r>
            <a:endParaRPr lang="en-US" b="0" dirty="0"/>
          </a:p>
          <a:p>
            <a:pPr>
              <a:buFontTx/>
              <a:buNone/>
            </a:pPr>
            <a:r>
              <a:rPr lang="en-IN" sz="1200" b="0" dirty="0"/>
              <a:t>19 </a:t>
            </a:r>
            <a:r>
              <a:rPr lang="en-GB" dirty="0"/>
              <a:t>– Access Control</a:t>
            </a:r>
            <a:r>
              <a:rPr lang="en-IN" sz="1200" b="0" dirty="0"/>
              <a:t> </a:t>
            </a:r>
            <a:endParaRPr lang="en-US" sz="1200" b="0" dirty="0">
              <a:solidFill>
                <a:srgbClr val="FF0000"/>
              </a:solidFill>
            </a:endParaRPr>
          </a:p>
          <a:p>
            <a:pPr>
              <a:buFontTx/>
              <a:buNone/>
            </a:pPr>
            <a:r>
              <a:rPr lang="en-US" sz="1200" b="0" dirty="0">
                <a:solidFill>
                  <a:srgbClr val="FF0000"/>
                </a:solidFill>
              </a:rPr>
              <a:t>19.0 </a:t>
            </a:r>
            <a:r>
              <a:rPr lang="en-GB" dirty="0"/>
              <a:t>–</a:t>
            </a:r>
            <a:r>
              <a:rPr lang="en-US" sz="1200" b="0" dirty="0">
                <a:solidFill>
                  <a:srgbClr val="FF0000"/>
                </a:solidFill>
              </a:rPr>
              <a:t> </a:t>
            </a:r>
            <a:r>
              <a:rPr lang="en-IN" sz="1200" b="0" dirty="0">
                <a:solidFill>
                  <a:srgbClr val="FF0000"/>
                </a:solidFill>
              </a:rPr>
              <a:t>Introduction</a:t>
            </a:r>
            <a:endParaRPr lang="en-IN" sz="1200" b="0" dirty="0">
              <a:solidFill>
                <a:srgbClr val="FF0000"/>
              </a:solidFill>
            </a:endParaRPr>
          </a:p>
          <a:p>
            <a:pPr>
              <a:buFontTx/>
              <a:buNone/>
            </a:pPr>
            <a:r>
              <a:rPr lang="en-GB" dirty="0"/>
              <a:t>19.0.2 – </a:t>
            </a:r>
            <a:r>
              <a:rPr lang="en-US" sz="1200" kern="1200" dirty="0">
                <a:solidFill>
                  <a:schemeClr val="tx1"/>
                </a:solidFill>
                <a:latin typeface="+mn-lt"/>
                <a:ea typeface="+mn-ea"/>
                <a:cs typeface="+mn-cs"/>
              </a:rPr>
              <a:t>What</a:t>
            </a:r>
            <a:r>
              <a:rPr lang="en-US" sz="1200" kern="1200" baseline="0" dirty="0">
                <a:solidFill>
                  <a:schemeClr val="tx1"/>
                </a:solidFill>
                <a:latin typeface="+mn-lt"/>
                <a:ea typeface="+mn-ea"/>
                <a:cs typeface="+mn-cs"/>
              </a:rPr>
              <a:t> Will I Learn in this Module?</a:t>
            </a:r>
            <a:endParaRPr lang="en-US" sz="1200" kern="1200" baseline="0" dirty="0">
              <a:solidFill>
                <a:schemeClr val="tx1"/>
              </a:solidFill>
              <a:latin typeface="+mn-lt"/>
              <a:ea typeface="+mn-ea"/>
              <a:cs typeface="+mn-cs"/>
            </a:endParaRPr>
          </a:p>
          <a:p>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dirty="0"/>
              <a:t>19.2.3 </a:t>
            </a:r>
            <a:r>
              <a:rPr lang="en-GB" dirty="0"/>
              <a:t>– </a:t>
            </a:r>
            <a:r>
              <a:rPr lang="en-IN" sz="1200" b="0" i="0" u="none" strike="noStrike" kern="1200" dirty="0">
                <a:solidFill>
                  <a:schemeClr val="tx1"/>
                </a:solidFill>
                <a:effectLst/>
                <a:latin typeface="+mn-lt"/>
                <a:ea typeface="+mn-ea"/>
                <a:cs typeface="+mn-cs"/>
              </a:rPr>
              <a:t>AAA Accounting Logs</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dirty="0">
              <a:solidFill>
                <a:srgbClr val="FF0000"/>
              </a:solidFill>
            </a:endParaRPr>
          </a:p>
          <a:p>
            <a:pPr>
              <a:buFontTx/>
              <a:buNone/>
            </a:pPr>
            <a:endParaRPr lang="en-US" sz="1200" b="0" dirty="0">
              <a:solidFill>
                <a:srgbClr val="FF0000"/>
              </a:solidFill>
            </a:endParaRPr>
          </a:p>
          <a:p>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dirty="0"/>
              <a:t>19.2.3 </a:t>
            </a:r>
            <a:r>
              <a:rPr lang="en-GB" dirty="0"/>
              <a:t>– </a:t>
            </a:r>
            <a:r>
              <a:rPr lang="en-IN" sz="1200" b="0" i="0" u="none" strike="noStrike" kern="1200" dirty="0">
                <a:solidFill>
                  <a:schemeClr val="tx1"/>
                </a:solidFill>
                <a:effectLst/>
                <a:latin typeface="+mn-lt"/>
                <a:ea typeface="+mn-ea"/>
                <a:cs typeface="+mn-cs"/>
              </a:rPr>
              <a:t>AAA Accounting Logs</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a:t>19.2.4 </a:t>
            </a:r>
            <a:r>
              <a:rPr lang="en-GB" dirty="0"/>
              <a:t>– </a:t>
            </a:r>
            <a:r>
              <a:rPr lang="en-US" sz="1200" b="0" i="0" u="none" strike="noStrike" kern="1200" dirty="0">
                <a:solidFill>
                  <a:schemeClr val="tx1"/>
                </a:solidFill>
                <a:effectLst/>
                <a:latin typeface="+mn-lt"/>
                <a:ea typeface="+mn-ea"/>
                <a:cs typeface="+mn-cs"/>
              </a:rPr>
              <a:t>Check Your Understanding - Identify the Characteristic of AAA</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dirty="0">
              <a:solidFill>
                <a:srgbClr val="FF0000"/>
              </a:solidFill>
            </a:endParaRPr>
          </a:p>
          <a:p>
            <a:pPr>
              <a:buFontTx/>
              <a:buNone/>
            </a:pPr>
            <a:endParaRPr lang="en-US" sz="1200" b="0" dirty="0">
              <a:solidFill>
                <a:srgbClr val="FF0000"/>
              </a:solidFill>
            </a:endParaRPr>
          </a:p>
          <a:p>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19.3 </a:t>
            </a:r>
            <a:r>
              <a:rPr lang="en-GB" dirty="0"/>
              <a:t>–</a:t>
            </a:r>
            <a:r>
              <a:rPr lang="en-US" sz="1200" b="0" dirty="0">
                <a:solidFill>
                  <a:srgbClr val="FF0000"/>
                </a:solidFill>
              </a:rPr>
              <a:t> </a:t>
            </a:r>
            <a:r>
              <a:rPr lang="en-IN" sz="1200" dirty="0">
                <a:solidFill>
                  <a:schemeClr val="accent5">
                    <a:lumMod val="40000"/>
                    <a:lumOff val="60000"/>
                  </a:schemeClr>
                </a:solidFill>
              </a:rPr>
              <a:t>Access Control Summary</a:t>
            </a:r>
            <a:endParaRPr lang="en-US" sz="1200" dirty="0">
              <a:solidFill>
                <a:schemeClr val="tx1"/>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5 min</a:t>
            </a:r>
            <a:endParaRPr lang="en-US" sz="1000" b="0" dirty="0"/>
          </a:p>
          <a:p>
            <a:pPr marL="171450" lvl="0" indent="-171450">
              <a:buFont typeface="Arial" panose="020B0604020202020204" pitchFamily="34" charset="0"/>
              <a:buChar char="•"/>
            </a:pPr>
            <a:r>
              <a:rPr lang="en-US" sz="1050" b="1" dirty="0"/>
              <a:t>Instructor Notes: </a:t>
            </a:r>
            <a:endParaRPr lang="en-US" sz="1050" b="1" dirty="0"/>
          </a:p>
          <a:p>
            <a:pPr marL="341630"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At the end, ask the students to take the quiz.</a:t>
            </a:r>
            <a:endParaRPr lang="en-US" sz="1050" dirty="0"/>
          </a:p>
          <a:p>
            <a:pPr marL="171450" lvl="0" indent="-171450">
              <a:buFont typeface="Arial" panose="020B0604020202020204" pitchFamily="34" charset="0"/>
              <a:buChar char="•"/>
            </a:pPr>
            <a:r>
              <a:rPr lang="en-US" sz="1050" b="1" dirty="0"/>
              <a:t>Key Points:</a:t>
            </a:r>
            <a:r>
              <a:rPr lang="en-US" sz="1100" b="1" dirty="0"/>
              <a:t>  </a:t>
            </a:r>
            <a:r>
              <a:rPr lang="en-US" sz="1100" b="0" dirty="0"/>
              <a:t>NA</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19.3 </a:t>
            </a:r>
            <a:r>
              <a:rPr lang="en-GB" dirty="0"/>
              <a:t>–</a:t>
            </a:r>
            <a:r>
              <a:rPr lang="en-US" sz="1200" b="0" dirty="0">
                <a:solidFill>
                  <a:srgbClr val="FF0000"/>
                </a:solidFill>
              </a:rPr>
              <a:t> </a:t>
            </a:r>
            <a:r>
              <a:rPr lang="en-IN" sz="1200" dirty="0">
                <a:solidFill>
                  <a:schemeClr val="accent5">
                    <a:lumMod val="40000"/>
                    <a:lumOff val="60000"/>
                  </a:schemeClr>
                </a:solidFill>
              </a:rPr>
              <a:t>Access Control Summary</a:t>
            </a:r>
            <a:endParaRPr lang="en-US" sz="1200" dirty="0">
              <a:solidFill>
                <a:schemeClr val="tx1"/>
              </a:solidFill>
            </a:endParaRPr>
          </a:p>
          <a:p>
            <a:r>
              <a:rPr lang="en-GB" dirty="0"/>
              <a:t>19.3.1 – </a:t>
            </a:r>
            <a:r>
              <a:rPr lang="en-US" altLang="en-US" dirty="0"/>
              <a:t>What Did I Learn in this Module?</a:t>
            </a:r>
            <a:endParaRPr lang="en-US" altLang="en-US"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19.3 </a:t>
            </a:r>
            <a:r>
              <a:rPr lang="en-GB" dirty="0"/>
              <a:t>–</a:t>
            </a:r>
            <a:r>
              <a:rPr lang="en-US" sz="1200" b="0" dirty="0">
                <a:solidFill>
                  <a:srgbClr val="FF0000"/>
                </a:solidFill>
              </a:rPr>
              <a:t> </a:t>
            </a:r>
            <a:r>
              <a:rPr lang="en-IN" sz="1200" dirty="0">
                <a:solidFill>
                  <a:schemeClr val="accent5">
                    <a:lumMod val="40000"/>
                    <a:lumOff val="60000"/>
                  </a:schemeClr>
                </a:solidFill>
              </a:rPr>
              <a:t>Access Control Summary</a:t>
            </a:r>
            <a:endParaRPr lang="en-US" sz="1200" dirty="0">
              <a:solidFill>
                <a:schemeClr val="tx1"/>
              </a:solidFill>
            </a:endParaRPr>
          </a:p>
          <a:p>
            <a:r>
              <a:rPr lang="en-GB" dirty="0"/>
              <a:t>19.3.1 – </a:t>
            </a:r>
            <a:r>
              <a:rPr lang="en-US" altLang="en-US" dirty="0"/>
              <a:t>What Did I Learn in this Module?</a:t>
            </a:r>
            <a:endParaRPr lang="en-US" altLang="en-US" dirty="0"/>
          </a:p>
          <a:p>
            <a:pPr marL="0" marR="0" lvl="0" indent="0" algn="l" defTabSz="457200" rtl="0" eaLnBrk="1" fontAlgn="auto" latinLnBrk="0" hangingPunct="1">
              <a:lnSpc>
                <a:spcPct val="100000"/>
              </a:lnSpc>
              <a:spcBef>
                <a:spcPts val="0"/>
              </a:spcBef>
              <a:spcAft>
                <a:spcPts val="0"/>
              </a:spcAft>
              <a:buClrTx/>
              <a:buSzTx/>
              <a:buFontTx/>
              <a:buNone/>
              <a:defRPr/>
            </a:pPr>
            <a:r>
              <a:rPr lang="en-GB" dirty="0"/>
              <a:t>19.3.2 – Quiz – </a:t>
            </a:r>
            <a:r>
              <a:rPr lang="en-US" b="0" i="0" dirty="0">
                <a:solidFill>
                  <a:srgbClr val="056153"/>
                </a:solidFill>
                <a:effectLst/>
                <a:latin typeface="CiscoSans"/>
              </a:rPr>
              <a:t>Access Control Quiz</a:t>
            </a:r>
            <a:endParaRPr lang="en-US" b="0" i="0" dirty="0">
              <a:solidFill>
                <a:srgbClr val="056153"/>
              </a:solidFill>
              <a:effectLst/>
              <a:latin typeface="CiscoSans"/>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2755B-29FD-8743-9094-C0E3A734D22E}" type="slidenum">
              <a:rPr lang="en-US" sz="800">
                <a:solidFill>
                  <a:prstClr val="black"/>
                </a:solidFill>
              </a:rPr>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dirty="0">
                <a:latin typeface="Arial" panose="020B0604020202020204" pitchFamily="34" charset="0"/>
              </a:rPr>
              <a:t>New Terms and Commands</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19.1 </a:t>
            </a:r>
            <a:r>
              <a:rPr lang="en-GB" dirty="0"/>
              <a:t>–</a:t>
            </a:r>
            <a:r>
              <a:rPr lang="en-US" sz="1200" b="0" dirty="0">
                <a:solidFill>
                  <a:srgbClr val="FF0000"/>
                </a:solidFill>
              </a:rPr>
              <a:t> Access Control</a:t>
            </a:r>
            <a:r>
              <a:rPr lang="en-US" sz="1200" b="0" baseline="0" dirty="0">
                <a:solidFill>
                  <a:srgbClr val="FF0000"/>
                </a:solidFill>
              </a:rPr>
              <a:t> Concepts</a:t>
            </a:r>
            <a:endParaRPr lang="en-US" sz="1200"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5 min</a:t>
            </a:r>
            <a:endParaRPr lang="en-US" sz="1000" b="0" dirty="0"/>
          </a:p>
          <a:p>
            <a:pPr marL="171450" lvl="0" indent="-171450">
              <a:buFont typeface="Arial" panose="020B0604020202020204" pitchFamily="34" charset="0"/>
              <a:buChar char="•"/>
            </a:pPr>
            <a:r>
              <a:rPr lang="en-US" sz="1050" b="1" dirty="0"/>
              <a:t>Instructor Notes: </a:t>
            </a:r>
            <a:endParaRPr lang="en-US" sz="1050" b="1" dirty="0"/>
          </a:p>
          <a:p>
            <a:pPr marL="628650" lvl="1" indent="-171450">
              <a:buFont typeface="Arial" panose="020B0604020202020204" pitchFamily="34" charset="0"/>
              <a:buChar char="•"/>
            </a:pPr>
            <a:r>
              <a:rPr lang="en-US" sz="1000" dirty="0"/>
              <a:t>Give a brief introduction of the access</a:t>
            </a:r>
            <a:r>
              <a:rPr lang="en-US" sz="1000" baseline="0" dirty="0"/>
              <a:t> control concepts to the learners.</a:t>
            </a:r>
            <a:endParaRPr lang="en-US" sz="1000" baseline="0" dirty="0"/>
          </a:p>
          <a:p>
            <a:pPr marL="628650" lvl="1" indent="-171450">
              <a:buFont typeface="Arial" panose="020B0604020202020204" pitchFamily="34" charset="0"/>
              <a:buChar char="•"/>
            </a:pPr>
            <a:r>
              <a:rPr lang="en-US" sz="1000" baseline="0" dirty="0"/>
              <a:t>Discuss with the learners abou</a:t>
            </a:r>
            <a:r>
              <a:rPr lang="en-US" altLang="ja-JP" sz="1600" dirty="0"/>
              <a:t>t communications security and CIA.</a:t>
            </a:r>
            <a:endParaRPr lang="en-US" altLang="ja-JP" sz="1600" dirty="0"/>
          </a:p>
          <a:p>
            <a:pPr marL="628650" lvl="1" indent="-171450">
              <a:buFont typeface="Arial" panose="020B0604020202020204" pitchFamily="34" charset="0"/>
              <a:buChar char="•"/>
            </a:pPr>
            <a:r>
              <a:rPr lang="en-US" altLang="ja-JP" sz="1600" dirty="0"/>
              <a:t>Ensure the learners know about Zero Trust security.</a:t>
            </a:r>
            <a:endParaRPr lang="en-US" altLang="ja-JP" sz="1600" dirty="0"/>
          </a:p>
          <a:p>
            <a:pPr marL="628650" lvl="1" indent="-171450">
              <a:buFont typeface="Arial" panose="020B0604020202020204" pitchFamily="34" charset="0"/>
              <a:buChar char="•"/>
            </a:pPr>
            <a:r>
              <a:rPr lang="en-US" altLang="ja-JP" sz="1600" dirty="0"/>
              <a:t>By the end of the topic, ensure the learners have understanding of different access control models.</a:t>
            </a:r>
            <a:endParaRPr lang="en-US" sz="1000" dirty="0"/>
          </a:p>
          <a:p>
            <a:pPr marL="171450" lvl="0" indent="-171450">
              <a:buFont typeface="Arial" panose="020B0604020202020204" pitchFamily="34" charset="0"/>
              <a:buChar char="•"/>
            </a:pPr>
            <a:r>
              <a:rPr lang="en-US" sz="1050" b="1" dirty="0"/>
              <a:t>Key Points:</a:t>
            </a:r>
            <a:r>
              <a:rPr lang="en-US" sz="1100" b="1" dirty="0"/>
              <a:t>  </a:t>
            </a:r>
            <a:r>
              <a:rPr lang="en-US" sz="1100" b="0" dirty="0"/>
              <a:t>CIA</a:t>
            </a:r>
            <a:r>
              <a:rPr lang="en-US" sz="1100" b="0" baseline="0" dirty="0"/>
              <a:t> Triad, Zero Trust Security, Access Control Concepts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19.1 </a:t>
            </a:r>
            <a:r>
              <a:rPr lang="en-GB" dirty="0"/>
              <a:t>–</a:t>
            </a:r>
            <a:r>
              <a:rPr lang="en-US" sz="1200" b="0" dirty="0">
                <a:solidFill>
                  <a:srgbClr val="FF0000"/>
                </a:solidFill>
              </a:rPr>
              <a:t> Access Control</a:t>
            </a:r>
            <a:r>
              <a:rPr lang="en-US" sz="1200" b="0" baseline="0" dirty="0">
                <a:solidFill>
                  <a:srgbClr val="FF0000"/>
                </a:solidFill>
              </a:rPr>
              <a:t> Concepts</a:t>
            </a:r>
            <a:endParaRPr lang="en-US" sz="1200" b="0" dirty="0">
              <a:solidFill>
                <a:srgbClr val="FF0000"/>
              </a:solidFill>
            </a:endParaRPr>
          </a:p>
          <a:p>
            <a:r>
              <a:rPr lang="en-GB" dirty="0"/>
              <a:t>19.1.1 – Communications Security: CIA</a:t>
            </a:r>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19.1 </a:t>
            </a:r>
            <a:r>
              <a:rPr lang="en-GB" dirty="0"/>
              <a:t>–</a:t>
            </a:r>
            <a:r>
              <a:rPr lang="en-US" sz="1200" b="0" dirty="0">
                <a:solidFill>
                  <a:srgbClr val="FF0000"/>
                </a:solidFill>
              </a:rPr>
              <a:t> Access Control</a:t>
            </a:r>
            <a:r>
              <a:rPr lang="en-US" sz="1200" b="0" baseline="0" dirty="0">
                <a:solidFill>
                  <a:srgbClr val="FF0000"/>
                </a:solidFill>
              </a:rPr>
              <a:t> Concepts</a:t>
            </a:r>
            <a:endParaRPr lang="en-US" sz="1200" b="0" dirty="0">
              <a:solidFill>
                <a:srgbClr val="FF0000"/>
              </a:solidFill>
            </a:endParaRPr>
          </a:p>
          <a:p>
            <a:r>
              <a:rPr lang="en-GB" dirty="0"/>
              <a:t>19.1.2 – Zero Trust Security</a:t>
            </a:r>
            <a:endParaRPr lang="en-GB" dirty="0"/>
          </a:p>
          <a:p>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19.1 </a:t>
            </a:r>
            <a:r>
              <a:rPr lang="en-GB" dirty="0"/>
              <a:t>–</a:t>
            </a:r>
            <a:r>
              <a:rPr lang="en-US" sz="1200" b="0" dirty="0">
                <a:solidFill>
                  <a:srgbClr val="FF0000"/>
                </a:solidFill>
              </a:rPr>
              <a:t> Access Control</a:t>
            </a:r>
            <a:r>
              <a:rPr lang="en-US" sz="1200" b="0" baseline="0" dirty="0">
                <a:solidFill>
                  <a:srgbClr val="FF0000"/>
                </a:solidFill>
              </a:rPr>
              <a:t> Concepts</a:t>
            </a:r>
            <a:endParaRPr lang="en-US" sz="1200" b="0" dirty="0">
              <a:solidFill>
                <a:srgbClr val="FF0000"/>
              </a:solidFill>
            </a:endParaRPr>
          </a:p>
          <a:p>
            <a:r>
              <a:rPr lang="en-GB" dirty="0"/>
              <a:t>19.1.2 – Zero Trust Security</a:t>
            </a:r>
            <a:endParaRPr lang="en-GB" dirty="0"/>
          </a:p>
          <a:p>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19.1 </a:t>
            </a:r>
            <a:r>
              <a:rPr lang="en-GB" dirty="0"/>
              <a:t>–</a:t>
            </a:r>
            <a:r>
              <a:rPr lang="en-US" sz="1200" b="0" dirty="0">
                <a:solidFill>
                  <a:srgbClr val="FF0000"/>
                </a:solidFill>
              </a:rPr>
              <a:t> Access Control</a:t>
            </a:r>
            <a:r>
              <a:rPr lang="en-US" sz="1200" b="0" baseline="0" dirty="0">
                <a:solidFill>
                  <a:srgbClr val="FF0000"/>
                </a:solidFill>
              </a:rPr>
              <a:t> Concepts</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GB" dirty="0"/>
              <a:t>19.1.3 – Access Control Models</a:t>
            </a:r>
            <a:endParaRPr lang="en-GB" dirty="0"/>
          </a:p>
          <a:p>
            <a:endParaRPr lang="en-GB" dirty="0"/>
          </a:p>
          <a:p>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19.1 </a:t>
            </a:r>
            <a:r>
              <a:rPr lang="en-GB" dirty="0"/>
              <a:t>–</a:t>
            </a:r>
            <a:r>
              <a:rPr lang="en-US" sz="1200" b="0" dirty="0">
                <a:solidFill>
                  <a:srgbClr val="FF0000"/>
                </a:solidFill>
              </a:rPr>
              <a:t> Access Control</a:t>
            </a:r>
            <a:r>
              <a:rPr lang="en-US" sz="1200" b="0" baseline="0" dirty="0">
                <a:solidFill>
                  <a:srgbClr val="FF0000"/>
                </a:solidFill>
              </a:rPr>
              <a:t> Concepts</a:t>
            </a:r>
            <a:endParaRPr lang="en-GB" dirty="0"/>
          </a:p>
          <a:p>
            <a:pPr marL="0" marR="0" indent="0" algn="l" defTabSz="457200" rtl="0" eaLnBrk="1" fontAlgn="auto" latinLnBrk="0" hangingPunct="1">
              <a:lnSpc>
                <a:spcPct val="100000"/>
              </a:lnSpc>
              <a:spcBef>
                <a:spcPts val="0"/>
              </a:spcBef>
              <a:spcAft>
                <a:spcPts val="0"/>
              </a:spcAft>
              <a:buClrTx/>
              <a:buSzTx/>
              <a:buFontTx/>
              <a:buNone/>
              <a:defRPr/>
            </a:pPr>
            <a:r>
              <a:rPr lang="en-GB" dirty="0"/>
              <a:t>19.1.3 – Access Control Models</a:t>
            </a:r>
            <a:endParaRPr lang="en-GB" dirty="0"/>
          </a:p>
          <a:p>
            <a:pPr marL="0" marR="0" indent="0" algn="l" defTabSz="457200" rtl="0" eaLnBrk="1" fontAlgn="auto" latinLnBrk="0" hangingPunct="1">
              <a:lnSpc>
                <a:spcPct val="100000"/>
              </a:lnSpc>
              <a:spcBef>
                <a:spcPts val="0"/>
              </a:spcBef>
              <a:spcAft>
                <a:spcPts val="0"/>
              </a:spcAft>
              <a:buClrTx/>
              <a:buSzTx/>
              <a:buFontTx/>
              <a:buNone/>
              <a:defRPr/>
            </a:pPr>
            <a:r>
              <a:rPr lang="en-GB" dirty="0"/>
              <a:t>19.1.4 – </a:t>
            </a:r>
            <a:r>
              <a:rPr lang="en-US" sz="1200" b="0" i="0" u="none" strike="noStrike" kern="1200" dirty="0">
                <a:solidFill>
                  <a:schemeClr val="tx1"/>
                </a:solidFill>
                <a:effectLst/>
                <a:latin typeface="+mn-lt"/>
                <a:ea typeface="+mn-ea"/>
                <a:cs typeface="+mn-cs"/>
              </a:rPr>
              <a:t>Check Your Understanding - Identify the Access Control Model</a:t>
            </a:r>
            <a:endParaRPr lang="en-GB" dirty="0"/>
          </a:p>
          <a:p>
            <a:endParaRPr lang="en-GB" dirty="0"/>
          </a:p>
          <a:p>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sz="1200" dirty="0">
              <a:solidFill>
                <a:schemeClr val="accent5">
                  <a:lumMod val="40000"/>
                  <a:lumOff val="60000"/>
                </a:schemeClr>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15 min</a:t>
            </a:r>
            <a:endParaRPr lang="en-US" sz="1000" b="0" dirty="0"/>
          </a:p>
          <a:p>
            <a:pPr marL="171450" lvl="0" indent="-171450">
              <a:buFont typeface="Arial" panose="020B0604020202020204" pitchFamily="34" charset="0"/>
              <a:buChar char="•"/>
            </a:pPr>
            <a:r>
              <a:rPr lang="en-US" sz="1050" b="1" dirty="0"/>
              <a:t>Instructor Notes: </a:t>
            </a:r>
            <a:endParaRPr lang="en-US" sz="1050" b="1" dirty="0"/>
          </a:p>
          <a:p>
            <a:pPr marL="628650" lvl="1" indent="-171450">
              <a:buFont typeface="Arial" panose="020B0604020202020204" pitchFamily="34" charset="0"/>
              <a:buChar char="•"/>
            </a:pPr>
            <a:r>
              <a:rPr lang="en-US" sz="1000" dirty="0"/>
              <a:t>Introduce the topic and discuss the </a:t>
            </a:r>
            <a:r>
              <a:rPr lang="en-US" sz="1600" dirty="0"/>
              <a:t>network security policy and AAA protocol.</a:t>
            </a:r>
            <a:endParaRPr lang="en-US" sz="1600" dirty="0"/>
          </a:p>
          <a:p>
            <a:pPr marL="628650" lvl="1" indent="-171450">
              <a:buFont typeface="Arial" panose="020B0604020202020204" pitchFamily="34" charset="0"/>
              <a:buChar char="•"/>
            </a:pPr>
            <a:r>
              <a:rPr lang="en-US" sz="1600" dirty="0"/>
              <a:t>Ensure the learners have knowledge about AAA operation, AAA authentication and AAA accounting logs.</a:t>
            </a:r>
            <a:endParaRPr lang="en-US" sz="1000" dirty="0"/>
          </a:p>
          <a:p>
            <a:pPr marL="171450" lvl="0" indent="-171450">
              <a:buFont typeface="Arial" panose="020B0604020202020204" pitchFamily="34" charset="0"/>
              <a:buChar char="•"/>
            </a:pPr>
            <a:r>
              <a:rPr lang="en-US" sz="1050" b="1" dirty="0"/>
              <a:t>Key Points:</a:t>
            </a:r>
            <a:r>
              <a:rPr lang="en-US" sz="1100" b="1" dirty="0"/>
              <a:t>  </a:t>
            </a:r>
            <a:r>
              <a:rPr lang="en-US" sz="1100" b="0" dirty="0"/>
              <a:t>AAA operation, AAA Authentication,</a:t>
            </a:r>
            <a:r>
              <a:rPr lang="en-US" sz="1100" b="0" baseline="0" dirty="0"/>
              <a:t> AAA Accounting logs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anose="020B0604020202020204" pitchFamily="34" charset="0"/>
              </a:rPr>
              <a:t>Click to edit Master text styles</a:t>
            </a:r>
            <a:endParaRPr lang="en-US" dirty="0">
              <a:sym typeface="Arial" panose="020B0604020202020204" pitchFamily="34" charset="0"/>
            </a:endParaRPr>
          </a:p>
          <a:p>
            <a:pPr lvl="1"/>
            <a:r>
              <a:rPr lang="en-US" dirty="0">
                <a:sym typeface="Arial" panose="020B0604020202020204" pitchFamily="34" charset="0"/>
              </a:rPr>
              <a:t>Second level</a:t>
            </a:r>
            <a:endParaRPr lang="en-US" dirty="0">
              <a:sym typeface="Arial" panose="020B0604020202020204" pitchFamily="34" charset="0"/>
            </a:endParaRPr>
          </a:p>
          <a:p>
            <a:pPr lvl="2"/>
            <a:r>
              <a:rPr lang="en-US" dirty="0">
                <a:sym typeface="Arial" panose="020B0604020202020204" pitchFamily="34" charset="0"/>
              </a:rPr>
              <a:t>Third level</a:t>
            </a:r>
            <a:endParaRPr lang="en-US" dirty="0">
              <a:sym typeface="Arial" panose="020B0604020202020204" pitchFamily="34" charset="0"/>
            </a:endParaRPr>
          </a:p>
          <a:p>
            <a:pPr lvl="3"/>
            <a:r>
              <a:rPr lang="en-US" dirty="0">
                <a:sym typeface="Arial" panose="020B0604020202020204" pitchFamily="34" charset="0"/>
              </a:rPr>
              <a:t>Fourth level</a:t>
            </a:r>
            <a:endParaRPr lang="en-US" dirty="0">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dirty="0">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3.xml"/><Relationship Id="rId2" Type="http://schemas.openxmlformats.org/officeDocument/2006/relationships/tags" Target="../tags/tag12.xml"/><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3.xml"/><Relationship Id="rId2" Type="http://schemas.openxmlformats.org/officeDocument/2006/relationships/tags" Target="../tags/tag14.xml"/><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3.xml"/><Relationship Id="rId2" Type="http://schemas.openxmlformats.org/officeDocument/2006/relationships/tags" Target="../tags/tag15.xml"/><Relationship Id="rId1"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3.xml"/><Relationship Id="rId2" Type="http://schemas.openxmlformats.org/officeDocument/2006/relationships/tags" Target="../tags/tag20.xml"/><Relationship Id="rId1"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2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Module 19: Access Control</a:t>
            </a:r>
            <a:endParaRPr lang="en-US" dirty="0">
              <a:solidFill>
                <a:schemeClr val="accent5">
                  <a:lumMod val="40000"/>
                  <a:lumOff val="60000"/>
                </a:schemeClr>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endParaRPr lang="en-US" dirty="0">
              <a:solidFill>
                <a:schemeClr val="bg2">
                  <a:lumMod val="40000"/>
                  <a:lumOff val="60000"/>
                </a:schemeClr>
              </a:solidFill>
            </a:endParaRP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CyberOps Associate v1.0</a:t>
            </a:r>
            <a:endParaRPr lang="en-US" dirty="0">
              <a:solidFill>
                <a:schemeClr val="accent5">
                  <a:lumMod val="40000"/>
                  <a:lumOff val="60000"/>
                </a:schemeClr>
              </a:solidFill>
            </a:endParaRPr>
          </a:p>
          <a:p>
            <a:endParaRPr lang="en-US" dirty="0"/>
          </a:p>
        </p:txBody>
      </p:sp>
    </p:spTree>
    <p:custDataLst>
      <p:tags r:id="rId1"/>
    </p:custData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AAA Usage and Operation</a:t>
            </a:r>
            <a:br>
              <a:rPr lang="en-US" altLang="en-US" dirty="0"/>
            </a:br>
            <a:r>
              <a:rPr lang="en-IN" dirty="0"/>
              <a:t>AAA Operation</a:t>
            </a:r>
            <a:endParaRPr lang="en-IN" dirty="0"/>
          </a:p>
        </p:txBody>
      </p:sp>
      <p:sp>
        <p:nvSpPr>
          <p:cNvPr id="2" name="Content Placeholder 1"/>
          <p:cNvSpPr>
            <a:spLocks noGrp="1"/>
          </p:cNvSpPr>
          <p:nvPr>
            <p:ph idx="1"/>
          </p:nvPr>
        </p:nvSpPr>
        <p:spPr>
          <a:xfrm>
            <a:off x="214402" y="834113"/>
            <a:ext cx="8683413" cy="3749610"/>
          </a:xfrm>
        </p:spPr>
        <p:txBody>
          <a:bodyPr/>
          <a:lstStyle/>
          <a:p>
            <a:pPr>
              <a:buFont typeface="Arial" panose="020B0604020202020204" pitchFamily="34" charset="0"/>
              <a:buChar char="•"/>
            </a:pPr>
            <a:r>
              <a:rPr lang="en-US" sz="1600" dirty="0"/>
              <a:t>A network must be designed to control who is allowed to connect to it and what they are allowed to do when they are connected. These design requirements are identified in the network security policy.</a:t>
            </a:r>
            <a:endParaRPr lang="en-US" sz="1600" dirty="0"/>
          </a:p>
          <a:p>
            <a:pPr>
              <a:buFont typeface="Arial" panose="020B0604020202020204" pitchFamily="34" charset="0"/>
              <a:buChar char="•"/>
            </a:pPr>
            <a:r>
              <a:rPr lang="en-US" sz="1600" dirty="0"/>
              <a:t>The policy specifies how network administrators, corporate users, remote users, business partners, and clients access network resources.</a:t>
            </a:r>
            <a:endParaRPr lang="en-US" sz="1600" dirty="0"/>
          </a:p>
          <a:p>
            <a:pPr>
              <a:buFont typeface="Arial" panose="020B0604020202020204" pitchFamily="34" charset="0"/>
              <a:buChar char="•"/>
            </a:pPr>
            <a:r>
              <a:rPr lang="en-US" sz="1600" dirty="0"/>
              <a:t>The network security policy can also mandate the implementation of an accounting system that tracks who logged in and when and what they did while logged in. </a:t>
            </a:r>
            <a:endParaRPr lang="en-US" sz="1600" dirty="0"/>
          </a:p>
          <a:p>
            <a:pPr>
              <a:buFont typeface="Arial" panose="020B0604020202020204" pitchFamily="34" charset="0"/>
              <a:buChar char="•"/>
            </a:pPr>
            <a:r>
              <a:rPr lang="en-US" sz="1600" dirty="0"/>
              <a:t>The Authentication, Authorization, and Accounting (AAA) protocol provides the necessary framework to enable scalable access security. </a:t>
            </a:r>
            <a:endParaRPr lang="en-US" sz="1600" dirty="0"/>
          </a:p>
        </p:txBody>
      </p:sp>
    </p:spTree>
    <p:custDataLst>
      <p:tags r:id="rId1"/>
    </p:custData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AAA Usage and Operation</a:t>
            </a:r>
            <a:br>
              <a:rPr lang="en-US" altLang="en-US" dirty="0"/>
            </a:br>
            <a:r>
              <a:rPr lang="en-IN" dirty="0"/>
              <a:t>AAA Operation (Contd.)</a:t>
            </a:r>
            <a:endParaRPr lang="en-IN" dirty="0"/>
          </a:p>
        </p:txBody>
      </p:sp>
      <p:sp>
        <p:nvSpPr>
          <p:cNvPr id="2" name="Content Placeholder 1"/>
          <p:cNvSpPr>
            <a:spLocks noGrp="1"/>
          </p:cNvSpPr>
          <p:nvPr>
            <p:ph idx="1"/>
          </p:nvPr>
        </p:nvSpPr>
        <p:spPr>
          <a:xfrm>
            <a:off x="214402" y="798944"/>
            <a:ext cx="8613074" cy="519901"/>
          </a:xfrm>
        </p:spPr>
        <p:txBody>
          <a:bodyPr/>
          <a:lstStyle/>
          <a:p>
            <a:pPr marL="0" indent="0">
              <a:buNone/>
            </a:pPr>
            <a:r>
              <a:rPr lang="en-US" sz="1600" dirty="0"/>
              <a:t>The following table lists the three independent security functions provided by the AAA architectural framework:</a:t>
            </a:r>
            <a:endParaRPr lang="en-US" sz="1600" dirty="0"/>
          </a:p>
        </p:txBody>
      </p:sp>
      <p:graphicFrame>
        <p:nvGraphicFramePr>
          <p:cNvPr id="3" name="Table 2"/>
          <p:cNvGraphicFramePr>
            <a:graphicFrameLocks noGrp="1"/>
          </p:cNvGraphicFramePr>
          <p:nvPr/>
        </p:nvGraphicFramePr>
        <p:xfrm>
          <a:off x="329940" y="1450987"/>
          <a:ext cx="8484120" cy="3081255"/>
        </p:xfrm>
        <a:graphic>
          <a:graphicData uri="http://schemas.openxmlformats.org/drawingml/2006/table">
            <a:tbl>
              <a:tblPr firstRow="1" bandRow="1">
                <a:tableStyleId>{5C22544A-7EE6-4342-B048-85BDC9FD1C3A}</a:tableStyleId>
              </a:tblPr>
              <a:tblGrid>
                <a:gridCol w="1538617"/>
                <a:gridCol w="6945503"/>
              </a:tblGrid>
              <a:tr h="349554">
                <a:tc>
                  <a:txBody>
                    <a:bodyPr/>
                    <a:lstStyle/>
                    <a:p>
                      <a:pPr algn="ctr" fontAlgn="ctr"/>
                      <a:r>
                        <a:rPr lang="en-IN" b="1" dirty="0">
                          <a:effectLst/>
                        </a:rPr>
                        <a:t>AAA Component</a:t>
                      </a:r>
                      <a:endParaRPr lang="en-IN" dirty="0">
                        <a:effectLst/>
                      </a:endParaRPr>
                    </a:p>
                  </a:txBody>
                  <a:tcPr marL="47625" marR="47625" marT="47625" marB="47625" anchor="ctr"/>
                </a:tc>
                <a:tc>
                  <a:txBody>
                    <a:bodyPr/>
                    <a:lstStyle/>
                    <a:p>
                      <a:pPr algn="ctr" fontAlgn="ctr"/>
                      <a:r>
                        <a:rPr lang="en-IN" b="1" dirty="0">
                          <a:effectLst/>
                        </a:rPr>
                        <a:t>Description</a:t>
                      </a:r>
                      <a:endParaRPr lang="en-IN" dirty="0">
                        <a:effectLst/>
                      </a:endParaRPr>
                    </a:p>
                  </a:txBody>
                  <a:tcPr marL="47625" marR="47625" marT="47625" marB="47625" anchor="ctr"/>
                </a:tc>
              </a:tr>
              <a:tr h="832888">
                <a:tc>
                  <a:txBody>
                    <a:bodyPr/>
                    <a:lstStyle/>
                    <a:p>
                      <a:pPr fontAlgn="ctr"/>
                      <a:r>
                        <a:rPr lang="en-IN" sz="1400" b="0" dirty="0">
                          <a:effectLst/>
                        </a:rPr>
                        <a:t>Authentication</a:t>
                      </a:r>
                      <a:endParaRPr lang="en-IN" sz="1400" b="0" dirty="0">
                        <a:effectLst/>
                      </a:endParaRPr>
                    </a:p>
                  </a:txBody>
                  <a:tcPr marL="47625" marR="47625" marT="47625" marB="47625"/>
                </a:tc>
                <a:tc>
                  <a:txBody>
                    <a:bodyPr/>
                    <a:lstStyle/>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Authentication can be established using username and password combinations, challenge and response questions, token cards, and other methods.</a:t>
                      </a:r>
                      <a:endParaRPr lang="en-US" sz="1400" b="0" i="0" kern="1200" dirty="0">
                        <a:solidFill>
                          <a:schemeClr val="dk1"/>
                        </a:solidFill>
                        <a:effectLst/>
                        <a:latin typeface="+mn-lt"/>
                        <a:ea typeface="+mn-ea"/>
                        <a:cs typeface="+mn-cs"/>
                      </a:endParaRPr>
                    </a:p>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AAA authentication provides a centralized way to control access to the network.</a:t>
                      </a:r>
                      <a:endParaRPr lang="en-US" sz="1400" b="0" i="0" kern="1200" dirty="0">
                        <a:solidFill>
                          <a:schemeClr val="dk1"/>
                        </a:solidFill>
                        <a:effectLst/>
                        <a:latin typeface="+mn-lt"/>
                        <a:ea typeface="+mn-ea"/>
                        <a:cs typeface="+mn-cs"/>
                      </a:endParaRPr>
                    </a:p>
                  </a:txBody>
                  <a:tcPr marL="47625" marR="47625" marT="47625" marB="47625" anchor="ctr"/>
                </a:tc>
              </a:tr>
              <a:tr h="828573">
                <a:tc>
                  <a:txBody>
                    <a:bodyPr/>
                    <a:lstStyle/>
                    <a:p>
                      <a:r>
                        <a:rPr lang="en-IN" sz="1400" dirty="0"/>
                        <a:t>Authorization</a:t>
                      </a:r>
                      <a:endParaRPr lang="en-IN" sz="1400" dirty="0"/>
                    </a:p>
                  </a:txBody>
                  <a:tcPr/>
                </a:tc>
                <a:tc>
                  <a:txBody>
                    <a:bodyPr/>
                    <a:lstStyle/>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After the user is authenticated, authorization services determine which resources the user can access and which operations the user is allowed to perform.</a:t>
                      </a:r>
                      <a:endParaRPr lang="en-US" sz="1400" b="0" i="0" kern="1200" dirty="0">
                        <a:solidFill>
                          <a:schemeClr val="dk1"/>
                        </a:solidFill>
                        <a:effectLst/>
                        <a:latin typeface="+mn-lt"/>
                        <a:ea typeface="+mn-ea"/>
                        <a:cs typeface="+mn-cs"/>
                      </a:endParaRPr>
                    </a:p>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An example is "User can access host server XYZ using SSH only."</a:t>
                      </a:r>
                      <a:endParaRPr lang="en-US" sz="1400" b="0" i="0" kern="1200" dirty="0">
                        <a:solidFill>
                          <a:schemeClr val="dk1"/>
                        </a:solidFill>
                        <a:effectLst/>
                        <a:latin typeface="+mn-lt"/>
                        <a:ea typeface="+mn-ea"/>
                        <a:cs typeface="+mn-cs"/>
                      </a:endParaRPr>
                    </a:p>
                  </a:txBody>
                  <a:tcPr/>
                </a:tc>
              </a:tr>
              <a:tr h="1070240">
                <a:tc>
                  <a:txBody>
                    <a:bodyPr/>
                    <a:lstStyle/>
                    <a:p>
                      <a:r>
                        <a:rPr lang="en-IN" sz="1400" dirty="0"/>
                        <a:t>Accounting</a:t>
                      </a:r>
                      <a:endParaRPr lang="en-IN" sz="1400" dirty="0"/>
                    </a:p>
                  </a:txBody>
                  <a:tcPr/>
                </a:tc>
                <a:tc>
                  <a:txBody>
                    <a:bodyPr/>
                    <a:lstStyle/>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Accounting records what the user does, including what is accessed, the amount of time the resource is accessed, and any changes that were made.</a:t>
                      </a:r>
                      <a:endParaRPr lang="en-US" sz="1400" b="0" i="0" kern="1200" dirty="0">
                        <a:solidFill>
                          <a:schemeClr val="dk1"/>
                        </a:solidFill>
                        <a:effectLst/>
                        <a:latin typeface="+mn-lt"/>
                        <a:ea typeface="+mn-ea"/>
                        <a:cs typeface="+mn-cs"/>
                      </a:endParaRPr>
                    </a:p>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Accounting keeps track of how network resources are used.</a:t>
                      </a:r>
                      <a:endParaRPr lang="en-US" sz="1400" b="0" i="0" kern="1200" dirty="0">
                        <a:solidFill>
                          <a:schemeClr val="dk1"/>
                        </a:solidFill>
                        <a:effectLst/>
                        <a:latin typeface="+mn-lt"/>
                        <a:ea typeface="+mn-ea"/>
                        <a:cs typeface="+mn-cs"/>
                      </a:endParaRPr>
                    </a:p>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An example is "User accessed host server XYZ using SSH for 15 minutes."</a:t>
                      </a:r>
                      <a:endParaRPr lang="en-US" sz="1400" b="0" i="0" kern="1200" dirty="0">
                        <a:solidFill>
                          <a:schemeClr val="dk1"/>
                        </a:solidFill>
                        <a:effectLst/>
                        <a:latin typeface="+mn-lt"/>
                        <a:ea typeface="+mn-ea"/>
                        <a:cs typeface="+mn-cs"/>
                      </a:endParaRPr>
                    </a:p>
                  </a:txBody>
                  <a:tcPr/>
                </a:tc>
              </a:tr>
            </a:tbl>
          </a:graphicData>
        </a:graphic>
      </p:graphicFrame>
    </p:spTree>
    <p:custDataLst>
      <p:tags r:id="rId1"/>
    </p:custData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AAA Usage and Operation</a:t>
            </a:r>
            <a:br>
              <a:rPr lang="en-US" altLang="en-US" dirty="0"/>
            </a:br>
            <a:r>
              <a:rPr lang="en-IN" dirty="0"/>
              <a:t>AAA Operation (Contd.)</a:t>
            </a:r>
            <a:endParaRPr lang="en-IN" dirty="0"/>
          </a:p>
        </p:txBody>
      </p:sp>
      <p:sp>
        <p:nvSpPr>
          <p:cNvPr id="2" name="Content Placeholder 1"/>
          <p:cNvSpPr>
            <a:spLocks noGrp="1"/>
          </p:cNvSpPr>
          <p:nvPr>
            <p:ph idx="1"/>
          </p:nvPr>
        </p:nvSpPr>
        <p:spPr>
          <a:xfrm>
            <a:off x="214402" y="879833"/>
            <a:ext cx="3408027" cy="2858656"/>
          </a:xfrm>
        </p:spPr>
        <p:txBody>
          <a:bodyPr/>
          <a:lstStyle/>
          <a:p>
            <a:pPr marL="0" indent="0">
              <a:buNone/>
            </a:pPr>
            <a:r>
              <a:rPr lang="en-US" sz="1600" dirty="0"/>
              <a:t>This concept is similar to the use of a credit card, as indicated by the figure. The credit card identifies who can use it, how much that user can spend, and keeps account of what items the user spent money on.</a:t>
            </a:r>
            <a:br>
              <a:rPr lang="en-US" sz="1600" dirty="0"/>
            </a:br>
            <a:endParaRPr lang="en-US" sz="1600" dirty="0"/>
          </a:p>
        </p:txBody>
      </p:sp>
      <p:pic>
        <p:nvPicPr>
          <p:cNvPr id="4" name="Picture 3"/>
          <p:cNvPicPr>
            <a:picLocks noChangeAspect="1"/>
          </p:cNvPicPr>
          <p:nvPr/>
        </p:nvPicPr>
        <p:blipFill rotWithShape="1">
          <a:blip r:embed="rId1"/>
          <a:srcRect l="1483"/>
          <a:stretch>
            <a:fillRect/>
          </a:stretch>
        </p:blipFill>
        <p:spPr>
          <a:xfrm>
            <a:off x="3622429" y="926424"/>
            <a:ext cx="5094479" cy="4032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AAA Usage and Operation</a:t>
            </a:r>
            <a:br>
              <a:rPr lang="en-US" altLang="en-US" dirty="0"/>
            </a:br>
            <a:r>
              <a:rPr lang="en-IN" dirty="0"/>
              <a:t>AAA Authentication</a:t>
            </a:r>
            <a:endParaRPr lang="en-IN" dirty="0"/>
          </a:p>
        </p:txBody>
      </p:sp>
      <p:sp>
        <p:nvSpPr>
          <p:cNvPr id="2" name="Content Placeholder 1"/>
          <p:cNvSpPr>
            <a:spLocks noGrp="1"/>
          </p:cNvSpPr>
          <p:nvPr>
            <p:ph idx="1"/>
          </p:nvPr>
        </p:nvSpPr>
        <p:spPr>
          <a:xfrm>
            <a:off x="230294" y="820917"/>
            <a:ext cx="8566181" cy="3948902"/>
          </a:xfrm>
        </p:spPr>
        <p:txBody>
          <a:bodyPr/>
          <a:lstStyle/>
          <a:p>
            <a:pPr>
              <a:buFont typeface="Arial" panose="020B0604020202020204" pitchFamily="34" charset="0"/>
              <a:buChar char="•"/>
            </a:pPr>
            <a:r>
              <a:rPr lang="en-US" sz="1600" dirty="0"/>
              <a:t>AAA Authentication can be used to authenticate users for administrative access or it can be used to authenticate users for remote network access.</a:t>
            </a:r>
            <a:endParaRPr lang="en-US" sz="1600" dirty="0"/>
          </a:p>
          <a:p>
            <a:pPr>
              <a:buFont typeface="Arial" panose="020B0604020202020204" pitchFamily="34" charset="0"/>
              <a:buChar char="•"/>
            </a:pPr>
            <a:r>
              <a:rPr lang="en-US" sz="1600" dirty="0"/>
              <a:t>Cisco provides two common methods for implementing AAA Services:</a:t>
            </a:r>
            <a:endParaRPr lang="en-US" sz="1600" dirty="0"/>
          </a:p>
          <a:p>
            <a:pPr marL="0" indent="0">
              <a:buNone/>
            </a:pPr>
            <a:r>
              <a:rPr lang="en-US" sz="1600" b="1" dirty="0"/>
              <a:t>Local AAA Authentication</a:t>
            </a:r>
            <a:endParaRPr lang="en-US" sz="1600" b="1" dirty="0"/>
          </a:p>
          <a:p>
            <a:pPr>
              <a:buFont typeface="Arial" panose="020B0604020202020204" pitchFamily="34" charset="0"/>
              <a:buChar char="•"/>
            </a:pPr>
            <a:r>
              <a:rPr lang="en-US" sz="1600" dirty="0"/>
              <a:t>This method is known as self-contained authentication because it authenticates users against locally stored usernames and passwords. </a:t>
            </a:r>
            <a:endParaRPr lang="en-US" sz="1600" dirty="0"/>
          </a:p>
          <a:p>
            <a:pPr>
              <a:buFont typeface="Arial" panose="020B0604020202020204" pitchFamily="34" charset="0"/>
              <a:buChar char="•"/>
            </a:pPr>
            <a:r>
              <a:rPr lang="en-US" sz="1600" dirty="0"/>
              <a:t>Local AAA is ideal for small networks.</a:t>
            </a:r>
            <a:endParaRPr lang="en-US" sz="1600" dirty="0"/>
          </a:p>
          <a:p>
            <a:pPr>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AAA Usage and Operation</a:t>
            </a:r>
            <a:br>
              <a:rPr lang="en-US" altLang="en-US" dirty="0"/>
            </a:br>
            <a:r>
              <a:rPr lang="en-IN" dirty="0"/>
              <a:t>AAA Authentication (Contd.)</a:t>
            </a:r>
            <a:endParaRPr lang="en-IN" dirty="0"/>
          </a:p>
        </p:txBody>
      </p:sp>
      <p:sp>
        <p:nvSpPr>
          <p:cNvPr id="2" name="Content Placeholder 1"/>
          <p:cNvSpPr>
            <a:spLocks noGrp="1"/>
          </p:cNvSpPr>
          <p:nvPr>
            <p:ph idx="1"/>
          </p:nvPr>
        </p:nvSpPr>
        <p:spPr>
          <a:xfrm>
            <a:off x="230294" y="820917"/>
            <a:ext cx="8566181" cy="3739360"/>
          </a:xfrm>
        </p:spPr>
        <p:txBody>
          <a:bodyPr/>
          <a:lstStyle/>
          <a:p>
            <a:pPr>
              <a:buFont typeface="Arial" panose="020B0604020202020204" pitchFamily="34" charset="0"/>
              <a:buChar char="•"/>
            </a:pPr>
            <a:r>
              <a:rPr lang="en-US" sz="1600" dirty="0"/>
              <a:t>The client establishes a connection with the router.</a:t>
            </a:r>
            <a:endParaRPr lang="en-US" sz="1600" dirty="0"/>
          </a:p>
          <a:p>
            <a:pPr>
              <a:buFont typeface="Arial" panose="020B0604020202020204" pitchFamily="34" charset="0"/>
              <a:buChar char="•"/>
            </a:pPr>
            <a:r>
              <a:rPr lang="en-US" sz="1600" dirty="0"/>
              <a:t>The AAA router prompts the user for a username and password.</a:t>
            </a:r>
            <a:endParaRPr lang="en-US" sz="1600" dirty="0"/>
          </a:p>
          <a:p>
            <a:pPr>
              <a:buFont typeface="Arial" panose="020B0604020202020204" pitchFamily="34" charset="0"/>
              <a:buChar char="•"/>
            </a:pPr>
            <a:r>
              <a:rPr lang="en-US" sz="1600" dirty="0"/>
              <a:t>The router authenticated the username and password using the local database and the user is provided access to the network based on information in the local database.</a:t>
            </a:r>
            <a:endParaRPr lang="en-US" sz="1600" dirty="0"/>
          </a:p>
        </p:txBody>
      </p:sp>
      <p:pic>
        <p:nvPicPr>
          <p:cNvPr id="4" name="Picture 3"/>
          <p:cNvPicPr>
            <a:picLocks noChangeAspect="1"/>
          </p:cNvPicPr>
          <p:nvPr/>
        </p:nvPicPr>
        <p:blipFill>
          <a:blip r:embed="rId1"/>
          <a:stretch>
            <a:fillRect/>
          </a:stretch>
        </p:blipFill>
        <p:spPr>
          <a:xfrm>
            <a:off x="1173787" y="2428732"/>
            <a:ext cx="6717749" cy="162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AAA Usage and Operation</a:t>
            </a:r>
            <a:br>
              <a:rPr lang="en-US" altLang="en-US" dirty="0"/>
            </a:br>
            <a:r>
              <a:rPr lang="en-IN" dirty="0"/>
              <a:t>AAA Authentication (Contd.)</a:t>
            </a:r>
            <a:endParaRPr lang="en-IN" dirty="0"/>
          </a:p>
        </p:txBody>
      </p:sp>
      <p:sp>
        <p:nvSpPr>
          <p:cNvPr id="2" name="Content Placeholder 1"/>
          <p:cNvSpPr>
            <a:spLocks noGrp="1"/>
          </p:cNvSpPr>
          <p:nvPr>
            <p:ph idx="1"/>
          </p:nvPr>
        </p:nvSpPr>
        <p:spPr>
          <a:xfrm>
            <a:off x="144064" y="741391"/>
            <a:ext cx="8855871" cy="3022778"/>
          </a:xfrm>
        </p:spPr>
        <p:txBody>
          <a:bodyPr/>
          <a:lstStyle/>
          <a:p>
            <a:pPr marL="0" indent="0">
              <a:buNone/>
            </a:pPr>
            <a:r>
              <a:rPr lang="en-US" sz="1600" b="1" dirty="0"/>
              <a:t>Server-based AAA Authentication</a:t>
            </a:r>
            <a:endParaRPr lang="en-US" sz="1600" b="1" dirty="0"/>
          </a:p>
          <a:p>
            <a:pPr>
              <a:buFont typeface="Arial" panose="020B0604020202020204" pitchFamily="34" charset="0"/>
              <a:buChar char="•"/>
            </a:pPr>
            <a:r>
              <a:rPr lang="en-US" sz="1600" dirty="0"/>
              <a:t>This method authenticates against a central AAA server that contains the usernames and passwords for all users. This is ideal for medium-to-large networks.</a:t>
            </a:r>
            <a:endParaRPr lang="en-US" sz="1600" dirty="0"/>
          </a:p>
          <a:p>
            <a:pPr>
              <a:buFont typeface="Arial" panose="020B0604020202020204" pitchFamily="34" charset="0"/>
              <a:buChar char="•"/>
            </a:pPr>
            <a:r>
              <a:rPr lang="en-US" sz="1600" dirty="0"/>
              <a:t>The client establishes a connection with the router.</a:t>
            </a:r>
            <a:endParaRPr lang="en-US" sz="1600" dirty="0"/>
          </a:p>
          <a:p>
            <a:pPr>
              <a:buFont typeface="Arial" panose="020B0604020202020204" pitchFamily="34" charset="0"/>
              <a:buChar char="•"/>
            </a:pPr>
            <a:r>
              <a:rPr lang="en-US" sz="1600" dirty="0"/>
              <a:t>The AAA router prompts the user for a username and password.</a:t>
            </a:r>
            <a:endParaRPr lang="en-US" sz="1600" dirty="0"/>
          </a:p>
          <a:p>
            <a:pPr>
              <a:buFont typeface="Arial" panose="020B0604020202020204" pitchFamily="34" charset="0"/>
              <a:buChar char="•"/>
            </a:pPr>
            <a:r>
              <a:rPr lang="en-US" sz="1600" dirty="0"/>
              <a:t>The router authenticates the username and password using a AAA server.</a:t>
            </a:r>
            <a:endParaRPr lang="en-US" sz="1600" dirty="0"/>
          </a:p>
          <a:p>
            <a:pPr>
              <a:buFont typeface="Arial" panose="020B0604020202020204" pitchFamily="34" charset="0"/>
              <a:buChar char="•"/>
            </a:pPr>
            <a:r>
              <a:rPr lang="en-US" sz="1600" dirty="0"/>
              <a:t>The user is provided access to the network based on information in the remote AAA server.</a:t>
            </a:r>
            <a:endParaRPr lang="en-US" sz="1600" dirty="0"/>
          </a:p>
          <a:p>
            <a:pPr marL="0" indent="0">
              <a:buNone/>
            </a:pPr>
            <a:endParaRPr lang="en-US" sz="1600" dirty="0"/>
          </a:p>
        </p:txBody>
      </p:sp>
      <p:pic>
        <p:nvPicPr>
          <p:cNvPr id="4" name="Picture 3"/>
          <p:cNvPicPr>
            <a:picLocks noChangeAspect="1"/>
          </p:cNvPicPr>
          <p:nvPr/>
        </p:nvPicPr>
        <p:blipFill>
          <a:blip r:embed="rId1"/>
          <a:stretch>
            <a:fillRect/>
          </a:stretch>
        </p:blipFill>
        <p:spPr>
          <a:xfrm>
            <a:off x="1287829" y="3314916"/>
            <a:ext cx="6518573" cy="162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AAA Usage and Operation</a:t>
            </a:r>
            <a:br>
              <a:rPr lang="en-US" altLang="en-US" dirty="0"/>
            </a:br>
            <a:r>
              <a:rPr lang="en-IN" dirty="0"/>
              <a:t>AAA Authentication (Contd.)</a:t>
            </a:r>
            <a:endParaRPr lang="en-IN" dirty="0"/>
          </a:p>
        </p:txBody>
      </p:sp>
      <p:sp>
        <p:nvSpPr>
          <p:cNvPr id="2" name="Content Placeholder 1"/>
          <p:cNvSpPr>
            <a:spLocks noGrp="1"/>
          </p:cNvSpPr>
          <p:nvPr>
            <p:ph idx="1"/>
          </p:nvPr>
        </p:nvSpPr>
        <p:spPr>
          <a:xfrm>
            <a:off x="234461" y="798944"/>
            <a:ext cx="8765473" cy="3890287"/>
          </a:xfrm>
        </p:spPr>
        <p:txBody>
          <a:bodyPr/>
          <a:lstStyle/>
          <a:p>
            <a:pPr marL="0" indent="0">
              <a:buNone/>
            </a:pPr>
            <a:r>
              <a:rPr lang="en-US" sz="1600" b="1" dirty="0"/>
              <a:t>Centralized AAA</a:t>
            </a:r>
            <a:endParaRPr lang="en-US" sz="1600" b="1" dirty="0"/>
          </a:p>
          <a:p>
            <a:pPr>
              <a:buFont typeface="Arial" panose="020B0604020202020204" pitchFamily="34" charset="0"/>
              <a:buChar char="•"/>
            </a:pPr>
            <a:r>
              <a:rPr lang="en-US" sz="1600" dirty="0"/>
              <a:t>Centralized AAA is more scalable and manageable than local AAA authentication, and therefore, it is the preferred AAA implementation.</a:t>
            </a:r>
            <a:endParaRPr lang="en-US" sz="1600" dirty="0"/>
          </a:p>
          <a:p>
            <a:pPr>
              <a:buFont typeface="Arial" panose="020B0604020202020204" pitchFamily="34" charset="0"/>
              <a:buChar char="•"/>
            </a:pPr>
            <a:r>
              <a:rPr lang="en-US" sz="1600" dirty="0"/>
              <a:t>A centralized AAA system may independently maintain databases for authentication, authorization, and accounting. </a:t>
            </a:r>
            <a:endParaRPr lang="en-US" sz="1600" dirty="0"/>
          </a:p>
          <a:p>
            <a:pPr>
              <a:buFont typeface="Arial" panose="020B0604020202020204" pitchFamily="34" charset="0"/>
              <a:buChar char="•"/>
            </a:pPr>
            <a:r>
              <a:rPr lang="en-US" sz="1600" dirty="0"/>
              <a:t>It can leverage Active Directory or Lightweight Directory Access Protocol (LDAP) for user authentication and group membership, while maintaining its own authorization and accounting databases.</a:t>
            </a:r>
            <a:endParaRPr lang="en-US" sz="1600" dirty="0"/>
          </a:p>
          <a:p>
            <a:pPr>
              <a:buFont typeface="Arial" panose="020B0604020202020204" pitchFamily="34" charset="0"/>
              <a:buChar char="•"/>
            </a:pPr>
            <a:r>
              <a:rPr lang="en-US" sz="1600" dirty="0"/>
              <a:t>Devices communicate with the centralized AAA server using either the Remote Authentication Dial-In User Service (RADIUS) or Terminal Access Controller Access Control System (TACACS+) protocols.</a:t>
            </a:r>
            <a:endParaRPr lang="en-US" sz="1600" dirty="0"/>
          </a:p>
        </p:txBody>
      </p:sp>
    </p:spTree>
    <p:custDataLst>
      <p:tags r:id="rId1"/>
    </p:custData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AAA Usage and Operation</a:t>
            </a:r>
            <a:br>
              <a:rPr lang="en-US" altLang="en-US" dirty="0"/>
            </a:br>
            <a:r>
              <a:rPr lang="en-IN" dirty="0"/>
              <a:t>AAA Authentication (Contd.)</a:t>
            </a:r>
            <a:endParaRPr lang="en-IN" dirty="0"/>
          </a:p>
        </p:txBody>
      </p:sp>
      <p:sp>
        <p:nvSpPr>
          <p:cNvPr id="2" name="Content Placeholder 1"/>
          <p:cNvSpPr>
            <a:spLocks noGrp="1"/>
          </p:cNvSpPr>
          <p:nvPr>
            <p:ph idx="1"/>
          </p:nvPr>
        </p:nvSpPr>
        <p:spPr>
          <a:xfrm>
            <a:off x="202680" y="797471"/>
            <a:ext cx="8636520" cy="336520"/>
          </a:xfrm>
        </p:spPr>
        <p:txBody>
          <a:bodyPr/>
          <a:lstStyle/>
          <a:p>
            <a:pPr marL="0" indent="0">
              <a:buNone/>
            </a:pPr>
            <a:r>
              <a:rPr lang="en-US" sz="1600" dirty="0"/>
              <a:t>The following table lists the differences between the two protocols:</a:t>
            </a:r>
            <a:endParaRPr lang="en-US" sz="1600" dirty="0"/>
          </a:p>
          <a:p>
            <a:pPr marL="0" indent="0">
              <a:buNone/>
            </a:pPr>
            <a:br>
              <a:rPr lang="en-US" sz="1600" dirty="0"/>
            </a:br>
            <a:endParaRPr lang="en-US" sz="1600" dirty="0"/>
          </a:p>
        </p:txBody>
      </p:sp>
      <p:graphicFrame>
        <p:nvGraphicFramePr>
          <p:cNvPr id="5" name="Table 4"/>
          <p:cNvGraphicFramePr>
            <a:graphicFrameLocks noGrp="1"/>
          </p:cNvGraphicFramePr>
          <p:nvPr/>
        </p:nvGraphicFramePr>
        <p:xfrm>
          <a:off x="375138" y="1212989"/>
          <a:ext cx="8464061" cy="3133039"/>
        </p:xfrm>
        <a:graphic>
          <a:graphicData uri="http://schemas.openxmlformats.org/drawingml/2006/table">
            <a:tbl>
              <a:tblPr firstRow="1" bandRow="1">
                <a:tableStyleId>{5C22544A-7EE6-4342-B048-85BDC9FD1C3A}</a:tableStyleId>
              </a:tblPr>
              <a:tblGrid>
                <a:gridCol w="1416084"/>
                <a:gridCol w="3369501"/>
                <a:gridCol w="3678476"/>
              </a:tblGrid>
              <a:tr h="314878">
                <a:tc>
                  <a:txBody>
                    <a:bodyPr/>
                    <a:lstStyle/>
                    <a:p>
                      <a:pPr algn="ctr"/>
                      <a:r>
                        <a:rPr lang="en-IN" sz="1400" b="1" dirty="0"/>
                        <a:t>Functions</a:t>
                      </a:r>
                      <a:endParaRPr lang="en-IN" sz="1400" b="1" dirty="0"/>
                    </a:p>
                  </a:txBody>
                  <a:tcPr/>
                </a:tc>
                <a:tc>
                  <a:txBody>
                    <a:bodyPr/>
                    <a:lstStyle/>
                    <a:p>
                      <a:pPr marL="0" marR="0" indent="0" algn="ctr" defTabSz="685800" rtl="0" eaLnBrk="1" fontAlgn="auto" latinLnBrk="0" hangingPunct="1">
                        <a:lnSpc>
                          <a:spcPct val="100000"/>
                        </a:lnSpc>
                        <a:spcBef>
                          <a:spcPts val="0"/>
                        </a:spcBef>
                        <a:spcAft>
                          <a:spcPts val="0"/>
                        </a:spcAft>
                        <a:buClrTx/>
                        <a:buSzTx/>
                        <a:buFontTx/>
                        <a:buNone/>
                        <a:defRPr/>
                      </a:pPr>
                      <a:r>
                        <a:rPr lang="en-IN" sz="1400" b="1" i="0" u="none" strike="noStrike" kern="1200" dirty="0">
                          <a:solidFill>
                            <a:schemeClr val="lt1"/>
                          </a:solidFill>
                          <a:effectLst/>
                          <a:latin typeface="+mn-lt"/>
                          <a:ea typeface="+mn-ea"/>
                          <a:cs typeface="+mn-cs"/>
                        </a:rPr>
                        <a:t>TACACS+</a:t>
                      </a:r>
                      <a:endParaRPr lang="en-IN" sz="1400" b="1" dirty="0"/>
                    </a:p>
                  </a:txBody>
                  <a:tcPr/>
                </a:tc>
                <a:tc>
                  <a:txBody>
                    <a:bodyPr/>
                    <a:lstStyle/>
                    <a:p>
                      <a:pPr algn="ctr"/>
                      <a:r>
                        <a:rPr lang="en-IN" sz="1400" b="1" dirty="0"/>
                        <a:t> RADIUS</a:t>
                      </a:r>
                      <a:endParaRPr lang="en-IN" sz="1400" b="1" dirty="0"/>
                    </a:p>
                  </a:txBody>
                  <a:tcPr/>
                </a:tc>
              </a:tr>
              <a:tr h="1200474">
                <a:tc>
                  <a:txBody>
                    <a:bodyPr/>
                    <a:lstStyle/>
                    <a:p>
                      <a:r>
                        <a:rPr lang="en-IN" sz="1400" dirty="0"/>
                        <a:t>Functionality</a:t>
                      </a:r>
                      <a:endParaRPr lang="en-IN" sz="1400" dirty="0"/>
                    </a:p>
                  </a:txBody>
                  <a:tcPr/>
                </a:tc>
                <a:tc>
                  <a:txBody>
                    <a:bodyPr/>
                    <a:lstStyle/>
                    <a:p>
                      <a:pPr fontAlgn="ctr"/>
                      <a:r>
                        <a:rPr lang="en-US" b="0" dirty="0">
                          <a:effectLst/>
                        </a:rPr>
                        <a:t>It separates authentication, authorization, and accounting functions according to the AAA architecture. This allows modularity of the security server implementation.</a:t>
                      </a:r>
                      <a:endParaRPr lang="en-US" b="0" dirty="0">
                        <a:effectLst/>
                      </a:endParaRPr>
                    </a:p>
                  </a:txBody>
                  <a:tcPr marL="47625" marR="47625" marT="47625" marB="47625"/>
                </a:tc>
                <a:tc>
                  <a:txBody>
                    <a:bodyPr/>
                    <a:lstStyle/>
                    <a:p>
                      <a:pPr fontAlgn="ctr"/>
                      <a:r>
                        <a:rPr lang="en-US" b="0" dirty="0">
                          <a:effectLst/>
                        </a:rPr>
                        <a:t>It combines authentication and authorization but separates accounting, which allows less flexibility in implementation than TACACS+.</a:t>
                      </a:r>
                      <a:endParaRPr lang="en-US" b="0" dirty="0">
                        <a:effectLst/>
                      </a:endParaRPr>
                    </a:p>
                  </a:txBody>
                  <a:tcPr marL="47625" marR="47625" marT="47625" marB="47625"/>
                </a:tc>
              </a:tr>
              <a:tr h="318814">
                <a:tc>
                  <a:txBody>
                    <a:bodyPr/>
                    <a:lstStyle/>
                    <a:p>
                      <a:pPr fontAlgn="ctr"/>
                      <a:r>
                        <a:rPr lang="en-IN" sz="1400" b="0" dirty="0">
                          <a:effectLst/>
                        </a:rPr>
                        <a:t>Standard</a:t>
                      </a:r>
                      <a:endParaRPr lang="en-IN" sz="1400" b="0" dirty="0">
                        <a:effectLst/>
                      </a:endParaRPr>
                    </a:p>
                  </a:txBody>
                  <a:tcPr marL="47625" marR="47625" marT="47625" marB="47625"/>
                </a:tc>
                <a:tc>
                  <a:txBody>
                    <a:bodyPr/>
                    <a:lstStyle/>
                    <a:p>
                      <a:pPr fontAlgn="ctr"/>
                      <a:r>
                        <a:rPr lang="en-IN" sz="1400" b="0" dirty="0">
                          <a:effectLst/>
                        </a:rPr>
                        <a:t>Mostly Cisco supported</a:t>
                      </a:r>
                      <a:endParaRPr lang="en-IN" sz="1400" b="0" dirty="0">
                        <a:effectLst/>
                      </a:endParaRPr>
                    </a:p>
                  </a:txBody>
                  <a:tcPr marL="47625" marR="47625" marT="47625" marB="47625"/>
                </a:tc>
                <a:tc>
                  <a:txBody>
                    <a:bodyPr/>
                    <a:lstStyle/>
                    <a:p>
                      <a:pPr fontAlgn="ctr"/>
                      <a:r>
                        <a:rPr lang="en-IN" sz="1400" b="0" dirty="0">
                          <a:effectLst/>
                        </a:rPr>
                        <a:t>Open/RFC standard</a:t>
                      </a:r>
                      <a:endParaRPr lang="en-IN" sz="1400" b="0" dirty="0">
                        <a:effectLst/>
                      </a:endParaRPr>
                    </a:p>
                  </a:txBody>
                  <a:tcPr marL="47625" marR="47625" marT="47625" marB="47625"/>
                </a:tc>
              </a:tr>
              <a:tr h="539229">
                <a:tc>
                  <a:txBody>
                    <a:bodyPr/>
                    <a:lstStyle/>
                    <a:p>
                      <a:pPr fontAlgn="ctr"/>
                      <a:r>
                        <a:rPr lang="en-IN" sz="1400" b="0" dirty="0">
                          <a:effectLst/>
                        </a:rPr>
                        <a:t>Transport </a:t>
                      </a:r>
                      <a:endParaRPr lang="en-IN" sz="1400" b="0" dirty="0">
                        <a:effectLst/>
                      </a:endParaRPr>
                    </a:p>
                  </a:txBody>
                  <a:tcPr marL="47625" marR="47625" marT="47625" marB="47625"/>
                </a:tc>
                <a:tc>
                  <a:txBody>
                    <a:bodyPr/>
                    <a:lstStyle/>
                    <a:p>
                      <a:pPr fontAlgn="ctr"/>
                      <a:r>
                        <a:rPr lang="en-IN" sz="1400" b="0" dirty="0">
                          <a:effectLst/>
                        </a:rPr>
                        <a:t>TCP port 49</a:t>
                      </a:r>
                      <a:endParaRPr lang="en-IN" sz="1400" b="0" dirty="0">
                        <a:effectLst/>
                      </a:endParaRPr>
                    </a:p>
                  </a:txBody>
                  <a:tcPr marL="47625" marR="47625" marT="47625" marB="47625"/>
                </a:tc>
                <a:tc>
                  <a:txBody>
                    <a:bodyPr/>
                    <a:lstStyle/>
                    <a:p>
                      <a:pPr fontAlgn="ctr"/>
                      <a:r>
                        <a:rPr lang="en-US" sz="1400" b="0" dirty="0">
                          <a:effectLst/>
                        </a:rPr>
                        <a:t>UDP ports 1812 and 1813, or 1645 and 1646</a:t>
                      </a:r>
                      <a:endParaRPr lang="en-US" sz="1400" b="0" dirty="0">
                        <a:effectLst/>
                      </a:endParaRPr>
                    </a:p>
                  </a:txBody>
                  <a:tcPr marL="47625" marR="47625" marT="47625" marB="47625"/>
                </a:tc>
              </a:tr>
              <a:tr h="759644">
                <a:tc>
                  <a:txBody>
                    <a:bodyPr/>
                    <a:lstStyle/>
                    <a:p>
                      <a:pPr fontAlgn="ctr"/>
                      <a:r>
                        <a:rPr lang="en-IN" sz="1400" b="0" dirty="0">
                          <a:effectLst/>
                        </a:rPr>
                        <a:t>Protocol CHAP</a:t>
                      </a:r>
                      <a:endParaRPr lang="en-IN" sz="1400" b="0" dirty="0">
                        <a:effectLst/>
                      </a:endParaRPr>
                    </a:p>
                  </a:txBody>
                  <a:tcPr marL="47625" marR="47625" marT="47625" marB="47625"/>
                </a:tc>
                <a:tc>
                  <a:txBody>
                    <a:bodyPr/>
                    <a:lstStyle/>
                    <a:p>
                      <a:pPr fontAlgn="ctr"/>
                      <a:r>
                        <a:rPr lang="en-US" sz="1400" b="0" dirty="0">
                          <a:effectLst/>
                        </a:rPr>
                        <a:t>Bidirectional challenge and response as used in Challenge Handshake Authentication Protocol (CHAP)</a:t>
                      </a:r>
                      <a:endParaRPr lang="en-US" sz="1400" b="0" dirty="0">
                        <a:effectLst/>
                      </a:endParaRPr>
                    </a:p>
                  </a:txBody>
                  <a:tcPr marL="47625" marR="47625" marT="47625" marB="47625"/>
                </a:tc>
                <a:tc>
                  <a:txBody>
                    <a:bodyPr/>
                    <a:lstStyle/>
                    <a:p>
                      <a:pPr fontAlgn="ctr"/>
                      <a:r>
                        <a:rPr lang="en-US" sz="1400" b="0" dirty="0">
                          <a:effectLst/>
                        </a:rPr>
                        <a:t>Unidirectional challenge and response from the RADIUS security server to the RADIUS client</a:t>
                      </a:r>
                      <a:endParaRPr lang="en-US" sz="1400" b="0" dirty="0">
                        <a:effectLst/>
                      </a:endParaRPr>
                    </a:p>
                  </a:txBody>
                  <a:tcPr marL="47625" marR="47625" marT="47625" marB="47625"/>
                </a:tc>
              </a:tr>
            </a:tbl>
          </a:graphicData>
        </a:graphic>
      </p:graphicFrame>
    </p:spTree>
    <p:custDataLst>
      <p:tags r:id="rId1"/>
    </p:custData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AAA Usage and Operation</a:t>
            </a:r>
            <a:br>
              <a:rPr lang="en-US" altLang="en-US" dirty="0"/>
            </a:br>
            <a:r>
              <a:rPr lang="en-IN" dirty="0"/>
              <a:t>AAA Authentication (Contd.)</a:t>
            </a:r>
            <a:endParaRPr lang="en-IN" dirty="0"/>
          </a:p>
        </p:txBody>
      </p:sp>
      <p:graphicFrame>
        <p:nvGraphicFramePr>
          <p:cNvPr id="3" name="Table 2"/>
          <p:cNvGraphicFramePr>
            <a:graphicFrameLocks noGrp="1"/>
          </p:cNvGraphicFramePr>
          <p:nvPr/>
        </p:nvGraphicFramePr>
        <p:xfrm>
          <a:off x="392723" y="1030443"/>
          <a:ext cx="8358553" cy="2814726"/>
        </p:xfrm>
        <a:graphic>
          <a:graphicData uri="http://schemas.openxmlformats.org/drawingml/2006/table">
            <a:tbl>
              <a:tblPr firstRow="1" bandRow="1">
                <a:tableStyleId>{5C22544A-7EE6-4342-B048-85BDC9FD1C3A}</a:tableStyleId>
              </a:tblPr>
              <a:tblGrid>
                <a:gridCol w="1323343"/>
                <a:gridCol w="3197929"/>
                <a:gridCol w="3837281"/>
              </a:tblGrid>
              <a:tr h="341697">
                <a:tc>
                  <a:txBody>
                    <a:bodyPr/>
                    <a:lstStyle/>
                    <a:p>
                      <a:pPr algn="ctr"/>
                      <a:r>
                        <a:rPr lang="en-IN" sz="1400" b="1" dirty="0"/>
                        <a:t>Functions</a:t>
                      </a:r>
                      <a:endParaRPr lang="en-IN" sz="1400" b="1" dirty="0"/>
                    </a:p>
                  </a:txBody>
                  <a:tcPr/>
                </a:tc>
                <a:tc>
                  <a:txBody>
                    <a:bodyPr/>
                    <a:lstStyle/>
                    <a:p>
                      <a:pPr marL="0" marR="0" indent="0" algn="ctr" defTabSz="685800" rtl="0" eaLnBrk="1" fontAlgn="auto" latinLnBrk="0" hangingPunct="1">
                        <a:lnSpc>
                          <a:spcPct val="100000"/>
                        </a:lnSpc>
                        <a:spcBef>
                          <a:spcPts val="0"/>
                        </a:spcBef>
                        <a:spcAft>
                          <a:spcPts val="0"/>
                        </a:spcAft>
                        <a:buClrTx/>
                        <a:buSzTx/>
                        <a:buFontTx/>
                        <a:buNone/>
                        <a:defRPr/>
                      </a:pPr>
                      <a:r>
                        <a:rPr lang="en-IN" sz="1400" b="1" i="0" u="none" strike="noStrike" kern="1200" dirty="0">
                          <a:solidFill>
                            <a:schemeClr val="lt1"/>
                          </a:solidFill>
                          <a:effectLst/>
                          <a:latin typeface="+mn-lt"/>
                          <a:ea typeface="+mn-ea"/>
                          <a:cs typeface="+mn-cs"/>
                        </a:rPr>
                        <a:t>TACACS+</a:t>
                      </a:r>
                      <a:endParaRPr lang="en-IN" sz="1400" b="1" dirty="0"/>
                    </a:p>
                  </a:txBody>
                  <a:tcPr/>
                </a:tc>
                <a:tc>
                  <a:txBody>
                    <a:bodyPr/>
                    <a:lstStyle/>
                    <a:p>
                      <a:pPr algn="ctr"/>
                      <a:r>
                        <a:rPr lang="en-IN" sz="1400" b="1" dirty="0"/>
                        <a:t> RADIUS</a:t>
                      </a:r>
                      <a:endParaRPr lang="en-IN" sz="1400" b="1" dirty="0"/>
                    </a:p>
                  </a:txBody>
                  <a:tcPr/>
                </a:tc>
              </a:tr>
              <a:tr h="1302718">
                <a:tc>
                  <a:txBody>
                    <a:bodyPr/>
                    <a:lstStyle/>
                    <a:p>
                      <a:pPr fontAlgn="ctr"/>
                      <a:r>
                        <a:rPr lang="en-IN" sz="1400" b="0" dirty="0">
                          <a:effectLst/>
                        </a:rPr>
                        <a:t>Confidentiality</a:t>
                      </a:r>
                      <a:endParaRPr lang="en-IN" sz="1400" b="0" dirty="0">
                        <a:effectLst/>
                      </a:endParaRPr>
                    </a:p>
                  </a:txBody>
                  <a:tcPr marL="47625" marR="47625" marT="47625" marB="47625"/>
                </a:tc>
                <a:tc>
                  <a:txBody>
                    <a:bodyPr/>
                    <a:lstStyle/>
                    <a:p>
                      <a:pPr fontAlgn="ctr"/>
                      <a:r>
                        <a:rPr lang="en-US" sz="1400" b="0" dirty="0">
                          <a:effectLst/>
                        </a:rPr>
                        <a:t>Encrypts the entire body of the packet but leaves a standard TACACS+ header.</a:t>
                      </a:r>
                      <a:endParaRPr lang="en-US" sz="1400" b="0" dirty="0">
                        <a:effectLst/>
                      </a:endParaRPr>
                    </a:p>
                  </a:txBody>
                  <a:tcPr marL="47625" marR="47625" marT="47625" marB="47625"/>
                </a:tc>
                <a:tc>
                  <a:txBody>
                    <a:bodyPr/>
                    <a:lstStyle/>
                    <a:p>
                      <a:pPr fontAlgn="ctr"/>
                      <a:r>
                        <a:rPr lang="en-US" sz="1400" b="0" dirty="0">
                          <a:effectLst/>
                        </a:rPr>
                        <a:t>Encrypts only the password in the access-request packet from the client to the server. The remainder of the packet is unencrypted, leaving the username, authorized services, and accounting unprotected.</a:t>
                      </a:r>
                      <a:endParaRPr lang="en-US" sz="1400" b="0" dirty="0">
                        <a:effectLst/>
                      </a:endParaRPr>
                    </a:p>
                  </a:txBody>
                  <a:tcPr marL="47625" marR="47625" marT="47625" marB="47625"/>
                </a:tc>
              </a:tr>
              <a:tr h="824343">
                <a:tc>
                  <a:txBody>
                    <a:bodyPr/>
                    <a:lstStyle/>
                    <a:p>
                      <a:pPr fontAlgn="ctr"/>
                      <a:r>
                        <a:rPr lang="en-IN" sz="1400" b="0" dirty="0">
                          <a:effectLst/>
                        </a:rPr>
                        <a:t>Customization</a:t>
                      </a:r>
                      <a:endParaRPr lang="en-IN" sz="1400" b="0" dirty="0">
                        <a:effectLst/>
                      </a:endParaRPr>
                    </a:p>
                  </a:txBody>
                  <a:tcPr marL="47625" marR="47625" marT="47625" marB="47625"/>
                </a:tc>
                <a:tc>
                  <a:txBody>
                    <a:bodyPr/>
                    <a:lstStyle/>
                    <a:p>
                      <a:pPr fontAlgn="ctr"/>
                      <a:r>
                        <a:rPr lang="en-US" sz="1400" b="0" dirty="0">
                          <a:effectLst/>
                        </a:rPr>
                        <a:t>Provides authorization of router commands on a per-user or per-group basis.</a:t>
                      </a:r>
                      <a:endParaRPr lang="en-US" sz="1400" b="0" dirty="0">
                        <a:effectLst/>
                      </a:endParaRPr>
                    </a:p>
                  </a:txBody>
                  <a:tcPr marL="47625" marR="47625" marT="47625" marB="47625"/>
                </a:tc>
                <a:tc>
                  <a:txBody>
                    <a:bodyPr/>
                    <a:lstStyle/>
                    <a:p>
                      <a:pPr fontAlgn="ctr"/>
                      <a:r>
                        <a:rPr lang="en-US" sz="1400" b="0" dirty="0">
                          <a:effectLst/>
                        </a:rPr>
                        <a:t>Has no option to authorize router commands on a per-user or per-group basis.</a:t>
                      </a:r>
                      <a:endParaRPr lang="en-US" sz="1400" b="0" dirty="0">
                        <a:effectLst/>
                      </a:endParaRPr>
                    </a:p>
                  </a:txBody>
                  <a:tcPr marL="47625" marR="47625" marT="47625" marB="47625"/>
                </a:tc>
              </a:tr>
              <a:tr h="345968">
                <a:tc>
                  <a:txBody>
                    <a:bodyPr/>
                    <a:lstStyle/>
                    <a:p>
                      <a:pPr fontAlgn="ctr"/>
                      <a:r>
                        <a:rPr lang="en-IN" sz="1400" b="0" dirty="0">
                          <a:effectLst/>
                        </a:rPr>
                        <a:t>Accounting</a:t>
                      </a:r>
                      <a:endParaRPr lang="en-IN" sz="1400" b="0" dirty="0">
                        <a:effectLst/>
                      </a:endParaRPr>
                    </a:p>
                  </a:txBody>
                  <a:tcPr marL="47625" marR="47625" marT="47625" marB="47625"/>
                </a:tc>
                <a:tc>
                  <a:txBody>
                    <a:bodyPr/>
                    <a:lstStyle/>
                    <a:p>
                      <a:pPr fontAlgn="ctr"/>
                      <a:r>
                        <a:rPr lang="en-IN" sz="1400" b="0" dirty="0">
                          <a:effectLst/>
                        </a:rPr>
                        <a:t>Limited</a:t>
                      </a:r>
                      <a:endParaRPr lang="en-IN" sz="1400" b="0" dirty="0">
                        <a:effectLst/>
                      </a:endParaRPr>
                    </a:p>
                  </a:txBody>
                  <a:tcPr marL="47625" marR="47625" marT="47625" marB="47625"/>
                </a:tc>
                <a:tc>
                  <a:txBody>
                    <a:bodyPr/>
                    <a:lstStyle/>
                    <a:p>
                      <a:pPr fontAlgn="ctr"/>
                      <a:r>
                        <a:rPr lang="en-IN" sz="1400" b="0" dirty="0">
                          <a:effectLst/>
                        </a:rPr>
                        <a:t>Extensive</a:t>
                      </a:r>
                      <a:endParaRPr lang="en-IN" sz="1400" b="0" dirty="0">
                        <a:effectLst/>
                      </a:endParaRPr>
                    </a:p>
                  </a:txBody>
                  <a:tcPr marL="47625" marR="47625" marT="47625" marB="47625"/>
                </a:tc>
              </a:tr>
            </a:tbl>
          </a:graphicData>
        </a:graphic>
      </p:graphicFrame>
    </p:spTree>
    <p:custDataLst>
      <p:tags r:id="rId1"/>
    </p:custData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AAA Usage and Operation</a:t>
            </a:r>
            <a:br>
              <a:rPr lang="en-US" altLang="en-US" dirty="0"/>
            </a:br>
            <a:r>
              <a:rPr lang="en-IN" dirty="0"/>
              <a:t>AAA Accounting Logs</a:t>
            </a:r>
            <a:endParaRPr lang="en-IN" dirty="0"/>
          </a:p>
        </p:txBody>
      </p:sp>
      <p:sp>
        <p:nvSpPr>
          <p:cNvPr id="2" name="Content Placeholder 1"/>
          <p:cNvSpPr>
            <a:spLocks noGrp="1"/>
          </p:cNvSpPr>
          <p:nvPr>
            <p:ph idx="1"/>
          </p:nvPr>
        </p:nvSpPr>
        <p:spPr>
          <a:xfrm>
            <a:off x="144063" y="798944"/>
            <a:ext cx="8855872" cy="3843394"/>
          </a:xfrm>
        </p:spPr>
        <p:txBody>
          <a:bodyPr/>
          <a:lstStyle/>
          <a:p>
            <a:pPr>
              <a:buFont typeface="Arial" panose="020B0604020202020204" pitchFamily="34" charset="0"/>
              <a:buChar char="•"/>
            </a:pPr>
            <a:r>
              <a:rPr lang="en-US" sz="1600" dirty="0"/>
              <a:t>Centralized AAA also enables the use of the Accounting method. </a:t>
            </a:r>
            <a:endParaRPr lang="en-US" sz="1600" dirty="0"/>
          </a:p>
          <a:p>
            <a:pPr>
              <a:buFont typeface="Arial" panose="020B0604020202020204" pitchFamily="34" charset="0"/>
              <a:buChar char="•"/>
            </a:pPr>
            <a:r>
              <a:rPr lang="en-US" sz="1600" dirty="0"/>
              <a:t>Accounting records from all devices are sent to centralized repositories, which simplifies auditing of user actions.</a:t>
            </a:r>
            <a:endParaRPr lang="en-US" sz="1600" dirty="0"/>
          </a:p>
          <a:p>
            <a:pPr>
              <a:buFont typeface="Arial" panose="020B0604020202020204" pitchFamily="34" charset="0"/>
              <a:buChar char="•"/>
            </a:pPr>
            <a:r>
              <a:rPr lang="en-US" sz="1600" dirty="0"/>
              <a:t>AAA Accounting collects and reports usage data in AAA logs. These logs are useful for security auditing. </a:t>
            </a:r>
            <a:endParaRPr lang="en-US" sz="1600" dirty="0"/>
          </a:p>
          <a:p>
            <a:pPr>
              <a:buFont typeface="Arial" panose="020B0604020202020204" pitchFamily="34" charset="0"/>
              <a:buChar char="•"/>
            </a:pPr>
            <a:r>
              <a:rPr lang="en-US" sz="1600" dirty="0"/>
              <a:t>The collected data might include the start and stop connection times, executed commands, number of packets, and number of bytes.</a:t>
            </a:r>
            <a:endParaRPr lang="en-US" sz="1600" dirty="0"/>
          </a:p>
          <a:p>
            <a:pPr>
              <a:buFont typeface="Arial" panose="020B0604020202020204" pitchFamily="34" charset="0"/>
              <a:buChar char="•"/>
            </a:pPr>
            <a:r>
              <a:rPr lang="en-US" sz="1600" dirty="0"/>
              <a:t>One widely deployed use of accounting is to combine it with AAA authentication. This helps with managing access to internetworking devices by network administrative staff.</a:t>
            </a:r>
            <a:endParaRPr lang="en-US" sz="1600" dirty="0"/>
          </a:p>
        </p:txBody>
      </p:sp>
    </p:spTree>
    <p:custDataLst>
      <p:tags r:id="rId1"/>
    </p:custData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4"/>
            <a:ext cx="9144000" cy="612812"/>
          </a:xfrm>
        </p:spPr>
        <p:txBody>
          <a:bodyPr/>
          <a:lstStyle/>
          <a:p>
            <a:pPr eaLnBrk="1" hangingPunct="1"/>
            <a:r>
              <a:rPr lang="en-US" dirty="0"/>
              <a:t>Module Objectives</a:t>
            </a:r>
            <a:endParaRPr lang="en-US" dirty="0"/>
          </a:p>
        </p:txBody>
      </p:sp>
      <p:sp>
        <p:nvSpPr>
          <p:cNvPr id="6147" name="Content Placeholder 1"/>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Title: </a:t>
            </a:r>
            <a:r>
              <a:rPr lang="en-US" altLang="en-US" sz="1600" dirty="0">
                <a:solidFill>
                  <a:schemeClr val="tx1"/>
                </a:solidFill>
                <a:ea typeface="Calibri" panose="020F0502020204030204" pitchFamily="34" charset="0"/>
                <a:cs typeface="Calibri" panose="020F0502020204030204" pitchFamily="34" charset="0"/>
              </a:rPr>
              <a:t>Access Control</a:t>
            </a:r>
            <a:endParaRPr lang="en-US" altLang="en-US" sz="1600" dirty="0">
              <a:solidFill>
                <a:schemeClr val="tx1"/>
              </a:solidFill>
              <a:ea typeface="Calibri" panose="020F0502020204030204" pitchFamily="34" charset="0"/>
              <a:cs typeface="Calibri" panose="020F0502020204030204" pitchFamily="34" charset="0"/>
            </a:endParaRPr>
          </a:p>
          <a:p>
            <a:pPr marL="0" lvl="0" indent="0" defTabSz="914400" eaLnBrk="0" hangingPunct="0">
              <a:spcBef>
                <a:spcPct val="0"/>
              </a:spcBef>
              <a:spcAft>
                <a:spcPct val="0"/>
              </a:spcAft>
              <a:buClrTx/>
              <a:buSzTx/>
              <a:buNone/>
            </a:pPr>
            <a:endParaRPr lang="en-US" altLang="en-US" sz="1600" dirty="0">
              <a:solidFill>
                <a:schemeClr val="tx1"/>
              </a:solidFill>
            </a:endParaRPr>
          </a:p>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Objective: </a:t>
            </a:r>
            <a:r>
              <a:rPr lang="en-US" sz="1600" dirty="0">
                <a:solidFill>
                  <a:schemeClr val="tx1"/>
                </a:solidFill>
                <a:ea typeface="Calibri" panose="020F0502020204030204" pitchFamily="34" charset="0"/>
                <a:cs typeface="Calibri" panose="020F0502020204030204" pitchFamily="34" charset="0"/>
              </a:rPr>
              <a:t>Explain access control as a method of protecting a network.</a:t>
            </a:r>
            <a:endParaRPr lang="en-US" sz="1600" dirty="0">
              <a:solidFill>
                <a:schemeClr val="tx1"/>
              </a:solidFill>
              <a:ea typeface="Calibri" panose="020F0502020204030204" pitchFamily="34" charset="0"/>
              <a:cs typeface="Calibri" panose="020F0502020204030204" pitchFamily="34" charset="0"/>
            </a:endParaRPr>
          </a:p>
          <a:p>
            <a:pPr marL="89535" indent="0">
              <a:spcBef>
                <a:spcPct val="30000"/>
              </a:spcBef>
              <a:buNone/>
            </a:pPr>
            <a:endParaRPr lang="en-US" sz="1600" dirty="0"/>
          </a:p>
          <a:p>
            <a:pPr marL="89535" indent="0">
              <a:spcBef>
                <a:spcPct val="30000"/>
              </a:spcBef>
              <a:buNone/>
            </a:pPr>
            <a:endParaRPr lang="en-US" sz="1600" dirty="0"/>
          </a:p>
        </p:txBody>
      </p:sp>
      <p:graphicFrame>
        <p:nvGraphicFramePr>
          <p:cNvPr id="2" name="Table 1"/>
          <p:cNvGraphicFramePr>
            <a:graphicFrameLocks noGrp="1"/>
          </p:cNvGraphicFramePr>
          <p:nvPr/>
        </p:nvGraphicFramePr>
        <p:xfrm>
          <a:off x="769021" y="1681354"/>
          <a:ext cx="6556812" cy="1210234"/>
        </p:xfrm>
        <a:graphic>
          <a:graphicData uri="http://schemas.openxmlformats.org/drawingml/2006/table">
            <a:tbl>
              <a:tblPr firstRow="1" firstCol="1" bandRow="1">
                <a:tableStyleId>{5C22544A-7EE6-4342-B048-85BDC9FD1C3A}</a:tableStyleId>
              </a:tblPr>
              <a:tblGrid>
                <a:gridCol w="2314986"/>
                <a:gridCol w="4241826"/>
              </a:tblGrid>
              <a:tr h="351519">
                <a:tc>
                  <a:txBody>
                    <a:bodyPr/>
                    <a:lstStyle/>
                    <a:p>
                      <a:pPr marL="0" marR="0" algn="ctr">
                        <a:lnSpc>
                          <a:spcPct val="107000"/>
                        </a:lnSpc>
                        <a:spcBef>
                          <a:spcPts val="0"/>
                        </a:spcBef>
                        <a:spcAft>
                          <a:spcPts val="0"/>
                        </a:spcAft>
                      </a:pPr>
                      <a:r>
                        <a:rPr lang="en-US" sz="1400" dirty="0">
                          <a:effectLst/>
                        </a:rPr>
                        <a:t>Topic Title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c>
                  <a:txBody>
                    <a:bodyPr/>
                    <a:lstStyle/>
                    <a:p>
                      <a:pPr marL="0" marR="0" algn="ctr">
                        <a:lnSpc>
                          <a:spcPct val="107000"/>
                        </a:lnSpc>
                        <a:spcBef>
                          <a:spcPts val="0"/>
                        </a:spcBef>
                        <a:spcAft>
                          <a:spcPts val="0"/>
                        </a:spcAft>
                      </a:pPr>
                      <a:r>
                        <a:rPr lang="en-US" sz="1400" dirty="0">
                          <a:effectLst/>
                        </a:rPr>
                        <a:t>Topic Objective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r>
              <a:tr h="413643">
                <a:tc>
                  <a:txBody>
                    <a:bodyPr/>
                    <a:lstStyle/>
                    <a:p>
                      <a:pPr marL="0" marR="0">
                        <a:lnSpc>
                          <a:spcPct val="107000"/>
                        </a:lnSpc>
                        <a:spcBef>
                          <a:spcPts val="0"/>
                        </a:spcBef>
                        <a:spcAft>
                          <a:spcPts val="0"/>
                        </a:spcAft>
                      </a:pPr>
                      <a:r>
                        <a:rPr lang="en-US" sz="1400" dirty="0">
                          <a:effectLst/>
                        </a:rPr>
                        <a:t>Access Control Concepts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c>
                  <a:txBody>
                    <a:bodyPr/>
                    <a:lstStyle/>
                    <a:p>
                      <a:pPr marL="0" marR="0">
                        <a:lnSpc>
                          <a:spcPct val="107000"/>
                        </a:lnSpc>
                        <a:spcBef>
                          <a:spcPts val="0"/>
                        </a:spcBef>
                        <a:spcAft>
                          <a:spcPts val="0"/>
                        </a:spcAft>
                      </a:pPr>
                      <a:r>
                        <a:rPr lang="en-US" sz="1400" dirty="0">
                          <a:effectLst/>
                        </a:rPr>
                        <a:t>Explain how access control protocols network data.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r>
              <a:tr h="413643">
                <a:tc>
                  <a:txBody>
                    <a:bodyPr/>
                    <a:lstStyle/>
                    <a:p>
                      <a:pPr marL="0" marR="0">
                        <a:lnSpc>
                          <a:spcPct val="107000"/>
                        </a:lnSpc>
                        <a:spcBef>
                          <a:spcPts val="0"/>
                        </a:spcBef>
                        <a:spcAft>
                          <a:spcPts val="0"/>
                        </a:spcAft>
                      </a:pPr>
                      <a:r>
                        <a:rPr lang="en-US" sz="1400" dirty="0">
                          <a:effectLst/>
                        </a:rPr>
                        <a:t>AAA Usage and Operation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c>
                  <a:txBody>
                    <a:bodyPr/>
                    <a:lstStyle/>
                    <a:p>
                      <a:pPr marL="0" marR="0">
                        <a:lnSpc>
                          <a:spcPct val="107000"/>
                        </a:lnSpc>
                        <a:spcBef>
                          <a:spcPts val="0"/>
                        </a:spcBef>
                        <a:spcAft>
                          <a:spcPts val="0"/>
                        </a:spcAft>
                      </a:pPr>
                      <a:r>
                        <a:rPr lang="en-US" sz="1400" dirty="0">
                          <a:effectLst/>
                        </a:rPr>
                        <a:t>Explain how AAA is used to control network access.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r>
            </a:tbl>
          </a:graphicData>
        </a:graphic>
      </p:graphicFrame>
    </p:spTree>
    <p:custDataLst>
      <p:tags r:id="rId1"/>
    </p:custData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AAA Usage and Operation</a:t>
            </a:r>
            <a:br>
              <a:rPr lang="en-US" altLang="en-US" dirty="0"/>
            </a:br>
            <a:r>
              <a:rPr lang="en-IN" dirty="0"/>
              <a:t>AAA Accounting Logs (Contd.)</a:t>
            </a:r>
            <a:endParaRPr lang="en-IN" dirty="0"/>
          </a:p>
        </p:txBody>
      </p:sp>
      <p:sp>
        <p:nvSpPr>
          <p:cNvPr id="2" name="Content Placeholder 1"/>
          <p:cNvSpPr>
            <a:spLocks noGrp="1"/>
          </p:cNvSpPr>
          <p:nvPr>
            <p:ph idx="1"/>
          </p:nvPr>
        </p:nvSpPr>
        <p:spPr>
          <a:xfrm>
            <a:off x="144063" y="798944"/>
            <a:ext cx="8855872" cy="2070865"/>
          </a:xfrm>
        </p:spPr>
        <p:txBody>
          <a:bodyPr/>
          <a:lstStyle/>
          <a:p>
            <a:pPr>
              <a:buFont typeface="Arial" panose="020B0604020202020204" pitchFamily="34" charset="0"/>
              <a:buChar char="•"/>
            </a:pPr>
            <a:r>
              <a:rPr lang="en-US" sz="1600" dirty="0"/>
              <a:t>Accounting provides more security than just authentication. The AAA servers keep a detailed log of exactly what the authenticated user does on the device. </a:t>
            </a:r>
            <a:endParaRPr lang="en-US" sz="1600" dirty="0"/>
          </a:p>
          <a:p>
            <a:pPr>
              <a:buFont typeface="Arial" panose="020B0604020202020204" pitchFamily="34" charset="0"/>
              <a:buChar char="•"/>
            </a:pPr>
            <a:r>
              <a:rPr lang="en-US" sz="1600" dirty="0"/>
              <a:t>This includes all EXEC and configuration commands issued by the user.</a:t>
            </a:r>
            <a:endParaRPr lang="en-US" sz="1600" dirty="0"/>
          </a:p>
          <a:p>
            <a:pPr>
              <a:buFont typeface="Arial" panose="020B0604020202020204" pitchFamily="34" charset="0"/>
              <a:buChar char="•"/>
            </a:pPr>
            <a:r>
              <a:rPr lang="en-US" sz="1600" dirty="0"/>
              <a:t>When a user has been authenticated, the AAA accounting process generates a start message to begin the accounting process.</a:t>
            </a:r>
            <a:endParaRPr lang="en-US" sz="1600" dirty="0"/>
          </a:p>
          <a:p>
            <a:pPr>
              <a:buFont typeface="Arial" panose="020B0604020202020204" pitchFamily="34" charset="0"/>
              <a:buChar char="•"/>
            </a:pPr>
            <a:r>
              <a:rPr lang="en-US" sz="1600" dirty="0"/>
              <a:t>When the user finishes, a stop message is recorded and the accounting process ends.</a:t>
            </a:r>
            <a:endParaRPr lang="en-US" sz="1600" dirty="0"/>
          </a:p>
          <a:p>
            <a:pPr>
              <a:buFont typeface="Arial" panose="020B0604020202020204" pitchFamily="34" charset="0"/>
              <a:buChar char="•"/>
            </a:pPr>
            <a:endParaRPr lang="en-US" sz="1600" dirty="0"/>
          </a:p>
        </p:txBody>
      </p:sp>
      <p:pic>
        <p:nvPicPr>
          <p:cNvPr id="3" name="Picture 2"/>
          <p:cNvPicPr>
            <a:picLocks noChangeAspect="1"/>
          </p:cNvPicPr>
          <p:nvPr/>
        </p:nvPicPr>
        <p:blipFill>
          <a:blip r:embed="rId1"/>
          <a:stretch>
            <a:fillRect/>
          </a:stretch>
        </p:blipFill>
        <p:spPr>
          <a:xfrm>
            <a:off x="926123" y="3004645"/>
            <a:ext cx="6892257" cy="162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AAA Usage and Operation</a:t>
            </a:r>
            <a:br>
              <a:rPr lang="en-US" altLang="en-US" dirty="0"/>
            </a:br>
            <a:r>
              <a:rPr lang="en-IN" dirty="0"/>
              <a:t>AAA Accounting Logs (Contd.)</a:t>
            </a:r>
            <a:endParaRPr lang="en-IN" dirty="0"/>
          </a:p>
        </p:txBody>
      </p:sp>
      <p:sp>
        <p:nvSpPr>
          <p:cNvPr id="2" name="Content Placeholder 1"/>
          <p:cNvSpPr>
            <a:spLocks noGrp="1"/>
          </p:cNvSpPr>
          <p:nvPr>
            <p:ph idx="1"/>
          </p:nvPr>
        </p:nvSpPr>
        <p:spPr>
          <a:xfrm>
            <a:off x="144064" y="716883"/>
            <a:ext cx="8495844" cy="401717"/>
          </a:xfrm>
        </p:spPr>
        <p:txBody>
          <a:bodyPr/>
          <a:lstStyle/>
          <a:p>
            <a:pPr marL="0" indent="0">
              <a:buNone/>
            </a:pPr>
            <a:r>
              <a:rPr lang="en-US" sz="1600" dirty="0"/>
              <a:t>The following table describes the types of accounting information that can be collected:</a:t>
            </a:r>
            <a:endParaRPr lang="en-US" sz="1600" dirty="0"/>
          </a:p>
          <a:p>
            <a:pPr marL="0" indent="0">
              <a:buNone/>
            </a:pPr>
            <a:endParaRPr lang="en-US" sz="1200" dirty="0"/>
          </a:p>
        </p:txBody>
      </p:sp>
      <p:graphicFrame>
        <p:nvGraphicFramePr>
          <p:cNvPr id="4" name="Table 3"/>
          <p:cNvGraphicFramePr>
            <a:graphicFrameLocks noGrp="1"/>
          </p:cNvGraphicFramePr>
          <p:nvPr/>
        </p:nvGraphicFramePr>
        <p:xfrm>
          <a:off x="248112" y="1099716"/>
          <a:ext cx="8651616" cy="3859530"/>
        </p:xfrm>
        <a:graphic>
          <a:graphicData uri="http://schemas.openxmlformats.org/drawingml/2006/table">
            <a:tbl>
              <a:tblPr firstRow="1" bandRow="1">
                <a:tableStyleId>{5C22544A-7EE6-4342-B048-85BDC9FD1C3A}</a:tableStyleId>
              </a:tblPr>
              <a:tblGrid>
                <a:gridCol w="1918313"/>
                <a:gridCol w="6733303"/>
              </a:tblGrid>
              <a:tr h="467852">
                <a:tc>
                  <a:txBody>
                    <a:bodyPr/>
                    <a:lstStyle/>
                    <a:p>
                      <a:pPr algn="ctr"/>
                      <a:r>
                        <a:rPr lang="en-IN" sz="1400" b="1" dirty="0"/>
                        <a:t>Types of Accounting Information</a:t>
                      </a:r>
                      <a:endParaRPr lang="en-IN" sz="1400" b="1" dirty="0"/>
                    </a:p>
                  </a:txBody>
                  <a:tcPr/>
                </a:tc>
                <a:tc>
                  <a:txBody>
                    <a:bodyPr/>
                    <a:lstStyle/>
                    <a:p>
                      <a:pPr algn="ctr"/>
                      <a:r>
                        <a:rPr lang="en-IN" sz="1400" b="1" dirty="0"/>
                        <a:t>Description</a:t>
                      </a:r>
                      <a:endParaRPr lang="en-IN" sz="1400" b="1" dirty="0"/>
                    </a:p>
                  </a:txBody>
                  <a:tcPr/>
                </a:tc>
              </a:tr>
              <a:tr h="471292">
                <a:tc>
                  <a:txBody>
                    <a:bodyPr/>
                    <a:lstStyle/>
                    <a:p>
                      <a:pPr fontAlgn="ctr"/>
                      <a:r>
                        <a:rPr lang="en-IN" sz="1400" b="0" dirty="0">
                          <a:effectLst/>
                        </a:rPr>
                        <a:t>Network Accounting</a:t>
                      </a:r>
                      <a:endParaRPr lang="en-IN" sz="1400" b="0" dirty="0">
                        <a:effectLst/>
                      </a:endParaRPr>
                    </a:p>
                  </a:txBody>
                  <a:tcPr marL="47625" marR="47625" marT="47625" marB="47625" anchor="ctr"/>
                </a:tc>
                <a:tc>
                  <a:txBody>
                    <a:bodyPr/>
                    <a:lstStyle/>
                    <a:p>
                      <a:pPr fontAlgn="ctr"/>
                      <a:r>
                        <a:rPr lang="en-US" sz="1400" b="0" dirty="0">
                          <a:effectLst/>
                        </a:rPr>
                        <a:t>It captures information for all Point-to-Point Protocol (PPP) sessions, including packet and byte counts.</a:t>
                      </a:r>
                      <a:endParaRPr lang="en-US" sz="1400" b="0" dirty="0">
                        <a:effectLst/>
                      </a:endParaRPr>
                    </a:p>
                  </a:txBody>
                  <a:tcPr marL="47625" marR="47625" marT="47625" marB="47625" anchor="ctr"/>
                </a:tc>
              </a:tr>
              <a:tr h="471292">
                <a:tc>
                  <a:txBody>
                    <a:bodyPr/>
                    <a:lstStyle/>
                    <a:p>
                      <a:pPr fontAlgn="ctr"/>
                      <a:r>
                        <a:rPr lang="en-IN" sz="1400" b="0" dirty="0">
                          <a:effectLst/>
                        </a:rPr>
                        <a:t>Connection Accounting</a:t>
                      </a:r>
                      <a:endParaRPr lang="en-IN" sz="1400" b="0" dirty="0">
                        <a:effectLst/>
                      </a:endParaRPr>
                    </a:p>
                  </a:txBody>
                  <a:tcPr marL="47625" marR="47625" marT="47625" marB="47625" anchor="ctr"/>
                </a:tc>
                <a:tc>
                  <a:txBody>
                    <a:bodyPr/>
                    <a:lstStyle/>
                    <a:p>
                      <a:pPr fontAlgn="ctr"/>
                      <a:r>
                        <a:rPr lang="en-US" sz="1400" b="0" dirty="0">
                          <a:effectLst/>
                        </a:rPr>
                        <a:t>It captures information about all outbound connections that are made from the AAA client, such as by SSH.</a:t>
                      </a:r>
                      <a:endParaRPr lang="en-US" sz="1400" b="0" dirty="0">
                        <a:effectLst/>
                      </a:endParaRPr>
                    </a:p>
                  </a:txBody>
                  <a:tcPr marL="47625" marR="47625" marT="47625" marB="47625" anchor="ctr"/>
                </a:tc>
              </a:tr>
              <a:tr h="663938">
                <a:tc>
                  <a:txBody>
                    <a:bodyPr/>
                    <a:lstStyle/>
                    <a:p>
                      <a:pPr fontAlgn="ctr"/>
                      <a:r>
                        <a:rPr lang="en-IN" sz="1400" b="0" dirty="0">
                          <a:effectLst/>
                        </a:rPr>
                        <a:t>EXEC Accounting</a:t>
                      </a:r>
                      <a:endParaRPr lang="en-IN" sz="1400" b="0" dirty="0">
                        <a:effectLst/>
                      </a:endParaRPr>
                    </a:p>
                  </a:txBody>
                  <a:tcPr marL="47625" marR="47625" marT="47625" marB="47625" anchor="ctr"/>
                </a:tc>
                <a:tc>
                  <a:txBody>
                    <a:bodyPr/>
                    <a:lstStyle/>
                    <a:p>
                      <a:pPr fontAlgn="ctr"/>
                      <a:r>
                        <a:rPr lang="en-US" sz="1400" b="0" dirty="0">
                          <a:effectLst/>
                        </a:rPr>
                        <a:t>It captures information about user EXEC terminal sessions on the network access server, including username, date, start and stop times, and the access server IP address.</a:t>
                      </a:r>
                      <a:endParaRPr lang="en-US" sz="1400" b="0" dirty="0">
                        <a:effectLst/>
                      </a:endParaRPr>
                    </a:p>
                  </a:txBody>
                  <a:tcPr marL="47625" marR="47625" marT="47625" marB="47625" anchor="ctr"/>
                </a:tc>
              </a:tr>
              <a:tr h="278647">
                <a:tc>
                  <a:txBody>
                    <a:bodyPr/>
                    <a:lstStyle/>
                    <a:p>
                      <a:pPr fontAlgn="ctr"/>
                      <a:r>
                        <a:rPr lang="en-IN" sz="1400" b="0" dirty="0">
                          <a:effectLst/>
                        </a:rPr>
                        <a:t>System Accounting</a:t>
                      </a:r>
                      <a:endParaRPr lang="en-IN" sz="1400" b="0" dirty="0">
                        <a:effectLst/>
                      </a:endParaRPr>
                    </a:p>
                  </a:txBody>
                  <a:tcPr marL="47625" marR="47625" marT="47625" marB="47625" anchor="ctr"/>
                </a:tc>
                <a:tc>
                  <a:txBody>
                    <a:bodyPr/>
                    <a:lstStyle/>
                    <a:p>
                      <a:pPr fontAlgn="ctr"/>
                      <a:r>
                        <a:rPr lang="en-US" sz="1400" b="0" dirty="0">
                          <a:effectLst/>
                        </a:rPr>
                        <a:t>It captures information about all system-level events.</a:t>
                      </a:r>
                      <a:endParaRPr lang="en-US" sz="1400" b="0" dirty="0">
                        <a:effectLst/>
                      </a:endParaRPr>
                    </a:p>
                  </a:txBody>
                  <a:tcPr marL="47625" marR="47625" marT="47625" marB="47625" anchor="ctr"/>
                </a:tc>
              </a:tr>
              <a:tr h="663938">
                <a:tc>
                  <a:txBody>
                    <a:bodyPr/>
                    <a:lstStyle/>
                    <a:p>
                      <a:pPr fontAlgn="ctr"/>
                      <a:r>
                        <a:rPr lang="en-IN" sz="1400" b="0" dirty="0">
                          <a:effectLst/>
                        </a:rPr>
                        <a:t>Command Accounting</a:t>
                      </a:r>
                      <a:endParaRPr lang="en-IN" sz="1400" b="0" dirty="0">
                        <a:effectLst/>
                      </a:endParaRPr>
                    </a:p>
                  </a:txBody>
                  <a:tcPr marL="47625" marR="47625" marT="47625" marB="47625" anchor="ctr"/>
                </a:tc>
                <a:tc>
                  <a:txBody>
                    <a:bodyPr/>
                    <a:lstStyle/>
                    <a:p>
                      <a:pPr fontAlgn="ctr"/>
                      <a:r>
                        <a:rPr lang="en-US" sz="1400" b="0" dirty="0">
                          <a:effectLst/>
                        </a:rPr>
                        <a:t>It captures information about the EXEC shell commands for a specified privilege level ,as well as the date and time each command was executed, and the user who executed it.</a:t>
                      </a:r>
                      <a:endParaRPr lang="en-US" sz="1400" b="0" dirty="0">
                        <a:effectLst/>
                      </a:endParaRPr>
                    </a:p>
                  </a:txBody>
                  <a:tcPr marL="47625" marR="47625" marT="47625" marB="47625" anchor="ctr"/>
                </a:tc>
              </a:tr>
              <a:tr h="467852">
                <a:tc>
                  <a:txBody>
                    <a:bodyPr/>
                    <a:lstStyle/>
                    <a:p>
                      <a:pPr fontAlgn="ctr"/>
                      <a:r>
                        <a:rPr lang="en-IN" sz="1400" b="0" dirty="0">
                          <a:effectLst/>
                        </a:rPr>
                        <a:t>Resource Accounting</a:t>
                      </a:r>
                      <a:endParaRPr lang="en-IN" sz="1400" b="0" dirty="0">
                        <a:effectLst/>
                      </a:endParaRPr>
                    </a:p>
                  </a:txBody>
                  <a:tcPr marL="47625" marR="47625" marT="47625" marB="47625" anchor="ctr"/>
                </a:tc>
                <a:tc>
                  <a:txBody>
                    <a:bodyPr/>
                    <a:lstStyle/>
                    <a:p>
                      <a:r>
                        <a:rPr lang="en-US" sz="1400" b="0" i="0" u="none" strike="noStrike" kern="1200" dirty="0">
                          <a:solidFill>
                            <a:schemeClr val="dk1"/>
                          </a:solidFill>
                          <a:effectLst/>
                          <a:latin typeface="+mn-lt"/>
                          <a:ea typeface="+mn-ea"/>
                          <a:cs typeface="+mn-cs"/>
                        </a:rPr>
                        <a:t>It captures 'start' and 'stop' record support for connections that have passed user authentication. </a:t>
                      </a:r>
                      <a:endParaRPr lang="en-IN" sz="1200" b="0" dirty="0"/>
                    </a:p>
                  </a:txBody>
                  <a:tcPr/>
                </a:tc>
              </a:tr>
            </a:tbl>
          </a:graphicData>
        </a:graphic>
      </p:graphicFrame>
    </p:spTree>
    <p:custDataLst>
      <p:tags r:id="rId1"/>
    </p:custData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8657237" cy="1802391"/>
          </a:xfrm>
        </p:spPr>
        <p:txBody>
          <a:bodyPr/>
          <a:lstStyle/>
          <a:p>
            <a:r>
              <a:rPr lang="en-US" dirty="0">
                <a:solidFill>
                  <a:schemeClr val="accent5">
                    <a:lumMod val="40000"/>
                    <a:lumOff val="60000"/>
                  </a:schemeClr>
                </a:solidFill>
              </a:rPr>
              <a:t>19.3 </a:t>
            </a:r>
            <a:r>
              <a:rPr lang="en-IN" dirty="0">
                <a:solidFill>
                  <a:schemeClr val="accent5">
                    <a:lumMod val="40000"/>
                    <a:lumOff val="60000"/>
                  </a:schemeClr>
                </a:solidFill>
              </a:rPr>
              <a:t>Access Control Summary</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6169816" cy="757551"/>
          </a:xfrm>
        </p:spPr>
        <p:txBody>
          <a:bodyPr/>
          <a:lstStyle/>
          <a:p>
            <a:r>
              <a:rPr lang="en-IN" sz="1600" dirty="0"/>
              <a:t>Access Control Summary</a:t>
            </a:r>
            <a:br>
              <a:rPr lang="en-US" altLang="en-US" sz="1600" dirty="0"/>
            </a:br>
            <a:r>
              <a:rPr lang="en-US" dirty="0"/>
              <a:t>What Did I Learn in this Module?</a:t>
            </a:r>
            <a:endParaRPr lang="en-CA" altLang="en-US" dirty="0"/>
          </a:p>
        </p:txBody>
      </p:sp>
      <p:sp>
        <p:nvSpPr>
          <p:cNvPr id="13315" name="Content Placeholder 2"/>
          <p:cNvSpPr>
            <a:spLocks noGrp="1"/>
          </p:cNvSpPr>
          <p:nvPr>
            <p:ph idx="1"/>
          </p:nvPr>
        </p:nvSpPr>
        <p:spPr>
          <a:xfrm>
            <a:off x="215900" y="750675"/>
            <a:ext cx="8797471" cy="4164225"/>
          </a:xfrm>
        </p:spPr>
        <p:txBody>
          <a:bodyPr/>
          <a:lstStyle/>
          <a:p>
            <a:pPr marL="171450" lvl="2" indent="-171450">
              <a:spcBef>
                <a:spcPts val="600"/>
              </a:spcBef>
              <a:spcAft>
                <a:spcPts val="600"/>
              </a:spcAft>
              <a:buClr>
                <a:schemeClr val="tx2"/>
              </a:buClr>
              <a:buSzPct val="90000"/>
            </a:pPr>
            <a:r>
              <a:rPr lang="en-US" sz="1600" dirty="0"/>
              <a:t>The CIA triad consists of the primary three components of information security: confidentiality, integrity, and availability.</a:t>
            </a:r>
            <a:endParaRPr lang="en-US" sz="1600" dirty="0"/>
          </a:p>
          <a:p>
            <a:pPr marL="171450" lvl="2" indent="-171450">
              <a:spcBef>
                <a:spcPts val="600"/>
              </a:spcBef>
              <a:spcAft>
                <a:spcPts val="600"/>
              </a:spcAft>
              <a:buClr>
                <a:schemeClr val="tx2"/>
              </a:buClr>
              <a:buSzPct val="90000"/>
            </a:pPr>
            <a:r>
              <a:rPr lang="en-US" sz="1600" dirty="0"/>
              <a:t>Zero trust is a comprehensive approach to securing all access across networks, applications, and environments.</a:t>
            </a:r>
            <a:endParaRPr lang="en-US" sz="1600" dirty="0"/>
          </a:p>
          <a:p>
            <a:pPr marL="171450" lvl="2" indent="-171450">
              <a:spcBef>
                <a:spcPts val="600"/>
              </a:spcBef>
              <a:spcAft>
                <a:spcPts val="600"/>
              </a:spcAft>
              <a:buClr>
                <a:schemeClr val="tx2"/>
              </a:buClr>
              <a:buSzPct val="90000"/>
            </a:pPr>
            <a:r>
              <a:rPr lang="en-US" sz="1600" dirty="0"/>
              <a:t>The principle of zero trust is "never trust, always verify". The pillars of trust are zero trust for workforce, zero trust for workloads, and zero trust for workplace.</a:t>
            </a:r>
            <a:endParaRPr lang="en-US" sz="1600" dirty="0"/>
          </a:p>
          <a:p>
            <a:pPr marL="171450" lvl="2" indent="-171450">
              <a:spcBef>
                <a:spcPts val="600"/>
              </a:spcBef>
              <a:spcAft>
                <a:spcPts val="600"/>
              </a:spcAft>
              <a:buClr>
                <a:schemeClr val="tx2"/>
              </a:buClr>
              <a:buSzPct val="90000"/>
            </a:pPr>
            <a:r>
              <a:rPr lang="en-US" sz="1600" dirty="0"/>
              <a:t>In a zero trust approach, any place at which an access control decision is required should be considered a perimeter.</a:t>
            </a:r>
            <a:endParaRPr lang="en-US" sz="1600" dirty="0"/>
          </a:p>
          <a:p>
            <a:pPr marL="171450" lvl="2" indent="-171450">
              <a:spcBef>
                <a:spcPts val="600"/>
              </a:spcBef>
              <a:spcAft>
                <a:spcPts val="600"/>
              </a:spcAft>
              <a:buClr>
                <a:schemeClr val="tx2"/>
              </a:buClr>
              <a:buSzPct val="90000"/>
            </a:pPr>
            <a:r>
              <a:rPr lang="en-US" sz="1600" dirty="0"/>
              <a:t>Access control methods include discretionary access control (DAC), mandatory access control (MAC), role-based access control (RBAC), attribute-based control (ABAC), rule-based access (RBAC), and time-based access control (TAC).</a:t>
            </a:r>
            <a:endParaRPr lang="en-US" sz="1600" dirty="0"/>
          </a:p>
          <a:p>
            <a:pPr marL="171450" lvl="2" indent="-171450">
              <a:spcBef>
                <a:spcPts val="600"/>
              </a:spcBef>
              <a:spcAft>
                <a:spcPts val="600"/>
              </a:spcAft>
              <a:buClr>
                <a:schemeClr val="tx2"/>
              </a:buClr>
              <a:buSzPct val="90000"/>
            </a:pPr>
            <a:r>
              <a:rPr lang="en-US" sz="1600" dirty="0"/>
              <a:t>A network must be designed to control who is allowed to connect to it and what they are allowed to do when they are connected which is specified in the network security policy.</a:t>
            </a:r>
            <a:endParaRPr lang="en-US" sz="1600" dirty="0"/>
          </a:p>
          <a:p>
            <a:pPr marL="171450" lvl="2" indent="-171450">
              <a:spcBef>
                <a:spcPts val="600"/>
              </a:spcBef>
              <a:spcAft>
                <a:spcPts val="600"/>
              </a:spcAft>
              <a:buClr>
                <a:schemeClr val="tx2"/>
              </a:buClr>
              <a:buSzPct val="90000"/>
            </a:pPr>
            <a:endParaRPr lang="en-US" sz="1600" dirty="0"/>
          </a:p>
          <a:p>
            <a:pPr marL="171450" lvl="2" indent="-171450">
              <a:spcBef>
                <a:spcPts val="600"/>
              </a:spcBef>
              <a:spcAft>
                <a:spcPts val="600"/>
              </a:spcAft>
              <a:buClr>
                <a:schemeClr val="tx2"/>
              </a:buClr>
              <a:buSzPct val="90000"/>
            </a:pPr>
            <a:endParaRPr lang="en-US" sz="1600" dirty="0"/>
          </a:p>
        </p:txBody>
      </p:sp>
    </p:spTree>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6169816" cy="757551"/>
          </a:xfrm>
        </p:spPr>
        <p:txBody>
          <a:bodyPr/>
          <a:lstStyle/>
          <a:p>
            <a:r>
              <a:rPr lang="en-IN" sz="1600" dirty="0"/>
              <a:t>Access Control Summary</a:t>
            </a:r>
            <a:br>
              <a:rPr lang="en-US" altLang="en-US" sz="1600" dirty="0"/>
            </a:br>
            <a:r>
              <a:rPr lang="en-US" dirty="0"/>
              <a:t>What Did I Learn in this Module? (Contd.)</a:t>
            </a:r>
            <a:endParaRPr lang="en-CA" altLang="en-US" dirty="0"/>
          </a:p>
        </p:txBody>
      </p:sp>
      <p:sp>
        <p:nvSpPr>
          <p:cNvPr id="13315" name="Content Placeholder 2"/>
          <p:cNvSpPr>
            <a:spLocks noGrp="1"/>
          </p:cNvSpPr>
          <p:nvPr>
            <p:ph idx="1"/>
          </p:nvPr>
        </p:nvSpPr>
        <p:spPr>
          <a:xfrm>
            <a:off x="151929" y="745444"/>
            <a:ext cx="8840141" cy="4690156"/>
          </a:xfrm>
        </p:spPr>
        <p:txBody>
          <a:bodyPr/>
          <a:lstStyle/>
          <a:p>
            <a:pPr marL="171450" lvl="2" indent="-171450">
              <a:spcBef>
                <a:spcPts val="600"/>
              </a:spcBef>
              <a:spcAft>
                <a:spcPts val="600"/>
              </a:spcAft>
              <a:buClr>
                <a:schemeClr val="tx2"/>
              </a:buClr>
              <a:buSzPct val="90000"/>
            </a:pPr>
            <a:r>
              <a:rPr lang="en-US" sz="1600" dirty="0"/>
              <a:t>Authentication, Authorization, and Accounting (AAA) systems provide the necessary framework to enable scalable security.</a:t>
            </a:r>
            <a:endParaRPr lang="en-US" sz="1600" dirty="0"/>
          </a:p>
          <a:p>
            <a:pPr marL="171450" lvl="2" indent="-171450">
              <a:spcBef>
                <a:spcPts val="600"/>
              </a:spcBef>
              <a:spcAft>
                <a:spcPts val="600"/>
              </a:spcAft>
              <a:buClr>
                <a:schemeClr val="tx2"/>
              </a:buClr>
              <a:buSzPct val="90000"/>
            </a:pPr>
            <a:r>
              <a:rPr lang="en-US" sz="1600" dirty="0"/>
              <a:t>Cisco provides two common methods of implementing AAA services: Local AAA Authentication and Server-based AAA Authentication. </a:t>
            </a:r>
            <a:endParaRPr lang="en-US" sz="1600" dirty="0"/>
          </a:p>
          <a:p>
            <a:pPr marL="171450" lvl="2" indent="-171450">
              <a:spcBef>
                <a:spcPts val="600"/>
              </a:spcBef>
              <a:spcAft>
                <a:spcPts val="600"/>
              </a:spcAft>
              <a:buClr>
                <a:schemeClr val="tx2"/>
              </a:buClr>
              <a:buSzPct val="90000"/>
            </a:pPr>
            <a:r>
              <a:rPr lang="en-US" sz="1600" dirty="0"/>
              <a:t>Centralized AAA is more scalable and manageable than local AAA and is the preferred AAA implementation.</a:t>
            </a:r>
            <a:endParaRPr lang="en-US" sz="1600" dirty="0"/>
          </a:p>
          <a:p>
            <a:pPr marL="171450" lvl="2" indent="-171450">
              <a:spcBef>
                <a:spcPts val="600"/>
              </a:spcBef>
              <a:spcAft>
                <a:spcPts val="600"/>
              </a:spcAft>
              <a:buClr>
                <a:schemeClr val="tx2"/>
              </a:buClr>
              <a:buSzPct val="90000"/>
            </a:pPr>
            <a:r>
              <a:rPr lang="en-US" sz="1600" dirty="0"/>
              <a:t>Devices communicate with the centralized AAA server using with the Remote Authentication Dial-In User Service (RADIUS) or Terminal Access Controller Access Control Systems (TACACS+) protocols.</a:t>
            </a:r>
            <a:endParaRPr lang="en-US" sz="1600" dirty="0"/>
          </a:p>
          <a:p>
            <a:pPr marL="171450" lvl="2" indent="-171450">
              <a:spcBef>
                <a:spcPts val="600"/>
              </a:spcBef>
              <a:spcAft>
                <a:spcPts val="600"/>
              </a:spcAft>
              <a:buClr>
                <a:schemeClr val="tx2"/>
              </a:buClr>
              <a:buSzPct val="90000"/>
            </a:pPr>
            <a:r>
              <a:rPr lang="en-US" sz="1600" dirty="0"/>
              <a:t>Centralized AAA also enables the use of the accounting method. AAA accounting collects and reports usage data in AAA logs. </a:t>
            </a:r>
            <a:endParaRPr lang="en-US" sz="1600" dirty="0"/>
          </a:p>
          <a:p>
            <a:pPr marL="171450" lvl="2" indent="-171450">
              <a:spcBef>
                <a:spcPts val="600"/>
              </a:spcBef>
              <a:spcAft>
                <a:spcPts val="600"/>
              </a:spcAft>
              <a:buClr>
                <a:schemeClr val="tx2"/>
              </a:buClr>
              <a:buSzPct val="90000"/>
            </a:pPr>
            <a:r>
              <a:rPr lang="en-US" sz="1600" dirty="0"/>
              <a:t>Various types of accounting information that can be collected are network accounting, connection accounting, EXEC accounting, system accounting, command accounting, and resource accounting.</a:t>
            </a:r>
            <a:endParaRPr lang="en-US" sz="1600" dirty="0"/>
          </a:p>
        </p:txBody>
      </p:sp>
    </p:spTree>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1"/>
          <p:cNvSpPr>
            <a:spLocks noGrp="1" noChangeArrowheads="1"/>
          </p:cNvSpPr>
          <p:nvPr>
            <p:ph type="title"/>
          </p:nvPr>
        </p:nvSpPr>
        <p:spPr/>
        <p:txBody>
          <a:bodyPr/>
          <a:lstStyle/>
          <a:p>
            <a:pPr eaLnBrk="1" hangingPunct="1"/>
            <a:r>
              <a:rPr lang="en-US" sz="1400" dirty="0">
                <a:latin typeface="Arial" panose="020B0604020202020204" pitchFamily="34" charset="0"/>
              </a:rPr>
              <a:t>Module 19</a:t>
            </a:r>
            <a:br>
              <a:rPr lang="en-US" dirty="0">
                <a:latin typeface="Arial" panose="020B0604020202020204" pitchFamily="34" charset="0"/>
              </a:rPr>
            </a:br>
            <a:r>
              <a:rPr lang="en-US" dirty="0">
                <a:latin typeface="Arial" panose="020B0604020202020204" pitchFamily="34" charset="0"/>
              </a:rPr>
              <a:t>New Terms and Commands</a:t>
            </a:r>
            <a:endParaRPr lang="en-US" dirty="0">
              <a:latin typeface="Arial" panose="020B0604020202020204" pitchFamily="34" charset="0"/>
            </a:endParaRPr>
          </a:p>
        </p:txBody>
      </p:sp>
      <p:graphicFrame>
        <p:nvGraphicFramePr>
          <p:cNvPr id="3" name="Content Placeholder 2"/>
          <p:cNvGraphicFramePr>
            <a:graphicFrameLocks noGrp="1"/>
          </p:cNvGraphicFramePr>
          <p:nvPr>
            <p:ph idx="1"/>
          </p:nvPr>
        </p:nvGraphicFramePr>
        <p:xfrm>
          <a:off x="316994" y="842514"/>
          <a:ext cx="8510012" cy="2620116"/>
        </p:xfrm>
        <a:graphic>
          <a:graphicData uri="http://schemas.openxmlformats.org/drawingml/2006/table">
            <a:tbl>
              <a:tblPr firstRow="1" bandRow="1">
                <a:tableStyleId>{F5AB1C69-6EDB-4FF4-983F-18BD219EF322}</a:tableStyleId>
              </a:tblPr>
              <a:tblGrid>
                <a:gridCol w="2731006"/>
                <a:gridCol w="3154017"/>
                <a:gridCol w="2624989"/>
              </a:tblGrid>
              <a:tr h="2620116">
                <a:tc>
                  <a:txBody>
                    <a:bodyPr/>
                    <a:lstStyle/>
                    <a:p>
                      <a:pPr marL="173355" indent="-173355">
                        <a:spcBef>
                          <a:spcPts val="200"/>
                        </a:spcBef>
                        <a:spcAft>
                          <a:spcPts val="200"/>
                        </a:spcAft>
                        <a:buFont typeface="Arial" panose="020B0604020202020204" pitchFamily="34" charset="0"/>
                        <a:buChar char="•"/>
                      </a:pPr>
                      <a:r>
                        <a:rPr lang="en-US" sz="1600" b="0" dirty="0">
                          <a:solidFill>
                            <a:srgbClr val="000000"/>
                          </a:solidFill>
                          <a:latin typeface="+mn-lt"/>
                        </a:rPr>
                        <a:t>Zero Trust Security</a:t>
                      </a:r>
                      <a:endParaRPr lang="en-US" sz="1600" b="0" dirty="0">
                        <a:solidFill>
                          <a:srgbClr val="000000"/>
                        </a:solidFill>
                        <a:latin typeface="+mn-lt"/>
                      </a:endParaRPr>
                    </a:p>
                    <a:p>
                      <a:pPr marL="173355" marR="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IN" sz="1600" b="0" i="0" u="none" strike="noStrike" kern="1200" dirty="0">
                          <a:solidFill>
                            <a:srgbClr val="000000"/>
                          </a:solidFill>
                          <a:effectLst/>
                          <a:latin typeface="+mn-lt"/>
                          <a:ea typeface="+mn-ea"/>
                          <a:cs typeface="+mn-cs"/>
                        </a:rPr>
                        <a:t>Discretionary access control (DAC)</a:t>
                      </a:r>
                      <a:endParaRPr lang="en-IN" sz="1600" b="0" dirty="0">
                        <a:solidFill>
                          <a:srgbClr val="000000"/>
                        </a:solidFill>
                      </a:endParaRPr>
                    </a:p>
                    <a:p>
                      <a:pPr marL="173355" marR="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IN" sz="1600" b="0" i="0" u="none" strike="noStrike" kern="1200" dirty="0">
                          <a:solidFill>
                            <a:srgbClr val="000000"/>
                          </a:solidFill>
                          <a:effectLst/>
                          <a:latin typeface="+mn-lt"/>
                          <a:ea typeface="+mn-ea"/>
                          <a:cs typeface="+mn-cs"/>
                        </a:rPr>
                        <a:t>Mandatory access control (MAC)</a:t>
                      </a:r>
                      <a:endParaRPr lang="en-IN" sz="1600" b="0" i="0" u="none" strike="noStrike" kern="1200" dirty="0">
                        <a:solidFill>
                          <a:srgbClr val="000000"/>
                        </a:solidFill>
                        <a:effectLst/>
                        <a:latin typeface="+mn-lt"/>
                        <a:ea typeface="+mn-ea"/>
                        <a:cs typeface="+mn-cs"/>
                      </a:endParaRPr>
                    </a:p>
                    <a:p>
                      <a:pPr marL="173355" marR="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IN" sz="1600" b="0" i="0" u="none" strike="noStrike" kern="1200" dirty="0">
                          <a:solidFill>
                            <a:srgbClr val="000000"/>
                          </a:solidFill>
                          <a:effectLst/>
                          <a:latin typeface="+mn-lt"/>
                          <a:ea typeface="+mn-ea"/>
                          <a:cs typeface="+mn-cs"/>
                        </a:rPr>
                        <a:t>Attribute-based access control (ABAC) </a:t>
                      </a:r>
                      <a:endParaRPr lang="en-IN" sz="1600" b="0" i="0" u="none" strike="noStrike" kern="1200" dirty="0">
                        <a:solidFill>
                          <a:srgbClr val="000000"/>
                        </a:solidFill>
                        <a:effectLst/>
                        <a:latin typeface="+mn-lt"/>
                        <a:ea typeface="+mn-ea"/>
                        <a:cs typeface="+mn-cs"/>
                      </a:endParaRPr>
                    </a:p>
                    <a:p>
                      <a:pPr marL="173355" marR="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IN" sz="1600" b="0" i="0" u="none" strike="noStrike" kern="1200" dirty="0">
                          <a:solidFill>
                            <a:srgbClr val="000000"/>
                          </a:solidFill>
                          <a:effectLst/>
                          <a:latin typeface="+mn-lt"/>
                          <a:ea typeface="+mn-ea"/>
                          <a:cs typeface="+mn-cs"/>
                        </a:rPr>
                        <a:t>Role-based access control (RBAC)</a:t>
                      </a:r>
                      <a:endParaRPr lang="en-IN" sz="1600" b="0" i="0" u="none" strike="noStrike" kern="1200" dirty="0">
                        <a:solidFill>
                          <a:srgbClr val="000000"/>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355" marR="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IN" sz="1600" b="0" i="0" u="none" strike="noStrike" kern="1200" dirty="0">
                          <a:solidFill>
                            <a:srgbClr val="000000"/>
                          </a:solidFill>
                          <a:effectLst/>
                          <a:latin typeface="+mn-lt"/>
                          <a:ea typeface="+mn-ea"/>
                          <a:cs typeface="+mn-cs"/>
                        </a:rPr>
                        <a:t>Rule-based access control (RBAC)</a:t>
                      </a:r>
                      <a:endParaRPr lang="en-IN" sz="1600" b="0" dirty="0">
                        <a:solidFill>
                          <a:srgbClr val="000000"/>
                        </a:solidFill>
                        <a:effectLst/>
                      </a:endParaRPr>
                    </a:p>
                    <a:p>
                      <a:pPr marL="173355" marR="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IN" sz="1600" b="0" dirty="0">
                          <a:solidFill>
                            <a:srgbClr val="000000"/>
                          </a:solidFill>
                          <a:effectLst/>
                        </a:rPr>
                        <a:t>Time-based access control (TAC)</a:t>
                      </a:r>
                      <a:endParaRPr lang="en-IN" sz="1600" b="0" dirty="0">
                        <a:solidFill>
                          <a:srgbClr val="000000"/>
                        </a:solidFill>
                        <a:effectLst/>
                      </a:endParaRPr>
                    </a:p>
                    <a:p>
                      <a:pPr marL="173355" marR="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600" b="0" dirty="0">
                          <a:solidFill>
                            <a:srgbClr val="000000"/>
                          </a:solidFill>
                        </a:rPr>
                        <a:t>Remote Authentication Dial-In User Service (RADIUS)</a:t>
                      </a:r>
                      <a:endParaRPr lang="en-US" sz="1600" b="0" dirty="0">
                        <a:solidFill>
                          <a:srgbClr val="000000"/>
                        </a:solidFill>
                      </a:endParaRPr>
                    </a:p>
                    <a:p>
                      <a:pPr marL="173355" marR="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600" b="0" dirty="0">
                          <a:solidFill>
                            <a:srgbClr val="000000"/>
                          </a:solidFill>
                        </a:rPr>
                        <a:t>Terminal Access Controller Access Control System (TACACS+)</a:t>
                      </a:r>
                      <a:endParaRPr lang="en-US" sz="1600" b="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lvl="0" indent="-285750" algn="l" defTabSz="179705" rtl="0" eaLnBrk="1" fontAlgn="auto" latinLnBrk="0" hangingPunct="1">
                        <a:lnSpc>
                          <a:spcPct val="100000"/>
                        </a:lnSpc>
                        <a:spcBef>
                          <a:spcPts val="0"/>
                        </a:spcBef>
                        <a:spcAft>
                          <a:spcPts val="0"/>
                        </a:spcAft>
                        <a:buClrTx/>
                        <a:buSzTx/>
                        <a:buFont typeface="Arial" panose="020B0604020202020204" pitchFamily="34" charset="0"/>
                        <a:buChar char="•"/>
                        <a:defRPr/>
                      </a:pPr>
                      <a:r>
                        <a:rPr lang="en-US" sz="1600" b="0" dirty="0">
                          <a:solidFill>
                            <a:srgbClr val="000000"/>
                          </a:solidFill>
                        </a:rPr>
                        <a:t>Network Accounting</a:t>
                      </a:r>
                      <a:endParaRPr lang="en-US" sz="1600" b="0" dirty="0">
                        <a:solidFill>
                          <a:srgbClr val="000000"/>
                        </a:solidFill>
                      </a:endParaRPr>
                    </a:p>
                    <a:p>
                      <a:pPr marL="285750" marR="0" indent="-285750" algn="l" defTabSz="179705" rtl="0" eaLnBrk="1" fontAlgn="auto" latinLnBrk="0" hangingPunct="1">
                        <a:lnSpc>
                          <a:spcPct val="100000"/>
                        </a:lnSpc>
                        <a:spcBef>
                          <a:spcPts val="0"/>
                        </a:spcBef>
                        <a:spcAft>
                          <a:spcPts val="0"/>
                        </a:spcAft>
                        <a:buClrTx/>
                        <a:buSzTx/>
                        <a:buFont typeface="Arial" panose="020B0604020202020204" pitchFamily="34" charset="0"/>
                        <a:buChar char="•"/>
                        <a:defRPr/>
                      </a:pPr>
                      <a:r>
                        <a:rPr lang="en-US" sz="1600" b="0" dirty="0">
                          <a:solidFill>
                            <a:srgbClr val="000000"/>
                          </a:solidFill>
                        </a:rPr>
                        <a:t>Connection Accounting</a:t>
                      </a:r>
                      <a:endParaRPr lang="en-US" sz="1600" b="0" dirty="0">
                        <a:solidFill>
                          <a:srgbClr val="000000"/>
                        </a:solidFill>
                      </a:endParaRPr>
                    </a:p>
                    <a:p>
                      <a:pPr marL="285750" indent="-285750" defTabSz="179705">
                        <a:buFont typeface="Arial" panose="020B0604020202020204" pitchFamily="34" charset="0"/>
                        <a:buChar char="•"/>
                      </a:pPr>
                      <a:r>
                        <a:rPr lang="en-US" sz="1600" b="0" dirty="0">
                          <a:solidFill>
                            <a:srgbClr val="000000"/>
                          </a:solidFill>
                        </a:rPr>
                        <a:t>System Accounting</a:t>
                      </a:r>
                      <a:endParaRPr lang="en-US" sz="1600" b="0" dirty="0">
                        <a:solidFill>
                          <a:srgbClr val="000000"/>
                        </a:solidFill>
                      </a:endParaRPr>
                    </a:p>
                    <a:p>
                      <a:pPr marL="285750" marR="0" indent="-285750" algn="l" defTabSz="179705" rtl="0" eaLnBrk="1" fontAlgn="auto" latinLnBrk="0" hangingPunct="1">
                        <a:lnSpc>
                          <a:spcPct val="100000"/>
                        </a:lnSpc>
                        <a:spcBef>
                          <a:spcPts val="0"/>
                        </a:spcBef>
                        <a:spcAft>
                          <a:spcPts val="0"/>
                        </a:spcAft>
                        <a:buClrTx/>
                        <a:buSzTx/>
                        <a:buFont typeface="Arial" panose="020B0604020202020204" pitchFamily="34" charset="0"/>
                        <a:buChar char="•"/>
                        <a:defRPr/>
                      </a:pPr>
                      <a:r>
                        <a:rPr lang="en-IN" sz="1600" b="0" dirty="0">
                          <a:solidFill>
                            <a:srgbClr val="000000"/>
                          </a:solidFill>
                          <a:effectLst/>
                        </a:rPr>
                        <a:t>EXEC Accounting</a:t>
                      </a:r>
                      <a:endParaRPr lang="en-IN" sz="1600" b="0" dirty="0">
                        <a:solidFill>
                          <a:srgbClr val="000000"/>
                        </a:solidFill>
                        <a:effectLst/>
                      </a:endParaRPr>
                    </a:p>
                    <a:p>
                      <a:pPr marL="285750" marR="0" indent="-285750" algn="l" defTabSz="179705" rtl="0" eaLnBrk="1" fontAlgn="auto" latinLnBrk="0" hangingPunct="1">
                        <a:lnSpc>
                          <a:spcPct val="100000"/>
                        </a:lnSpc>
                        <a:spcBef>
                          <a:spcPts val="0"/>
                        </a:spcBef>
                        <a:spcAft>
                          <a:spcPts val="0"/>
                        </a:spcAft>
                        <a:buClrTx/>
                        <a:buSzTx/>
                        <a:buFont typeface="Arial" panose="020B0604020202020204" pitchFamily="34" charset="0"/>
                        <a:buChar char="•"/>
                        <a:defRPr/>
                      </a:pPr>
                      <a:r>
                        <a:rPr lang="en-IN" sz="1600" b="0" dirty="0">
                          <a:solidFill>
                            <a:srgbClr val="000000"/>
                          </a:solidFill>
                          <a:effectLst/>
                        </a:rPr>
                        <a:t>Command Accounting</a:t>
                      </a:r>
                      <a:endParaRPr lang="en-IN" sz="1600" b="0" dirty="0">
                        <a:solidFill>
                          <a:srgbClr val="000000"/>
                        </a:solidFill>
                        <a:effectLst/>
                      </a:endParaRPr>
                    </a:p>
                    <a:p>
                      <a:pPr marL="285750" marR="0" indent="-285750" algn="l" defTabSz="179705" rtl="0" eaLnBrk="1" fontAlgn="auto" latinLnBrk="0" hangingPunct="1">
                        <a:lnSpc>
                          <a:spcPct val="100000"/>
                        </a:lnSpc>
                        <a:spcBef>
                          <a:spcPts val="0"/>
                        </a:spcBef>
                        <a:spcAft>
                          <a:spcPts val="0"/>
                        </a:spcAft>
                        <a:buClrTx/>
                        <a:buSzTx/>
                        <a:buFont typeface="Arial" panose="020B0604020202020204" pitchFamily="34" charset="0"/>
                        <a:buChar char="•"/>
                        <a:defRPr/>
                      </a:pPr>
                      <a:r>
                        <a:rPr lang="en-IN" sz="1600" b="0" dirty="0">
                          <a:solidFill>
                            <a:srgbClr val="000000"/>
                          </a:solidFill>
                          <a:effectLst/>
                        </a:rPr>
                        <a:t>Resource Accounting</a:t>
                      </a:r>
                      <a:endParaRPr lang="en-IN" sz="1600" b="0" dirty="0">
                        <a:solidFill>
                          <a:srgbClr val="000000"/>
                        </a:solidFill>
                        <a:effectLst/>
                      </a:endParaRPr>
                    </a:p>
                    <a:p>
                      <a:pPr marL="285750" indent="-285750" defTabSz="179705">
                        <a:buFont typeface="Arial" panose="020B0604020202020204" pitchFamily="34" charset="0"/>
                        <a:buChar char="•"/>
                      </a:pPr>
                      <a:endParaRPr lang="en-US" sz="1400" b="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8506512" cy="1802391"/>
          </a:xfrm>
        </p:spPr>
        <p:txBody>
          <a:bodyPr/>
          <a:lstStyle/>
          <a:p>
            <a:r>
              <a:rPr lang="en-US" dirty="0">
                <a:solidFill>
                  <a:schemeClr val="accent5">
                    <a:lumMod val="40000"/>
                    <a:lumOff val="60000"/>
                  </a:schemeClr>
                </a:solidFill>
              </a:rPr>
              <a:t>19.1 Access Control Concepts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Access Control</a:t>
            </a:r>
            <a:br>
              <a:rPr lang="en-US" altLang="en-US" dirty="0"/>
            </a:br>
            <a:r>
              <a:rPr lang="en-IN" dirty="0"/>
              <a:t>Communications Security: CIA</a:t>
            </a:r>
            <a:endParaRPr lang="en-IN" dirty="0"/>
          </a:p>
        </p:txBody>
      </p:sp>
      <p:sp>
        <p:nvSpPr>
          <p:cNvPr id="2" name="Content Placeholder 1"/>
          <p:cNvSpPr>
            <a:spLocks noGrp="1"/>
          </p:cNvSpPr>
          <p:nvPr>
            <p:ph idx="1"/>
          </p:nvPr>
        </p:nvSpPr>
        <p:spPr>
          <a:xfrm>
            <a:off x="144065" y="798944"/>
            <a:ext cx="5511668" cy="3838353"/>
          </a:xfrm>
        </p:spPr>
        <p:txBody>
          <a:bodyPr/>
          <a:lstStyle/>
          <a:p>
            <a:pPr marL="0" indent="0">
              <a:buNone/>
            </a:pPr>
            <a:r>
              <a:rPr lang="en-US" sz="1600" dirty="0"/>
              <a:t>Information security deals with protecting information and information systems from unauthorized access, use, disclosure, disruption, modification, or destruction.</a:t>
            </a:r>
            <a:endParaRPr lang="en-US" sz="1600" dirty="0"/>
          </a:p>
          <a:p>
            <a:pPr marL="0" indent="0">
              <a:buNone/>
            </a:pPr>
            <a:r>
              <a:rPr lang="en-US" sz="1600" b="1" dirty="0"/>
              <a:t>CIA Triad</a:t>
            </a:r>
            <a:endParaRPr lang="en-US" sz="1600" b="1" dirty="0"/>
          </a:p>
          <a:p>
            <a:pPr marL="0" indent="0">
              <a:buNone/>
            </a:pPr>
            <a:r>
              <a:rPr lang="en-US" sz="1600" dirty="0"/>
              <a:t>The CIA triad consists of three components of information security:</a:t>
            </a:r>
            <a:endParaRPr lang="en-US" sz="1600" b="1" dirty="0"/>
          </a:p>
          <a:p>
            <a:pPr>
              <a:buFont typeface="Arial" panose="020B0604020202020204" pitchFamily="34" charset="0"/>
              <a:buChar char="•"/>
            </a:pPr>
            <a:r>
              <a:rPr lang="en-US" sz="1600" b="1" dirty="0"/>
              <a:t>Confidentiality - </a:t>
            </a:r>
            <a:r>
              <a:rPr lang="en-US" sz="1600" dirty="0"/>
              <a:t>Only authorized individuals, entities, or processes can access sensitive information.</a:t>
            </a:r>
            <a:endParaRPr lang="en-US" sz="1600" dirty="0"/>
          </a:p>
          <a:p>
            <a:pPr>
              <a:buFont typeface="Arial" panose="020B0604020202020204" pitchFamily="34" charset="0"/>
              <a:buChar char="•"/>
            </a:pPr>
            <a:r>
              <a:rPr lang="en-US" sz="1600" b="1" dirty="0"/>
              <a:t>Integrity -</a:t>
            </a:r>
            <a:r>
              <a:rPr lang="en-US" sz="1600" dirty="0"/>
              <a:t> This refers to the protection of data from unauthorized alteration.</a:t>
            </a:r>
            <a:endParaRPr lang="en-US" sz="1600" dirty="0"/>
          </a:p>
          <a:p>
            <a:pPr>
              <a:buFont typeface="Arial" panose="020B0604020202020204" pitchFamily="34" charset="0"/>
              <a:buChar char="•"/>
            </a:pPr>
            <a:r>
              <a:rPr lang="en-US" sz="1600" b="1" dirty="0"/>
              <a:t>Availability - </a:t>
            </a:r>
            <a:r>
              <a:rPr lang="en-US" sz="1600" dirty="0"/>
              <a:t>Authorized users must have uninterrupted access to the network resources and data that they require.</a:t>
            </a:r>
            <a:endParaRPr lang="en-US" sz="1600" dirty="0"/>
          </a:p>
          <a:p>
            <a:pPr marL="0" indent="0">
              <a:buNone/>
            </a:pPr>
            <a:endParaRPr lang="en-US" sz="1600" dirty="0"/>
          </a:p>
        </p:txBody>
      </p:sp>
      <p:pic>
        <p:nvPicPr>
          <p:cNvPr id="3" name="Picture 2"/>
          <p:cNvPicPr>
            <a:picLocks noChangeAspect="1"/>
          </p:cNvPicPr>
          <p:nvPr/>
        </p:nvPicPr>
        <p:blipFill rotWithShape="1">
          <a:blip r:embed="rId1">
            <a:extLst>
              <a:ext uri="{28A0092B-C50C-407E-A947-70E740481C1C}">
                <a14:useLocalDpi xmlns:a14="http://schemas.microsoft.com/office/drawing/2010/main" val="0"/>
              </a:ext>
            </a:extLst>
          </a:blip>
          <a:srcRect l="16892" r="14368"/>
          <a:stretch>
            <a:fillRect/>
          </a:stretch>
        </p:blipFill>
        <p:spPr>
          <a:xfrm>
            <a:off x="5607580" y="1030773"/>
            <a:ext cx="3392355" cy="3240000"/>
          </a:xfrm>
          <a:prstGeom prst="rect">
            <a:avLst/>
          </a:prstGeom>
        </p:spPr>
      </p:pic>
    </p:spTree>
    <p:custDataLst>
      <p:tags r:id="rId2"/>
    </p:custData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Access Control</a:t>
            </a:r>
            <a:br>
              <a:rPr lang="en-US" altLang="en-US" dirty="0"/>
            </a:br>
            <a:r>
              <a:rPr lang="en-IN" dirty="0"/>
              <a:t>Zero Trust Security</a:t>
            </a:r>
            <a:endParaRPr lang="en-IN" dirty="0"/>
          </a:p>
        </p:txBody>
      </p:sp>
      <p:sp>
        <p:nvSpPr>
          <p:cNvPr id="2" name="Content Placeholder 1"/>
          <p:cNvSpPr>
            <a:spLocks noGrp="1"/>
          </p:cNvSpPr>
          <p:nvPr>
            <p:ph idx="1"/>
          </p:nvPr>
        </p:nvSpPr>
        <p:spPr>
          <a:xfrm>
            <a:off x="144064" y="798944"/>
            <a:ext cx="8855871" cy="3818212"/>
          </a:xfrm>
        </p:spPr>
        <p:txBody>
          <a:bodyPr/>
          <a:lstStyle/>
          <a:p>
            <a:pPr>
              <a:buFont typeface="Arial" panose="020B0604020202020204" pitchFamily="34" charset="0"/>
              <a:buChar char="•"/>
            </a:pPr>
            <a:r>
              <a:rPr lang="en-IN" sz="1600" dirty="0"/>
              <a:t>Zero trust is a</a:t>
            </a:r>
            <a:r>
              <a:rPr lang="en-US" sz="1600" dirty="0"/>
              <a:t> comprehensive approach to securing all access across networks, applications, and environments.</a:t>
            </a:r>
            <a:endParaRPr lang="en-US" sz="1600" dirty="0"/>
          </a:p>
          <a:p>
            <a:pPr>
              <a:buFont typeface="Arial" panose="020B0604020202020204" pitchFamily="34" charset="0"/>
              <a:buChar char="•"/>
            </a:pPr>
            <a:r>
              <a:rPr lang="en-US" sz="1600" dirty="0"/>
              <a:t>This approach helps secure access from users, end-user devices, APIs, IoT, microservices, containers, and more. </a:t>
            </a:r>
            <a:endParaRPr lang="en-US" sz="1600" dirty="0"/>
          </a:p>
          <a:p>
            <a:pPr>
              <a:buFont typeface="Arial" panose="020B0604020202020204" pitchFamily="34" charset="0"/>
              <a:buChar char="•"/>
            </a:pPr>
            <a:r>
              <a:rPr lang="en-US" sz="1600" dirty="0"/>
              <a:t>The principle of a zero trust approach is "never trust always verify".</a:t>
            </a:r>
            <a:endParaRPr lang="en-US" sz="1600" dirty="0"/>
          </a:p>
          <a:p>
            <a:pPr>
              <a:buFont typeface="Arial" panose="020B0604020202020204" pitchFamily="34" charset="0"/>
              <a:buChar char="•"/>
            </a:pPr>
            <a:r>
              <a:rPr lang="en-US" sz="1600" dirty="0"/>
              <a:t>A zero trust security framework helps to prevent unauthorized access, contain breaches, and reduce the risk of an attacker's lateral movement through a network.</a:t>
            </a:r>
            <a:endParaRPr lang="en-US" sz="1600" dirty="0"/>
          </a:p>
          <a:p>
            <a:pPr>
              <a:buFont typeface="Arial" panose="020B0604020202020204" pitchFamily="34" charset="0"/>
              <a:buChar char="•"/>
            </a:pPr>
            <a:r>
              <a:rPr lang="en-US" sz="1600" dirty="0"/>
              <a:t>In a Zero trust approach, any place at which an access control decision is required should be considered a perimeter. </a:t>
            </a:r>
            <a:endParaRPr lang="en-US" sz="1600" dirty="0"/>
          </a:p>
        </p:txBody>
      </p:sp>
    </p:spTree>
    <p:custDataLst>
      <p:tags r:id="rId1"/>
    </p:custData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Access Control</a:t>
            </a:r>
            <a:br>
              <a:rPr lang="en-US" altLang="en-US" dirty="0"/>
            </a:br>
            <a:r>
              <a:rPr lang="en-IN" dirty="0"/>
              <a:t>Zero Trust Security (Contd.)</a:t>
            </a:r>
            <a:endParaRPr lang="en-IN" dirty="0"/>
          </a:p>
        </p:txBody>
      </p:sp>
      <p:sp>
        <p:nvSpPr>
          <p:cNvPr id="2" name="Content Placeholder 1"/>
          <p:cNvSpPr>
            <a:spLocks noGrp="1"/>
          </p:cNvSpPr>
          <p:nvPr>
            <p:ph idx="1"/>
          </p:nvPr>
        </p:nvSpPr>
        <p:spPr>
          <a:xfrm>
            <a:off x="144064" y="798944"/>
            <a:ext cx="8855871" cy="3987545"/>
          </a:xfrm>
        </p:spPr>
        <p:txBody>
          <a:bodyPr/>
          <a:lstStyle/>
          <a:p>
            <a:pPr marL="0" indent="0">
              <a:buNone/>
            </a:pPr>
            <a:r>
              <a:rPr lang="en-US" sz="1600" dirty="0"/>
              <a:t>The three pillars of zero trust are workforce, workloads, and workplace.</a:t>
            </a:r>
            <a:endParaRPr lang="en-US" sz="1600" b="1" dirty="0"/>
          </a:p>
          <a:p>
            <a:pPr>
              <a:buFont typeface="Arial" panose="020B0604020202020204" pitchFamily="34" charset="0"/>
              <a:buChar char="•"/>
            </a:pPr>
            <a:r>
              <a:rPr lang="en-US" sz="1600" b="1" dirty="0"/>
              <a:t>Zero Trust for the Workforce - </a:t>
            </a:r>
            <a:r>
              <a:rPr lang="en-US" sz="1600" dirty="0"/>
              <a:t>This pillar consists of people who access work applications by using their personal or corporate-managed devices. It ensures only the right users and secure devices can access applications, regardless of location.  </a:t>
            </a:r>
            <a:endParaRPr lang="en-US" sz="1600" dirty="0"/>
          </a:p>
          <a:p>
            <a:pPr>
              <a:buFont typeface="Arial" panose="020B0604020202020204" pitchFamily="34" charset="0"/>
              <a:buChar char="•"/>
            </a:pPr>
            <a:r>
              <a:rPr lang="en-US" sz="1600" b="1" dirty="0"/>
              <a:t>Zero Trust for Workloads - </a:t>
            </a:r>
            <a:r>
              <a:rPr lang="en-US" sz="1600" dirty="0"/>
              <a:t>This pillar is concerned with applications that are running in the cloud, in data centers, and other virtualized environments that interact with one another. It focuses on secure access when an API, a microservice, or a container is accessing a database within an application. </a:t>
            </a:r>
            <a:endParaRPr lang="en-US" sz="1600" dirty="0"/>
          </a:p>
          <a:p>
            <a:pPr>
              <a:buFont typeface="Arial" panose="020B0604020202020204" pitchFamily="34" charset="0"/>
              <a:buChar char="•"/>
            </a:pPr>
            <a:r>
              <a:rPr lang="en-US" sz="1600" b="1" dirty="0"/>
              <a:t>Zero Trust for the Workplace - </a:t>
            </a:r>
            <a:r>
              <a:rPr lang="en-US" sz="1600" dirty="0"/>
              <a:t>This pillar focuses on secure access for all devices, including on the internet of things (IoT), that connect to enterprise networks, such as user endpoints, physical and virtual servers, printers, cameras and more.</a:t>
            </a:r>
            <a:endParaRPr lang="en-US" sz="1600" dirty="0"/>
          </a:p>
          <a:p>
            <a:pPr marL="0" indent="0">
              <a:buNone/>
            </a:pPr>
            <a:r>
              <a:rPr lang="en-US" sz="1600" dirty="0"/>
              <a:t> </a:t>
            </a:r>
            <a:endParaRPr lang="en-US" sz="1600" dirty="0"/>
          </a:p>
        </p:txBody>
      </p:sp>
    </p:spTree>
    <p:custDataLst>
      <p:tags r:id="rId1"/>
    </p:custData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Access Control</a:t>
            </a:r>
            <a:br>
              <a:rPr lang="en-US" altLang="en-US" dirty="0"/>
            </a:br>
            <a:r>
              <a:rPr lang="en-IN" dirty="0"/>
              <a:t>Access Control Models</a:t>
            </a:r>
            <a:endParaRPr lang="en-IN" dirty="0"/>
          </a:p>
        </p:txBody>
      </p:sp>
      <p:sp>
        <p:nvSpPr>
          <p:cNvPr id="2" name="Content Placeholder 1"/>
          <p:cNvSpPr>
            <a:spLocks noGrp="1"/>
          </p:cNvSpPr>
          <p:nvPr>
            <p:ph idx="1"/>
          </p:nvPr>
        </p:nvSpPr>
        <p:spPr>
          <a:xfrm>
            <a:off x="144064" y="742499"/>
            <a:ext cx="8855871" cy="1658343"/>
          </a:xfrm>
        </p:spPr>
        <p:txBody>
          <a:bodyPr/>
          <a:lstStyle/>
          <a:p>
            <a:pPr>
              <a:buFont typeface="Arial" panose="020B0604020202020204" pitchFamily="34" charset="0"/>
              <a:buChar char="•"/>
            </a:pPr>
            <a:r>
              <a:rPr lang="en-US" sz="1600" dirty="0"/>
              <a:t>An organization must implement proper access controls to protect its network resources, information system resources, and information.</a:t>
            </a:r>
            <a:endParaRPr lang="en-US" sz="1600" dirty="0"/>
          </a:p>
          <a:p>
            <a:pPr>
              <a:buFont typeface="Arial" panose="020B0604020202020204" pitchFamily="34" charset="0"/>
              <a:buChar char="•"/>
            </a:pPr>
            <a:r>
              <a:rPr lang="en-US" sz="1600" dirty="0"/>
              <a:t>A security analyst should understand the different basic access control models to have a better understanding of how attackers can break the access controls.</a:t>
            </a:r>
            <a:endParaRPr lang="en-US" sz="1600" dirty="0"/>
          </a:p>
          <a:p>
            <a:pPr>
              <a:buFont typeface="Arial" panose="020B0604020202020204" pitchFamily="34" charset="0"/>
              <a:buChar char="•"/>
            </a:pPr>
            <a:r>
              <a:rPr lang="en-US" sz="1600" dirty="0"/>
              <a:t>The following table lists various types of access control models:</a:t>
            </a:r>
            <a:endParaRPr lang="en-US" sz="1600" dirty="0"/>
          </a:p>
        </p:txBody>
      </p:sp>
      <p:graphicFrame>
        <p:nvGraphicFramePr>
          <p:cNvPr id="3" name="Table 2"/>
          <p:cNvGraphicFramePr>
            <a:graphicFrameLocks noGrp="1"/>
          </p:cNvGraphicFramePr>
          <p:nvPr/>
        </p:nvGraphicFramePr>
        <p:xfrm>
          <a:off x="485422" y="2400842"/>
          <a:ext cx="8229600" cy="2212545"/>
        </p:xfrm>
        <a:graphic>
          <a:graphicData uri="http://schemas.openxmlformats.org/drawingml/2006/table">
            <a:tbl>
              <a:tblPr firstRow="1" bandRow="1">
                <a:tableStyleId>{5C22544A-7EE6-4342-B048-85BDC9FD1C3A}</a:tableStyleId>
              </a:tblPr>
              <a:tblGrid>
                <a:gridCol w="2960143"/>
                <a:gridCol w="5269457"/>
              </a:tblGrid>
              <a:tr h="286445">
                <a:tc>
                  <a:txBody>
                    <a:bodyPr/>
                    <a:lstStyle/>
                    <a:p>
                      <a:pPr algn="ctr"/>
                      <a:r>
                        <a:rPr lang="en-IN" sz="1400" dirty="0"/>
                        <a:t>Access Control Models</a:t>
                      </a:r>
                      <a:endParaRPr lang="en-IN" sz="1400" dirty="0"/>
                    </a:p>
                  </a:txBody>
                  <a:tcPr/>
                </a:tc>
                <a:tc>
                  <a:txBody>
                    <a:bodyPr/>
                    <a:lstStyle/>
                    <a:p>
                      <a:pPr algn="ctr"/>
                      <a:r>
                        <a:rPr lang="en-IN" sz="1400" dirty="0"/>
                        <a:t>Description</a:t>
                      </a:r>
                      <a:endParaRPr lang="en-IN" sz="1400" dirty="0"/>
                    </a:p>
                  </a:txBody>
                  <a:tcPr/>
                </a:tc>
              </a:tr>
              <a:tr h="962865">
                <a:tc>
                  <a:txBody>
                    <a:bodyPr/>
                    <a:lstStyle/>
                    <a:p>
                      <a:r>
                        <a:rPr lang="en-IN" sz="1400" b="0" i="0" u="none" strike="noStrike" kern="1200" dirty="0">
                          <a:solidFill>
                            <a:schemeClr val="dk1"/>
                          </a:solidFill>
                          <a:effectLst/>
                          <a:latin typeface="+mn-lt"/>
                          <a:ea typeface="+mn-ea"/>
                          <a:cs typeface="+mn-cs"/>
                        </a:rPr>
                        <a:t>Discretionary access control (DAC)</a:t>
                      </a:r>
                      <a:endParaRPr lang="en-IN" sz="1400" b="0" dirty="0"/>
                    </a:p>
                  </a:txBody>
                  <a:tcPr/>
                </a:tc>
                <a:tc>
                  <a:txBody>
                    <a:bodyPr/>
                    <a:lstStyle/>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This is the least restrictive model and allows users to control access to their data as owners of that data.</a:t>
                      </a:r>
                      <a:endParaRPr lang="en-US" sz="1400" b="0" i="0" kern="1200" dirty="0">
                        <a:solidFill>
                          <a:schemeClr val="dk1"/>
                        </a:solidFill>
                        <a:effectLst/>
                        <a:latin typeface="+mn-lt"/>
                        <a:ea typeface="+mn-ea"/>
                        <a:cs typeface="+mn-cs"/>
                      </a:endParaRPr>
                    </a:p>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It may use ACLs or other methods to specify which users or groups of users have access to the information.</a:t>
                      </a:r>
                      <a:endParaRPr lang="en-US" sz="1400" b="0" i="0" kern="1200" dirty="0">
                        <a:solidFill>
                          <a:schemeClr val="dk1"/>
                        </a:solidFill>
                        <a:effectLst/>
                        <a:latin typeface="+mn-lt"/>
                        <a:ea typeface="+mn-ea"/>
                        <a:cs typeface="+mn-cs"/>
                      </a:endParaRPr>
                    </a:p>
                  </a:txBody>
                  <a:tcPr/>
                </a:tc>
              </a:tr>
              <a:tr h="887981">
                <a:tc>
                  <a:txBody>
                    <a:bodyPr/>
                    <a:lstStyle/>
                    <a:p>
                      <a:r>
                        <a:rPr lang="en-IN" sz="1400" b="0" i="0" u="none" strike="noStrike" kern="1200" dirty="0">
                          <a:solidFill>
                            <a:schemeClr val="dk1"/>
                          </a:solidFill>
                          <a:effectLst/>
                          <a:latin typeface="+mn-lt"/>
                          <a:ea typeface="+mn-ea"/>
                          <a:cs typeface="+mn-cs"/>
                        </a:rPr>
                        <a:t>Mandatory access control (MAC)</a:t>
                      </a:r>
                      <a:endParaRPr lang="en-IN" sz="1400" b="0" dirty="0"/>
                    </a:p>
                  </a:txBody>
                  <a:tcPr/>
                </a:tc>
                <a:tc>
                  <a:txBody>
                    <a:bodyPr/>
                    <a:lstStyle/>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This applies the strictest access control and is used in military or mission critical applications.</a:t>
                      </a:r>
                      <a:endParaRPr lang="en-US" sz="1400" b="0" i="0" kern="1200" dirty="0">
                        <a:solidFill>
                          <a:schemeClr val="dk1"/>
                        </a:solidFill>
                        <a:effectLst/>
                        <a:latin typeface="+mn-lt"/>
                        <a:ea typeface="+mn-ea"/>
                        <a:cs typeface="+mn-cs"/>
                      </a:endParaRPr>
                    </a:p>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It assigns security level labels to information and enables users with access based on their security level clearance.</a:t>
                      </a:r>
                      <a:endParaRPr lang="en-US" sz="1400" b="0" i="0" kern="1200" dirty="0">
                        <a:solidFill>
                          <a:schemeClr val="dk1"/>
                        </a:solidFill>
                        <a:effectLst/>
                        <a:latin typeface="+mn-lt"/>
                        <a:ea typeface="+mn-ea"/>
                        <a:cs typeface="+mn-cs"/>
                      </a:endParaRPr>
                    </a:p>
                  </a:txBody>
                  <a:tcPr/>
                </a:tc>
              </a:tr>
            </a:tbl>
          </a:graphicData>
        </a:graphic>
      </p:graphicFrame>
    </p:spTree>
    <p:custDataLst>
      <p:tags r:id="rId1"/>
    </p:custData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Access Control</a:t>
            </a:r>
            <a:br>
              <a:rPr lang="en-US" altLang="en-US" dirty="0"/>
            </a:br>
            <a:r>
              <a:rPr lang="en-IN" dirty="0"/>
              <a:t>Access Control Models (Contd.)</a:t>
            </a:r>
            <a:endParaRPr lang="en-IN" dirty="0"/>
          </a:p>
        </p:txBody>
      </p:sp>
      <p:graphicFrame>
        <p:nvGraphicFramePr>
          <p:cNvPr id="3" name="Table 2"/>
          <p:cNvGraphicFramePr>
            <a:graphicFrameLocks noGrp="1"/>
          </p:cNvGraphicFramePr>
          <p:nvPr/>
        </p:nvGraphicFramePr>
        <p:xfrm>
          <a:off x="282221" y="938774"/>
          <a:ext cx="8602135" cy="3661410"/>
        </p:xfrm>
        <a:graphic>
          <a:graphicData uri="http://schemas.openxmlformats.org/drawingml/2006/table">
            <a:tbl>
              <a:tblPr firstRow="1" bandRow="1">
                <a:tableStyleId>{5C22544A-7EE6-4342-B048-85BDC9FD1C3A}</a:tableStyleId>
              </a:tblPr>
              <a:tblGrid>
                <a:gridCol w="3273112"/>
                <a:gridCol w="5329023"/>
              </a:tblGrid>
              <a:tr h="282787">
                <a:tc>
                  <a:txBody>
                    <a:bodyPr/>
                    <a:lstStyle/>
                    <a:p>
                      <a:pPr algn="ctr"/>
                      <a:r>
                        <a:rPr lang="en-IN" sz="1400" dirty="0"/>
                        <a:t>Access Control Models</a:t>
                      </a:r>
                      <a:endParaRPr lang="en-IN" sz="1400" dirty="0"/>
                    </a:p>
                  </a:txBody>
                  <a:tcPr/>
                </a:tc>
                <a:tc>
                  <a:txBody>
                    <a:bodyPr/>
                    <a:lstStyle/>
                    <a:p>
                      <a:pPr algn="ctr"/>
                      <a:r>
                        <a:rPr lang="en-IN" sz="1400" dirty="0"/>
                        <a:t>Description</a:t>
                      </a:r>
                      <a:endParaRPr lang="en-IN" sz="1400" dirty="0"/>
                    </a:p>
                  </a:txBody>
                  <a:tcPr/>
                </a:tc>
              </a:tr>
              <a:tr h="1074590">
                <a:tc>
                  <a:txBody>
                    <a:bodyPr/>
                    <a:lstStyle/>
                    <a:p>
                      <a:r>
                        <a:rPr lang="en-IN" sz="1400" b="0" i="0" u="none" strike="noStrike" kern="1200" dirty="0">
                          <a:solidFill>
                            <a:schemeClr val="dk1"/>
                          </a:solidFill>
                          <a:effectLst/>
                          <a:latin typeface="+mn-lt"/>
                          <a:ea typeface="+mn-ea"/>
                          <a:cs typeface="+mn-cs"/>
                        </a:rPr>
                        <a:t>Role-based access control (RBAC</a:t>
                      </a:r>
                      <a:r>
                        <a:rPr lang="en-IN" sz="1600" b="0" i="0" u="none" strike="noStrike" kern="1200" dirty="0">
                          <a:solidFill>
                            <a:schemeClr val="dk1"/>
                          </a:solidFill>
                          <a:effectLst/>
                          <a:latin typeface="+mn-lt"/>
                          <a:ea typeface="+mn-ea"/>
                          <a:cs typeface="+mn-cs"/>
                        </a:rPr>
                        <a:t>)</a:t>
                      </a:r>
                      <a:endParaRPr lang="en-IN" sz="1400" b="0" dirty="0"/>
                    </a:p>
                  </a:txBody>
                  <a:tcPr/>
                </a:tc>
                <a:tc>
                  <a:txBody>
                    <a:bodyPr/>
                    <a:lstStyle/>
                    <a:p>
                      <a:pPr marL="171450" indent="-171450">
                        <a:buFont typeface="Arial" panose="020B0604020202020204" pitchFamily="34" charset="0"/>
                        <a:buChar char="•"/>
                      </a:pPr>
                      <a:r>
                        <a:rPr lang="en-US" sz="1400" b="0" i="0" u="none" strike="noStrike" kern="1200" dirty="0">
                          <a:solidFill>
                            <a:schemeClr val="dk1"/>
                          </a:solidFill>
                          <a:effectLst/>
                          <a:latin typeface="+mn-lt"/>
                          <a:ea typeface="+mn-ea"/>
                          <a:cs typeface="+mn-cs"/>
                        </a:rPr>
                        <a:t>Access decisions are based on an individual’s roles and responsibilities within the organization. </a:t>
                      </a:r>
                      <a:endParaRPr lang="en-US" sz="1400" b="0" i="0" u="none" strike="noStrike" kern="1200" dirty="0">
                        <a:solidFill>
                          <a:schemeClr val="dk1"/>
                        </a:solidFill>
                        <a:effectLst/>
                        <a:latin typeface="+mn-lt"/>
                        <a:ea typeface="+mn-ea"/>
                        <a:cs typeface="+mn-cs"/>
                      </a:endParaRPr>
                    </a:p>
                    <a:p>
                      <a:pPr marL="171450" indent="-171450">
                        <a:buFont typeface="Arial" panose="020B0604020202020204" pitchFamily="34" charset="0"/>
                        <a:buChar char="•"/>
                      </a:pPr>
                      <a:r>
                        <a:rPr lang="en-US" sz="1400" b="0" i="0" u="none" strike="noStrike" kern="1200" dirty="0">
                          <a:solidFill>
                            <a:schemeClr val="dk1"/>
                          </a:solidFill>
                          <a:effectLst/>
                          <a:latin typeface="+mn-lt"/>
                          <a:ea typeface="+mn-ea"/>
                          <a:cs typeface="+mn-cs"/>
                        </a:rPr>
                        <a:t>Different roles are assigned security privileges, and individuals are assigned to the RBAC profile for the role. </a:t>
                      </a:r>
                      <a:endParaRPr lang="en-US" sz="1400" b="0" i="0" u="none" strike="noStrike" kern="1200" dirty="0">
                        <a:solidFill>
                          <a:schemeClr val="dk1"/>
                        </a:solidFill>
                        <a:effectLst/>
                        <a:latin typeface="+mn-lt"/>
                        <a:ea typeface="+mn-ea"/>
                        <a:cs typeface="+mn-cs"/>
                      </a:endParaRPr>
                    </a:p>
                    <a:p>
                      <a:pPr marL="171450" indent="-171450">
                        <a:buFont typeface="Arial" panose="020B0604020202020204" pitchFamily="34" charset="0"/>
                        <a:buChar char="•"/>
                      </a:pPr>
                      <a:r>
                        <a:rPr lang="en-US" sz="1400" b="0" i="0" u="none" strike="noStrike" kern="1200" dirty="0">
                          <a:solidFill>
                            <a:schemeClr val="dk1"/>
                          </a:solidFill>
                          <a:effectLst/>
                          <a:latin typeface="+mn-lt"/>
                          <a:ea typeface="+mn-ea"/>
                          <a:cs typeface="+mn-cs"/>
                        </a:rPr>
                        <a:t>Also known as a type of non-discretionary access control.</a:t>
                      </a:r>
                      <a:endParaRPr lang="en-US" sz="1400" b="0" i="0" u="none" strike="noStrike" kern="1200" dirty="0">
                        <a:solidFill>
                          <a:schemeClr val="dk1"/>
                        </a:solidFill>
                        <a:effectLst/>
                        <a:latin typeface="+mn-lt"/>
                        <a:ea typeface="+mn-ea"/>
                        <a:cs typeface="+mn-cs"/>
                      </a:endParaRPr>
                    </a:p>
                  </a:txBody>
                  <a:tcPr/>
                </a:tc>
              </a:tr>
              <a:tr h="696564">
                <a:tc>
                  <a:txBody>
                    <a:bodyPr/>
                    <a:lstStyle/>
                    <a:p>
                      <a:r>
                        <a:rPr lang="en-IN" sz="1400" b="0" i="0" u="none" strike="noStrike" kern="1200" dirty="0">
                          <a:solidFill>
                            <a:schemeClr val="dk1"/>
                          </a:solidFill>
                          <a:effectLst/>
                          <a:latin typeface="+mn-lt"/>
                          <a:ea typeface="+mn-ea"/>
                          <a:cs typeface="+mn-cs"/>
                        </a:rPr>
                        <a:t>Attribute-based access control (ABAC) </a:t>
                      </a:r>
                      <a:endParaRPr lang="en-IN" sz="1400" b="0" dirty="0"/>
                    </a:p>
                  </a:txBody>
                  <a:tcPr/>
                </a:tc>
                <a:tc>
                  <a:txBody>
                    <a:bodyPr/>
                    <a:lstStyle/>
                    <a:p>
                      <a:pPr marL="0" indent="0">
                        <a:buFont typeface="Arial" panose="020B0604020202020204" pitchFamily="34" charset="0"/>
                        <a:buNone/>
                      </a:pPr>
                      <a:r>
                        <a:rPr lang="en-US" sz="1400" b="0" i="0" u="none" strike="noStrike" kern="1200" dirty="0">
                          <a:solidFill>
                            <a:schemeClr val="dk1"/>
                          </a:solidFill>
                          <a:effectLst/>
                          <a:latin typeface="+mn-lt"/>
                          <a:ea typeface="+mn-ea"/>
                          <a:cs typeface="+mn-cs"/>
                        </a:rPr>
                        <a:t>It allows access based on attributes of the object to be accessed, the subject accessing the resource, and environmental factors regarding how the object is to be accessed.</a:t>
                      </a:r>
                      <a:endParaRPr lang="en-IN" sz="1400" dirty="0"/>
                    </a:p>
                  </a:txBody>
                  <a:tcPr/>
                </a:tc>
              </a:tr>
              <a:tr h="1074590">
                <a:tc>
                  <a:txBody>
                    <a:bodyPr/>
                    <a:lstStyle/>
                    <a:p>
                      <a:r>
                        <a:rPr lang="en-IN" sz="1400" b="0" i="0" u="none" strike="noStrike" kern="1200" dirty="0">
                          <a:solidFill>
                            <a:schemeClr val="dk1"/>
                          </a:solidFill>
                          <a:effectLst/>
                          <a:latin typeface="+mn-lt"/>
                          <a:ea typeface="+mn-ea"/>
                          <a:cs typeface="+mn-cs"/>
                        </a:rPr>
                        <a:t>Rule-based access control (RBAC)</a:t>
                      </a:r>
                      <a:endParaRPr lang="en-IN" sz="1200" b="0" dirty="0"/>
                    </a:p>
                  </a:txBody>
                  <a:tcPr/>
                </a:tc>
                <a:tc>
                  <a:txBody>
                    <a:bodyPr/>
                    <a:lstStyle/>
                    <a:p>
                      <a:pPr marL="171450" indent="-171450">
                        <a:buFont typeface="Arial" panose="020B0604020202020204" pitchFamily="34" charset="0"/>
                        <a:buChar char="•"/>
                      </a:pPr>
                      <a:r>
                        <a:rPr lang="en-US" sz="1400" b="0" i="0" u="none" strike="noStrike" kern="1200" dirty="0">
                          <a:solidFill>
                            <a:schemeClr val="dk1"/>
                          </a:solidFill>
                          <a:effectLst/>
                          <a:latin typeface="+mn-lt"/>
                          <a:ea typeface="+mn-ea"/>
                          <a:cs typeface="+mn-cs"/>
                        </a:rPr>
                        <a:t>Network security staff specify sets of rules or conditions that are associated with access to data or systems. </a:t>
                      </a:r>
                      <a:endParaRPr lang="en-US" sz="1400" b="0" i="0" u="none" strike="noStrike" kern="1200" dirty="0">
                        <a:solidFill>
                          <a:schemeClr val="dk1"/>
                        </a:solidFill>
                        <a:effectLst/>
                        <a:latin typeface="+mn-lt"/>
                        <a:ea typeface="+mn-ea"/>
                        <a:cs typeface="+mn-cs"/>
                      </a:endParaRPr>
                    </a:p>
                    <a:p>
                      <a:pPr marL="171450" indent="-171450">
                        <a:buFont typeface="Arial" panose="020B0604020202020204" pitchFamily="34" charset="0"/>
                        <a:buChar char="•"/>
                      </a:pPr>
                      <a:r>
                        <a:rPr lang="en-US" sz="1400" b="0" i="0" u="none" strike="noStrike" kern="1200" dirty="0">
                          <a:solidFill>
                            <a:schemeClr val="dk1"/>
                          </a:solidFill>
                          <a:effectLst/>
                          <a:latin typeface="+mn-lt"/>
                          <a:ea typeface="+mn-ea"/>
                          <a:cs typeface="+mn-cs"/>
                        </a:rPr>
                        <a:t>These rules may specify permitted or denied IP addresses, or certain protocols and other conditions. </a:t>
                      </a:r>
                      <a:endParaRPr lang="en-US" sz="1400" b="0" i="0" u="none" strike="noStrike" kern="1200" dirty="0">
                        <a:solidFill>
                          <a:schemeClr val="dk1"/>
                        </a:solidFill>
                        <a:effectLst/>
                        <a:latin typeface="+mn-lt"/>
                        <a:ea typeface="+mn-ea"/>
                        <a:cs typeface="+mn-cs"/>
                      </a:endParaRPr>
                    </a:p>
                    <a:p>
                      <a:pPr marL="171450" indent="-171450">
                        <a:buFont typeface="Arial" panose="020B0604020202020204" pitchFamily="34" charset="0"/>
                        <a:buChar char="•"/>
                      </a:pPr>
                      <a:r>
                        <a:rPr lang="en-US" sz="1400" b="0" i="0" u="none" strike="noStrike" kern="1200" dirty="0">
                          <a:solidFill>
                            <a:schemeClr val="dk1"/>
                          </a:solidFill>
                          <a:effectLst/>
                          <a:latin typeface="+mn-lt"/>
                          <a:ea typeface="+mn-ea"/>
                          <a:cs typeface="+mn-cs"/>
                        </a:rPr>
                        <a:t>Also known as Rule Based RBAC</a:t>
                      </a:r>
                      <a:r>
                        <a:rPr lang="en-US" sz="1400" b="1" i="0" u="none" strike="noStrike" kern="1200" dirty="0">
                          <a:solidFill>
                            <a:schemeClr val="dk1"/>
                          </a:solidFill>
                          <a:effectLst/>
                          <a:latin typeface="+mn-lt"/>
                          <a:ea typeface="+mn-ea"/>
                          <a:cs typeface="+mn-cs"/>
                        </a:rPr>
                        <a:t>.</a:t>
                      </a:r>
                      <a:endParaRPr lang="en-US" sz="1400" b="0" i="0" u="none" strike="noStrike" kern="1200" dirty="0">
                        <a:solidFill>
                          <a:schemeClr val="dk1"/>
                        </a:solidFill>
                        <a:effectLst/>
                        <a:latin typeface="+mn-lt"/>
                        <a:ea typeface="+mn-ea"/>
                        <a:cs typeface="+mn-cs"/>
                      </a:endParaRPr>
                    </a:p>
                  </a:txBody>
                  <a:tcPr/>
                </a:tc>
              </a:tr>
              <a:tr h="286322">
                <a:tc>
                  <a:txBody>
                    <a:bodyPr/>
                    <a:lstStyle/>
                    <a:p>
                      <a:pPr fontAlgn="ctr"/>
                      <a:r>
                        <a:rPr lang="en-IN" sz="1400" b="0" dirty="0">
                          <a:effectLst/>
                        </a:rPr>
                        <a:t>Time-based access control (TAC)</a:t>
                      </a:r>
                      <a:endParaRPr lang="en-IN" sz="1400" b="0" dirty="0">
                        <a:effectLst/>
                      </a:endParaRPr>
                    </a:p>
                  </a:txBody>
                  <a:tcPr marL="47625" marR="47625" marT="47625" marB="47625" anchor="ctr"/>
                </a:tc>
                <a:tc>
                  <a:txBody>
                    <a:bodyPr/>
                    <a:lstStyle/>
                    <a:p>
                      <a:pPr marL="0" indent="0" fontAlgn="ctr">
                        <a:buFont typeface="Arial" panose="020B0604020202020204" pitchFamily="34" charset="0"/>
                        <a:buNone/>
                      </a:pPr>
                      <a:r>
                        <a:rPr lang="en-US" sz="1400" b="0" dirty="0">
                          <a:effectLst/>
                        </a:rPr>
                        <a:t>It allows access to network resources based on time and day.</a:t>
                      </a:r>
                      <a:endParaRPr lang="en-US" sz="1400"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8536657" cy="1802391"/>
          </a:xfrm>
        </p:spPr>
        <p:txBody>
          <a:bodyPr/>
          <a:lstStyle/>
          <a:p>
            <a:r>
              <a:rPr lang="en-US" dirty="0">
                <a:solidFill>
                  <a:schemeClr val="accent5">
                    <a:lumMod val="40000"/>
                    <a:lumOff val="60000"/>
                  </a:schemeClr>
                </a:solidFill>
              </a:rPr>
              <a:t>19.2 AAA Usage and Operation</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THUMBNAIL_REFRESH" val="1"/>
</p:tagLst>
</file>

<file path=ppt/tags/tag17.xml><?xml version="1.0" encoding="utf-8"?>
<p:tagLst xmlns:p="http://schemas.openxmlformats.org/presentationml/2006/main">
  <p:tag name="ARTICULATE_SLIDE_THUMBNAIL_REFRESH" val="1"/>
</p:tagLst>
</file>

<file path=ppt/tags/tag18.xml><?xml version="1.0" encoding="utf-8"?>
<p:tagLst xmlns:p="http://schemas.openxmlformats.org/presentationml/2006/main">
  <p:tag name="ARTICULATE_SLIDE_THUMBNAIL_REFRESH" val="1"/>
</p:tagLst>
</file>

<file path=ppt/tags/tag19.xml><?xml version="1.0" encoding="utf-8"?>
<p:tagLst xmlns:p="http://schemas.openxmlformats.org/presentationml/2006/main">
  <p:tag name="ARTICULATE_SLIDE_THUMBNAIL_REFRESH" val="1"/>
</p:tagLst>
</file>

<file path=ppt/tags/tag2.xml><?xml version="1.0" encoding="utf-8"?>
<p:tagLst xmlns:p="http://schemas.openxmlformats.org/presentationml/2006/main">
  <p:tag name="ARTICULATE_SLIDE_THUMBNAIL_REFRESH" val="1"/>
</p:tagLst>
</file>

<file path=ppt/tags/tag20.xml><?xml version="1.0" encoding="utf-8"?>
<p:tagLst xmlns:p="http://schemas.openxmlformats.org/presentationml/2006/main">
  <p:tag name="ARTICULATE_SLIDE_THUMBNAIL_REFRESH" val="1"/>
</p:tagLst>
</file>

<file path=ppt/tags/tag21.xml><?xml version="1.0" encoding="utf-8"?>
<p:tagLst xmlns:p="http://schemas.openxmlformats.org/presentationml/2006/main">
  <p:tag name="ARTICULATE_SLIDE_THUMBNAIL_REFRESH" val="1"/>
</p:tagLst>
</file>

<file path=ppt/tags/tag22.xml><?xml version="1.0" encoding="utf-8"?>
<p:tagLst xmlns:p="http://schemas.openxmlformats.org/presentationml/2006/main">
  <p:tag name="ARTICULATE_SLIDE_THUMBNAIL_REFRESH" val="1"/>
</p:tagLst>
</file>

<file path=ppt/tags/tag23.xml><?xml version="1.0" encoding="utf-8"?>
<p:tagLst xmlns:p="http://schemas.openxmlformats.org/presentationml/2006/main">
  <p:tag name="ARTICULATE_SLIDE_THUMBNAIL_REFRESH" val="1"/>
</p:tagLst>
</file>

<file path=ppt/tags/tag24.xml><?xml version="1.0" encoding="utf-8"?>
<p:tagLst xmlns:p="http://schemas.openxmlformats.org/presentationml/2006/main">
  <p:tag name="ARTICULATE_SLIDE_COUNT" val="71"/>
  <p:tag name="ARTICULATE_PROJECT_OPEN" val="0"/>
</p:tagLst>
</file>

<file path=ppt/tags/tag3.xml><?xml version="1.0" encoding="utf-8"?>
<p:tagLst xmlns:p="http://schemas.openxmlformats.org/presentationml/2006/main">
  <p:tag name="ARTICULATE_SLIDE_THUMBNAIL_REFRESH" val="1"/>
</p:tagLst>
</file>

<file path=ppt/tags/tag4.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6.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14017</Words>
  <Application>WPS Presentation</Application>
  <PresentationFormat>On-screen Show (16:9)</PresentationFormat>
  <Paragraphs>324</Paragraphs>
  <Slides>26</Slides>
  <Notes>32</Notes>
  <HiddenSlides>7</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26</vt:i4>
      </vt:variant>
    </vt:vector>
  </HeadingPairs>
  <TitlesOfParts>
    <vt:vector size="42"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Calibri</vt:lpstr>
      <vt:lpstr>Times New Roman</vt:lpstr>
      <vt:lpstr>Microsoft YaHei</vt:lpstr>
      <vt:lpstr>Arial Unicode MS</vt:lpstr>
      <vt:lpstr>Default Theme</vt:lpstr>
      <vt:lpstr>Module 19: Access Control</vt:lpstr>
      <vt:lpstr>Module Objectives</vt:lpstr>
      <vt:lpstr>19.1 Access Control Concepts</vt:lpstr>
      <vt:lpstr>PowerPoint 演示文稿</vt:lpstr>
      <vt:lpstr>PowerPoint 演示文稿</vt:lpstr>
      <vt:lpstr>PowerPoint 演示文稿</vt:lpstr>
      <vt:lpstr>PowerPoint 演示文稿</vt:lpstr>
      <vt:lpstr>PowerPoint 演示文稿</vt:lpstr>
      <vt:lpstr>19.2 AAA Usage and Operation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19.3 Access Control Summary</vt:lpstr>
      <vt:lpstr>Access Control Summary What Did I Learn in this Module?</vt:lpstr>
      <vt:lpstr>Access Control Summary What Did I Learn in this Module? (Contd.)</vt:lpstr>
      <vt:lpstr>Module 19 New Terms and Commands</vt:lpstr>
      <vt:lpstr>PowerPoint 演示文稿</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user</cp:lastModifiedBy>
  <cp:revision>1039</cp:revision>
  <dcterms:created xsi:type="dcterms:W3CDTF">2016-08-22T22:27:00Z</dcterms:created>
  <dcterms:modified xsi:type="dcterms:W3CDTF">2021-05-23T00:50:37Z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KSOProductBuildVer">
    <vt:lpwstr>1033-11.2.0.10132</vt:lpwstr>
  </property>
</Properties>
</file>