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513" r:id="rId3"/>
    <p:sldId id="1079" r:id="rId5"/>
    <p:sldId id="759" r:id="rId6"/>
    <p:sldId id="628" r:id="rId7"/>
    <p:sldId id="1269" r:id="rId8"/>
    <p:sldId id="1270" r:id="rId9"/>
    <p:sldId id="1271" r:id="rId10"/>
    <p:sldId id="1272" r:id="rId11"/>
    <p:sldId id="1248" r:id="rId12"/>
    <p:sldId id="1257" r:id="rId13"/>
    <p:sldId id="1273" r:id="rId14"/>
    <p:sldId id="1277" r:id="rId15"/>
    <p:sldId id="1279" r:id="rId16"/>
    <p:sldId id="1321" r:id="rId17"/>
    <p:sldId id="1282" r:id="rId18"/>
    <p:sldId id="1283" r:id="rId19"/>
    <p:sldId id="1284" r:id="rId20"/>
    <p:sldId id="1285" r:id="rId21"/>
    <p:sldId id="1286" r:id="rId22"/>
    <p:sldId id="1287" r:id="rId23"/>
    <p:sldId id="1288" r:id="rId24"/>
    <p:sldId id="1291" r:id="rId25"/>
    <p:sldId id="1292" r:id="rId26"/>
    <p:sldId id="1293" r:id="rId27"/>
    <p:sldId id="1294" r:id="rId28"/>
    <p:sldId id="1295" r:id="rId29"/>
    <p:sldId id="1296" r:id="rId30"/>
    <p:sldId id="1297" r:id="rId31"/>
    <p:sldId id="1300" r:id="rId32"/>
    <p:sldId id="1303" r:id="rId33"/>
    <p:sldId id="1304" r:id="rId34"/>
    <p:sldId id="1306" r:id="rId35"/>
    <p:sldId id="1307" r:id="rId36"/>
    <p:sldId id="1308" r:id="rId37"/>
    <p:sldId id="1309" r:id="rId38"/>
    <p:sldId id="1315" r:id="rId39"/>
    <p:sldId id="1316" r:id="rId40"/>
    <p:sldId id="1274" r:id="rId41"/>
    <p:sldId id="291" r:id="rId42"/>
  </p:sldIdLst>
  <p:sldSz cx="9144000" cy="5143500" type="screen16x9"/>
  <p:notesSz cx="6858000" cy="9144000"/>
  <p:custDataLst>
    <p:tags r:id="rId47"/>
  </p:custDataLst>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cmAuthor id="4" name="jagibbon" initials="jmg" lastIdx="3"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58585B"/>
    <a:srgbClr val="AFE8FB"/>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9342" autoAdjust="0"/>
    <p:restoredTop sz="58775" autoAdjust="0"/>
  </p:normalViewPr>
  <p:slideViewPr>
    <p:cSldViewPr snapToGrid="0" showGuides="1">
      <p:cViewPr varScale="1">
        <p:scale>
          <a:sx n="96" d="100"/>
          <a:sy n="96" d="100"/>
        </p:scale>
        <p:origin x="3024" y="176"/>
      </p:cViewPr>
      <p:guideLst>
        <p:guide orient="horz" pos="1610"/>
        <p:guide pos="336"/>
      </p:guideLst>
    </p:cSldViewPr>
  </p:slideViewPr>
  <p:outlineViewPr>
    <p:cViewPr>
      <p:scale>
        <a:sx n="33" d="100"/>
        <a:sy n="33" d="100"/>
      </p:scale>
      <p:origin x="246" y="358362"/>
    </p:cViewPr>
  </p:outlin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7" Type="http://schemas.openxmlformats.org/officeDocument/2006/relationships/tags" Target="tags/tag39.xml"/><Relationship Id="rId46" Type="http://schemas.openxmlformats.org/officeDocument/2006/relationships/commentAuthors" Target="commentAuthors.xml"/><Relationship Id="rId45" Type="http://schemas.openxmlformats.org/officeDocument/2006/relationships/tableStyles" Target="tableStyles.xml"/><Relationship Id="rId44" Type="http://schemas.openxmlformats.org/officeDocument/2006/relationships/viewProps" Target="viewProps.xml"/><Relationship Id="rId43" Type="http://schemas.openxmlformats.org/officeDocument/2006/relationships/presProps" Target="presProps.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endParaRPr lang="en-US" b="0" dirty="0"/>
          </a:p>
          <a:p>
            <a:r>
              <a:rPr lang="en-US" sz="1200" b="0" i="0" kern="1200" dirty="0">
                <a:solidFill>
                  <a:schemeClr val="tx1"/>
                </a:solidFill>
                <a:latin typeface="+mn-lt"/>
                <a:ea typeface="+mn-ea"/>
                <a:cs typeface="+mn-cs"/>
              </a:rPr>
              <a:t>CyberOps Associate v1.0</a:t>
            </a:r>
            <a:endParaRPr lang="en-US" sz="1200" b="0" i="0" kern="1200" dirty="0">
              <a:solidFill>
                <a:schemeClr val="tx1"/>
              </a:solidFill>
              <a:latin typeface="+mn-lt"/>
              <a:ea typeface="+mn-ea"/>
              <a:cs typeface="+mn-cs"/>
            </a:endParaRPr>
          </a:p>
          <a:p>
            <a:r>
              <a:rPr lang="en-US" sz="1200" b="0" dirty="0"/>
              <a:t>Module 25</a:t>
            </a:r>
            <a:r>
              <a:rPr lang="en-US" sz="1200" b="0" baseline="0" dirty="0"/>
              <a:t>: N</a:t>
            </a:r>
            <a:r>
              <a:rPr lang="en-IN" sz="1200" b="0" baseline="0" dirty="0"/>
              <a:t>etwork Security Data</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endParaRPr lang="en-GB"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IN" sz="1200" b="0" dirty="0">
                <a:solidFill>
                  <a:srgbClr val="FF0000"/>
                </a:solidFill>
              </a:rPr>
              <a:t>25.2</a:t>
            </a:r>
            <a:r>
              <a:rPr lang="en-IN" sz="1200" b="0" baseline="0" dirty="0">
                <a:solidFill>
                  <a:srgbClr val="FF0000"/>
                </a:solidFill>
              </a:rPr>
              <a:t> – </a:t>
            </a:r>
            <a:r>
              <a:rPr lang="en-US" sz="1200" b="0" i="0" kern="1200" dirty="0">
                <a:solidFill>
                  <a:schemeClr val="tx1"/>
                </a:solidFill>
                <a:latin typeface="+mn-lt"/>
                <a:ea typeface="+mn-ea"/>
                <a:cs typeface="+mn-cs"/>
              </a:rPr>
              <a:t>End Device Logs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IN" sz="1200" b="0" i="0" kern="1200" baseline="0" dirty="0">
                <a:solidFill>
                  <a:schemeClr val="tx1"/>
                </a:solidFill>
                <a:latin typeface="+mn-lt"/>
                <a:ea typeface="+mn-ea"/>
                <a:cs typeface="+mn-cs"/>
              </a:rPr>
              <a:t>25.2.1 – Host Logs</a:t>
            </a:r>
            <a:endParaRPr lang="en-IN" sz="1200" b="0" i="0" kern="1200" baseline="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IN" sz="1200" b="0" baseline="0" dirty="0">
              <a:solidFill>
                <a:srgbClr val="FF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endParaRPr lang="en-GB"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IN" sz="1200" b="0" dirty="0">
                <a:solidFill>
                  <a:srgbClr val="FF0000"/>
                </a:solidFill>
              </a:rPr>
              <a:t>25.2</a:t>
            </a:r>
            <a:r>
              <a:rPr lang="en-IN" sz="1200" b="0" baseline="0" dirty="0">
                <a:solidFill>
                  <a:srgbClr val="FF0000"/>
                </a:solidFill>
              </a:rPr>
              <a:t> – </a:t>
            </a:r>
            <a:r>
              <a:rPr lang="en-US" sz="1200" b="0" i="0" kern="1200" dirty="0">
                <a:solidFill>
                  <a:schemeClr val="tx1"/>
                </a:solidFill>
                <a:latin typeface="+mn-lt"/>
                <a:ea typeface="+mn-ea"/>
                <a:cs typeface="+mn-cs"/>
              </a:rPr>
              <a:t>End Device Logs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IN" sz="1200" b="0" i="0" kern="1200" baseline="0" dirty="0">
                <a:solidFill>
                  <a:schemeClr val="tx1"/>
                </a:solidFill>
                <a:latin typeface="+mn-lt"/>
                <a:ea typeface="+mn-ea"/>
                <a:cs typeface="+mn-cs"/>
              </a:rPr>
              <a:t>25.2.1 – Host Logs</a:t>
            </a:r>
            <a:endParaRPr lang="en-IN" sz="1200" b="0" i="0" kern="1200" baseline="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IN" sz="1200" b="0" baseline="0" dirty="0">
              <a:solidFill>
                <a:srgbClr val="FF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endParaRPr lang="en-GB"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IN" sz="1200" b="0" dirty="0">
                <a:solidFill>
                  <a:srgbClr val="FF0000"/>
                </a:solidFill>
              </a:rPr>
              <a:t>25.2</a:t>
            </a:r>
            <a:r>
              <a:rPr lang="en-IN" sz="1200" b="0" baseline="0" dirty="0">
                <a:solidFill>
                  <a:srgbClr val="FF0000"/>
                </a:solidFill>
              </a:rPr>
              <a:t> – </a:t>
            </a:r>
            <a:r>
              <a:rPr lang="en-US" sz="1200" b="0" i="0" kern="1200" dirty="0">
                <a:solidFill>
                  <a:schemeClr val="tx1"/>
                </a:solidFill>
                <a:latin typeface="+mn-lt"/>
                <a:ea typeface="+mn-ea"/>
                <a:cs typeface="+mn-cs"/>
              </a:rPr>
              <a:t>End Device Logs</a:t>
            </a:r>
            <a:endParaRPr lang="en-US" sz="1200" b="0" i="0" kern="1200" dirty="0">
              <a:solidFill>
                <a:schemeClr val="tx1"/>
              </a:solidFill>
              <a:latin typeface="+mn-lt"/>
              <a:ea typeface="+mn-ea"/>
              <a:cs typeface="+mn-cs"/>
            </a:endParaRPr>
          </a:p>
          <a:p>
            <a:r>
              <a:rPr lang="en-IN" sz="1200" b="0" i="0" kern="1200" baseline="0" dirty="0">
                <a:solidFill>
                  <a:schemeClr val="tx1"/>
                </a:solidFill>
                <a:latin typeface="+mn-lt"/>
                <a:ea typeface="+mn-ea"/>
                <a:cs typeface="+mn-cs"/>
              </a:rPr>
              <a:t>25.2.2 – </a:t>
            </a:r>
            <a:r>
              <a:rPr lang="en-US" dirty="0"/>
              <a:t>Syslog</a:t>
            </a:r>
            <a:endParaRPr lang="en-US" dirty="0"/>
          </a:p>
          <a:p>
            <a:pPr marL="0" marR="0" indent="0" algn="l" defTabSz="457200" rtl="0" eaLnBrk="1" fontAlgn="auto" latinLnBrk="0" hangingPunct="1">
              <a:lnSpc>
                <a:spcPct val="100000"/>
              </a:lnSpc>
              <a:spcBef>
                <a:spcPts val="0"/>
              </a:spcBef>
              <a:spcAft>
                <a:spcPts val="0"/>
              </a:spcAft>
              <a:buClrTx/>
              <a:buSzTx/>
              <a:buFontTx/>
              <a:buNone/>
              <a:defRPr/>
            </a:pPr>
            <a:endParaRPr lang="en-IN" sz="1200" b="0" baseline="0" dirty="0">
              <a:solidFill>
                <a:srgbClr val="FF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endParaRPr lang="en-GB"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IN" sz="1200" b="0" dirty="0">
                <a:solidFill>
                  <a:srgbClr val="FF0000"/>
                </a:solidFill>
              </a:rPr>
              <a:t>25.2</a:t>
            </a:r>
            <a:r>
              <a:rPr lang="en-IN" sz="1200" b="0" baseline="0" dirty="0">
                <a:solidFill>
                  <a:srgbClr val="FF0000"/>
                </a:solidFill>
              </a:rPr>
              <a:t> – </a:t>
            </a:r>
            <a:r>
              <a:rPr lang="en-US" sz="1200" b="0" i="0" kern="1200" dirty="0">
                <a:solidFill>
                  <a:schemeClr val="tx1"/>
                </a:solidFill>
                <a:latin typeface="+mn-lt"/>
                <a:ea typeface="+mn-ea"/>
                <a:cs typeface="+mn-cs"/>
              </a:rPr>
              <a:t>End Device Logs</a:t>
            </a:r>
            <a:endParaRPr lang="en-US" sz="1200" b="0" i="0" kern="1200" dirty="0">
              <a:solidFill>
                <a:schemeClr val="tx1"/>
              </a:solidFill>
              <a:latin typeface="+mn-lt"/>
              <a:ea typeface="+mn-ea"/>
              <a:cs typeface="+mn-cs"/>
            </a:endParaRPr>
          </a:p>
          <a:p>
            <a:r>
              <a:rPr lang="en-IN" sz="1200" b="0" i="0" kern="1200" baseline="0" dirty="0">
                <a:solidFill>
                  <a:schemeClr val="tx1"/>
                </a:solidFill>
                <a:latin typeface="+mn-lt"/>
                <a:ea typeface="+mn-ea"/>
                <a:cs typeface="+mn-cs"/>
              </a:rPr>
              <a:t>25.2.2 – </a:t>
            </a:r>
            <a:r>
              <a:rPr lang="en-US" dirty="0"/>
              <a:t>Syslog</a:t>
            </a:r>
            <a:endParaRPr lang="en-US" dirty="0"/>
          </a:p>
          <a:p>
            <a:pPr marL="0" marR="0" indent="0" algn="l" defTabSz="457200" rtl="0" eaLnBrk="1" fontAlgn="auto" latinLnBrk="0" hangingPunct="1">
              <a:lnSpc>
                <a:spcPct val="100000"/>
              </a:lnSpc>
              <a:spcBef>
                <a:spcPts val="0"/>
              </a:spcBef>
              <a:spcAft>
                <a:spcPts val="0"/>
              </a:spcAft>
              <a:buClrTx/>
              <a:buSzTx/>
              <a:buFontTx/>
              <a:buNone/>
              <a:defRPr/>
            </a:pPr>
            <a:endParaRPr lang="en-IN" sz="1200" b="0" baseline="0" dirty="0">
              <a:solidFill>
                <a:srgbClr val="FF000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endParaRPr lang="en-GB"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IN" sz="1200" b="0" dirty="0">
                <a:solidFill>
                  <a:srgbClr val="FF0000"/>
                </a:solidFill>
              </a:rPr>
              <a:t>25.2</a:t>
            </a:r>
            <a:r>
              <a:rPr lang="en-IN" sz="1200" b="0" baseline="0" dirty="0">
                <a:solidFill>
                  <a:srgbClr val="FF0000"/>
                </a:solidFill>
              </a:rPr>
              <a:t> – </a:t>
            </a:r>
            <a:r>
              <a:rPr lang="en-US" sz="1200" b="0" i="0" kern="1200" dirty="0">
                <a:solidFill>
                  <a:schemeClr val="tx1"/>
                </a:solidFill>
                <a:latin typeface="+mn-lt"/>
                <a:ea typeface="+mn-ea"/>
                <a:cs typeface="+mn-cs"/>
              </a:rPr>
              <a:t>End Device Logs</a:t>
            </a:r>
            <a:endParaRPr lang="en-US" sz="1200" b="0" i="0" kern="1200" dirty="0">
              <a:solidFill>
                <a:schemeClr val="tx1"/>
              </a:solidFill>
              <a:latin typeface="+mn-lt"/>
              <a:ea typeface="+mn-ea"/>
              <a:cs typeface="+mn-cs"/>
            </a:endParaRPr>
          </a:p>
          <a:p>
            <a:r>
              <a:rPr lang="en-IN" sz="1200" b="0" i="0" kern="1200" baseline="0" dirty="0">
                <a:solidFill>
                  <a:schemeClr val="tx1"/>
                </a:solidFill>
                <a:latin typeface="+mn-lt"/>
                <a:ea typeface="+mn-ea"/>
                <a:cs typeface="+mn-cs"/>
              </a:rPr>
              <a:t>25.2.2 – </a:t>
            </a:r>
            <a:r>
              <a:rPr lang="en-US" dirty="0"/>
              <a:t>Syslog</a:t>
            </a:r>
            <a:endParaRPr lang="en-US" dirty="0"/>
          </a:p>
          <a:p>
            <a:pPr marL="0" marR="0" indent="0" algn="l" defTabSz="457200" rtl="0" eaLnBrk="1" fontAlgn="auto" latinLnBrk="0" hangingPunct="1">
              <a:lnSpc>
                <a:spcPct val="100000"/>
              </a:lnSpc>
              <a:spcBef>
                <a:spcPts val="0"/>
              </a:spcBef>
              <a:spcAft>
                <a:spcPts val="0"/>
              </a:spcAft>
              <a:buClrTx/>
              <a:buSzTx/>
              <a:buFontTx/>
              <a:buNone/>
              <a:defRPr/>
            </a:pPr>
            <a:endParaRPr lang="en-IN" sz="1200" b="0" baseline="0" dirty="0">
              <a:solidFill>
                <a:srgbClr val="FF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endParaRPr lang="en-GB"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IN" sz="1200" b="0" dirty="0">
                <a:solidFill>
                  <a:srgbClr val="FF0000"/>
                </a:solidFill>
              </a:rPr>
              <a:t>25.2</a:t>
            </a:r>
            <a:r>
              <a:rPr lang="en-IN" sz="1200" b="0" baseline="0" dirty="0">
                <a:solidFill>
                  <a:srgbClr val="FF0000"/>
                </a:solidFill>
              </a:rPr>
              <a:t> – </a:t>
            </a:r>
            <a:r>
              <a:rPr lang="en-US" sz="1200" b="0" i="0" kern="1200" dirty="0">
                <a:solidFill>
                  <a:schemeClr val="tx1"/>
                </a:solidFill>
                <a:latin typeface="+mn-lt"/>
                <a:ea typeface="+mn-ea"/>
                <a:cs typeface="+mn-cs"/>
              </a:rPr>
              <a:t>End Device Logs</a:t>
            </a:r>
            <a:endParaRPr lang="en-US" sz="1200" b="0" i="0" kern="1200" dirty="0">
              <a:solidFill>
                <a:schemeClr val="tx1"/>
              </a:solidFill>
              <a:latin typeface="+mn-lt"/>
              <a:ea typeface="+mn-ea"/>
              <a:cs typeface="+mn-cs"/>
            </a:endParaRPr>
          </a:p>
          <a:p>
            <a:r>
              <a:rPr lang="en-IN" sz="1200" b="0" i="0" kern="1200" baseline="0" dirty="0">
                <a:solidFill>
                  <a:schemeClr val="tx1"/>
                </a:solidFill>
                <a:latin typeface="+mn-lt"/>
                <a:ea typeface="+mn-ea"/>
                <a:cs typeface="+mn-cs"/>
              </a:rPr>
              <a:t>25.2.3 – </a:t>
            </a:r>
            <a:r>
              <a:rPr lang="en-US" sz="1200" b="0" i="0" kern="1200" dirty="0">
                <a:solidFill>
                  <a:schemeClr val="tx1"/>
                </a:solidFill>
                <a:effectLst/>
                <a:latin typeface="+mn-lt"/>
                <a:ea typeface="+mn-ea"/>
                <a:cs typeface="+mn-cs"/>
              </a:rPr>
              <a:t>Server Logs</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IN" sz="1200" b="0" baseline="0" dirty="0">
              <a:solidFill>
                <a:srgbClr val="FF0000"/>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endParaRPr lang="en-GB"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IN" sz="1200" b="0" dirty="0">
                <a:solidFill>
                  <a:srgbClr val="FF0000"/>
                </a:solidFill>
              </a:rPr>
              <a:t>25.2</a:t>
            </a:r>
            <a:r>
              <a:rPr lang="en-IN" sz="1200" b="0" baseline="0" dirty="0">
                <a:solidFill>
                  <a:srgbClr val="FF0000"/>
                </a:solidFill>
              </a:rPr>
              <a:t> – </a:t>
            </a:r>
            <a:r>
              <a:rPr lang="en-US" sz="1200" b="0" i="0" kern="1200" dirty="0">
                <a:solidFill>
                  <a:schemeClr val="tx1"/>
                </a:solidFill>
                <a:latin typeface="+mn-lt"/>
                <a:ea typeface="+mn-ea"/>
                <a:cs typeface="+mn-cs"/>
              </a:rPr>
              <a:t>End Device Logs</a:t>
            </a:r>
            <a:endParaRPr lang="en-US" sz="1200" b="0" i="0" kern="1200" dirty="0">
              <a:solidFill>
                <a:schemeClr val="tx1"/>
              </a:solidFill>
              <a:latin typeface="+mn-lt"/>
              <a:ea typeface="+mn-ea"/>
              <a:cs typeface="+mn-cs"/>
            </a:endParaRPr>
          </a:p>
          <a:p>
            <a:r>
              <a:rPr lang="en-IN" sz="1200" b="0" i="0" kern="1200" baseline="0" dirty="0">
                <a:solidFill>
                  <a:schemeClr val="tx1"/>
                </a:solidFill>
                <a:latin typeface="+mn-lt"/>
                <a:ea typeface="+mn-ea"/>
                <a:cs typeface="+mn-cs"/>
              </a:rPr>
              <a:t>25.2.4 – </a:t>
            </a:r>
            <a:r>
              <a:rPr lang="en-US" sz="1200" b="0" i="0" kern="1200" dirty="0">
                <a:solidFill>
                  <a:schemeClr val="tx1"/>
                </a:solidFill>
                <a:effectLst/>
                <a:latin typeface="+mn-lt"/>
                <a:ea typeface="+mn-ea"/>
                <a:cs typeface="+mn-cs"/>
              </a:rPr>
              <a:t>SIEM and Log Collection</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IN" sz="1200" b="0" baseline="0" dirty="0">
              <a:solidFill>
                <a:srgbClr val="FF0000"/>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endParaRPr lang="en-GB"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IN" sz="1200" b="0" dirty="0">
                <a:solidFill>
                  <a:srgbClr val="FF0000"/>
                </a:solidFill>
              </a:rPr>
              <a:t>25.2</a:t>
            </a:r>
            <a:r>
              <a:rPr lang="en-IN" sz="1200" b="0" baseline="0" dirty="0">
                <a:solidFill>
                  <a:srgbClr val="FF0000"/>
                </a:solidFill>
              </a:rPr>
              <a:t> – </a:t>
            </a:r>
            <a:r>
              <a:rPr lang="en-US" sz="1200" b="0" i="0" kern="1200" dirty="0">
                <a:solidFill>
                  <a:schemeClr val="tx1"/>
                </a:solidFill>
                <a:latin typeface="+mn-lt"/>
                <a:ea typeface="+mn-ea"/>
                <a:cs typeface="+mn-cs"/>
              </a:rPr>
              <a:t>End Device Logs</a:t>
            </a:r>
            <a:endParaRPr lang="en-US" sz="1200" b="0" i="0" kern="1200" dirty="0">
              <a:solidFill>
                <a:schemeClr val="tx1"/>
              </a:solidFill>
              <a:latin typeface="+mn-lt"/>
              <a:ea typeface="+mn-ea"/>
              <a:cs typeface="+mn-cs"/>
            </a:endParaRPr>
          </a:p>
          <a:p>
            <a:r>
              <a:rPr lang="en-IN" sz="1200" b="0" i="0" kern="1200" baseline="0" dirty="0">
                <a:solidFill>
                  <a:schemeClr val="tx1"/>
                </a:solidFill>
                <a:latin typeface="+mn-lt"/>
                <a:ea typeface="+mn-ea"/>
                <a:cs typeface="+mn-cs"/>
              </a:rPr>
              <a:t>25.2.4 – </a:t>
            </a:r>
            <a:r>
              <a:rPr lang="en-US" sz="1200" b="0" i="0" kern="1200" dirty="0">
                <a:solidFill>
                  <a:schemeClr val="tx1"/>
                </a:solidFill>
                <a:effectLst/>
                <a:latin typeface="+mn-lt"/>
                <a:ea typeface="+mn-ea"/>
                <a:cs typeface="+mn-cs"/>
              </a:rPr>
              <a:t>SIEM and Log Collection</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IN" sz="1200" b="0" baseline="0" dirty="0">
              <a:solidFill>
                <a:srgbClr val="FF0000"/>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endParaRPr lang="en-GB"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IN" sz="1200" b="0" dirty="0">
                <a:solidFill>
                  <a:srgbClr val="FF0000"/>
                </a:solidFill>
              </a:rPr>
              <a:t>25.2</a:t>
            </a:r>
            <a:r>
              <a:rPr lang="en-IN" sz="1200" b="0" baseline="0" dirty="0">
                <a:solidFill>
                  <a:srgbClr val="FF0000"/>
                </a:solidFill>
              </a:rPr>
              <a:t> – </a:t>
            </a:r>
            <a:r>
              <a:rPr lang="en-US" sz="1200" b="0" i="0" kern="1200" dirty="0">
                <a:solidFill>
                  <a:schemeClr val="tx1"/>
                </a:solidFill>
                <a:latin typeface="+mn-lt"/>
                <a:ea typeface="+mn-ea"/>
                <a:cs typeface="+mn-cs"/>
              </a:rPr>
              <a:t>End Device Logs</a:t>
            </a:r>
            <a:endParaRPr lang="en-US" sz="1200" b="0" i="0" kern="1200" dirty="0">
              <a:solidFill>
                <a:schemeClr val="tx1"/>
              </a:solidFill>
              <a:latin typeface="+mn-lt"/>
              <a:ea typeface="+mn-ea"/>
              <a:cs typeface="+mn-cs"/>
            </a:endParaRPr>
          </a:p>
          <a:p>
            <a:r>
              <a:rPr lang="en-IN" sz="1200" b="0" i="0" kern="1200" baseline="0" dirty="0">
                <a:solidFill>
                  <a:schemeClr val="tx1"/>
                </a:solidFill>
                <a:latin typeface="+mn-lt"/>
                <a:ea typeface="+mn-ea"/>
                <a:cs typeface="+mn-cs"/>
              </a:rPr>
              <a:t>25.2.4 – </a:t>
            </a:r>
            <a:r>
              <a:rPr lang="en-US" sz="1200" b="0" i="0" kern="1200" dirty="0">
                <a:solidFill>
                  <a:schemeClr val="tx1"/>
                </a:solidFill>
                <a:effectLst/>
                <a:latin typeface="+mn-lt"/>
                <a:ea typeface="+mn-ea"/>
                <a:cs typeface="+mn-cs"/>
              </a:rPr>
              <a:t>SIEM and Log Collection</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25.2.5 - Check Your Understanding - Identify Windows Event Security Levels</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IN" sz="1200" b="0" baseline="0" dirty="0">
              <a:solidFill>
                <a:srgbClr val="FF0000"/>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Source:</a:t>
            </a:r>
            <a:endParaRPr lang="en-US" sz="1200" b="0" dirty="0"/>
          </a:p>
          <a:p>
            <a:r>
              <a:rPr lang="en-US" sz="1200" b="0" dirty="0"/>
              <a:t>25 </a:t>
            </a:r>
            <a:r>
              <a:rPr lang="en-GB" dirty="0"/>
              <a:t>– </a:t>
            </a:r>
            <a:r>
              <a:rPr lang="en-GB" sz="1200" b="0" i="0" kern="1200" dirty="0">
                <a:solidFill>
                  <a:schemeClr val="tx1"/>
                </a:solidFill>
                <a:latin typeface="+mn-lt"/>
                <a:ea typeface="+mn-ea"/>
                <a:cs typeface="+mn-cs"/>
              </a:rPr>
              <a:t>Network Security Data</a:t>
            </a:r>
            <a:endParaRPr lang="en-GB"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IN" sz="1200" b="0" dirty="0">
                <a:solidFill>
                  <a:srgbClr val="FF0000"/>
                </a:solidFill>
              </a:rPr>
              <a:t>25.3 </a:t>
            </a:r>
            <a:r>
              <a:rPr lang="en-IN" sz="1200" b="0" baseline="0" dirty="0">
                <a:solidFill>
                  <a:srgbClr val="FF0000"/>
                </a:solidFill>
              </a:rPr>
              <a:t>– </a:t>
            </a:r>
            <a:r>
              <a:rPr lang="en-US" dirty="0">
                <a:solidFill>
                  <a:schemeClr val="accent5">
                    <a:lumMod val="40000"/>
                    <a:lumOff val="60000"/>
                  </a:schemeClr>
                </a:solidFill>
              </a:rPr>
              <a:t>Network Logs</a:t>
            </a:r>
            <a:endParaRPr lang="en-US" dirty="0">
              <a:solidFill>
                <a:schemeClr val="accent5">
                  <a:lumMod val="40000"/>
                  <a:lumOff val="60000"/>
                </a:schemeClr>
              </a:solidFill>
            </a:endParaRPr>
          </a:p>
          <a:p>
            <a:pPr marL="0" marR="0" indent="0" algn="l" defTabSz="457200" rtl="0" eaLnBrk="1" fontAlgn="auto" latinLnBrk="0" hangingPunct="1">
              <a:lnSpc>
                <a:spcPct val="100000"/>
              </a:lnSpc>
              <a:spcBef>
                <a:spcPts val="0"/>
              </a:spcBef>
              <a:spcAft>
                <a:spcPts val="0"/>
              </a:spcAft>
              <a:buClrTx/>
              <a:buSzTx/>
              <a:buFontTx/>
              <a:buNone/>
              <a:defRPr/>
            </a:pPr>
            <a:br>
              <a:rPr lang="en-US" sz="1200" b="0" i="0" kern="1200" dirty="0">
                <a:solidFill>
                  <a:schemeClr val="tx1"/>
                </a:solidFill>
                <a:latin typeface="+mn-lt"/>
                <a:ea typeface="+mn-ea"/>
                <a:cs typeface="+mn-cs"/>
              </a:rPr>
            </a:b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30 </a:t>
            </a:r>
            <a:r>
              <a:rPr lang="en-US" dirty="0"/>
              <a:t>min</a:t>
            </a:r>
            <a:endParaRPr lang="en-US" sz="1000" b="0" dirty="0"/>
          </a:p>
          <a:p>
            <a:pPr marL="171450" lvl="0" indent="-171450">
              <a:buFont typeface="Arial" panose="020B0604020202020204" pitchFamily="34" charset="0"/>
              <a:buChar char="•"/>
            </a:pPr>
            <a:r>
              <a:rPr lang="en-US" sz="1050" b="1" dirty="0"/>
              <a:t>Instructor Notes: </a:t>
            </a:r>
            <a:endParaRPr lang="en-US" sz="1050" b="1" dirty="0"/>
          </a:p>
          <a:p>
            <a:pPr marL="628650" lvl="1" indent="-171450">
              <a:buFont typeface="Arial" panose="020B0604020202020204" pitchFamily="34" charset="0"/>
              <a:buChar char="•"/>
            </a:pPr>
            <a:r>
              <a:rPr lang="en-US" sz="1050" dirty="0"/>
              <a:t>Give a brief introduction to the topic and discuss the network logs.</a:t>
            </a:r>
            <a:endParaRPr lang="en-US" sz="1050" dirty="0"/>
          </a:p>
          <a:p>
            <a:pPr marL="628650" lvl="1" indent="-171450">
              <a:buFont typeface="Arial" panose="020B0604020202020204" pitchFamily="34" charset="0"/>
              <a:buChar char="•"/>
            </a:pPr>
            <a:r>
              <a:rPr lang="en-US" sz="1050" dirty="0"/>
              <a:t>Explain the tcpdump command line and </a:t>
            </a:r>
            <a:r>
              <a:rPr lang="en-US" sz="1050" baseline="0" dirty="0"/>
              <a:t>NetFlow.</a:t>
            </a:r>
            <a:endParaRPr lang="en-US" sz="1050" b="0" baseline="0" dirty="0">
              <a:solidFill>
                <a:schemeClr val="tx1"/>
              </a:solidFill>
              <a:latin typeface="+mn-lt"/>
              <a:ea typeface="+mn-ea"/>
            </a:endParaRPr>
          </a:p>
          <a:p>
            <a:pPr marL="628650" lvl="1" indent="-171450">
              <a:buFont typeface="Arial" panose="020B0604020202020204" pitchFamily="34" charset="0"/>
              <a:buChar char="•"/>
            </a:pPr>
            <a:r>
              <a:rPr lang="en-US" sz="1050" b="0" baseline="0" dirty="0">
                <a:solidFill>
                  <a:schemeClr val="tx1"/>
                </a:solidFill>
                <a:latin typeface="+mn-lt"/>
                <a:ea typeface="+mn-ea"/>
              </a:rPr>
              <a:t>Describe the </a:t>
            </a:r>
            <a:r>
              <a:rPr lang="en-US" sz="1400" b="0" i="0" dirty="0">
                <a:solidFill>
                  <a:srgbClr val="58585B"/>
                </a:solidFill>
                <a:effectLst/>
                <a:latin typeface="CiscoSans"/>
              </a:rPr>
              <a:t>Cisco Application Visibility and Control (AVC) system.</a:t>
            </a:r>
            <a:endParaRPr lang="en-US" sz="1400" b="0" i="0" dirty="0">
              <a:solidFill>
                <a:srgbClr val="58585B"/>
              </a:solidFill>
              <a:effectLst/>
              <a:latin typeface="CiscoSans"/>
            </a:endParaRPr>
          </a:p>
          <a:p>
            <a:pPr marL="628650" lvl="1" indent="-171450">
              <a:buFont typeface="Arial" panose="020B0604020202020204" pitchFamily="34" charset="0"/>
              <a:buChar char="•"/>
            </a:pPr>
            <a:r>
              <a:rPr lang="en-US" sz="1400" b="0" i="0" baseline="0" dirty="0">
                <a:solidFill>
                  <a:srgbClr val="58585B"/>
                </a:solidFill>
                <a:effectLst/>
                <a:latin typeface="CiscoSans"/>
                <a:ea typeface="MS PGothic" panose="020B0600070205080204" pitchFamily="34" charset="-128"/>
              </a:rPr>
              <a:t>Ensure the learners know of content filter logs.</a:t>
            </a:r>
            <a:endParaRPr lang="en-US" sz="1400" b="0" i="0" baseline="0" dirty="0">
              <a:solidFill>
                <a:srgbClr val="58585B"/>
              </a:solidFill>
              <a:effectLst/>
              <a:latin typeface="CiscoSans"/>
              <a:ea typeface="MS PGothic" panose="020B0600070205080204" pitchFamily="34" charset="-128"/>
            </a:endParaRPr>
          </a:p>
          <a:p>
            <a:pPr marL="628650" lvl="1" indent="-171450">
              <a:buFont typeface="Arial" panose="020B0604020202020204" pitchFamily="34" charset="0"/>
              <a:buChar char="•"/>
            </a:pPr>
            <a:r>
              <a:rPr lang="en-US" sz="1050" b="0" dirty="0">
                <a:solidFill>
                  <a:srgbClr val="000000"/>
                </a:solidFill>
                <a:latin typeface="+mn-lt"/>
                <a:ea typeface="MS PGothic" panose="020B0600070205080204" pitchFamily="34" charset="-128"/>
              </a:rPr>
              <a:t>Explain</a:t>
            </a:r>
            <a:r>
              <a:rPr lang="en-US" sz="1050" b="0" baseline="0" dirty="0">
                <a:solidFill>
                  <a:srgbClr val="000000"/>
                </a:solidFill>
                <a:latin typeface="+mn-lt"/>
                <a:ea typeface="MS PGothic" panose="020B0600070205080204" pitchFamily="34" charset="-128"/>
              </a:rPr>
              <a:t> logging from Cisco devices.</a:t>
            </a:r>
            <a:endParaRPr lang="en-US" sz="1050" b="0" baseline="0" dirty="0">
              <a:solidFill>
                <a:srgbClr val="000000"/>
              </a:solidFill>
              <a:latin typeface="+mn-lt"/>
              <a:ea typeface="MS PGothic" panose="020B0600070205080204" pitchFamily="34" charset="-128"/>
            </a:endParaRPr>
          </a:p>
          <a:p>
            <a:pPr marL="628650" lvl="1" indent="-171450">
              <a:buFont typeface="Arial" panose="020B0604020202020204" pitchFamily="34" charset="0"/>
              <a:buChar char="•"/>
            </a:pPr>
            <a:r>
              <a:rPr lang="en-US" sz="1050" b="0" baseline="0" dirty="0">
                <a:solidFill>
                  <a:srgbClr val="000000"/>
                </a:solidFill>
                <a:latin typeface="+mn-lt"/>
                <a:ea typeface="MS PGothic" panose="020B0600070205080204" pitchFamily="34" charset="-128"/>
              </a:rPr>
              <a:t>Ensure the learners have understanding of proxy logs.</a:t>
            </a:r>
            <a:endParaRPr lang="en-US" sz="1050" b="0" baseline="0" dirty="0">
              <a:solidFill>
                <a:srgbClr val="000000"/>
              </a:solidFill>
              <a:latin typeface="+mn-lt"/>
              <a:ea typeface="MS PGothic" panose="020B0600070205080204" pitchFamily="34" charset="-128"/>
            </a:endParaRPr>
          </a:p>
          <a:p>
            <a:pPr marL="628650" lvl="1" indent="-171450">
              <a:buFont typeface="Arial" panose="020B0604020202020204" pitchFamily="34" charset="0"/>
              <a:buChar char="•"/>
            </a:pPr>
            <a:r>
              <a:rPr lang="en-US" sz="1050" dirty="0"/>
              <a:t>Explain how important is Next-Generation Firewalls for network security.</a:t>
            </a:r>
            <a:endParaRPr lang="en-US" sz="1050" dirty="0"/>
          </a:p>
          <a:p>
            <a:pPr marL="628650" lvl="1" indent="-171450">
              <a:buFont typeface="Arial" panose="020B0604020202020204" pitchFamily="34" charset="0"/>
              <a:buChar char="•"/>
            </a:pPr>
            <a:r>
              <a:rPr lang="en-US" sz="1050" b="0" i="0" kern="1200" dirty="0">
                <a:solidFill>
                  <a:schemeClr val="tx1"/>
                </a:solidFill>
                <a:latin typeface="+mn-lt"/>
                <a:ea typeface="+mn-ea"/>
                <a:cs typeface="+mn-cs"/>
              </a:rPr>
              <a:t>By the end of the topic, encourage the learners to complete the given activities in this topic.</a:t>
            </a:r>
            <a:endParaRPr lang="en-US" sz="1050" b="0" baseline="0" dirty="0"/>
          </a:p>
          <a:p>
            <a:pPr marL="171450" lvl="0" indent="-171450">
              <a:buFont typeface="Arial" panose="020B0604020202020204" pitchFamily="34" charset="0"/>
              <a:buChar char="•"/>
            </a:pPr>
            <a:r>
              <a:rPr lang="en-US" sz="1050" b="1" dirty="0"/>
              <a:t>Key Points:</a:t>
            </a:r>
            <a:r>
              <a:rPr lang="en-US" sz="1050" b="0" baseline="0" dirty="0"/>
              <a:t> tcpdump , NetFlow , AVC, Content Filter Logs, Cisco Umbrella, Proxy Log, Next- Generations firewalls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605" eaLnBrk="0" hangingPunct="0">
              <a:defRPr sz="2400" b="1">
                <a:solidFill>
                  <a:schemeClr val="tx1"/>
                </a:solidFill>
                <a:latin typeface="Arial" panose="020B0604020202020204" pitchFamily="34" charset="0"/>
                <a:cs typeface="Arial" panose="020B0604020202020204" pitchFamily="34" charset="0"/>
              </a:defRPr>
            </a:lvl1pPr>
            <a:lvl2pPr marL="742950" indent="-285750" defTabSz="903605" eaLnBrk="0" hangingPunct="0">
              <a:defRPr sz="2400" b="1">
                <a:solidFill>
                  <a:schemeClr val="tx1"/>
                </a:solidFill>
                <a:latin typeface="Arial" panose="020B0604020202020204" pitchFamily="34" charset="0"/>
                <a:cs typeface="Arial" panose="020B0604020202020204" pitchFamily="34" charset="0"/>
              </a:defRPr>
            </a:lvl2pPr>
            <a:lvl3pPr marL="1143000" indent="-228600" defTabSz="903605" eaLnBrk="0" hangingPunct="0">
              <a:defRPr sz="2400" b="1">
                <a:solidFill>
                  <a:schemeClr val="tx1"/>
                </a:solidFill>
                <a:latin typeface="Arial" panose="020B0604020202020204" pitchFamily="34" charset="0"/>
                <a:cs typeface="Arial" panose="020B0604020202020204" pitchFamily="34" charset="0"/>
              </a:defRPr>
            </a:lvl3pPr>
            <a:lvl4pPr marL="1600200" indent="-228600" defTabSz="903605" eaLnBrk="0" hangingPunct="0">
              <a:defRPr sz="2400" b="1">
                <a:solidFill>
                  <a:schemeClr val="tx1"/>
                </a:solidFill>
                <a:latin typeface="Arial" panose="020B0604020202020204" pitchFamily="34" charset="0"/>
                <a:cs typeface="Arial" panose="020B0604020202020204" pitchFamily="34" charset="0"/>
              </a:defRPr>
            </a:lvl4pPr>
            <a:lvl5pPr marL="2057400" indent="-228600" defTabSz="903605" eaLnBrk="0" hangingPunct="0">
              <a:defRPr sz="2400" b="1">
                <a:solidFill>
                  <a:schemeClr val="tx1"/>
                </a:solidFill>
                <a:latin typeface="Arial" panose="020B0604020202020204" pitchFamily="34" charset="0"/>
                <a:cs typeface="Arial" panose="020B0604020202020204" pitchFamily="34" charset="0"/>
              </a:defRPr>
            </a:lvl5pPr>
            <a:lvl6pPr marL="25146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6pPr>
            <a:lvl7pPr marL="29718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7pPr>
            <a:lvl8pPr marL="34290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8pPr>
            <a:lvl9pPr marL="38862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9pPr>
          </a:lstStyle>
          <a:p>
            <a:pPr algn="r"/>
            <a:fld id="{0A313ED8-785B-4D16-9B17-4143385249B9}" type="slidenum">
              <a:rPr lang="en-US" sz="800" b="0"/>
            </a:fld>
            <a:endParaRPr lang="en-US" sz="800" b="0" dirty="0"/>
          </a:p>
        </p:txBody>
      </p:sp>
      <p:sp>
        <p:nvSpPr>
          <p:cNvPr id="20483" name="Rectangle 2"/>
          <p:cNvSpPr>
            <a:spLocks noGrp="1" noRot="1" noChangeAspect="1" noChangeArrowheads="1" noTextEdit="1"/>
          </p:cNvSpPr>
          <p:nvPr>
            <p:ph type="sldImg"/>
          </p:nvPr>
        </p:nvSpPr>
        <p:spPr/>
      </p:sp>
      <p:sp>
        <p:nvSpPr>
          <p:cNvPr id="204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latin typeface="+mn-lt"/>
                <a:ea typeface="+mn-ea"/>
                <a:cs typeface="+mn-cs"/>
              </a:rPr>
              <a:t>CyberOps Associate v1.0</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dirty="0">
                <a:solidFill>
                  <a:schemeClr val="accent5">
                    <a:lumMod val="40000"/>
                    <a:lumOff val="60000"/>
                  </a:schemeClr>
                </a:solidFill>
              </a:rPr>
              <a:t>25</a:t>
            </a:r>
            <a:r>
              <a:rPr lang="en-US" baseline="0" dirty="0">
                <a:solidFill>
                  <a:schemeClr val="accent5">
                    <a:lumMod val="40000"/>
                    <a:lumOff val="60000"/>
                  </a:schemeClr>
                </a:solidFill>
              </a:rPr>
              <a:t> </a:t>
            </a:r>
            <a:r>
              <a:rPr lang="en-IN" dirty="0"/>
              <a:t>–</a:t>
            </a:r>
            <a:r>
              <a:rPr lang="en-US" baseline="0" dirty="0">
                <a:solidFill>
                  <a:schemeClr val="accent5">
                    <a:lumMod val="40000"/>
                    <a:lumOff val="60000"/>
                  </a:schemeClr>
                </a:solidFill>
              </a:rPr>
              <a:t> </a:t>
            </a:r>
            <a:r>
              <a:rPr lang="en-US" dirty="0">
                <a:solidFill>
                  <a:schemeClr val="accent5">
                    <a:lumMod val="40000"/>
                    <a:lumOff val="60000"/>
                  </a:schemeClr>
                </a:solidFill>
              </a:rPr>
              <a:t> Network Security Data</a:t>
            </a:r>
            <a:endParaRPr lang="en-US" dirty="0">
              <a:solidFill>
                <a:schemeClr val="accent5">
                  <a:lumMod val="40000"/>
                  <a:lumOff val="60000"/>
                </a:schemeClr>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IN" dirty="0"/>
              <a:t>25.0 – Introduction</a:t>
            </a:r>
            <a:endParaRPr lang="en-IN" dirty="0"/>
          </a:p>
          <a:p>
            <a:pPr marL="0" marR="0" lvl="0" indent="0" algn="l" defTabSz="457200" rtl="0" eaLnBrk="1" fontAlgn="auto" latinLnBrk="0" hangingPunct="1">
              <a:lnSpc>
                <a:spcPct val="100000"/>
              </a:lnSpc>
              <a:spcBef>
                <a:spcPts val="0"/>
              </a:spcBef>
              <a:spcAft>
                <a:spcPts val="0"/>
              </a:spcAft>
              <a:buClrTx/>
              <a:buSzTx/>
              <a:buFontTx/>
              <a:buNone/>
              <a:defRPr/>
            </a:pPr>
            <a:r>
              <a:rPr lang="en-IN" dirty="0"/>
              <a:t>25.0.2 – </a:t>
            </a:r>
            <a:r>
              <a:rPr lang="en-GB" sz="1200" b="0" i="0" kern="1200" dirty="0">
                <a:solidFill>
                  <a:schemeClr val="tx1"/>
                </a:solidFill>
                <a:latin typeface="+mn-lt"/>
                <a:ea typeface="+mn-ea"/>
                <a:cs typeface="+mn-cs"/>
              </a:rPr>
              <a:t>What Will I Learn in this Module?</a:t>
            </a:r>
            <a:endParaRPr lang="en-GB" sz="1200" b="0" i="0" kern="1200" dirty="0">
              <a:solidFill>
                <a:schemeClr val="tx1"/>
              </a:solidFill>
              <a:latin typeface="+mn-lt"/>
              <a:ea typeface="+mn-ea"/>
              <a:cs typeface="+mn-cs"/>
            </a:endParaRPr>
          </a:p>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endParaRPr lang="en-GB"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baseline="0" dirty="0">
                <a:solidFill>
                  <a:schemeClr val="tx1"/>
                </a:solidFill>
                <a:latin typeface="+mn-lt"/>
                <a:ea typeface="+mn-ea"/>
                <a:cs typeface="+mn-cs"/>
              </a:rPr>
              <a:t>25.3.1 - </a:t>
            </a:r>
            <a:r>
              <a:rPr lang="en-US" dirty="0"/>
              <a:t>Tcpdump</a:t>
            </a:r>
            <a:endParaRPr lang="en-US" dirty="0"/>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IN" sz="1200" b="0" baseline="0" dirty="0">
              <a:solidFill>
                <a:srgbClr val="FF0000"/>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endParaRPr lang="en-GB" sz="1200" b="0" i="0" kern="1200" dirty="0">
              <a:solidFill>
                <a:schemeClr val="tx1"/>
              </a:solidFill>
              <a:latin typeface="+mn-lt"/>
              <a:ea typeface="+mn-ea"/>
              <a:cs typeface="+mn-cs"/>
            </a:endParaRPr>
          </a:p>
          <a:p>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baseline="0" dirty="0">
                <a:solidFill>
                  <a:schemeClr val="tx1"/>
                </a:solidFill>
                <a:latin typeface="+mn-lt"/>
                <a:ea typeface="+mn-ea"/>
                <a:cs typeface="+mn-cs"/>
              </a:rPr>
              <a:t>25.3.2 - </a:t>
            </a:r>
            <a:r>
              <a:rPr lang="en-US" sz="1200" b="0" i="0" kern="1200" dirty="0">
                <a:solidFill>
                  <a:schemeClr val="tx1"/>
                </a:solidFill>
                <a:effectLst/>
                <a:latin typeface="+mn-lt"/>
                <a:ea typeface="+mn-ea"/>
                <a:cs typeface="+mn-cs"/>
              </a:rPr>
              <a:t>NetFlow</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IN" sz="1200" b="0" baseline="0" dirty="0">
              <a:solidFill>
                <a:srgbClr val="FF0000"/>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endParaRPr lang="en-GB" sz="1200" b="0" i="0" kern="1200" dirty="0">
              <a:solidFill>
                <a:schemeClr val="tx1"/>
              </a:solidFill>
              <a:latin typeface="+mn-lt"/>
              <a:ea typeface="+mn-ea"/>
              <a:cs typeface="+mn-cs"/>
            </a:endParaRPr>
          </a:p>
          <a:p>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baseline="0" dirty="0">
                <a:solidFill>
                  <a:schemeClr val="tx1"/>
                </a:solidFill>
                <a:latin typeface="+mn-lt"/>
                <a:ea typeface="+mn-ea"/>
                <a:cs typeface="+mn-cs"/>
              </a:rPr>
              <a:t>25.3.2 - </a:t>
            </a:r>
            <a:r>
              <a:rPr lang="en-US" sz="1200" b="0" i="0" kern="1200" dirty="0">
                <a:solidFill>
                  <a:schemeClr val="tx1"/>
                </a:solidFill>
                <a:effectLst/>
                <a:latin typeface="+mn-lt"/>
                <a:ea typeface="+mn-ea"/>
                <a:cs typeface="+mn-cs"/>
              </a:rPr>
              <a:t>NetFlow</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IN" sz="1200" b="0" baseline="0" dirty="0">
              <a:solidFill>
                <a:srgbClr val="FF0000"/>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endParaRPr lang="en-GB" sz="1200" b="0" i="0" kern="1200" dirty="0">
              <a:solidFill>
                <a:schemeClr val="tx1"/>
              </a:solidFill>
              <a:latin typeface="+mn-lt"/>
              <a:ea typeface="+mn-ea"/>
              <a:cs typeface="+mn-cs"/>
            </a:endParaRPr>
          </a:p>
          <a:p>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baseline="0" dirty="0">
                <a:solidFill>
                  <a:schemeClr val="tx1"/>
                </a:solidFill>
                <a:latin typeface="+mn-lt"/>
                <a:ea typeface="+mn-ea"/>
                <a:cs typeface="+mn-cs"/>
              </a:rPr>
              <a:t>25.3.3 - </a:t>
            </a:r>
            <a:r>
              <a:rPr lang="en-US" sz="1200" b="0" i="0" kern="1200" dirty="0">
                <a:solidFill>
                  <a:schemeClr val="tx1"/>
                </a:solidFill>
                <a:effectLst/>
                <a:latin typeface="+mn-lt"/>
                <a:ea typeface="+mn-ea"/>
                <a:cs typeface="+mn-cs"/>
              </a:rPr>
              <a:t>Application Visibility and Control</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IN" sz="1200" b="0" baseline="0" dirty="0">
              <a:solidFill>
                <a:srgbClr val="FF0000"/>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endParaRPr lang="en-GB" sz="1200" b="0" i="0" kern="1200" dirty="0">
              <a:solidFill>
                <a:schemeClr val="tx1"/>
              </a:solidFill>
              <a:latin typeface="+mn-lt"/>
              <a:ea typeface="+mn-ea"/>
              <a:cs typeface="+mn-cs"/>
            </a:endParaRPr>
          </a:p>
          <a:p>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baseline="0" dirty="0">
                <a:solidFill>
                  <a:schemeClr val="tx1"/>
                </a:solidFill>
                <a:latin typeface="+mn-lt"/>
                <a:ea typeface="+mn-ea"/>
                <a:cs typeface="+mn-cs"/>
              </a:rPr>
              <a:t>25.3.3 - </a:t>
            </a:r>
            <a:r>
              <a:rPr lang="en-US" sz="1200" b="0" i="0" kern="1200" dirty="0">
                <a:solidFill>
                  <a:schemeClr val="tx1"/>
                </a:solidFill>
                <a:effectLst/>
                <a:latin typeface="+mn-lt"/>
                <a:ea typeface="+mn-ea"/>
                <a:cs typeface="+mn-cs"/>
              </a:rPr>
              <a:t>Application Visibility and Control</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IN" sz="1200" b="0" baseline="0" dirty="0">
              <a:solidFill>
                <a:srgbClr val="FF0000"/>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endParaRPr lang="en-GB" sz="1200" b="0" i="0" kern="1200" dirty="0">
              <a:solidFill>
                <a:schemeClr val="tx1"/>
              </a:solidFill>
              <a:latin typeface="+mn-lt"/>
              <a:ea typeface="+mn-ea"/>
              <a:cs typeface="+mn-cs"/>
            </a:endParaRPr>
          </a:p>
          <a:p>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baseline="0" dirty="0">
                <a:solidFill>
                  <a:schemeClr val="tx1"/>
                </a:solidFill>
                <a:latin typeface="+mn-lt"/>
                <a:ea typeface="+mn-ea"/>
                <a:cs typeface="+mn-cs"/>
              </a:rPr>
              <a:t>25.3.3 - </a:t>
            </a:r>
            <a:r>
              <a:rPr lang="en-US" sz="1200" b="0" i="0" kern="1200" dirty="0">
                <a:solidFill>
                  <a:schemeClr val="tx1"/>
                </a:solidFill>
                <a:effectLst/>
                <a:latin typeface="+mn-lt"/>
                <a:ea typeface="+mn-ea"/>
                <a:cs typeface="+mn-cs"/>
              </a:rPr>
              <a:t>Application Visibility and Control</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IN" sz="1200" b="0" baseline="0" dirty="0">
              <a:solidFill>
                <a:srgbClr val="FF0000"/>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endParaRPr lang="en-GB" sz="1200" b="0" i="0" kern="1200" dirty="0">
              <a:solidFill>
                <a:schemeClr val="tx1"/>
              </a:solidFill>
              <a:latin typeface="+mn-lt"/>
              <a:ea typeface="+mn-ea"/>
              <a:cs typeface="+mn-cs"/>
            </a:endParaRPr>
          </a:p>
          <a:p>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baseline="0" dirty="0">
                <a:solidFill>
                  <a:schemeClr val="tx1"/>
                </a:solidFill>
                <a:latin typeface="+mn-lt"/>
                <a:ea typeface="+mn-ea"/>
                <a:cs typeface="+mn-cs"/>
              </a:rPr>
              <a:t>25.3.4 - </a:t>
            </a:r>
            <a:r>
              <a:rPr lang="en-US" sz="1200" b="0" i="0" kern="1200" dirty="0">
                <a:solidFill>
                  <a:schemeClr val="tx1"/>
                </a:solidFill>
                <a:effectLst/>
                <a:latin typeface="+mn-lt"/>
                <a:ea typeface="+mn-ea"/>
                <a:cs typeface="+mn-cs"/>
              </a:rPr>
              <a:t>Content Filter Logs</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IN" sz="1200" b="0" baseline="0" dirty="0">
              <a:solidFill>
                <a:srgbClr val="FF0000"/>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endParaRPr lang="en-GB" sz="1200" b="0" i="0" kern="1200" dirty="0">
              <a:solidFill>
                <a:schemeClr val="tx1"/>
              </a:solidFill>
              <a:latin typeface="+mn-lt"/>
              <a:ea typeface="+mn-ea"/>
              <a:cs typeface="+mn-cs"/>
            </a:endParaRPr>
          </a:p>
          <a:p>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baseline="0" dirty="0">
                <a:solidFill>
                  <a:schemeClr val="tx1"/>
                </a:solidFill>
                <a:latin typeface="+mn-lt"/>
                <a:ea typeface="+mn-ea"/>
                <a:cs typeface="+mn-cs"/>
              </a:rPr>
              <a:t>25.3.5 - </a:t>
            </a:r>
            <a:r>
              <a:rPr lang="en-US" sz="1200" b="0" i="0" kern="1200" dirty="0">
                <a:solidFill>
                  <a:schemeClr val="tx1"/>
                </a:solidFill>
                <a:effectLst/>
                <a:latin typeface="+mn-lt"/>
                <a:ea typeface="+mn-ea"/>
                <a:cs typeface="+mn-cs"/>
              </a:rPr>
              <a:t>Logging from Cisco Devices</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IN" sz="1200" b="0" baseline="0" dirty="0">
              <a:solidFill>
                <a:srgbClr val="FF0000"/>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endParaRPr lang="en-GB" sz="1200" b="0" i="0" kern="1200" dirty="0">
              <a:solidFill>
                <a:schemeClr val="tx1"/>
              </a:solidFill>
              <a:latin typeface="+mn-lt"/>
              <a:ea typeface="+mn-ea"/>
              <a:cs typeface="+mn-cs"/>
            </a:endParaRPr>
          </a:p>
          <a:p>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baseline="0" dirty="0">
                <a:solidFill>
                  <a:schemeClr val="tx1"/>
                </a:solidFill>
                <a:latin typeface="+mn-lt"/>
                <a:ea typeface="+mn-ea"/>
                <a:cs typeface="+mn-cs"/>
              </a:rPr>
              <a:t>25.3.6 - </a:t>
            </a:r>
            <a:r>
              <a:rPr lang="en-US" sz="1200" b="0" i="0" kern="1200" dirty="0">
                <a:solidFill>
                  <a:schemeClr val="tx1"/>
                </a:solidFill>
                <a:effectLst/>
                <a:latin typeface="+mn-lt"/>
                <a:ea typeface="+mn-ea"/>
                <a:cs typeface="+mn-cs"/>
              </a:rPr>
              <a:t>Proxy Logs</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IN" sz="1200" b="0" baseline="0" dirty="0">
              <a:solidFill>
                <a:srgbClr val="FF0000"/>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endParaRPr lang="en-GB" sz="1200" b="0" i="0" kern="1200" dirty="0">
              <a:solidFill>
                <a:schemeClr val="tx1"/>
              </a:solidFill>
              <a:latin typeface="+mn-lt"/>
              <a:ea typeface="+mn-ea"/>
              <a:cs typeface="+mn-cs"/>
            </a:endParaRPr>
          </a:p>
          <a:p>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baseline="0" dirty="0">
                <a:solidFill>
                  <a:schemeClr val="tx1"/>
                </a:solidFill>
                <a:latin typeface="+mn-lt"/>
                <a:ea typeface="+mn-ea"/>
                <a:cs typeface="+mn-cs"/>
              </a:rPr>
              <a:t>25.3.6 - </a:t>
            </a:r>
            <a:r>
              <a:rPr lang="en-US" sz="1200" b="0" i="0" kern="1200" dirty="0">
                <a:solidFill>
                  <a:schemeClr val="tx1"/>
                </a:solidFill>
                <a:effectLst/>
                <a:latin typeface="+mn-lt"/>
                <a:ea typeface="+mn-ea"/>
                <a:cs typeface="+mn-cs"/>
              </a:rPr>
              <a:t>Proxy Logs</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IN" sz="1200" b="0" baseline="0" dirty="0">
              <a:solidFill>
                <a:srgbClr val="FF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Source:</a:t>
            </a:r>
            <a:endParaRPr lang="en-US" sz="1200" b="0" dirty="0"/>
          </a:p>
          <a:p>
            <a:pPr marL="0" marR="0" indent="0" algn="l" defTabSz="457200" rtl="0" eaLnBrk="1" fontAlgn="auto" latinLnBrk="0" hangingPunct="1">
              <a:lnSpc>
                <a:spcPct val="100000"/>
              </a:lnSpc>
              <a:spcBef>
                <a:spcPts val="0"/>
              </a:spcBef>
              <a:spcAft>
                <a:spcPts val="0"/>
              </a:spcAft>
              <a:buClrTx/>
              <a:buSzTx/>
              <a:buFontTx/>
              <a:buNone/>
              <a:defRPr/>
            </a:pPr>
            <a:r>
              <a:rPr lang="en-US" sz="1200" b="0" dirty="0"/>
              <a:t>25 </a:t>
            </a:r>
            <a:r>
              <a:rPr lang="en-GB" dirty="0"/>
              <a:t>– </a:t>
            </a:r>
            <a:r>
              <a:rPr lang="en-GB" sz="1200" b="0" i="0" kern="1200" dirty="0">
                <a:solidFill>
                  <a:schemeClr val="tx1"/>
                </a:solidFill>
                <a:latin typeface="+mn-lt"/>
                <a:ea typeface="+mn-ea"/>
                <a:cs typeface="+mn-cs"/>
              </a:rPr>
              <a:t>Network Security Data</a:t>
            </a:r>
            <a:endParaRPr lang="en-US" sz="1200" b="0" i="0" kern="1200" dirty="0">
              <a:solidFill>
                <a:schemeClr val="tx1"/>
              </a:solidFill>
              <a:latin typeface="+mn-lt"/>
              <a:ea typeface="+mn-ea"/>
              <a:cs typeface="+mn-cs"/>
            </a:endParaRPr>
          </a:p>
          <a:p>
            <a:r>
              <a:rPr lang="en-IN" sz="1200" b="0" dirty="0">
                <a:solidFill>
                  <a:srgbClr val="FF0000"/>
                </a:solidFill>
              </a:rPr>
              <a:t>25.1</a:t>
            </a:r>
            <a:r>
              <a:rPr lang="en-IN" sz="1200" b="0" baseline="0" dirty="0">
                <a:solidFill>
                  <a:srgbClr val="FF0000"/>
                </a:solidFill>
              </a:rPr>
              <a:t> – Types of Security Data </a:t>
            </a:r>
            <a:endParaRPr lang="en-IN" sz="1200" b="0" baseline="0" dirty="0">
              <a:solidFill>
                <a:srgbClr val="FF0000"/>
              </a:solidFill>
            </a:endParaRPr>
          </a:p>
          <a:p>
            <a:br>
              <a:rPr lang="en-US" sz="1200" b="0" i="0" kern="1200" dirty="0">
                <a:solidFill>
                  <a:schemeClr val="tx1"/>
                </a:solidFill>
                <a:latin typeface="+mn-lt"/>
                <a:ea typeface="+mn-ea"/>
                <a:cs typeface="+mn-cs"/>
              </a:rPr>
            </a:b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10 min</a:t>
            </a:r>
            <a:endParaRPr lang="en-US" sz="1000" b="0" dirty="0"/>
          </a:p>
          <a:p>
            <a:pPr marL="171450" lvl="0" indent="-171450">
              <a:buFont typeface="Arial" panose="020B0604020202020204" pitchFamily="34" charset="0"/>
              <a:buChar char="•"/>
            </a:pPr>
            <a:r>
              <a:rPr lang="en-US" sz="1050" b="1" dirty="0"/>
              <a:t>Instructor Notes:</a:t>
            </a:r>
            <a:endParaRPr lang="en-US" sz="1050" b="1" dirty="0"/>
          </a:p>
          <a:p>
            <a:pPr marL="628650" lvl="1" indent="-171450">
              <a:buFont typeface="Arial" panose="020B0604020202020204" pitchFamily="34" charset="0"/>
              <a:buChar char="•"/>
            </a:pPr>
            <a:r>
              <a:rPr lang="en-US" sz="1050" b="0" dirty="0"/>
              <a:t>Introduce the topic and discuss the types of security data.</a:t>
            </a:r>
            <a:endParaRPr lang="en-US" sz="1050" b="0" dirty="0"/>
          </a:p>
          <a:p>
            <a:pPr marL="628650" lvl="1" indent="-171450">
              <a:buFont typeface="Arial" panose="020B0604020202020204" pitchFamily="34" charset="0"/>
              <a:buChar char="•"/>
            </a:pPr>
            <a:r>
              <a:rPr lang="en-US" sz="1050" b="0" dirty="0"/>
              <a:t>Explain </a:t>
            </a:r>
            <a:r>
              <a:rPr lang="en-US" sz="1050" b="0" baseline="0" dirty="0"/>
              <a:t>the alert data</a:t>
            </a:r>
            <a:r>
              <a:rPr lang="en-GB" sz="1200" b="0" i="0" kern="1200" baseline="0" dirty="0">
                <a:solidFill>
                  <a:schemeClr val="tx1"/>
                </a:solidFill>
                <a:latin typeface="+mn-lt"/>
                <a:ea typeface="+mn-ea"/>
                <a:cs typeface="+mn-cs"/>
              </a:rPr>
              <a:t>, session data and transaction data.</a:t>
            </a:r>
            <a:endParaRPr lang="en-GB" sz="1200" b="0" i="0" kern="1200" baseline="0" dirty="0">
              <a:solidFill>
                <a:schemeClr val="tx1"/>
              </a:solidFill>
              <a:latin typeface="+mn-lt"/>
              <a:ea typeface="+mn-ea"/>
              <a:cs typeface="+mn-cs"/>
            </a:endParaRPr>
          </a:p>
          <a:p>
            <a:pPr marL="628650" lvl="1" indent="-171450">
              <a:buFont typeface="Arial" panose="020B0604020202020204" pitchFamily="34" charset="0"/>
              <a:buChar char="•"/>
            </a:pPr>
            <a:r>
              <a:rPr lang="en-GB" sz="1200" b="0" i="0" kern="1200" baseline="0" dirty="0">
                <a:solidFill>
                  <a:schemeClr val="tx1"/>
                </a:solidFill>
                <a:latin typeface="+mn-lt"/>
                <a:ea typeface="+mn-ea"/>
                <a:cs typeface="+mn-cs"/>
              </a:rPr>
              <a:t>Describe the full packet captures.</a:t>
            </a:r>
            <a:endParaRPr lang="en-GB" sz="1200" b="0" i="0" kern="1200" baseline="0" dirty="0">
              <a:solidFill>
                <a:schemeClr val="tx1"/>
              </a:solidFill>
              <a:latin typeface="+mn-lt"/>
              <a:ea typeface="+mn-ea"/>
              <a:cs typeface="+mn-cs"/>
            </a:endParaRPr>
          </a:p>
          <a:p>
            <a:pPr marL="628650" lvl="1" indent="-171450">
              <a:buFont typeface="Arial" panose="020B0604020202020204" pitchFamily="34" charset="0"/>
              <a:buChar char="•"/>
            </a:pPr>
            <a:r>
              <a:rPr lang="en-GB" sz="1200" b="0" i="0" kern="1200" baseline="0" dirty="0">
                <a:solidFill>
                  <a:schemeClr val="tx1"/>
                </a:solidFill>
                <a:latin typeface="+mn-lt"/>
                <a:ea typeface="+mn-ea"/>
                <a:cs typeface="+mn-cs"/>
              </a:rPr>
              <a:t>Ensure the learners have knowledge of statistical data.</a:t>
            </a:r>
            <a:endParaRPr lang="en-GB" sz="1200" b="0" i="0" kern="1200" baseline="0" dirty="0">
              <a:solidFill>
                <a:schemeClr val="tx1"/>
              </a:solidFill>
              <a:latin typeface="+mn-lt"/>
              <a:ea typeface="+mn-ea"/>
              <a:cs typeface="+mn-cs"/>
            </a:endParaRPr>
          </a:p>
          <a:p>
            <a:pPr marL="628650" lvl="1" indent="-171450">
              <a:buFont typeface="Arial" panose="020B0604020202020204" pitchFamily="34" charset="0"/>
              <a:buChar char="•"/>
            </a:pPr>
            <a:r>
              <a:rPr lang="en-US" sz="1050" b="0" i="0" kern="1200" dirty="0">
                <a:solidFill>
                  <a:schemeClr val="tx1"/>
                </a:solidFill>
                <a:latin typeface="+mn-lt"/>
                <a:ea typeface="+mn-ea"/>
                <a:cs typeface="+mn-cs"/>
              </a:rPr>
              <a:t>By the end of the topic, ensure that the learners complete the "Check Your Understanding -</a:t>
            </a:r>
            <a:r>
              <a:rPr lang="en-US" sz="1050" b="0" i="0" kern="1200" baseline="0" dirty="0">
                <a:solidFill>
                  <a:schemeClr val="tx1"/>
                </a:solidFill>
                <a:latin typeface="+mn-lt"/>
                <a:ea typeface="+mn-ea"/>
                <a:cs typeface="+mn-cs"/>
              </a:rPr>
              <a:t> </a:t>
            </a:r>
            <a:r>
              <a:rPr lang="en-GB" sz="1050" b="0" i="0" kern="1200" dirty="0">
                <a:solidFill>
                  <a:schemeClr val="tx1"/>
                </a:solidFill>
                <a:latin typeface="+mn-lt"/>
                <a:ea typeface="+mn-ea"/>
                <a:cs typeface="+mn-cs"/>
              </a:rPr>
              <a:t>Identify Types of Network Monitoring Data</a:t>
            </a:r>
            <a:r>
              <a:rPr lang="en-US" sz="1050" b="0" i="0" kern="1200" dirty="0">
                <a:solidFill>
                  <a:schemeClr val="tx1"/>
                </a:solidFill>
                <a:latin typeface="+mn-lt"/>
                <a:ea typeface="+mn-ea"/>
                <a:cs typeface="+mn-cs"/>
              </a:rPr>
              <a:t>" at section 25.1.5.</a:t>
            </a:r>
            <a:endParaRPr lang="en-US" sz="1050" b="0" baseline="0" dirty="0"/>
          </a:p>
          <a:p>
            <a:pPr marL="171450" lvl="0" indent="-171450">
              <a:buFont typeface="Arial" panose="020B0604020202020204" pitchFamily="34" charset="0"/>
              <a:buChar char="•"/>
            </a:pPr>
            <a:r>
              <a:rPr lang="en-US" sz="1050" b="1" dirty="0"/>
              <a:t>Key Points: </a:t>
            </a:r>
            <a:r>
              <a:rPr lang="en-US" sz="1050" b="0" dirty="0"/>
              <a:t>Alert Data, </a:t>
            </a:r>
            <a:r>
              <a:rPr lang="en-IN" sz="1050" b="0" kern="1200" dirty="0">
                <a:solidFill>
                  <a:schemeClr val="tx1"/>
                </a:solidFill>
                <a:latin typeface="+mn-lt"/>
                <a:ea typeface="+mn-ea"/>
                <a:cs typeface="+mn-cs"/>
              </a:rPr>
              <a:t>Snorts, Session Data, Transaction Data</a:t>
            </a:r>
            <a:r>
              <a:rPr lang="en-IN" sz="1050" b="0" kern="1200" baseline="0" dirty="0">
                <a:solidFill>
                  <a:schemeClr val="tx1"/>
                </a:solidFill>
                <a:latin typeface="+mn-lt"/>
                <a:ea typeface="+mn-ea"/>
                <a:cs typeface="+mn-cs"/>
              </a:rPr>
              <a:t>, Full Packet Captures, Statistical data.</a:t>
            </a:r>
            <a:endParaRPr lang="en-US" sz="1050" b="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endParaRPr lang="en-GB" sz="1200" b="0" i="0" kern="1200" dirty="0">
              <a:solidFill>
                <a:schemeClr val="tx1"/>
              </a:solidFill>
              <a:latin typeface="+mn-lt"/>
              <a:ea typeface="+mn-ea"/>
              <a:cs typeface="+mn-cs"/>
            </a:endParaRPr>
          </a:p>
          <a:p>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baseline="0" dirty="0">
                <a:solidFill>
                  <a:schemeClr val="tx1"/>
                </a:solidFill>
                <a:latin typeface="+mn-lt"/>
                <a:ea typeface="+mn-ea"/>
                <a:cs typeface="+mn-cs"/>
              </a:rPr>
              <a:t>25.3.7 - </a:t>
            </a:r>
            <a:r>
              <a:rPr lang="en-US" sz="1200" b="0" i="0" kern="1200" dirty="0">
                <a:solidFill>
                  <a:schemeClr val="tx1"/>
                </a:solidFill>
                <a:effectLst/>
                <a:latin typeface="+mn-lt"/>
                <a:ea typeface="+mn-ea"/>
                <a:cs typeface="+mn-cs"/>
              </a:rPr>
              <a:t>Next-Generation Firewalls</a:t>
            </a:r>
            <a:endParaRPr lang="en-US" sz="1200" b="0" i="0" kern="1200" dirty="0">
              <a:solidFill>
                <a:schemeClr val="tx1"/>
              </a:solidFill>
              <a:effectLst/>
              <a:latin typeface="+mn-lt"/>
              <a:ea typeface="+mn-ea"/>
              <a:cs typeface="+mn-cs"/>
            </a:endParaRPr>
          </a:p>
          <a:p>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IN" sz="1200" b="0" baseline="0" dirty="0">
              <a:solidFill>
                <a:srgbClr val="FF0000"/>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endParaRPr lang="en-GB" sz="1200" b="0" i="0" kern="1200" dirty="0">
              <a:solidFill>
                <a:schemeClr val="tx1"/>
              </a:solidFill>
              <a:latin typeface="+mn-lt"/>
              <a:ea typeface="+mn-ea"/>
              <a:cs typeface="+mn-cs"/>
            </a:endParaRPr>
          </a:p>
          <a:p>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baseline="0" dirty="0">
                <a:solidFill>
                  <a:schemeClr val="tx1"/>
                </a:solidFill>
                <a:latin typeface="+mn-lt"/>
                <a:ea typeface="+mn-ea"/>
                <a:cs typeface="+mn-cs"/>
              </a:rPr>
              <a:t>25.3.7 - </a:t>
            </a:r>
            <a:r>
              <a:rPr lang="en-US" sz="1200" b="0" i="0" kern="1200" dirty="0">
                <a:solidFill>
                  <a:schemeClr val="tx1"/>
                </a:solidFill>
                <a:effectLst/>
                <a:latin typeface="+mn-lt"/>
                <a:ea typeface="+mn-ea"/>
                <a:cs typeface="+mn-cs"/>
              </a:rPr>
              <a:t>Next-Generation Firewalls</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25.3.8</a:t>
            </a:r>
            <a:r>
              <a:rPr lang="en-US" sz="1200" b="0" i="0" kern="1200" baseline="0" dirty="0">
                <a:solidFill>
                  <a:schemeClr val="tx1"/>
                </a:solidFill>
                <a:effectLst/>
                <a:latin typeface="+mn-lt"/>
                <a:ea typeface="+mn-ea"/>
                <a:cs typeface="+mn-cs"/>
              </a:rPr>
              <a:t> - </a:t>
            </a:r>
            <a:r>
              <a:rPr lang="en-US" sz="1200" b="0" i="0" kern="1200" dirty="0">
                <a:solidFill>
                  <a:schemeClr val="tx1"/>
                </a:solidFill>
                <a:effectLst/>
                <a:latin typeface="+mn-lt"/>
                <a:ea typeface="+mn-ea"/>
                <a:cs typeface="+mn-cs"/>
              </a:rPr>
              <a:t>Check Your Understanding - Identify the Security Technology from the Data Description</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25.3.9 - Check Your Understanding - Identify the NextGen Firewall Event Types</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IN" sz="1200" b="0" baseline="0" dirty="0">
              <a:solidFill>
                <a:srgbClr val="FF0000"/>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endParaRPr lang="en-GB" sz="1200" b="0" i="0" kern="1200" dirty="0">
              <a:solidFill>
                <a:schemeClr val="tx1"/>
              </a:solidFill>
              <a:latin typeface="+mn-lt"/>
              <a:ea typeface="+mn-ea"/>
              <a:cs typeface="+mn-cs"/>
            </a:endParaRPr>
          </a:p>
          <a:p>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dirty="0">
                <a:solidFill>
                  <a:schemeClr val="tx1"/>
                </a:solidFill>
                <a:effectLst/>
                <a:latin typeface="+mn-lt"/>
                <a:ea typeface="+mn-ea"/>
                <a:cs typeface="+mn-cs"/>
              </a:rPr>
              <a:t>25.3.10</a:t>
            </a:r>
            <a:r>
              <a:rPr lang="en-US" sz="1200" b="0" i="0" kern="1200" baseline="0" dirty="0">
                <a:solidFill>
                  <a:schemeClr val="tx1"/>
                </a:solidFill>
                <a:effectLst/>
                <a:latin typeface="+mn-lt"/>
                <a:ea typeface="+mn-ea"/>
                <a:cs typeface="+mn-cs"/>
              </a:rPr>
              <a:t> - </a:t>
            </a:r>
            <a:r>
              <a:rPr lang="en-US" sz="1200" b="0" i="0" kern="1200" dirty="0">
                <a:solidFill>
                  <a:schemeClr val="tx1"/>
                </a:solidFill>
                <a:effectLst/>
                <a:latin typeface="+mn-lt"/>
                <a:ea typeface="+mn-ea"/>
                <a:cs typeface="+mn-cs"/>
              </a:rPr>
              <a:t>Packet Tracer - Explore a NetFlow Implementation</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IN" sz="1200" b="0" baseline="0" dirty="0">
              <a:solidFill>
                <a:srgbClr val="FF0000"/>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endParaRPr lang="en-GB" sz="1200" b="0" i="0" kern="1200" dirty="0">
              <a:solidFill>
                <a:schemeClr val="tx1"/>
              </a:solidFill>
              <a:latin typeface="+mn-lt"/>
              <a:ea typeface="+mn-ea"/>
              <a:cs typeface="+mn-cs"/>
            </a:endParaRPr>
          </a:p>
          <a:p>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dirty="0">
                <a:solidFill>
                  <a:schemeClr val="tx1"/>
                </a:solidFill>
                <a:effectLst/>
                <a:latin typeface="+mn-lt"/>
                <a:ea typeface="+mn-ea"/>
                <a:cs typeface="+mn-cs"/>
              </a:rPr>
              <a:t>25.3.11</a:t>
            </a:r>
            <a:r>
              <a:rPr lang="en-US" sz="1200" b="0" i="0" kern="1200" baseline="0" dirty="0">
                <a:solidFill>
                  <a:schemeClr val="tx1"/>
                </a:solidFill>
                <a:effectLst/>
                <a:latin typeface="+mn-lt"/>
                <a:ea typeface="+mn-ea"/>
                <a:cs typeface="+mn-cs"/>
              </a:rPr>
              <a:t> - </a:t>
            </a:r>
            <a:r>
              <a:rPr lang="en-US" sz="1200" b="0" i="0" kern="1200" dirty="0">
                <a:solidFill>
                  <a:schemeClr val="tx1"/>
                </a:solidFill>
                <a:effectLst/>
                <a:latin typeface="+mn-lt"/>
                <a:ea typeface="+mn-ea"/>
                <a:cs typeface="+mn-cs"/>
              </a:rPr>
              <a:t>Packet Tracer - Logging from Multiple Sources</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IN" sz="1200" b="0" baseline="0" dirty="0">
              <a:solidFill>
                <a:srgbClr val="FF0000"/>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solidFill>
                  <a:srgbClr val="FF0000"/>
                </a:solidFill>
              </a:rPr>
              <a:t>Source:</a:t>
            </a:r>
            <a:endParaRPr lang="en-US"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25 – </a:t>
            </a:r>
            <a:r>
              <a:rPr lang="en-US" sz="1200" dirty="0">
                <a:solidFill>
                  <a:schemeClr val="accent5">
                    <a:lumMod val="40000"/>
                    <a:lumOff val="60000"/>
                  </a:schemeClr>
                </a:solidFill>
              </a:rPr>
              <a:t>Network Security</a:t>
            </a:r>
            <a:r>
              <a:rPr lang="en-US" sz="1200" baseline="0" dirty="0">
                <a:solidFill>
                  <a:schemeClr val="accent5">
                    <a:lumMod val="40000"/>
                    <a:lumOff val="60000"/>
                  </a:schemeClr>
                </a:solidFill>
              </a:rPr>
              <a:t> Data</a:t>
            </a:r>
            <a:endParaRPr lang="en-US" sz="1200" dirty="0"/>
          </a:p>
          <a:p>
            <a:pPr>
              <a:buFontTx/>
              <a:buNone/>
            </a:pPr>
            <a:r>
              <a:rPr lang="en-US" sz="1200" b="0" dirty="0">
                <a:solidFill>
                  <a:srgbClr val="FF0000"/>
                </a:solidFill>
              </a:rPr>
              <a:t>25.4</a:t>
            </a:r>
            <a:r>
              <a:rPr lang="en-US" sz="1200" b="0" baseline="0" dirty="0">
                <a:solidFill>
                  <a:srgbClr val="FF0000"/>
                </a:solidFill>
              </a:rPr>
              <a:t> </a:t>
            </a:r>
            <a:r>
              <a:rPr lang="en-US" sz="1200" b="0" dirty="0">
                <a:solidFill>
                  <a:srgbClr val="FF0000"/>
                </a:solidFill>
              </a:rPr>
              <a:t>- </a:t>
            </a:r>
            <a:r>
              <a:rPr lang="en-US" dirty="0">
                <a:solidFill>
                  <a:schemeClr val="accent5">
                    <a:lumMod val="40000"/>
                    <a:lumOff val="60000"/>
                  </a:schemeClr>
                </a:solidFill>
              </a:rPr>
              <a:t>Network Security Data Summary</a:t>
            </a:r>
            <a:endParaRPr lang="en-US" dirty="0">
              <a:solidFill>
                <a:schemeClr val="accent5">
                  <a:lumMod val="40000"/>
                  <a:lumOff val="60000"/>
                </a:schemeClr>
              </a:solidFill>
            </a:endParaRPr>
          </a:p>
          <a:p>
            <a:pPr>
              <a:buFontTx/>
              <a:buNone/>
            </a:pPr>
            <a:br>
              <a:rPr lang="en-US" dirty="0"/>
            </a:br>
            <a:r>
              <a:rPr lang="en-US" sz="1100" b="1" u="sng" dirty="0">
                <a:solidFill>
                  <a:prstClr val="black"/>
                </a:solidFill>
              </a:rPr>
              <a:t>In-Session Activities / Explanations:</a:t>
            </a:r>
            <a:endParaRPr lang="en-US" sz="1200" dirty="0">
              <a:solidFill>
                <a:prstClr val="black"/>
              </a:solidFill>
            </a:endParaRPr>
          </a:p>
          <a:p>
            <a:pPr marL="171450" lvl="0" indent="-171450">
              <a:buFont typeface="Arial" panose="020B0604020202020204" pitchFamily="34" charset="0"/>
              <a:buChar char="•"/>
            </a:pPr>
            <a:r>
              <a:rPr lang="en-US" sz="1100" b="1" dirty="0">
                <a:solidFill>
                  <a:prstClr val="black"/>
                </a:solidFill>
              </a:rPr>
              <a:t>Time:</a:t>
            </a:r>
            <a:r>
              <a:rPr lang="en-US" sz="2000" b="1" dirty="0">
                <a:solidFill>
                  <a:prstClr val="black"/>
                </a:solidFill>
              </a:rPr>
              <a:t> </a:t>
            </a:r>
            <a:r>
              <a:rPr lang="en-US" sz="1050" dirty="0">
                <a:solidFill>
                  <a:prstClr val="black"/>
                </a:solidFill>
              </a:rPr>
              <a:t>5 min</a:t>
            </a:r>
            <a:endParaRPr lang="en-US" sz="1050" dirty="0">
              <a:solidFill>
                <a:prstClr val="black"/>
              </a:solidFill>
            </a:endParaRPr>
          </a:p>
          <a:p>
            <a:pPr marL="171450" lvl="0" indent="-171450">
              <a:buFont typeface="Arial" panose="020B0604020202020204" pitchFamily="34" charset="0"/>
              <a:buChar char="•"/>
              <a:tabLst>
                <a:tab pos="117475" algn="l"/>
              </a:tabLst>
            </a:pPr>
            <a:r>
              <a:rPr lang="en-US" sz="1100" b="1" dirty="0">
                <a:solidFill>
                  <a:prstClr val="black"/>
                </a:solidFill>
              </a:rPr>
              <a:t>Instructor Notes: </a:t>
            </a:r>
            <a:endParaRPr lang="en-US" sz="1100" b="1" dirty="0">
              <a:solidFill>
                <a:prstClr val="black"/>
              </a:solidFill>
            </a:endParaRPr>
          </a:p>
          <a:p>
            <a:pPr marL="341630" lvl="1" indent="-171450" algn="l" defTabSz="457200" rtl="0" eaLnBrk="1" latinLnBrk="0" hangingPunct="1">
              <a:buFont typeface="Arial" panose="020B0604020202020204" pitchFamily="34" charset="0"/>
              <a:buChar char="•"/>
              <a:tabLst>
                <a:tab pos="117475" algn="l"/>
              </a:tabLst>
            </a:pPr>
            <a:r>
              <a:rPr lang="en-US" sz="1000" kern="1200" dirty="0">
                <a:solidFill>
                  <a:schemeClr val="tx1"/>
                </a:solidFill>
                <a:latin typeface="+mn-lt"/>
                <a:ea typeface="+mn-ea"/>
                <a:cs typeface="+mn-cs"/>
              </a:rPr>
              <a:t>Read out the summary points mentioned on the slide.</a:t>
            </a:r>
            <a:endParaRPr lang="en-US" sz="1000" kern="1200" dirty="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Discuss the same with the participants.</a:t>
            </a:r>
            <a:endParaRPr lang="en-US" sz="1000" kern="1200" dirty="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Ask if they have any questions or doubts. </a:t>
            </a:r>
            <a:endParaRPr lang="en-US" sz="1000" kern="1200" dirty="0">
              <a:solidFill>
                <a:schemeClr val="tx1"/>
              </a:solidFill>
              <a:latin typeface="+mn-lt"/>
              <a:ea typeface="+mn-ea"/>
              <a:cs typeface="+mn-cs"/>
            </a:endParaRPr>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IN" altLang="en-US" sz="800" dirty="0">
                <a:latin typeface="Arial" panose="020B0604020202020204"/>
                <a:ea typeface="MS PGothic" panose="020B0600070205080204" pitchFamily="34" charset="-128"/>
                <a:cs typeface="Arial" panose="020B0604020202020204"/>
              </a:rPr>
              <a:t>Encourage the learners to complete the module quiz</a:t>
            </a:r>
            <a:r>
              <a:rPr lang="en-IN" altLang="en-US" sz="800" baseline="0" dirty="0">
                <a:latin typeface="Arial" panose="020B0604020202020204"/>
                <a:ea typeface="MS PGothic" panose="020B0600070205080204" pitchFamily="34" charset="-128"/>
                <a:cs typeface="Arial" panose="020B0604020202020204"/>
              </a:rPr>
              <a:t> present in section 25.4.2.</a:t>
            </a:r>
            <a:endParaRPr lang="en-IN" sz="800" b="1" kern="1200" baseline="0" dirty="0">
              <a:solidFill>
                <a:prstClr val="black"/>
              </a:solidFill>
              <a:latin typeface="Arial" panose="020B0604020202020204"/>
              <a:ea typeface="MS PGothic" panose="020B0600070205080204" pitchFamily="34" charset="-128"/>
              <a:cs typeface="Arial" panose="020B0604020202020204"/>
            </a:endParaRP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100" b="1" kern="1200" dirty="0">
                <a:solidFill>
                  <a:prstClr val="black"/>
                </a:solidFill>
                <a:latin typeface="+mn-lt"/>
                <a:ea typeface="+mn-ea"/>
                <a:cs typeface="+mn-cs"/>
              </a:rPr>
              <a:t>Key Points</a:t>
            </a:r>
            <a:r>
              <a:rPr lang="en-US" sz="1100" b="1" i="0" kern="1200" dirty="0">
                <a:solidFill>
                  <a:prstClr val="black"/>
                </a:solidFill>
                <a:latin typeface="+mn-lt"/>
                <a:ea typeface="+mn-ea"/>
                <a:cs typeface="+mn-cs"/>
              </a:rPr>
              <a:t>:</a:t>
            </a:r>
            <a:r>
              <a:rPr lang="en-US" sz="1100" b="0" i="1" kern="1200" dirty="0">
                <a:solidFill>
                  <a:prstClr val="black"/>
                </a:solidFill>
                <a:latin typeface="+mn-lt"/>
                <a:ea typeface="+mn-ea"/>
                <a:cs typeface="+mn-cs"/>
              </a:rPr>
              <a:t>  </a:t>
            </a:r>
            <a:r>
              <a:rPr lang="en-US" sz="1200" dirty="0">
                <a:solidFill>
                  <a:schemeClr val="accent5">
                    <a:lumMod val="40000"/>
                    <a:lumOff val="60000"/>
                  </a:schemeClr>
                </a:solidFill>
              </a:rPr>
              <a:t>NA</a:t>
            </a:r>
            <a:endParaRPr lang="en-US" sz="1200"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solidFill>
                  <a:prstClr val="black"/>
                </a:solidFill>
              </a:rPr>
            </a:fld>
            <a:endParaRPr lang="en-US" altLang="en-US" sz="800" dirty="0">
              <a:solidFill>
                <a:prstClr val="black"/>
              </a:solidFill>
            </a:endParaRPr>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25 – </a:t>
            </a:r>
            <a:r>
              <a:rPr lang="en-US" dirty="0">
                <a:solidFill>
                  <a:schemeClr val="accent5">
                    <a:lumMod val="40000"/>
                    <a:lumOff val="60000"/>
                  </a:schemeClr>
                </a:solidFill>
              </a:rPr>
              <a:t>Network Security</a:t>
            </a:r>
            <a:r>
              <a:rPr lang="en-US" baseline="0" dirty="0">
                <a:solidFill>
                  <a:schemeClr val="accent5">
                    <a:lumMod val="40000"/>
                    <a:lumOff val="60000"/>
                  </a:schemeClr>
                </a:solidFill>
              </a:rPr>
              <a:t> Data</a:t>
            </a:r>
            <a:endParaRPr lang="en-US" dirty="0">
              <a:solidFill>
                <a:schemeClr val="accent5">
                  <a:lumMod val="40000"/>
                  <a:lumOff val="60000"/>
                </a:schemeClr>
              </a:solidFill>
            </a:endParaRPr>
          </a:p>
          <a:p>
            <a:r>
              <a:rPr lang="en-US" dirty="0">
                <a:solidFill>
                  <a:schemeClr val="accent5">
                    <a:lumMod val="40000"/>
                    <a:lumOff val="60000"/>
                  </a:schemeClr>
                </a:solidFill>
              </a:rPr>
              <a:t>25.4</a:t>
            </a:r>
            <a:r>
              <a:rPr lang="en-US" baseline="0" dirty="0">
                <a:solidFill>
                  <a:schemeClr val="accent5">
                    <a:lumMod val="40000"/>
                    <a:lumOff val="60000"/>
                  </a:schemeClr>
                </a:solidFill>
              </a:rPr>
              <a:t> - </a:t>
            </a:r>
            <a:r>
              <a:rPr lang="en-US" dirty="0">
                <a:solidFill>
                  <a:schemeClr val="accent5">
                    <a:lumMod val="40000"/>
                    <a:lumOff val="60000"/>
                  </a:schemeClr>
                </a:solidFill>
              </a:rPr>
              <a:t>Network Security Data Summary</a:t>
            </a:r>
            <a:endParaRPr lang="en-US" dirty="0">
              <a:solidFill>
                <a:schemeClr val="accent5">
                  <a:lumMod val="40000"/>
                  <a:lumOff val="60000"/>
                </a:schemeClr>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dirty="0"/>
              <a:t>25.4.1 - </a:t>
            </a:r>
            <a:r>
              <a:rPr lang="en-US" sz="1200" b="0" i="0" kern="1200" dirty="0">
                <a:solidFill>
                  <a:schemeClr val="tx1"/>
                </a:solidFill>
                <a:effectLst/>
                <a:latin typeface="+mn-lt"/>
                <a:ea typeface="+mn-ea"/>
                <a:cs typeface="+mn-cs"/>
              </a:rPr>
              <a:t>What Did I Learn in this Module?</a:t>
            </a:r>
            <a:endParaRPr lang="en-US" sz="1200" b="0" i="0" kern="1200" dirty="0">
              <a:solidFill>
                <a:schemeClr val="tx1"/>
              </a:solidFill>
              <a:effectLst/>
              <a:latin typeface="+mn-lt"/>
              <a:ea typeface="+mn-ea"/>
              <a:cs typeface="+mn-cs"/>
            </a:endParaRPr>
          </a:p>
          <a:p>
            <a:br>
              <a:rPr lang="en-US" dirty="0"/>
            </a:br>
            <a:endParaRPr lang="en-US" baseline="0" dirty="0">
              <a:solidFill>
                <a:schemeClr val="accent5">
                  <a:lumMod val="40000"/>
                  <a:lumOff val="60000"/>
                </a:schemeClr>
              </a:solidFill>
            </a:endParaRPr>
          </a:p>
          <a:p>
            <a:pPr marL="0" marR="0" indent="0" algn="l" defTabSz="457200" rtl="0" eaLnBrk="1" fontAlgn="auto" latinLnBrk="0" hangingPunct="1">
              <a:lnSpc>
                <a:spcPct val="8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8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a:lnSpc>
                <a:spcPct val="80000"/>
              </a:lnSpc>
              <a:buFontTx/>
              <a:buNone/>
            </a:pPr>
            <a:endParaRPr lang="en-US" baseline="0" dirty="0">
              <a:solidFill>
                <a:schemeClr val="accent5">
                  <a:lumMod val="40000"/>
                  <a:lumOff val="60000"/>
                </a:schemeClr>
              </a:solidFil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solidFill>
                  <a:prstClr val="black"/>
                </a:solidFill>
              </a:rPr>
            </a:fld>
            <a:endParaRPr lang="en-US" altLang="en-US" sz="800" dirty="0">
              <a:solidFill>
                <a:prstClr val="black"/>
              </a:solidFill>
            </a:endParaRPr>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25 – </a:t>
            </a:r>
            <a:r>
              <a:rPr lang="en-US" dirty="0">
                <a:solidFill>
                  <a:schemeClr val="accent5">
                    <a:lumMod val="40000"/>
                    <a:lumOff val="60000"/>
                  </a:schemeClr>
                </a:solidFill>
              </a:rPr>
              <a:t>Network Security</a:t>
            </a:r>
            <a:r>
              <a:rPr lang="en-US" baseline="0" dirty="0">
                <a:solidFill>
                  <a:schemeClr val="accent5">
                    <a:lumMod val="40000"/>
                    <a:lumOff val="60000"/>
                  </a:schemeClr>
                </a:solidFill>
              </a:rPr>
              <a:t> Data</a:t>
            </a:r>
            <a:endParaRPr lang="en-US" dirty="0">
              <a:solidFill>
                <a:schemeClr val="accent5">
                  <a:lumMod val="40000"/>
                  <a:lumOff val="60000"/>
                </a:schemeClr>
              </a:solidFill>
            </a:endParaRPr>
          </a:p>
          <a:p>
            <a:r>
              <a:rPr lang="en-US" dirty="0">
                <a:solidFill>
                  <a:schemeClr val="accent5">
                    <a:lumMod val="40000"/>
                    <a:lumOff val="60000"/>
                  </a:schemeClr>
                </a:solidFill>
              </a:rPr>
              <a:t>25.4</a:t>
            </a:r>
            <a:r>
              <a:rPr lang="en-US" baseline="0" dirty="0">
                <a:solidFill>
                  <a:schemeClr val="accent5">
                    <a:lumMod val="40000"/>
                    <a:lumOff val="60000"/>
                  </a:schemeClr>
                </a:solidFill>
              </a:rPr>
              <a:t> - </a:t>
            </a:r>
            <a:r>
              <a:rPr lang="en-US" dirty="0">
                <a:solidFill>
                  <a:schemeClr val="accent5">
                    <a:lumMod val="40000"/>
                    <a:lumOff val="60000"/>
                  </a:schemeClr>
                </a:solidFill>
              </a:rPr>
              <a:t>Network Security Data Summary</a:t>
            </a:r>
            <a:endParaRPr lang="en-US" dirty="0">
              <a:solidFill>
                <a:schemeClr val="accent5">
                  <a:lumMod val="40000"/>
                  <a:lumOff val="60000"/>
                </a:schemeClr>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dirty="0"/>
              <a:t>25.4.1 - </a:t>
            </a:r>
            <a:r>
              <a:rPr lang="en-US" sz="1200" b="0" i="0" kern="1200" dirty="0">
                <a:solidFill>
                  <a:schemeClr val="tx1"/>
                </a:solidFill>
                <a:effectLst/>
                <a:latin typeface="+mn-lt"/>
                <a:ea typeface="+mn-ea"/>
                <a:cs typeface="+mn-cs"/>
              </a:rPr>
              <a:t>What Did I Learn in this Module?</a:t>
            </a:r>
            <a:endParaRPr lang="en-US" sz="1200" b="0" i="0" kern="1200" dirty="0">
              <a:solidFill>
                <a:schemeClr val="tx1"/>
              </a:solidFill>
              <a:effectLst/>
              <a:latin typeface="+mn-lt"/>
              <a:ea typeface="+mn-ea"/>
              <a:cs typeface="+mn-cs"/>
            </a:endParaRPr>
          </a:p>
          <a:p>
            <a:br>
              <a:rPr lang="en-US" dirty="0"/>
            </a:br>
            <a:endParaRPr lang="en-US" baseline="0" dirty="0">
              <a:solidFill>
                <a:schemeClr val="accent5">
                  <a:lumMod val="40000"/>
                  <a:lumOff val="60000"/>
                </a:schemeClr>
              </a:solidFill>
            </a:endParaRPr>
          </a:p>
          <a:p>
            <a:pPr marL="0" marR="0" indent="0" algn="l" defTabSz="457200" rtl="0" eaLnBrk="1" fontAlgn="auto" latinLnBrk="0" hangingPunct="1">
              <a:lnSpc>
                <a:spcPct val="8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8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a:lnSpc>
                <a:spcPct val="80000"/>
              </a:lnSpc>
              <a:buFontTx/>
              <a:buNone/>
            </a:pPr>
            <a:endParaRPr lang="en-US" baseline="0" dirty="0">
              <a:solidFill>
                <a:schemeClr val="accent5">
                  <a:lumMod val="40000"/>
                  <a:lumOff val="60000"/>
                </a:schemeClr>
              </a:solidFil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solidFill>
                  <a:prstClr val="black"/>
                </a:solidFill>
              </a:rPr>
            </a:fld>
            <a:endParaRPr lang="en-US" altLang="en-US" sz="800" dirty="0">
              <a:solidFill>
                <a:prstClr val="black"/>
              </a:solidFill>
            </a:endParaRPr>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panose="020B0604020202020204" pitchFamily="34" charset="0"/>
                <a:ea typeface="MS PGothic" panose="020B0600070205080204" pitchFamily="34" charset="-128"/>
                <a:cs typeface="MS PGothic" panose="020B0600070205080204" pitchFamily="34" charset="-128"/>
              </a:rPr>
              <a:t>25 – </a:t>
            </a:r>
            <a:r>
              <a:rPr lang="en-US" dirty="0">
                <a:solidFill>
                  <a:schemeClr val="accent5">
                    <a:lumMod val="40000"/>
                    <a:lumOff val="60000"/>
                  </a:schemeClr>
                </a:solidFill>
              </a:rPr>
              <a:t>Network Security</a:t>
            </a:r>
            <a:r>
              <a:rPr lang="en-US" baseline="0" dirty="0">
                <a:solidFill>
                  <a:schemeClr val="accent5">
                    <a:lumMod val="40000"/>
                    <a:lumOff val="60000"/>
                  </a:schemeClr>
                </a:solidFill>
              </a:rPr>
              <a:t> Data</a:t>
            </a:r>
            <a:endParaRPr lang="en-US" dirty="0">
              <a:solidFill>
                <a:schemeClr val="accent5">
                  <a:lumMod val="40000"/>
                  <a:lumOff val="60000"/>
                </a:schemeClr>
              </a:solidFill>
            </a:endParaRPr>
          </a:p>
          <a:p>
            <a:r>
              <a:rPr lang="en-US" dirty="0">
                <a:solidFill>
                  <a:schemeClr val="accent5">
                    <a:lumMod val="40000"/>
                    <a:lumOff val="60000"/>
                  </a:schemeClr>
                </a:solidFill>
              </a:rPr>
              <a:t>25.4</a:t>
            </a:r>
            <a:r>
              <a:rPr lang="en-US" baseline="0" dirty="0">
                <a:solidFill>
                  <a:schemeClr val="accent5">
                    <a:lumMod val="40000"/>
                    <a:lumOff val="60000"/>
                  </a:schemeClr>
                </a:solidFill>
              </a:rPr>
              <a:t> - </a:t>
            </a:r>
            <a:r>
              <a:rPr lang="en-US" dirty="0">
                <a:solidFill>
                  <a:schemeClr val="accent5">
                    <a:lumMod val="40000"/>
                    <a:lumOff val="60000"/>
                  </a:schemeClr>
                </a:solidFill>
              </a:rPr>
              <a:t>Network Security Data Summary</a:t>
            </a:r>
            <a:endParaRPr lang="en-US" dirty="0">
              <a:solidFill>
                <a:schemeClr val="accent5">
                  <a:lumMod val="40000"/>
                  <a:lumOff val="60000"/>
                </a:schemeClr>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dirty="0"/>
              <a:t>25.4.1 - </a:t>
            </a:r>
            <a:r>
              <a:rPr lang="en-US" sz="1200" b="0" i="0" kern="1200" dirty="0">
                <a:solidFill>
                  <a:schemeClr val="tx1"/>
                </a:solidFill>
                <a:effectLst/>
                <a:latin typeface="+mn-lt"/>
                <a:ea typeface="+mn-ea"/>
                <a:cs typeface="+mn-cs"/>
              </a:rPr>
              <a:t>What Did I Learn in this Module?</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25.4.2 - </a:t>
            </a:r>
            <a:r>
              <a:rPr lang="en-US" b="0" i="0" dirty="0">
                <a:solidFill>
                  <a:srgbClr val="056153"/>
                </a:solidFill>
                <a:effectLst/>
                <a:latin typeface="CiscoSans"/>
              </a:rPr>
              <a:t>Module 25: Network Security Data Quiz</a:t>
            </a:r>
            <a:endParaRPr lang="en-US" b="0" i="0" dirty="0">
              <a:solidFill>
                <a:srgbClr val="056153"/>
              </a:solidFill>
              <a:effectLst/>
              <a:latin typeface="CiscoSan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br>
              <a:rPr lang="en-US" dirty="0"/>
            </a:br>
            <a:endParaRPr lang="en-US" baseline="0" dirty="0">
              <a:solidFill>
                <a:schemeClr val="accent5">
                  <a:lumMod val="40000"/>
                  <a:lumOff val="60000"/>
                </a:schemeClr>
              </a:solidFill>
            </a:endParaRPr>
          </a:p>
          <a:p>
            <a:pPr marL="0" marR="0" indent="0" algn="l" defTabSz="457200" rtl="0" eaLnBrk="1" fontAlgn="auto" latinLnBrk="0" hangingPunct="1">
              <a:lnSpc>
                <a:spcPct val="8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8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a:lnSpc>
                <a:spcPct val="80000"/>
              </a:lnSpc>
              <a:buFontTx/>
              <a:buNone/>
            </a:pPr>
            <a:endParaRPr lang="en-US" baseline="0" dirty="0">
              <a:solidFill>
                <a:schemeClr val="accent5">
                  <a:lumMod val="40000"/>
                  <a:lumOff val="60000"/>
                </a:schemeClr>
              </a:solidFill>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605">
              <a:defRPr sz="2400">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defTabSz="903605">
              <a:defRPr sz="2400">
                <a:solidFill>
                  <a:schemeClr val="tx1"/>
                </a:solidFill>
                <a:latin typeface="Arial" panose="020B0604020202020204" pitchFamily="34" charset="0"/>
                <a:ea typeface="MS PGothic" panose="020B0600070205080204" pitchFamily="34" charset="-128"/>
              </a:defRPr>
            </a:lvl2pPr>
            <a:lvl3pPr marL="1143000" indent="-228600" defTabSz="903605">
              <a:defRPr sz="2400">
                <a:solidFill>
                  <a:schemeClr val="tx1"/>
                </a:solidFill>
                <a:latin typeface="Arial" panose="020B0604020202020204" pitchFamily="34" charset="0"/>
                <a:ea typeface="MS PGothic" panose="020B0600070205080204" pitchFamily="34" charset="-128"/>
              </a:defRPr>
            </a:lvl3pPr>
            <a:lvl4pPr marL="1600200" indent="-228600" defTabSz="903605">
              <a:defRPr sz="2400">
                <a:solidFill>
                  <a:schemeClr val="tx1"/>
                </a:solidFill>
                <a:latin typeface="Arial" panose="020B0604020202020204" pitchFamily="34" charset="0"/>
                <a:ea typeface="MS PGothic" panose="020B0600070205080204" pitchFamily="34" charset="-128"/>
              </a:defRPr>
            </a:lvl4pPr>
            <a:lvl5pPr marL="2057400" indent="-228600" defTabSz="903605">
              <a:defRPr sz="2400">
                <a:solidFill>
                  <a:schemeClr val="tx1"/>
                </a:solidFill>
                <a:latin typeface="Arial" panose="020B0604020202020204" pitchFamily="34" charset="0"/>
                <a:ea typeface="MS PGothic" panose="020B0600070205080204" pitchFamily="34" charset="-128"/>
              </a:defRPr>
            </a:lvl5pPr>
            <a:lvl6pPr marL="25146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C92755B-29FD-8743-9094-C0E3A734D22E}" type="slidenum">
              <a:rPr lang="en-US" sz="800">
                <a:solidFill>
                  <a:prstClr val="black"/>
                </a:solidFill>
              </a:rPr>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endParaRPr lang="en-US" sz="1200" b="0" i="0" kern="1200" dirty="0">
              <a:solidFill>
                <a:schemeClr val="tx1"/>
              </a:solidFill>
              <a:effectLst/>
              <a:latin typeface="+mn-lt"/>
              <a:ea typeface="+mn-ea"/>
              <a:cs typeface="+mn-cs"/>
            </a:endParaRPr>
          </a:p>
          <a:p>
            <a:pPr>
              <a:lnSpc>
                <a:spcPct val="80000"/>
              </a:lnSpc>
              <a:buFontTx/>
              <a:buNone/>
            </a:pPr>
            <a:r>
              <a:rPr lang="en-US" dirty="0">
                <a:latin typeface="Arial" panose="020B0604020202020204" pitchFamily="34" charset="0"/>
              </a:rPr>
              <a:t>New Terms and Commands</a:t>
            </a:r>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sz="1200" b="0" dirty="0"/>
              <a:t>25 </a:t>
            </a:r>
            <a:r>
              <a:rPr lang="en-GB" dirty="0"/>
              <a:t>– </a:t>
            </a:r>
            <a:r>
              <a:rPr lang="en-GB" sz="1200" b="0" i="0" kern="1200" dirty="0">
                <a:solidFill>
                  <a:schemeClr val="tx1"/>
                </a:solidFill>
                <a:latin typeface="+mn-lt"/>
                <a:ea typeface="+mn-ea"/>
                <a:cs typeface="+mn-cs"/>
              </a:rPr>
              <a:t>Network Security Data</a:t>
            </a:r>
            <a:endParaRPr lang="en-US" sz="1200" b="0" i="0" kern="1200" dirty="0">
              <a:solidFill>
                <a:schemeClr val="tx1"/>
              </a:solidFill>
              <a:latin typeface="+mn-lt"/>
              <a:ea typeface="+mn-ea"/>
              <a:cs typeface="+mn-cs"/>
            </a:endParaRPr>
          </a:p>
          <a:p>
            <a:r>
              <a:rPr lang="en-IN" sz="1200" b="0" dirty="0">
                <a:solidFill>
                  <a:srgbClr val="FF0000"/>
                </a:solidFill>
              </a:rPr>
              <a:t>25.1</a:t>
            </a:r>
            <a:r>
              <a:rPr lang="en-IN" sz="1200" b="0" baseline="0" dirty="0">
                <a:solidFill>
                  <a:srgbClr val="FF0000"/>
                </a:solidFill>
              </a:rPr>
              <a:t> – Types of Security Data </a:t>
            </a:r>
            <a:endParaRPr lang="en-IN" sz="1200" b="0" baseline="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GB" dirty="0"/>
              <a:t>25.1.1 – </a:t>
            </a:r>
            <a:r>
              <a:rPr lang="en-US" sz="1200" b="0" i="0" kern="1200" dirty="0">
                <a:solidFill>
                  <a:schemeClr val="tx1"/>
                </a:solidFill>
                <a:latin typeface="+mn-lt"/>
                <a:ea typeface="+mn-ea"/>
                <a:cs typeface="+mn-cs"/>
              </a:rPr>
              <a:t>Alert</a:t>
            </a:r>
            <a:r>
              <a:rPr lang="en-US" sz="1200" b="0" i="0" kern="1200" baseline="0" dirty="0">
                <a:solidFill>
                  <a:schemeClr val="tx1"/>
                </a:solidFill>
                <a:latin typeface="+mn-lt"/>
                <a:ea typeface="+mn-ea"/>
                <a:cs typeface="+mn-cs"/>
              </a:rPr>
              <a:t> Data</a:t>
            </a:r>
            <a:endParaRPr lang="en-US" sz="1200" b="0" i="0" kern="1200" dirty="0">
              <a:solidFill>
                <a:schemeClr val="tx1"/>
              </a:solidFill>
              <a:latin typeface="+mn-lt"/>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sz="1200" b="0" dirty="0"/>
              <a:t>25 </a:t>
            </a:r>
            <a:r>
              <a:rPr lang="en-GB" dirty="0"/>
              <a:t>– </a:t>
            </a:r>
            <a:r>
              <a:rPr lang="en-GB" sz="1200" b="0" i="0" kern="1200" dirty="0">
                <a:solidFill>
                  <a:schemeClr val="tx1"/>
                </a:solidFill>
                <a:latin typeface="+mn-lt"/>
                <a:ea typeface="+mn-ea"/>
                <a:cs typeface="+mn-cs"/>
              </a:rPr>
              <a:t>Network Security Data</a:t>
            </a:r>
            <a:endParaRPr lang="en-US" sz="1200" b="0" i="0" kern="1200" dirty="0">
              <a:solidFill>
                <a:schemeClr val="tx1"/>
              </a:solidFill>
              <a:latin typeface="+mn-lt"/>
              <a:ea typeface="+mn-ea"/>
              <a:cs typeface="+mn-cs"/>
            </a:endParaRPr>
          </a:p>
          <a:p>
            <a:r>
              <a:rPr lang="en-IN" sz="1200" b="0" dirty="0">
                <a:solidFill>
                  <a:srgbClr val="FF0000"/>
                </a:solidFill>
              </a:rPr>
              <a:t>25.1</a:t>
            </a:r>
            <a:r>
              <a:rPr lang="en-IN" sz="1200" b="0" baseline="0" dirty="0">
                <a:solidFill>
                  <a:srgbClr val="FF0000"/>
                </a:solidFill>
              </a:rPr>
              <a:t> – Types of Security Data </a:t>
            </a:r>
            <a:endParaRPr lang="en-IN" sz="1200" b="0" baseline="0" dirty="0">
              <a:solidFill>
                <a:srgbClr val="FF0000"/>
              </a:solidFill>
            </a:endParaRPr>
          </a:p>
          <a:p>
            <a:r>
              <a:rPr lang="en-GB" dirty="0"/>
              <a:t>25.1.2 – Session and Transaction Data</a:t>
            </a:r>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sz="1200" b="0" dirty="0"/>
              <a:t>25 </a:t>
            </a:r>
            <a:r>
              <a:rPr lang="en-GB" dirty="0"/>
              <a:t>– </a:t>
            </a:r>
            <a:r>
              <a:rPr lang="en-GB" sz="1200" b="0" i="0" kern="1200" dirty="0">
                <a:solidFill>
                  <a:schemeClr val="tx1"/>
                </a:solidFill>
                <a:latin typeface="+mn-lt"/>
                <a:ea typeface="+mn-ea"/>
                <a:cs typeface="+mn-cs"/>
              </a:rPr>
              <a:t>Network Security Data</a:t>
            </a:r>
            <a:endParaRPr lang="en-US" sz="1200" b="0" i="0" kern="1200" dirty="0">
              <a:solidFill>
                <a:schemeClr val="tx1"/>
              </a:solidFill>
              <a:latin typeface="+mn-lt"/>
              <a:ea typeface="+mn-ea"/>
              <a:cs typeface="+mn-cs"/>
            </a:endParaRPr>
          </a:p>
          <a:p>
            <a:r>
              <a:rPr lang="en-IN" sz="1200" b="0" dirty="0">
                <a:solidFill>
                  <a:srgbClr val="FF0000"/>
                </a:solidFill>
              </a:rPr>
              <a:t>25.1</a:t>
            </a:r>
            <a:r>
              <a:rPr lang="en-IN" sz="1200" b="0" baseline="0" dirty="0">
                <a:solidFill>
                  <a:srgbClr val="FF0000"/>
                </a:solidFill>
              </a:rPr>
              <a:t> – Types of Security Data </a:t>
            </a:r>
            <a:endParaRPr lang="en-IN" sz="1200" b="0" baseline="0" dirty="0">
              <a:solidFill>
                <a:srgbClr val="FF0000"/>
              </a:solidFill>
            </a:endParaRPr>
          </a:p>
          <a:p>
            <a:r>
              <a:rPr lang="en-GB" dirty="0"/>
              <a:t>25.1.2 – Session and Transaction Data</a:t>
            </a:r>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sz="1200" b="0" dirty="0"/>
              <a:t>25 </a:t>
            </a:r>
            <a:r>
              <a:rPr lang="en-GB" dirty="0"/>
              <a:t>– </a:t>
            </a:r>
            <a:r>
              <a:rPr lang="en-GB" sz="1200" b="0" i="0" kern="1200" dirty="0">
                <a:solidFill>
                  <a:schemeClr val="tx1"/>
                </a:solidFill>
                <a:latin typeface="+mn-lt"/>
                <a:ea typeface="+mn-ea"/>
                <a:cs typeface="+mn-cs"/>
              </a:rPr>
              <a:t>Network Security Data</a:t>
            </a:r>
            <a:endParaRPr lang="en-US" sz="1200" b="0" i="0" kern="1200" dirty="0">
              <a:solidFill>
                <a:schemeClr val="tx1"/>
              </a:solidFill>
              <a:latin typeface="+mn-lt"/>
              <a:ea typeface="+mn-ea"/>
              <a:cs typeface="+mn-cs"/>
            </a:endParaRPr>
          </a:p>
          <a:p>
            <a:r>
              <a:rPr lang="en-IN" sz="1200" b="0" dirty="0">
                <a:solidFill>
                  <a:srgbClr val="FF0000"/>
                </a:solidFill>
              </a:rPr>
              <a:t>25.1</a:t>
            </a:r>
            <a:r>
              <a:rPr lang="en-IN" sz="1200" b="0" baseline="0" dirty="0">
                <a:solidFill>
                  <a:srgbClr val="FF0000"/>
                </a:solidFill>
              </a:rPr>
              <a:t> – Types of Security Data </a:t>
            </a:r>
            <a:endParaRPr lang="en-IN" sz="1200" b="0" baseline="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GB" dirty="0"/>
              <a:t>25.1.3 – </a:t>
            </a:r>
            <a:r>
              <a:rPr lang="en-US" sz="1200" b="0" i="0" kern="1200" dirty="0">
                <a:solidFill>
                  <a:schemeClr val="tx1"/>
                </a:solidFill>
                <a:latin typeface="+mn-lt"/>
                <a:ea typeface="+mn-ea"/>
                <a:cs typeface="+mn-cs"/>
              </a:rPr>
              <a:t>Full Packet Captures</a:t>
            </a:r>
            <a:endParaRPr lang="en-US" sz="1200" b="0" i="0" kern="1200" dirty="0">
              <a:solidFill>
                <a:schemeClr val="tx1"/>
              </a:solidFill>
              <a:latin typeface="+mn-lt"/>
              <a:ea typeface="+mn-ea"/>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sz="1200" b="0" dirty="0"/>
              <a:t>25 </a:t>
            </a:r>
            <a:r>
              <a:rPr lang="en-GB" dirty="0"/>
              <a:t>– </a:t>
            </a:r>
            <a:r>
              <a:rPr lang="en-GB" sz="1200" b="0" i="0" kern="1200" dirty="0">
                <a:solidFill>
                  <a:schemeClr val="tx1"/>
                </a:solidFill>
                <a:latin typeface="+mn-lt"/>
                <a:ea typeface="+mn-ea"/>
                <a:cs typeface="+mn-cs"/>
              </a:rPr>
              <a:t>Network Security Data</a:t>
            </a:r>
            <a:endParaRPr lang="en-US" sz="1200" b="0" i="0" kern="1200" dirty="0">
              <a:solidFill>
                <a:schemeClr val="tx1"/>
              </a:solidFill>
              <a:latin typeface="+mn-lt"/>
              <a:ea typeface="+mn-ea"/>
              <a:cs typeface="+mn-cs"/>
            </a:endParaRPr>
          </a:p>
          <a:p>
            <a:r>
              <a:rPr lang="en-IN" sz="1200" b="0" dirty="0">
                <a:solidFill>
                  <a:srgbClr val="FF0000"/>
                </a:solidFill>
              </a:rPr>
              <a:t>25.1</a:t>
            </a:r>
            <a:r>
              <a:rPr lang="en-IN" sz="1200" b="0" baseline="0" dirty="0">
                <a:solidFill>
                  <a:srgbClr val="FF0000"/>
                </a:solidFill>
              </a:rPr>
              <a:t> – Types of Security Data </a:t>
            </a:r>
            <a:endParaRPr lang="en-IN" sz="1200" b="0" baseline="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GB" dirty="0"/>
              <a:t>25.1.4 – </a:t>
            </a:r>
            <a:r>
              <a:rPr lang="en-US" sz="1200" b="0" i="0" kern="1200" dirty="0">
                <a:solidFill>
                  <a:schemeClr val="tx1"/>
                </a:solidFill>
                <a:latin typeface="+mn-lt"/>
                <a:ea typeface="+mn-ea"/>
                <a:cs typeface="+mn-cs"/>
              </a:rPr>
              <a:t>Statistical Data</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IN" sz="1200" b="0" i="0" kern="1200" dirty="0">
                <a:solidFill>
                  <a:schemeClr val="tx1"/>
                </a:solidFill>
                <a:latin typeface="+mn-lt"/>
                <a:ea typeface="+mn-ea"/>
                <a:cs typeface="+mn-cs"/>
              </a:rPr>
              <a:t>25.1.5 – Check Your</a:t>
            </a:r>
            <a:r>
              <a:rPr lang="en-IN" sz="1200" b="0" i="0" kern="1200" baseline="0" dirty="0">
                <a:solidFill>
                  <a:schemeClr val="tx1"/>
                </a:solidFill>
                <a:latin typeface="+mn-lt"/>
                <a:ea typeface="+mn-ea"/>
                <a:cs typeface="+mn-cs"/>
              </a:rPr>
              <a:t> Understanding - </a:t>
            </a:r>
            <a:r>
              <a:rPr lang="en-GB" sz="1200" b="0" i="0" kern="1200" dirty="0">
                <a:solidFill>
                  <a:schemeClr val="tx1"/>
                </a:solidFill>
                <a:latin typeface="+mn-lt"/>
                <a:ea typeface="+mn-ea"/>
                <a:cs typeface="+mn-cs"/>
              </a:rPr>
              <a:t>Identify Types of Network Monitoring Data</a:t>
            </a:r>
            <a:endParaRPr lang="en-GB" sz="1200" b="0" i="0" kern="1200" dirty="0">
              <a:solidFill>
                <a:schemeClr val="tx1"/>
              </a:solidFill>
              <a:latin typeface="+mn-lt"/>
              <a:ea typeface="+mn-ea"/>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b="0" dirty="0">
                <a:solidFill>
                  <a:srgbClr val="FF0000"/>
                </a:solidFill>
              </a:rPr>
              <a:t>Source:</a:t>
            </a:r>
            <a:endParaRPr lang="en-US" sz="1200" b="0" dirty="0"/>
          </a:p>
          <a:p>
            <a:r>
              <a:rPr lang="en-US" sz="1200" b="0" dirty="0"/>
              <a:t>25 </a:t>
            </a:r>
            <a:r>
              <a:rPr lang="en-GB" dirty="0"/>
              <a:t>– </a:t>
            </a:r>
            <a:r>
              <a:rPr lang="en-GB" sz="1200" b="0" i="0" kern="1200" dirty="0">
                <a:solidFill>
                  <a:schemeClr val="tx1"/>
                </a:solidFill>
                <a:latin typeface="+mn-lt"/>
                <a:ea typeface="+mn-ea"/>
                <a:cs typeface="+mn-cs"/>
              </a:rPr>
              <a:t>Network Security Data</a:t>
            </a:r>
            <a:endParaRPr lang="en-GB"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IN" sz="1200" b="0" dirty="0">
                <a:solidFill>
                  <a:srgbClr val="FF0000"/>
                </a:solidFill>
              </a:rPr>
              <a:t>25.2</a:t>
            </a:r>
            <a:r>
              <a:rPr lang="en-IN" sz="1200" b="0" baseline="0" dirty="0">
                <a:solidFill>
                  <a:srgbClr val="FF0000"/>
                </a:solidFill>
              </a:rPr>
              <a:t> – </a:t>
            </a:r>
            <a:r>
              <a:rPr lang="en-US" sz="1200" b="0" i="0" kern="1200" dirty="0">
                <a:solidFill>
                  <a:schemeClr val="tx1"/>
                </a:solidFill>
                <a:latin typeface="+mn-lt"/>
                <a:ea typeface="+mn-ea"/>
                <a:cs typeface="+mn-cs"/>
              </a:rPr>
              <a:t>End Device Logs</a:t>
            </a:r>
            <a:endParaRPr lang="en-IN" sz="1200" b="0" baseline="0" dirty="0">
              <a:solidFill>
                <a:srgbClr val="FF0000"/>
              </a:solidFill>
            </a:endParaRPr>
          </a:p>
          <a:p>
            <a:br>
              <a:rPr lang="en-US" sz="1200" b="0" i="0" kern="1200" dirty="0">
                <a:solidFill>
                  <a:schemeClr val="tx1"/>
                </a:solidFill>
                <a:latin typeface="+mn-lt"/>
                <a:ea typeface="+mn-ea"/>
                <a:cs typeface="+mn-cs"/>
              </a:rPr>
            </a:b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15 </a:t>
            </a:r>
            <a:r>
              <a:rPr lang="en-US" dirty="0"/>
              <a:t>min</a:t>
            </a:r>
            <a:endParaRPr lang="en-US" sz="1000" b="0" dirty="0"/>
          </a:p>
          <a:p>
            <a:pPr marL="171450" lvl="0" indent="-171450">
              <a:buFont typeface="Arial" panose="020B0604020202020204" pitchFamily="34" charset="0"/>
              <a:buChar char="•"/>
            </a:pPr>
            <a:r>
              <a:rPr lang="en-US" sz="1050" b="1" dirty="0"/>
              <a:t>Instructor Notes: </a:t>
            </a:r>
            <a:endParaRPr lang="en-US" sz="1050" b="1" dirty="0"/>
          </a:p>
          <a:p>
            <a:pPr marL="628650" lvl="1" indent="-171450">
              <a:buFont typeface="Arial" panose="020B0604020202020204" pitchFamily="34" charset="0"/>
              <a:buChar char="•"/>
            </a:pPr>
            <a:r>
              <a:rPr lang="en-US" sz="1050" b="0" dirty="0"/>
              <a:t>Give a brief introduction to the topic and discuss end device logs.</a:t>
            </a:r>
            <a:endParaRPr lang="en-US" sz="1050" b="0" dirty="0"/>
          </a:p>
          <a:p>
            <a:pPr marL="628650" lvl="1" indent="-171450">
              <a:buFont typeface="Arial" panose="020B0604020202020204" pitchFamily="34" charset="0"/>
              <a:buChar char="•"/>
            </a:pPr>
            <a:r>
              <a:rPr lang="en-US" sz="1050" b="0" dirty="0"/>
              <a:t>Explain host logs and its different event types.</a:t>
            </a:r>
            <a:endParaRPr lang="en-US" sz="1050" b="0" baseline="0" dirty="0"/>
          </a:p>
          <a:p>
            <a:pPr marL="628650" lvl="1" indent="-171450">
              <a:buFont typeface="Arial" panose="020B0604020202020204" pitchFamily="34" charset="0"/>
              <a:buChar char="•"/>
            </a:pPr>
            <a:r>
              <a:rPr lang="en-US" sz="1050" b="0" baseline="0" dirty="0"/>
              <a:t>Describe Syslog and Syslog packet format.</a:t>
            </a:r>
            <a:endParaRPr lang="en-US" sz="1050" b="0" baseline="0" dirty="0"/>
          </a:p>
          <a:p>
            <a:pPr marL="628650" lvl="1" indent="-171450">
              <a:buFont typeface="Arial" panose="020B0604020202020204" pitchFamily="34" charset="0"/>
              <a:buChar char="•"/>
            </a:pPr>
            <a:r>
              <a:rPr lang="en-US" sz="1050" b="0" baseline="0" dirty="0"/>
              <a:t>Explain how server logs are important in security monitoring.</a:t>
            </a:r>
            <a:endParaRPr lang="en-US" sz="1050" b="0" baseline="0" dirty="0"/>
          </a:p>
          <a:p>
            <a:pPr marL="628650" lvl="1" indent="-171450">
              <a:buFont typeface="Arial" panose="020B0604020202020204" pitchFamily="34" charset="0"/>
              <a:buChar char="•"/>
            </a:pPr>
            <a:r>
              <a:rPr lang="en-US" sz="1050" b="0" baseline="0" dirty="0"/>
              <a:t>Explain SIEM and its functions along with the Splunk Threat Dashboard.</a:t>
            </a:r>
            <a:endParaRPr lang="en-US" sz="1050" b="0" baseline="0" dirty="0"/>
          </a:p>
          <a:p>
            <a:pPr marL="628650" lvl="1" indent="-171450">
              <a:buFont typeface="Arial" panose="020B0604020202020204" pitchFamily="34" charset="0"/>
              <a:buChar char="•"/>
            </a:pPr>
            <a:r>
              <a:rPr lang="en-US" sz="1050" b="0" i="0" kern="1200" dirty="0">
                <a:solidFill>
                  <a:schemeClr val="tx1"/>
                </a:solidFill>
                <a:latin typeface="+mn-lt"/>
                <a:ea typeface="+mn-ea"/>
                <a:cs typeface="+mn-cs"/>
              </a:rPr>
              <a:t>Ensure that the learners complete the "Check Your Understanding -</a:t>
            </a:r>
            <a:r>
              <a:rPr lang="en-US" sz="1050" b="0" i="0" kern="1200" baseline="0" dirty="0">
                <a:solidFill>
                  <a:schemeClr val="tx1"/>
                </a:solidFill>
                <a:latin typeface="+mn-lt"/>
                <a:ea typeface="+mn-ea"/>
                <a:cs typeface="+mn-cs"/>
              </a:rPr>
              <a:t> </a:t>
            </a:r>
            <a:r>
              <a:rPr lang="en-US" sz="1050" b="0" i="0" kern="1200" dirty="0">
                <a:solidFill>
                  <a:schemeClr val="tx1"/>
                </a:solidFill>
                <a:effectLst/>
                <a:latin typeface="+mn-lt"/>
                <a:ea typeface="+mn-ea"/>
                <a:cs typeface="+mn-cs"/>
              </a:rPr>
              <a:t>Identify Windows Event Security Levels"</a:t>
            </a:r>
            <a:r>
              <a:rPr lang="en-US" sz="1050" b="0" i="0" kern="1200" dirty="0">
                <a:solidFill>
                  <a:schemeClr val="tx1"/>
                </a:solidFill>
                <a:latin typeface="+mn-lt"/>
                <a:ea typeface="+mn-ea"/>
                <a:cs typeface="+mn-cs"/>
              </a:rPr>
              <a:t> at section 25.2.5.</a:t>
            </a:r>
            <a:endParaRPr lang="en-US" sz="1050" b="0" baseline="0" dirty="0"/>
          </a:p>
          <a:p>
            <a:pPr marL="171450" lvl="0" indent="-171450">
              <a:buFont typeface="Arial" panose="020B0604020202020204" pitchFamily="34" charset="0"/>
              <a:buChar char="•"/>
            </a:pPr>
            <a:r>
              <a:rPr lang="en-US" sz="1050" b="1" dirty="0"/>
              <a:t>Key Points: </a:t>
            </a:r>
            <a:r>
              <a:rPr lang="en-US" sz="1050" b="0" dirty="0"/>
              <a:t>HIDS, Host Logs, Syslog, Server</a:t>
            </a:r>
            <a:r>
              <a:rPr lang="en-US" sz="1050" b="0" baseline="0" dirty="0"/>
              <a:t> log, SIEM, Splunk Threat Dashboard.</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6080">
              <a:defRPr/>
            </a:pPr>
            <a:fld id="{2F5CCB13-0A32-4557-88E9-079F0C330695}" type="slidenum">
              <a:rPr lang="en-US" kern="0" smtClean="0">
                <a:solidFill>
                  <a:srgbClr val="595959"/>
                </a:solidFill>
              </a:rPr>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anose="020B0604020202020204" pitchFamily="34" charset="0"/>
              </a:rPr>
              <a:t>Click to edit Master text styles</a:t>
            </a:r>
            <a:endParaRPr lang="en-US" dirty="0">
              <a:sym typeface="Arial" panose="020B0604020202020204" pitchFamily="34" charset="0"/>
            </a:endParaRPr>
          </a:p>
          <a:p>
            <a:pPr lvl="1"/>
            <a:r>
              <a:rPr lang="en-US" dirty="0">
                <a:sym typeface="Arial" panose="020B0604020202020204" pitchFamily="34" charset="0"/>
              </a:rPr>
              <a:t>Second level</a:t>
            </a:r>
            <a:endParaRPr lang="en-US" dirty="0">
              <a:sym typeface="Arial" panose="020B0604020202020204" pitchFamily="34" charset="0"/>
            </a:endParaRPr>
          </a:p>
          <a:p>
            <a:pPr lvl="2"/>
            <a:r>
              <a:rPr lang="en-US" dirty="0">
                <a:sym typeface="Arial" panose="020B0604020202020204" pitchFamily="34" charset="0"/>
              </a:rPr>
              <a:t>Third level</a:t>
            </a:r>
            <a:endParaRPr lang="en-US" dirty="0">
              <a:sym typeface="Arial" panose="020B0604020202020204" pitchFamily="34" charset="0"/>
            </a:endParaRPr>
          </a:p>
          <a:p>
            <a:pPr lvl="3"/>
            <a:r>
              <a:rPr lang="en-US" dirty="0">
                <a:sym typeface="Arial" panose="020B0604020202020204" pitchFamily="34" charset="0"/>
              </a:rPr>
              <a:t>Fourth level</a:t>
            </a:r>
            <a:endParaRPr lang="en-US" dirty="0">
              <a:sym typeface="Arial" panose="020B0604020202020204" pitchFamily="34" charset="0"/>
            </a:endParaRP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nSpc>
                <a:spcPct val="100000"/>
              </a:lnSpc>
              <a:defRPr sz="2400"/>
            </a:lvl1pPr>
          </a:lstStyle>
          <a:p>
            <a:pPr lvl="0"/>
            <a:r>
              <a:rPr lang="en-US" dirty="0">
                <a:sym typeface="Arial" panose="020B0604020202020204" pitchFamily="34" charset="0"/>
              </a:rPr>
              <a:t>Click to edit Master title style</a:t>
            </a:r>
            <a:endParaRPr lang="en-US" dirty="0">
              <a:sym typeface="Arial" panose="020B0604020202020204" pitchFamily="34" charset="0"/>
            </a:endParaRP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5">
                    <a:lumMod val="50000"/>
                  </a:schemeClr>
                </a:solidFill>
                <a:latin typeface="+mn-lt"/>
                <a:ea typeface="+mn-ea"/>
                <a:cs typeface="CiscoSans Thin"/>
              </a:rPr>
              <a:t>© 2020  Cisco and/or its affiliates. All rights reserved.   Cisco Confidential</a:t>
            </a:r>
            <a:endParaRPr lang="en-US" sz="600" dirty="0">
              <a:solidFill>
                <a:schemeClr val="accent5">
                  <a:lumMod val="50000"/>
                </a:schemeClr>
              </a:solidFill>
              <a:latin typeface="+mn-lt"/>
              <a:ea typeface="+mn-ea"/>
              <a:cs typeface="CiscoSans Thin"/>
            </a:endParaRP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3"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750" marR="0" indent="-285750" algn="ctr" defTabSz="457200" rtl="0" eaLnBrk="1" fontAlgn="auto" latinLnBrk="0" hangingPunct="1">
              <a:lnSpc>
                <a:spcPct val="100000"/>
              </a:lnSpc>
              <a:spcBef>
                <a:spcPct val="20000"/>
              </a:spcBef>
              <a:spcAft>
                <a:spcPts val="0"/>
              </a:spcAft>
              <a:buClrTx/>
              <a:buSzTx/>
              <a:buFont typeface="Arial" panose="020B0604020202020204"/>
              <a:buNone/>
              <a:defRPr sz="2000" b="0" i="0" baseline="0">
                <a:solidFill>
                  <a:schemeClr val="bg1"/>
                </a:solidFill>
                <a:latin typeface="+mn-lt"/>
                <a:cs typeface="CiscoSans ExtraLight"/>
              </a:defRPr>
            </a:lvl1pPr>
          </a:lstStyle>
          <a:p>
            <a:pPr lvl="0"/>
            <a:r>
              <a:rPr lang="en-US"/>
              <a:t>Click to edit Master text styles</a:t>
            </a:r>
            <a:endParaRPr lang="en-US"/>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panose="020B0604020202020204"/>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panose="020B0604020202020204"/>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panose="020B0604020202020204"/>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panose="020B0604020202020204"/>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endParaRPr lang="en-US" dirty="0"/>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endParaRPr lang="en-US" dirty="0"/>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endParaRPr lang="en-US" dirty="0"/>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endParaRPr lang="en-US" dirty="0"/>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endParaRPr lang="en-US" dirty="0"/>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lstStyle/>
          <a:p>
            <a:pPr lvl="0"/>
            <a:r>
              <a:rPr lang="en-GB" altLang="en-US" dirty="0"/>
              <a:t>Title Goes Here</a:t>
            </a:r>
            <a:endParaRPr lang="en-GB" altLang="en-US" dirty="0"/>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3">
                    <a:lumMod val="85000"/>
                  </a:schemeClr>
                </a:solidFill>
                <a:latin typeface="+mn-lt"/>
                <a:ea typeface="+mn-ea"/>
                <a:cs typeface="CiscoSans Thin"/>
              </a:rPr>
              <a:t>© 2020  Cisco and/or its affiliates. All rights reserved.   Cisco Confidential</a:t>
            </a:r>
            <a:endParaRPr lang="en-US" sz="600" dirty="0">
              <a:solidFill>
                <a:schemeClr val="accent3">
                  <a:lumMod val="85000"/>
                </a:schemeClr>
              </a:solidFill>
              <a:latin typeface="+mn-lt"/>
              <a:ea typeface="+mn-ea"/>
              <a:cs typeface="CiscoSans Thin"/>
            </a:endParaRP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8"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slow">
    <p:wipe/>
  </p:transition>
  <p:txStyles>
    <p:titleStyle>
      <a:lvl1pPr algn="l" defTabSz="684530" rtl="0" eaLnBrk="1" fontAlgn="base" hangingPunct="1">
        <a:lnSpc>
          <a:spcPct val="80000"/>
        </a:lnSpc>
        <a:spcBef>
          <a:spcPct val="0"/>
        </a:spcBef>
        <a:spcAft>
          <a:spcPct val="0"/>
        </a:spcAft>
        <a:defRPr lang="en-US" sz="3200" kern="1200" dirty="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p:titleStyle>
    <p:bodyStyle>
      <a:lvl1pPr marL="170180" indent="-17018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Char char="•"/>
        <a:defRPr lang="en-US" sz="1500" kern="1200" dirty="0">
          <a:solidFill>
            <a:schemeClr val="tx1"/>
          </a:solidFill>
          <a:latin typeface="+mn-lt"/>
          <a:ea typeface="MS PGothic" panose="020B0600070205080204" pitchFamily="34" charset="-128"/>
          <a:cs typeface="CiscoSans"/>
        </a:defRPr>
      </a:lvl1pPr>
      <a:lvl2pPr marL="358775" indent="-215900" algn="l" defTabSz="684530" rtl="0" eaLnBrk="1" fontAlgn="base" hangingPunct="1">
        <a:lnSpc>
          <a:spcPct val="95000"/>
        </a:lnSpc>
        <a:spcBef>
          <a:spcPts val="600"/>
        </a:spcBef>
        <a:spcAft>
          <a:spcPct val="0"/>
        </a:spcAft>
        <a:buClr>
          <a:schemeClr val="tx2"/>
        </a:buClr>
        <a:buFont typeface="Arial" panose="020B0604020202020204" pitchFamily="34" charset="0"/>
        <a:buChar char="•"/>
        <a:defRPr lang="en-US" sz="1400" kern="1200" dirty="0">
          <a:solidFill>
            <a:schemeClr val="tx1"/>
          </a:solidFill>
          <a:latin typeface="+mn-lt"/>
          <a:ea typeface="MS PGothic" panose="020B0600070205080204" pitchFamily="34" charset="-128"/>
          <a:cs typeface="CiscoSans"/>
        </a:defRPr>
      </a:lvl2pPr>
      <a:lvl3pPr marL="431800" indent="-170180" algn="l" defTabSz="684530" rtl="0" eaLnBrk="1" fontAlgn="base" hangingPunct="1">
        <a:lnSpc>
          <a:spcPct val="95000"/>
        </a:lnSpc>
        <a:spcBef>
          <a:spcPts val="625"/>
        </a:spcBef>
        <a:spcAft>
          <a:spcPct val="0"/>
        </a:spcAft>
        <a:buFont typeface="Arial" panose="020B0604020202020204" pitchFamily="34" charset="0"/>
        <a:buChar char="•"/>
        <a:defRPr lang="en-US" sz="1200" kern="1200" dirty="0">
          <a:solidFill>
            <a:schemeClr val="tx1"/>
          </a:solidFill>
          <a:latin typeface="+mn-lt"/>
          <a:ea typeface="MS PGothic" panose="020B0600070205080204" pitchFamily="34" charset="-128"/>
          <a:cs typeface="CiscoSans"/>
        </a:defRPr>
      </a:lvl3pPr>
      <a:lvl4pPr marL="50355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3.xml"/><Relationship Id="rId2" Type="http://schemas.openxmlformats.org/officeDocument/2006/relationships/tags" Target="../tags/tag12.xml"/><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3.xml"/><Relationship Id="rId3" Type="http://schemas.openxmlformats.org/officeDocument/2006/relationships/tags" Target="../tags/tag15.xml"/><Relationship Id="rId2" Type="http://schemas.openxmlformats.org/officeDocument/2006/relationships/image" Target="../media/image10.png"/><Relationship Id="rId1" Type="http://schemas.openxmlformats.org/officeDocument/2006/relationships/image" Target="../media/image9.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3.xml"/><Relationship Id="rId2" Type="http://schemas.openxmlformats.org/officeDocument/2006/relationships/tags" Target="../tags/tag16.xml"/><Relationship Id="rId1"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3.xml"/><Relationship Id="rId2" Type="http://schemas.openxmlformats.org/officeDocument/2006/relationships/tags" Target="../tags/tag18.xml"/><Relationship Id="rId1"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ags" Target="../tags/tag1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3.xml"/><Relationship Id="rId2" Type="http://schemas.openxmlformats.org/officeDocument/2006/relationships/tags" Target="../tags/tag22.xml"/><Relationship Id="rId1"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3.xml"/><Relationship Id="rId2" Type="http://schemas.openxmlformats.org/officeDocument/2006/relationships/tags" Target="../tags/tag24.xml"/><Relationship Id="rId1" Type="http://schemas.openxmlformats.org/officeDocument/2006/relationships/image" Target="../media/image14.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3.xml"/><Relationship Id="rId2" Type="http://schemas.openxmlformats.org/officeDocument/2006/relationships/tags" Target="../tags/tag25.xml"/><Relationship Id="rId1" Type="http://schemas.openxmlformats.org/officeDocument/2006/relationships/image" Target="../media/image15.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3.xml"/><Relationship Id="rId2" Type="http://schemas.openxmlformats.org/officeDocument/2006/relationships/tags" Target="../tags/tag26.xml"/><Relationship Id="rId1" Type="http://schemas.openxmlformats.org/officeDocument/2006/relationships/image" Target="../media/image16.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3.xml"/><Relationship Id="rId2" Type="http://schemas.openxmlformats.org/officeDocument/2006/relationships/tags" Target="../tags/tag27.xml"/><Relationship Id="rId1" Type="http://schemas.openxmlformats.org/officeDocument/2006/relationships/image" Target="../media/image17.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3.xml"/><Relationship Id="rId1" Type="http://schemas.openxmlformats.org/officeDocument/2006/relationships/tags" Target="../tags/tag28.xml"/></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3.xml"/><Relationship Id="rId2" Type="http://schemas.openxmlformats.org/officeDocument/2006/relationships/tags" Target="../tags/tag29.xml"/><Relationship Id="rId1" Type="http://schemas.openxmlformats.org/officeDocument/2006/relationships/image" Target="../media/image18.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3.xml"/><Relationship Id="rId1" Type="http://schemas.openxmlformats.org/officeDocument/2006/relationships/tags" Target="../tags/tag30.xml"/></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13.xml"/><Relationship Id="rId2" Type="http://schemas.openxmlformats.org/officeDocument/2006/relationships/tags" Target="../tags/tag31.xml"/><Relationship Id="rId1" Type="http://schemas.openxmlformats.org/officeDocument/2006/relationships/image" Target="../media/image19.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3.xml"/><Relationship Id="rId1" Type="http://schemas.openxmlformats.org/officeDocument/2006/relationships/tags" Target="../tags/tag3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3.xml"/><Relationship Id="rId1" Type="http://schemas.openxmlformats.org/officeDocument/2006/relationships/tags" Target="../tags/tag33.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4.xml"/><Relationship Id="rId1" Type="http://schemas.openxmlformats.org/officeDocument/2006/relationships/tags" Target="../tags/tag34.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3.xml"/><Relationship Id="rId1" Type="http://schemas.openxmlformats.org/officeDocument/2006/relationships/tags" Target="../tags/tag35.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3.xml"/><Relationship Id="rId1" Type="http://schemas.openxmlformats.org/officeDocument/2006/relationships/tags" Target="../tags/tag36.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3.xml"/><Relationship Id="rId1" Type="http://schemas.openxmlformats.org/officeDocument/2006/relationships/tags" Target="../tags/tag3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0.xml"/><Relationship Id="rId1" Type="http://schemas.openxmlformats.org/officeDocument/2006/relationships/tags" Target="../tags/tag38.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3.xml"/><Relationship Id="rId2" Type="http://schemas.openxmlformats.org/officeDocument/2006/relationships/tags" Target="../tags/tag4.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3.xml"/><Relationship Id="rId2" Type="http://schemas.openxmlformats.org/officeDocument/2006/relationships/tags" Target="../tags/tag5.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3.xml"/><Relationship Id="rId2" Type="http://schemas.openxmlformats.org/officeDocument/2006/relationships/tags" Target="../tags/tag6.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3.xml"/><Relationship Id="rId2" Type="http://schemas.openxmlformats.org/officeDocument/2006/relationships/tags" Target="../tags/tag7.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3.xml"/><Relationship Id="rId2" Type="http://schemas.openxmlformats.org/officeDocument/2006/relationships/tags" Target="../tags/tag8.xml"/><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398247" y="1202464"/>
            <a:ext cx="7449552" cy="1332931"/>
          </a:xfrm>
        </p:spPr>
        <p:txBody>
          <a:bodyPr/>
          <a:lstStyle/>
          <a:p>
            <a:r>
              <a:rPr lang="en-US" dirty="0">
                <a:solidFill>
                  <a:srgbClr val="AFE8FB"/>
                </a:solidFill>
              </a:rPr>
              <a:t>Module 25</a:t>
            </a:r>
            <a:r>
              <a:rPr dirty="0">
                <a:solidFill>
                  <a:srgbClr val="AFE8FB"/>
                </a:solidFill>
              </a:rPr>
              <a:t>: </a:t>
            </a:r>
            <a:r>
              <a:rPr lang="en-US" dirty="0">
                <a:solidFill>
                  <a:srgbClr val="AFE8FB"/>
                </a:solidFill>
              </a:rPr>
              <a:t>Network Security Data</a:t>
            </a:r>
            <a:endParaRPr lang="en-US" dirty="0">
              <a:solidFill>
                <a:srgbClr val="AFE8FB"/>
              </a:solidFill>
            </a:endParaRP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endParaRPr lang="en-US" dirty="0">
              <a:solidFill>
                <a:schemeClr val="bg2">
                  <a:lumMod val="40000"/>
                  <a:lumOff val="60000"/>
                </a:schemeClr>
              </a:solidFill>
            </a:endParaRPr>
          </a:p>
        </p:txBody>
      </p:sp>
      <p:sp>
        <p:nvSpPr>
          <p:cNvPr id="7" name="Subtitle 6"/>
          <p:cNvSpPr>
            <a:spLocks noGrp="1"/>
          </p:cNvSpPr>
          <p:nvPr>
            <p:ph type="subTitle" idx="1"/>
          </p:nvPr>
        </p:nvSpPr>
        <p:spPr>
          <a:xfrm>
            <a:off x="469497" y="3809526"/>
            <a:ext cx="2368954" cy="902174"/>
          </a:xfrm>
        </p:spPr>
        <p:txBody>
          <a:bodyPr/>
          <a:lstStyle/>
          <a:p>
            <a:r>
              <a:rPr dirty="0">
                <a:solidFill>
                  <a:srgbClr val="AFE8FB"/>
                </a:solidFill>
              </a:rPr>
              <a:t>CyberOps Associate  v1.0</a:t>
            </a:r>
            <a:endParaRPr lang="en-US" dirty="0">
              <a:solidFill>
                <a:srgbClr val="AFE8FB"/>
              </a:solidFill>
            </a:endParaRPr>
          </a:p>
        </p:txBody>
      </p:sp>
    </p:spTree>
    <p:custDataLst>
      <p:tags r:id="rId1"/>
    </p:custData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sz="1600" dirty="0"/>
              <a:t>End Device Logs </a:t>
            </a:r>
            <a:endParaRPr sz="1600" dirty="0"/>
          </a:p>
          <a:p>
            <a:r>
              <a:rPr dirty="0"/>
              <a:t>Host Logs</a:t>
            </a:r>
            <a:endParaRPr dirty="0"/>
          </a:p>
        </p:txBody>
      </p:sp>
      <p:sp>
        <p:nvSpPr>
          <p:cNvPr id="2" name="Content Placeholder 1"/>
          <p:cNvSpPr>
            <a:spLocks noGrp="1"/>
          </p:cNvSpPr>
          <p:nvPr>
            <p:ph idx="1"/>
          </p:nvPr>
        </p:nvSpPr>
        <p:spPr>
          <a:xfrm>
            <a:off x="108439" y="717618"/>
            <a:ext cx="8962745" cy="4200567"/>
          </a:xfrm>
        </p:spPr>
        <p:txBody>
          <a:bodyPr/>
          <a:lstStyle/>
          <a:p>
            <a:pPr marL="177800" indent="-177800">
              <a:spcBef>
                <a:spcPts val="0"/>
              </a:spcBef>
              <a:buFont typeface="Arial" panose="020B0604020202020204" pitchFamily="34" charset="0"/>
              <a:buChar char="•"/>
            </a:pPr>
            <a:r>
              <a:rPr lang="en-GB" sz="1600" dirty="0"/>
              <a:t>Host-based intrusion detection systems (HIDS) run on individual hosts. </a:t>
            </a:r>
            <a:endParaRPr lang="en-GB" sz="1600" dirty="0"/>
          </a:p>
          <a:p>
            <a:pPr marL="177800" indent="-177800">
              <a:spcBef>
                <a:spcPts val="0"/>
              </a:spcBef>
              <a:buFont typeface="Arial" panose="020B0604020202020204" pitchFamily="34" charset="0"/>
              <a:buChar char="•"/>
            </a:pPr>
            <a:r>
              <a:rPr lang="en-GB" sz="1600" dirty="0"/>
              <a:t>Many host-based protections submit logs to a centralized log management servers which can be searched from a central location using NSM tools.</a:t>
            </a:r>
            <a:endParaRPr lang="en-GB" sz="1600" dirty="0"/>
          </a:p>
          <a:p>
            <a:pPr>
              <a:spcBef>
                <a:spcPts val="0"/>
              </a:spcBef>
              <a:buFont typeface="Arial" panose="020B0604020202020204" pitchFamily="34" charset="0"/>
              <a:buChar char="•"/>
            </a:pPr>
            <a:r>
              <a:rPr lang="en-US" sz="1600" b="0" i="0" dirty="0">
                <a:effectLst/>
              </a:rPr>
              <a:t>Microsoft Windows host logs are visible locally through Event Viewer. Event Viewer keeps four types of logs:</a:t>
            </a:r>
            <a:endParaRPr lang="en-GB" sz="1600" dirty="0"/>
          </a:p>
          <a:p>
            <a:pPr marL="358775">
              <a:spcBef>
                <a:spcPts val="0"/>
              </a:spcBef>
              <a:spcAft>
                <a:spcPts val="200"/>
              </a:spcAft>
              <a:buFont typeface="Arial" panose="020B0604020202020204" pitchFamily="34" charset="0"/>
              <a:buChar char="•"/>
              <a:tabLst>
                <a:tab pos="450850" algn="l"/>
              </a:tabLst>
            </a:pPr>
            <a:r>
              <a:rPr lang="en-GB" sz="1600" b="1" dirty="0"/>
              <a:t>Application logs</a:t>
            </a:r>
            <a:r>
              <a:rPr lang="en-GB" sz="1600" dirty="0"/>
              <a:t> – These contain events logged by various applications.</a:t>
            </a:r>
            <a:endParaRPr lang="en-GB" sz="1600" dirty="0"/>
          </a:p>
          <a:p>
            <a:pPr marL="358775">
              <a:spcBef>
                <a:spcPts val="0"/>
              </a:spcBef>
              <a:spcAft>
                <a:spcPts val="200"/>
              </a:spcAft>
              <a:buFont typeface="Arial" panose="020B0604020202020204" pitchFamily="34" charset="0"/>
              <a:buChar char="•"/>
              <a:tabLst>
                <a:tab pos="450850" algn="l"/>
              </a:tabLst>
            </a:pPr>
            <a:r>
              <a:rPr lang="en-GB" sz="1600" b="1" dirty="0"/>
              <a:t>System logs</a:t>
            </a:r>
            <a:r>
              <a:rPr lang="en-GB" sz="1600" dirty="0"/>
              <a:t> – These include events regarding the operation of drivers, processes, and hardware.</a:t>
            </a:r>
            <a:endParaRPr lang="en-GB" sz="1600" dirty="0"/>
          </a:p>
          <a:p>
            <a:pPr marL="358775">
              <a:spcBef>
                <a:spcPts val="0"/>
              </a:spcBef>
              <a:spcAft>
                <a:spcPts val="200"/>
              </a:spcAft>
              <a:buFont typeface="Arial" panose="020B0604020202020204" pitchFamily="34" charset="0"/>
              <a:buChar char="•"/>
              <a:tabLst>
                <a:tab pos="450850" algn="l"/>
              </a:tabLst>
            </a:pPr>
            <a:r>
              <a:rPr lang="en-GB" sz="1600" b="1" dirty="0"/>
              <a:t>Setup logs</a:t>
            </a:r>
            <a:r>
              <a:rPr lang="en-GB" sz="1600" dirty="0"/>
              <a:t> – These record information about the installation of software, including Windows updates.</a:t>
            </a:r>
            <a:endParaRPr lang="en-GB" sz="1600" dirty="0"/>
          </a:p>
          <a:p>
            <a:pPr marL="358775">
              <a:spcBef>
                <a:spcPts val="0"/>
              </a:spcBef>
              <a:spcAft>
                <a:spcPts val="200"/>
              </a:spcAft>
              <a:buFont typeface="Arial" panose="020B0604020202020204" pitchFamily="34" charset="0"/>
              <a:buChar char="•"/>
              <a:tabLst>
                <a:tab pos="450850" algn="l"/>
              </a:tabLst>
            </a:pPr>
            <a:r>
              <a:rPr lang="en-GB" sz="1600" b="1" dirty="0"/>
              <a:t>Security logs</a:t>
            </a:r>
            <a:r>
              <a:rPr lang="en-GB" sz="1600" dirty="0"/>
              <a:t> – These record events related to security, such as logon attempts and operations related to file or object management and access.</a:t>
            </a:r>
            <a:endParaRPr lang="en-GB" sz="1600" dirty="0"/>
          </a:p>
          <a:p>
            <a:pPr marL="358775">
              <a:spcBef>
                <a:spcPts val="0"/>
              </a:spcBef>
              <a:spcAft>
                <a:spcPts val="200"/>
              </a:spcAft>
              <a:buFont typeface="Arial" panose="020B0604020202020204" pitchFamily="34" charset="0"/>
              <a:buChar char="•"/>
              <a:tabLst>
                <a:tab pos="450850" algn="l"/>
              </a:tabLst>
            </a:pPr>
            <a:r>
              <a:rPr lang="en-GB" sz="1600" b="1" dirty="0"/>
              <a:t>Command-line logs </a:t>
            </a:r>
            <a:r>
              <a:rPr lang="en-GB" sz="1600" dirty="0"/>
              <a:t> – </a:t>
            </a:r>
            <a:r>
              <a:rPr lang="en-US" sz="1600" b="0" i="0" dirty="0">
                <a:effectLst/>
              </a:rPr>
              <a:t>Attackers who have gained access to a system, and some types of malware, execute commands from the command-line interface (CLI) rather than a GUI. Logging command line execution will provide visibility into this type of incident.</a:t>
            </a:r>
            <a:endParaRPr lang="en-GB" sz="1600" dirty="0"/>
          </a:p>
          <a:p>
            <a:pPr marL="358775">
              <a:spcBef>
                <a:spcPts val="0"/>
              </a:spcBef>
              <a:spcAft>
                <a:spcPts val="300"/>
              </a:spcAft>
              <a:buFont typeface="Arial" panose="020B0604020202020204" pitchFamily="34" charset="0"/>
              <a:buChar char="•"/>
              <a:tabLst>
                <a:tab pos="450850" algn="l"/>
              </a:tabLst>
            </a:pPr>
            <a:endParaRPr lang="en-GB" sz="1600" dirty="0"/>
          </a:p>
          <a:p>
            <a:pPr marL="358775">
              <a:spcBef>
                <a:spcPts val="0"/>
              </a:spcBef>
              <a:buFont typeface="Arial" panose="020B0604020202020204" pitchFamily="34" charset="0"/>
              <a:buChar char="•"/>
              <a:tabLst>
                <a:tab pos="450850" algn="l"/>
              </a:tabLst>
            </a:pPr>
            <a:endParaRPr lang="en-GB" sz="1600" dirty="0"/>
          </a:p>
          <a:p>
            <a:pPr marL="177800" indent="-177800">
              <a:buFont typeface="Arial" panose="020B0604020202020204" pitchFamily="34" charset="0"/>
              <a:buChar char="•"/>
            </a:pPr>
            <a:endParaRPr sz="1600" dirty="0"/>
          </a:p>
        </p:txBody>
      </p:sp>
    </p:spTree>
    <p:custDataLst>
      <p:tags r:id="rId1"/>
    </p:custData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sz="1600" dirty="0"/>
              <a:t>End Device Logs </a:t>
            </a:r>
            <a:endParaRPr sz="1600" dirty="0"/>
          </a:p>
          <a:p>
            <a:r>
              <a:rPr dirty="0"/>
              <a:t>Host Logs (Contd.)</a:t>
            </a:r>
            <a:endParaRPr dirty="0"/>
          </a:p>
        </p:txBody>
      </p:sp>
      <p:sp>
        <p:nvSpPr>
          <p:cNvPr id="2" name="Content Placeholder 1"/>
          <p:cNvSpPr>
            <a:spLocks noGrp="1"/>
          </p:cNvSpPr>
          <p:nvPr>
            <p:ph idx="1"/>
          </p:nvPr>
        </p:nvSpPr>
        <p:spPr>
          <a:xfrm>
            <a:off x="108440" y="706043"/>
            <a:ext cx="8821804" cy="4356431"/>
          </a:xfrm>
        </p:spPr>
        <p:txBody>
          <a:bodyPr/>
          <a:lstStyle/>
          <a:p>
            <a:pPr marL="0" indent="11430">
              <a:spcAft>
                <a:spcPts val="0"/>
              </a:spcAft>
              <a:buClr>
                <a:srgbClr val="000000"/>
              </a:buClr>
              <a:buNone/>
            </a:pPr>
            <a:r>
              <a:rPr lang="en-US" sz="1600" b="0" i="0" dirty="0">
                <a:effectLst/>
              </a:rPr>
              <a:t>The table explains the meaning of the five Windows host log event types.</a:t>
            </a:r>
            <a:endParaRPr sz="1600" dirty="0"/>
          </a:p>
        </p:txBody>
      </p:sp>
      <p:graphicFrame>
        <p:nvGraphicFramePr>
          <p:cNvPr id="4" name="Table 3"/>
          <p:cNvGraphicFramePr>
            <a:graphicFrameLocks noGrp="1"/>
          </p:cNvGraphicFramePr>
          <p:nvPr/>
        </p:nvGraphicFramePr>
        <p:xfrm>
          <a:off x="260056" y="1055596"/>
          <a:ext cx="8668986" cy="3611569"/>
        </p:xfrm>
        <a:graphic>
          <a:graphicData uri="http://schemas.openxmlformats.org/drawingml/2006/table">
            <a:tbl>
              <a:tblPr firstRow="1" bandRow="1">
                <a:tableStyleId>{5C22544A-7EE6-4342-B048-85BDC9FD1C3A}</a:tableStyleId>
              </a:tblPr>
              <a:tblGrid>
                <a:gridCol w="1290953"/>
                <a:gridCol w="7378033"/>
              </a:tblGrid>
              <a:tr h="256454">
                <a:tc>
                  <a:txBody>
                    <a:bodyPr/>
                    <a:lstStyle/>
                    <a:p>
                      <a:pPr algn="ctr" fontAlgn="ctr"/>
                      <a:r>
                        <a:rPr lang="en-US" sz="1400" dirty="0"/>
                        <a:t>Event Type</a:t>
                      </a:r>
                      <a:endParaRPr lang="en-US" sz="1400" dirty="0"/>
                    </a:p>
                  </a:txBody>
                  <a:tcPr marL="47625" marR="47625" marT="47625" marB="47625" anchor="ctr"/>
                </a:tc>
                <a:tc>
                  <a:txBody>
                    <a:bodyPr/>
                    <a:lstStyle/>
                    <a:p>
                      <a:pPr algn="ctr" fontAlgn="ctr"/>
                      <a:r>
                        <a:rPr lang="en-US" sz="1400" dirty="0"/>
                        <a:t>Description</a:t>
                      </a:r>
                      <a:endParaRPr lang="en-US" sz="1400" dirty="0"/>
                    </a:p>
                  </a:txBody>
                  <a:tcPr marL="47625" marR="47625" marT="47625" marB="47625" anchor="ctr"/>
                </a:tc>
              </a:tr>
              <a:tr h="433756">
                <a:tc>
                  <a:txBody>
                    <a:bodyPr/>
                    <a:lstStyle/>
                    <a:p>
                      <a:pPr fontAlgn="ctr"/>
                      <a:r>
                        <a:rPr lang="en-US" b="0" dirty="0">
                          <a:effectLst/>
                        </a:rPr>
                        <a:t>Error</a:t>
                      </a:r>
                      <a:endParaRPr lang="en-US" b="0" dirty="0">
                        <a:effectLst/>
                      </a:endParaRPr>
                    </a:p>
                  </a:txBody>
                  <a:tcPr marL="47625" marR="47625" marT="47625" marB="47625" anchor="ctr"/>
                </a:tc>
                <a:tc>
                  <a:txBody>
                    <a:bodyPr/>
                    <a:lstStyle/>
                    <a:p>
                      <a:pPr fontAlgn="ctr"/>
                      <a:r>
                        <a:rPr lang="en-US" sz="1400" b="0" i="0" kern="1200" dirty="0">
                          <a:solidFill>
                            <a:schemeClr val="dk1"/>
                          </a:solidFill>
                          <a:effectLst/>
                          <a:latin typeface="+mn-lt"/>
                          <a:ea typeface="+mn-ea"/>
                          <a:cs typeface="+mn-cs"/>
                        </a:rPr>
                        <a:t>It is an event that indicates a significant problem such as loss of data or functionality. For example, if a service fails to load during startup, an error event is logged.</a:t>
                      </a:r>
                      <a:endParaRPr lang="en-US" b="0" dirty="0">
                        <a:effectLst/>
                      </a:endParaRPr>
                    </a:p>
                  </a:txBody>
                  <a:tcPr marL="47625" marR="47625" marT="47625" marB="47625" anchor="ctr"/>
                </a:tc>
              </a:tr>
              <a:tr h="788359">
                <a:tc>
                  <a:txBody>
                    <a:bodyPr/>
                    <a:lstStyle/>
                    <a:p>
                      <a:pPr fontAlgn="ctr"/>
                      <a:r>
                        <a:rPr lang="en-US" b="0" dirty="0">
                          <a:effectLst/>
                        </a:rPr>
                        <a:t>Warning</a:t>
                      </a:r>
                      <a:endParaRPr lang="en-US" b="0" dirty="0">
                        <a:effectLst/>
                      </a:endParaRPr>
                    </a:p>
                  </a:txBody>
                  <a:tcPr marL="47625" marR="47625" marT="47625" marB="47625" anchor="ctr"/>
                </a:tc>
                <a:tc>
                  <a:txBody>
                    <a:bodyPr/>
                    <a:lstStyle/>
                    <a:p>
                      <a:pPr fontAlgn="ctr"/>
                      <a:r>
                        <a:rPr lang="en-US" sz="1400" b="0" i="0" kern="1200" dirty="0">
                          <a:solidFill>
                            <a:schemeClr val="dk1"/>
                          </a:solidFill>
                          <a:effectLst/>
                          <a:latin typeface="+mn-lt"/>
                          <a:ea typeface="+mn-ea"/>
                          <a:cs typeface="+mn-cs"/>
                        </a:rPr>
                        <a:t>It is an event that is not necessarily significant but may indicate a possible future problem. For example, when disk space is low, a warning event is logged. If an application recovers from an event without loss of functionality or data, it can classify the event as a warning event.</a:t>
                      </a:r>
                      <a:endParaRPr lang="en-US" b="0" dirty="0">
                        <a:effectLst/>
                      </a:endParaRPr>
                    </a:p>
                  </a:txBody>
                  <a:tcPr marL="47625" marR="47625" marT="47625" marB="47625" anchor="ctr"/>
                </a:tc>
              </a:tr>
              <a:tr h="788359">
                <a:tc>
                  <a:txBody>
                    <a:bodyPr/>
                    <a:lstStyle/>
                    <a:p>
                      <a:pPr fontAlgn="ctr"/>
                      <a:r>
                        <a:rPr lang="en-US" sz="1400" b="0" dirty="0"/>
                        <a:t>Information</a:t>
                      </a:r>
                      <a:endParaRPr lang="en-US" sz="1400" b="0" dirty="0"/>
                    </a:p>
                  </a:txBody>
                  <a:tcPr marL="47625" marR="47625" marT="47625" marB="47625" anchor="ctr"/>
                </a:tc>
                <a:tc>
                  <a:txBody>
                    <a:bodyPr/>
                    <a:lstStyle/>
                    <a:p>
                      <a:pPr fontAlgn="ctr"/>
                      <a:r>
                        <a:rPr lang="en-US" sz="1400" b="0" i="0" kern="1200" dirty="0">
                          <a:solidFill>
                            <a:schemeClr val="dk1"/>
                          </a:solidFill>
                          <a:effectLst/>
                          <a:latin typeface="+mn-lt"/>
                          <a:ea typeface="+mn-ea"/>
                          <a:cs typeface="+mn-cs"/>
                        </a:rPr>
                        <a:t>It describes the successful operation of an application, driver, or service. For example, when a network driver loads successfully, it may be appropriate to log an information event. Note that it is generally inappropriate for a desktop application to log an event each time it starts.</a:t>
                      </a:r>
                      <a:endParaRPr lang="en-GB" sz="1400" b="0" dirty="0"/>
                    </a:p>
                  </a:txBody>
                  <a:tcPr marL="47625" marR="47625" marT="47625" marB="47625" anchor="ctr"/>
                </a:tc>
              </a:tr>
              <a:tr h="433756">
                <a:tc>
                  <a:txBody>
                    <a:bodyPr/>
                    <a:lstStyle/>
                    <a:p>
                      <a:pPr fontAlgn="ctr"/>
                      <a:r>
                        <a:rPr lang="en-US" sz="1400" b="0" dirty="0"/>
                        <a:t>Success Audit</a:t>
                      </a:r>
                      <a:endParaRPr lang="en-US" sz="1400" b="0" dirty="0"/>
                    </a:p>
                  </a:txBody>
                  <a:tcPr marL="47625" marR="47625" marT="47625" marB="47625" anchor="ctr"/>
                </a:tc>
                <a:tc>
                  <a:txBody>
                    <a:bodyPr/>
                    <a:lstStyle/>
                    <a:p>
                      <a:pPr fontAlgn="ctr"/>
                      <a:r>
                        <a:rPr lang="en-GB" sz="1400" b="0" dirty="0"/>
                        <a:t>It </a:t>
                      </a:r>
                      <a:r>
                        <a:rPr lang="en-US" sz="1400" b="0" i="0" kern="1200" dirty="0">
                          <a:solidFill>
                            <a:schemeClr val="dk1"/>
                          </a:solidFill>
                          <a:effectLst/>
                          <a:latin typeface="+mn-lt"/>
                          <a:ea typeface="+mn-ea"/>
                          <a:cs typeface="+mn-cs"/>
                        </a:rPr>
                        <a:t>is an event that records an audited security access attempt that is successful. For example, a user’s successful attempt to log on to the system is a success audit event.</a:t>
                      </a:r>
                      <a:endParaRPr lang="en-GB" sz="1400" b="0" dirty="0"/>
                    </a:p>
                  </a:txBody>
                  <a:tcPr marL="47625" marR="47625" marT="47625" marB="47625" anchor="ctr"/>
                </a:tc>
              </a:tr>
              <a:tr h="433756">
                <a:tc>
                  <a:txBody>
                    <a:bodyPr/>
                    <a:lstStyle/>
                    <a:p>
                      <a:pPr fontAlgn="ctr"/>
                      <a:r>
                        <a:rPr lang="en-US" b="0" dirty="0">
                          <a:effectLst/>
                        </a:rPr>
                        <a:t>Failure Audit</a:t>
                      </a:r>
                      <a:endParaRPr lang="en-US" b="0" dirty="0">
                        <a:effectLst/>
                      </a:endParaRPr>
                    </a:p>
                  </a:txBody>
                  <a:tcPr marL="47625" marR="47625" marT="47625" marB="47625" anchor="ctr"/>
                </a:tc>
                <a:tc>
                  <a:txBody>
                    <a:bodyPr/>
                    <a:lstStyle/>
                    <a:p>
                      <a:pPr fontAlgn="ctr"/>
                      <a:r>
                        <a:rPr lang="en-US" sz="1400" b="0" i="0" kern="1200" dirty="0">
                          <a:solidFill>
                            <a:schemeClr val="dk1"/>
                          </a:solidFill>
                          <a:effectLst/>
                          <a:latin typeface="+mn-lt"/>
                          <a:ea typeface="+mn-ea"/>
                          <a:cs typeface="+mn-cs"/>
                        </a:rPr>
                        <a:t>It is an event that records an audited security access attempt that fails. For example, if a user tries to access a network drive and fails, the attempt is logged as a failure audit event.</a:t>
                      </a:r>
                      <a:endParaRPr lang="en-US" b="0" dirty="0">
                        <a:effectLst/>
                      </a:endParaRPr>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sz="1600" dirty="0"/>
              <a:t>End Device Logs </a:t>
            </a:r>
            <a:endParaRPr sz="1600" dirty="0"/>
          </a:p>
          <a:p>
            <a:r>
              <a:rPr lang="en-US" dirty="0"/>
              <a:t>Syslog</a:t>
            </a:r>
            <a:endParaRPr lang="en-US" dirty="0"/>
          </a:p>
        </p:txBody>
      </p:sp>
      <p:sp>
        <p:nvSpPr>
          <p:cNvPr id="2" name="Content Placeholder 1"/>
          <p:cNvSpPr>
            <a:spLocks noGrp="1"/>
          </p:cNvSpPr>
          <p:nvPr>
            <p:ph idx="1"/>
          </p:nvPr>
        </p:nvSpPr>
        <p:spPr>
          <a:xfrm>
            <a:off x="64786" y="747879"/>
            <a:ext cx="8999935" cy="3970127"/>
          </a:xfrm>
        </p:spPr>
        <p:txBody>
          <a:bodyPr/>
          <a:lstStyle/>
          <a:p>
            <a:pPr>
              <a:buFont typeface="Arial" panose="020B0604020202020204" pitchFamily="34" charset="0"/>
              <a:buChar char="•"/>
            </a:pPr>
            <a:r>
              <a:rPr lang="en-US" sz="1400" dirty="0"/>
              <a:t>Syslog incudes specifications for message formats, a client-server application structure, and network protocol. It is a client/server protocol. </a:t>
            </a:r>
            <a:endParaRPr lang="en-US" sz="1400" dirty="0"/>
          </a:p>
          <a:p>
            <a:pPr>
              <a:buFont typeface="Arial" panose="020B0604020202020204" pitchFamily="34" charset="0"/>
              <a:buChar char="•"/>
            </a:pPr>
            <a:r>
              <a:rPr lang="en-US" sz="1400" b="0" i="0" dirty="0">
                <a:effectLst/>
              </a:rPr>
              <a:t>Many different types of network devices can be configured to use the syslog standard to log events to centralized syslog servers.</a:t>
            </a:r>
            <a:endParaRPr lang="en-US" sz="1400" dirty="0"/>
          </a:p>
          <a:p>
            <a:pPr>
              <a:buFont typeface="Arial" panose="020B0604020202020204" pitchFamily="34" charset="0"/>
              <a:buChar char="•"/>
            </a:pPr>
            <a:r>
              <a:rPr lang="en-US" sz="1400" dirty="0"/>
              <a:t>The full format of a Syslog message has three distinct parts: PRI (priority), HEADER, MSG (message text).</a:t>
            </a:r>
            <a:endParaRPr lang="en-US" sz="1400" dirty="0"/>
          </a:p>
          <a:p>
            <a:pPr lvl="1">
              <a:buFont typeface="Arial" panose="020B0604020202020204" pitchFamily="34" charset="0"/>
              <a:buChar char="•"/>
            </a:pPr>
            <a:r>
              <a:rPr lang="en-US" b="0" i="0" dirty="0">
                <a:effectLst/>
              </a:rPr>
              <a:t>The PRI consists of two elements, the Facility and Severity of the message, which are both integer values. </a:t>
            </a:r>
            <a:endParaRPr lang="en-US" b="0" i="0" dirty="0">
              <a:effectLst/>
            </a:endParaRPr>
          </a:p>
          <a:p>
            <a:pPr lvl="1">
              <a:buFont typeface="Arial" panose="020B0604020202020204" pitchFamily="34" charset="0"/>
              <a:buChar char="•"/>
            </a:pPr>
            <a:r>
              <a:rPr lang="en-US" b="0" i="0" dirty="0">
                <a:effectLst/>
              </a:rPr>
              <a:t>The Facility consists of sources that generated the message, such as the system, process, or application.</a:t>
            </a:r>
            <a:endParaRPr lang="en-US" b="0" i="0" dirty="0">
              <a:effectLst/>
            </a:endParaRPr>
          </a:p>
          <a:p>
            <a:pPr lvl="1">
              <a:buFont typeface="Arial" panose="020B0604020202020204" pitchFamily="34" charset="0"/>
              <a:buChar char="•"/>
            </a:pPr>
            <a:r>
              <a:rPr lang="en-US" b="0" i="0" dirty="0">
                <a:effectLst/>
              </a:rPr>
              <a:t>The Severity is a value from 0-7 that defines the severity of the message.</a:t>
            </a:r>
            <a:endParaRPr lang="en-US" dirty="0"/>
          </a:p>
        </p:txBody>
      </p:sp>
      <p:pic>
        <p:nvPicPr>
          <p:cNvPr id="3" name="Picture 2"/>
          <p:cNvPicPr>
            <a:picLocks noChangeAspect="1"/>
          </p:cNvPicPr>
          <p:nvPr/>
        </p:nvPicPr>
        <p:blipFill>
          <a:blip r:embed="rId1"/>
          <a:stretch>
            <a:fillRect/>
          </a:stretch>
        </p:blipFill>
        <p:spPr>
          <a:xfrm>
            <a:off x="1860928" y="3132512"/>
            <a:ext cx="5422145" cy="1620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72815" y="2689"/>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sz="1600" dirty="0"/>
              <a:t>End Device Logs </a:t>
            </a:r>
            <a:endParaRPr sz="1600" dirty="0"/>
          </a:p>
          <a:p>
            <a:r>
              <a:rPr lang="en-US" dirty="0"/>
              <a:t>Syslog (Contd.)</a:t>
            </a:r>
            <a:endParaRPr lang="en-US" dirty="0"/>
          </a:p>
        </p:txBody>
      </p:sp>
      <p:sp>
        <p:nvSpPr>
          <p:cNvPr id="2" name="Content Placeholder 1"/>
          <p:cNvSpPr>
            <a:spLocks noGrp="1"/>
          </p:cNvSpPr>
          <p:nvPr>
            <p:ph idx="1"/>
          </p:nvPr>
        </p:nvSpPr>
        <p:spPr>
          <a:xfrm>
            <a:off x="0" y="685084"/>
            <a:ext cx="9144000" cy="1369185"/>
          </a:xfrm>
        </p:spPr>
        <p:txBody>
          <a:bodyPr/>
          <a:lstStyle/>
          <a:p>
            <a:pPr marL="0" indent="0">
              <a:buNone/>
            </a:pPr>
            <a:r>
              <a:rPr lang="en-US" sz="1400" b="1" dirty="0"/>
              <a:t>Facility</a:t>
            </a:r>
            <a:endParaRPr lang="en-US" sz="1400" b="1" dirty="0"/>
          </a:p>
          <a:p>
            <a:pPr>
              <a:spcBef>
                <a:spcPts val="300"/>
              </a:spcBef>
              <a:spcAft>
                <a:spcPts val="300"/>
              </a:spcAft>
              <a:buFont typeface="Arial" panose="020B0604020202020204" pitchFamily="34" charset="0"/>
              <a:buChar char="•"/>
            </a:pPr>
            <a:r>
              <a:rPr lang="en-US" dirty="0"/>
              <a:t>Facility codes between 15 and 23 (local0-local7) are not assigned a keyword or name. </a:t>
            </a:r>
            <a:endParaRPr lang="en-US" dirty="0"/>
          </a:p>
          <a:p>
            <a:pPr>
              <a:spcBef>
                <a:spcPts val="300"/>
              </a:spcBef>
              <a:spcAft>
                <a:spcPts val="300"/>
              </a:spcAft>
              <a:buFont typeface="Arial" panose="020B0604020202020204" pitchFamily="34" charset="0"/>
              <a:buChar char="•"/>
            </a:pPr>
            <a:r>
              <a:rPr lang="en-US" dirty="0"/>
              <a:t>They can be assigned to different meanings depending on the use context. </a:t>
            </a:r>
            <a:r>
              <a:rPr lang="en-US" b="0" i="0" dirty="0">
                <a:effectLst/>
              </a:rPr>
              <a:t>Also, various operating systems have been found to utilize both facilities 9 and 15 for clock messages.</a:t>
            </a:r>
            <a:endParaRPr lang="en-US" b="0" i="0" dirty="0">
              <a:effectLst/>
            </a:endParaRPr>
          </a:p>
          <a:p>
            <a:pPr marL="0" indent="0">
              <a:spcBef>
                <a:spcPts val="300"/>
              </a:spcBef>
              <a:spcAft>
                <a:spcPts val="300"/>
              </a:spcAft>
              <a:buNone/>
            </a:pPr>
            <a:r>
              <a:rPr lang="en-US" sz="1400" b="1" dirty="0"/>
              <a:t>Severity</a:t>
            </a:r>
            <a:endParaRPr lang="en-US" sz="1400" b="1" dirty="0"/>
          </a:p>
          <a:p>
            <a:pPr marL="0" indent="0">
              <a:spcBef>
                <a:spcPts val="300"/>
              </a:spcBef>
              <a:spcAft>
                <a:spcPts val="300"/>
              </a:spcAft>
              <a:buNone/>
            </a:pPr>
            <a:endParaRPr lang="en-US" b="0" i="0" dirty="0">
              <a:effectLst/>
            </a:endParaRPr>
          </a:p>
          <a:p>
            <a:pPr marL="285750" lvl="1" indent="-285750">
              <a:spcBef>
                <a:spcPts val="600"/>
              </a:spcBef>
              <a:spcAft>
                <a:spcPts val="600"/>
              </a:spcAft>
              <a:buSzPct val="90000"/>
              <a:buFont typeface="Arial" panose="020B0604020202020204" pitchFamily="34" charset="0"/>
              <a:buChar char="•"/>
            </a:pPr>
            <a:endParaRPr lang="en-US" b="1" dirty="0"/>
          </a:p>
          <a:p>
            <a:pPr marL="474345" lvl="1" indent="-285750">
              <a:buFont typeface="Arial" panose="020B0604020202020204" pitchFamily="34" charset="0"/>
              <a:buChar char="•"/>
            </a:pPr>
            <a:endParaRPr lang="en-US" dirty="0"/>
          </a:p>
          <a:p>
            <a:pPr marL="285750" lvl="1" indent="-285750">
              <a:spcBef>
                <a:spcPts val="600"/>
              </a:spcBef>
              <a:spcAft>
                <a:spcPts val="600"/>
              </a:spcAft>
              <a:buSzPct val="90000"/>
              <a:buFont typeface="Arial" panose="020B0604020202020204" pitchFamily="34" charset="0"/>
              <a:buChar char="•"/>
            </a:pPr>
            <a:endParaRPr lang="en-US" b="1" dirty="0"/>
          </a:p>
        </p:txBody>
      </p:sp>
      <p:graphicFrame>
        <p:nvGraphicFramePr>
          <p:cNvPr id="5" name="Table 4"/>
          <p:cNvGraphicFramePr>
            <a:graphicFrameLocks noGrp="1"/>
          </p:cNvGraphicFramePr>
          <p:nvPr/>
        </p:nvGraphicFramePr>
        <p:xfrm>
          <a:off x="187891" y="2142344"/>
          <a:ext cx="8868427" cy="2640330"/>
        </p:xfrm>
        <a:graphic>
          <a:graphicData uri="http://schemas.openxmlformats.org/drawingml/2006/table">
            <a:tbl>
              <a:tblPr firstRow="1" bandRow="1">
                <a:tableStyleId>{5C22544A-7EE6-4342-B048-85BDC9FD1C3A}</a:tableStyleId>
              </a:tblPr>
              <a:tblGrid>
                <a:gridCol w="622413"/>
                <a:gridCol w="8246014"/>
              </a:tblGrid>
              <a:tr h="257341">
                <a:tc>
                  <a:txBody>
                    <a:bodyPr/>
                    <a:lstStyle/>
                    <a:p>
                      <a:pPr algn="ctr" fontAlgn="ctr"/>
                      <a:r>
                        <a:rPr lang="en-US" sz="1300" b="1" dirty="0">
                          <a:effectLst/>
                        </a:rPr>
                        <a:t>Value</a:t>
                      </a:r>
                      <a:endParaRPr lang="en-US" sz="1300" b="0" dirty="0">
                        <a:effectLst/>
                      </a:endParaRPr>
                    </a:p>
                  </a:txBody>
                  <a:tcPr marL="47625" marR="47625" marT="47625" marB="47625" anchor="ctr"/>
                </a:tc>
                <a:tc>
                  <a:txBody>
                    <a:bodyPr/>
                    <a:lstStyle/>
                    <a:p>
                      <a:pPr algn="ctr" fontAlgn="ctr"/>
                      <a:r>
                        <a:rPr lang="en-US" sz="1300" b="1" dirty="0">
                          <a:effectLst/>
                        </a:rPr>
                        <a:t>Severity</a:t>
                      </a:r>
                      <a:endParaRPr lang="en-US" sz="1300" b="0" dirty="0">
                        <a:effectLst/>
                      </a:endParaRPr>
                    </a:p>
                  </a:txBody>
                  <a:tcPr marL="47625" marR="47625" marT="47625" marB="47625" anchor="ctr"/>
                </a:tc>
              </a:tr>
              <a:tr h="257341">
                <a:tc>
                  <a:txBody>
                    <a:bodyPr/>
                    <a:lstStyle/>
                    <a:p>
                      <a:pPr fontAlgn="ctr"/>
                      <a:r>
                        <a:rPr lang="en-US" sz="1300" b="0" dirty="0">
                          <a:effectLst/>
                        </a:rPr>
                        <a:t>0</a:t>
                      </a:r>
                      <a:endParaRPr lang="en-US" sz="1300" b="0" dirty="0">
                        <a:effectLst/>
                      </a:endParaRPr>
                    </a:p>
                  </a:txBody>
                  <a:tcPr marL="47625" marR="47625" marT="47625" marB="47625" anchor="ctr"/>
                </a:tc>
                <a:tc>
                  <a:txBody>
                    <a:bodyPr/>
                    <a:lstStyle/>
                    <a:p>
                      <a:pPr fontAlgn="ctr"/>
                      <a:r>
                        <a:rPr lang="en-US" sz="1300" b="1" dirty="0">
                          <a:effectLst/>
                        </a:rPr>
                        <a:t>Emergency</a:t>
                      </a:r>
                      <a:r>
                        <a:rPr lang="en-US" sz="1300" b="0" dirty="0">
                          <a:effectLst/>
                        </a:rPr>
                        <a:t>: system is unusable</a:t>
                      </a:r>
                      <a:endParaRPr lang="en-US" sz="1300" b="0" dirty="0">
                        <a:effectLst/>
                      </a:endParaRPr>
                    </a:p>
                  </a:txBody>
                  <a:tcPr marL="47625" marR="47625" marT="47625" marB="47625" anchor="ctr"/>
                </a:tc>
              </a:tr>
              <a:tr h="257341">
                <a:tc>
                  <a:txBody>
                    <a:bodyPr/>
                    <a:lstStyle/>
                    <a:p>
                      <a:pPr fontAlgn="ctr"/>
                      <a:r>
                        <a:rPr lang="en-US" sz="1300" b="0" dirty="0">
                          <a:effectLst/>
                        </a:rPr>
                        <a:t>1</a:t>
                      </a:r>
                      <a:endParaRPr lang="en-US" sz="1300" b="0" dirty="0">
                        <a:effectLst/>
                      </a:endParaRPr>
                    </a:p>
                  </a:txBody>
                  <a:tcPr marL="47625" marR="47625" marT="47625" marB="47625" anchor="ctr"/>
                </a:tc>
                <a:tc>
                  <a:txBody>
                    <a:bodyPr/>
                    <a:lstStyle/>
                    <a:p>
                      <a:pPr fontAlgn="ctr"/>
                      <a:r>
                        <a:rPr lang="en-US" sz="1300" b="1" dirty="0">
                          <a:effectLst/>
                        </a:rPr>
                        <a:t>Alert</a:t>
                      </a:r>
                      <a:r>
                        <a:rPr lang="en-US" sz="1300" b="0" dirty="0">
                          <a:effectLst/>
                        </a:rPr>
                        <a:t>: action must be taken immediately</a:t>
                      </a:r>
                      <a:endParaRPr lang="en-US" sz="1300" b="0" dirty="0">
                        <a:effectLst/>
                      </a:endParaRPr>
                    </a:p>
                  </a:txBody>
                  <a:tcPr marL="47625" marR="47625" marT="47625" marB="47625" anchor="ctr"/>
                </a:tc>
              </a:tr>
              <a:tr h="257341">
                <a:tc>
                  <a:txBody>
                    <a:bodyPr/>
                    <a:lstStyle/>
                    <a:p>
                      <a:pPr fontAlgn="ctr"/>
                      <a:r>
                        <a:rPr lang="en-US" sz="1300" b="0" dirty="0">
                          <a:effectLst/>
                        </a:rPr>
                        <a:t>2</a:t>
                      </a:r>
                      <a:endParaRPr lang="en-US" sz="1300" b="0" dirty="0">
                        <a:effectLst/>
                      </a:endParaRPr>
                    </a:p>
                  </a:txBody>
                  <a:tcPr marL="47625" marR="47625" marT="47625" marB="47625" anchor="ctr"/>
                </a:tc>
                <a:tc>
                  <a:txBody>
                    <a:bodyPr/>
                    <a:lstStyle/>
                    <a:p>
                      <a:pPr fontAlgn="ctr"/>
                      <a:r>
                        <a:rPr lang="en-US" sz="1300" b="1" dirty="0">
                          <a:effectLst/>
                        </a:rPr>
                        <a:t>Critical</a:t>
                      </a:r>
                      <a:r>
                        <a:rPr lang="en-US" sz="1300" b="0" dirty="0">
                          <a:effectLst/>
                        </a:rPr>
                        <a:t>: critical conditions that should be corrected immediately and indicates failure in a system</a:t>
                      </a:r>
                      <a:endParaRPr lang="en-US" sz="1300" b="0" dirty="0">
                        <a:effectLst/>
                      </a:endParaRPr>
                    </a:p>
                  </a:txBody>
                  <a:tcPr marL="47625" marR="47625" marT="47625" marB="47625" anchor="ctr"/>
                </a:tc>
              </a:tr>
              <a:tr h="257341">
                <a:tc>
                  <a:txBody>
                    <a:bodyPr/>
                    <a:lstStyle/>
                    <a:p>
                      <a:pPr fontAlgn="ctr"/>
                      <a:r>
                        <a:rPr lang="en-US" sz="1300" b="0" dirty="0">
                          <a:effectLst/>
                        </a:rPr>
                        <a:t>3</a:t>
                      </a:r>
                      <a:endParaRPr lang="en-US" sz="1300" b="0" dirty="0">
                        <a:effectLst/>
                      </a:endParaRPr>
                    </a:p>
                  </a:txBody>
                  <a:tcPr marL="47625" marR="47625" marT="47625" marB="47625" anchor="ctr"/>
                </a:tc>
                <a:tc>
                  <a:txBody>
                    <a:bodyPr/>
                    <a:lstStyle/>
                    <a:p>
                      <a:pPr fontAlgn="ctr"/>
                      <a:r>
                        <a:rPr lang="en-US" sz="1300" b="1" dirty="0">
                          <a:effectLst/>
                        </a:rPr>
                        <a:t>Error</a:t>
                      </a:r>
                      <a:r>
                        <a:rPr lang="en-US" sz="1300" b="0" dirty="0">
                          <a:effectLst/>
                        </a:rPr>
                        <a:t>: a failure that is not urgent, should be resolved within a given time</a:t>
                      </a:r>
                      <a:endParaRPr lang="en-US" sz="1300" b="0" dirty="0">
                        <a:effectLst/>
                      </a:endParaRPr>
                    </a:p>
                  </a:txBody>
                  <a:tcPr marL="47625" marR="47625" marT="47625" marB="47625" anchor="ctr"/>
                </a:tc>
              </a:tr>
              <a:tr h="257341">
                <a:tc>
                  <a:txBody>
                    <a:bodyPr/>
                    <a:lstStyle/>
                    <a:p>
                      <a:pPr fontAlgn="ctr"/>
                      <a:r>
                        <a:rPr lang="en-US" sz="1300" b="0" dirty="0">
                          <a:effectLst/>
                        </a:rPr>
                        <a:t>4</a:t>
                      </a:r>
                      <a:endParaRPr lang="en-US" sz="1300" b="0" dirty="0">
                        <a:effectLst/>
                      </a:endParaRPr>
                    </a:p>
                  </a:txBody>
                  <a:tcPr marL="47625" marR="47625" marT="47625" marB="47625" anchor="ctr"/>
                </a:tc>
                <a:tc>
                  <a:txBody>
                    <a:bodyPr/>
                    <a:lstStyle/>
                    <a:p>
                      <a:pPr fontAlgn="ctr"/>
                      <a:r>
                        <a:rPr lang="en-US" sz="1300" b="1" dirty="0">
                          <a:effectLst/>
                        </a:rPr>
                        <a:t>Warning</a:t>
                      </a:r>
                      <a:r>
                        <a:rPr lang="en-US" sz="1300" b="0" dirty="0">
                          <a:effectLst/>
                        </a:rPr>
                        <a:t>: an error does not presently exist; but, an error will occur in the future if the condition is not addressed</a:t>
                      </a:r>
                      <a:endParaRPr lang="en-US" sz="1300" b="0" dirty="0">
                        <a:effectLst/>
                      </a:endParaRPr>
                    </a:p>
                  </a:txBody>
                  <a:tcPr marL="47625" marR="47625" marT="47625" marB="47625" anchor="ctr"/>
                </a:tc>
              </a:tr>
              <a:tr h="257341">
                <a:tc>
                  <a:txBody>
                    <a:bodyPr/>
                    <a:lstStyle/>
                    <a:p>
                      <a:pPr fontAlgn="ctr"/>
                      <a:r>
                        <a:rPr lang="en-US" sz="1300" b="0" dirty="0">
                          <a:effectLst/>
                        </a:rPr>
                        <a:t>5</a:t>
                      </a:r>
                      <a:endParaRPr lang="en-US" sz="1300" b="0" dirty="0">
                        <a:effectLst/>
                      </a:endParaRPr>
                    </a:p>
                  </a:txBody>
                  <a:tcPr marL="47625" marR="47625" marT="47625" marB="47625" anchor="ctr"/>
                </a:tc>
                <a:tc>
                  <a:txBody>
                    <a:bodyPr/>
                    <a:lstStyle/>
                    <a:p>
                      <a:pPr fontAlgn="ctr"/>
                      <a:r>
                        <a:rPr lang="en-US" sz="1300" b="1" dirty="0">
                          <a:effectLst/>
                        </a:rPr>
                        <a:t>Notice</a:t>
                      </a:r>
                      <a:r>
                        <a:rPr lang="en-US" sz="1300" b="0" dirty="0">
                          <a:effectLst/>
                        </a:rPr>
                        <a:t>: an event that is not an error, but that is considered unusual. Does not require immediate action.</a:t>
                      </a:r>
                      <a:endParaRPr lang="en-US" sz="1300" b="0" dirty="0">
                        <a:effectLst/>
                      </a:endParaRPr>
                    </a:p>
                  </a:txBody>
                  <a:tcPr marL="47625" marR="47625" marT="47625" marB="47625" anchor="ctr"/>
                </a:tc>
              </a:tr>
              <a:tr h="257341">
                <a:tc>
                  <a:txBody>
                    <a:bodyPr/>
                    <a:lstStyle/>
                    <a:p>
                      <a:pPr fontAlgn="ctr"/>
                      <a:r>
                        <a:rPr lang="en-US" sz="1300" b="0" dirty="0">
                          <a:effectLst/>
                        </a:rPr>
                        <a:t>6</a:t>
                      </a:r>
                      <a:endParaRPr lang="en-US" sz="1300" b="0" dirty="0">
                        <a:effectLst/>
                      </a:endParaRPr>
                    </a:p>
                  </a:txBody>
                  <a:tcPr marL="47625" marR="47625" marT="47625" marB="47625" anchor="ctr"/>
                </a:tc>
                <a:tc>
                  <a:txBody>
                    <a:bodyPr/>
                    <a:lstStyle/>
                    <a:p>
                      <a:pPr fontAlgn="ctr"/>
                      <a:r>
                        <a:rPr lang="en-US" sz="1300" b="1" dirty="0">
                          <a:effectLst/>
                        </a:rPr>
                        <a:t>Informational</a:t>
                      </a:r>
                      <a:r>
                        <a:rPr lang="en-US" sz="1300" b="0" dirty="0">
                          <a:effectLst/>
                        </a:rPr>
                        <a:t>: messages issued regarding normal operation</a:t>
                      </a:r>
                      <a:endParaRPr lang="en-US" sz="1300" b="0" dirty="0">
                        <a:effectLst/>
                      </a:endParaRPr>
                    </a:p>
                  </a:txBody>
                  <a:tcPr marL="47625" marR="47625" marT="47625" marB="47625" anchor="ctr"/>
                </a:tc>
              </a:tr>
              <a:tr h="257341">
                <a:tc>
                  <a:txBody>
                    <a:bodyPr/>
                    <a:lstStyle/>
                    <a:p>
                      <a:pPr fontAlgn="ctr"/>
                      <a:r>
                        <a:rPr lang="en-US" sz="1300" b="0" dirty="0">
                          <a:effectLst/>
                        </a:rPr>
                        <a:t>7</a:t>
                      </a:r>
                      <a:endParaRPr lang="en-US" sz="1300" b="0" dirty="0">
                        <a:effectLst/>
                      </a:endParaRPr>
                    </a:p>
                  </a:txBody>
                  <a:tcPr marL="47625" marR="47625" marT="47625" marB="47625" anchor="ctr"/>
                </a:tc>
                <a:tc>
                  <a:txBody>
                    <a:bodyPr/>
                    <a:lstStyle/>
                    <a:p>
                      <a:pPr fontAlgn="ctr"/>
                      <a:r>
                        <a:rPr lang="en-US" sz="1300" b="1" dirty="0">
                          <a:effectLst/>
                        </a:rPr>
                        <a:t>Debug</a:t>
                      </a:r>
                      <a:r>
                        <a:rPr lang="en-US" sz="1300" b="0" dirty="0">
                          <a:effectLst/>
                        </a:rPr>
                        <a:t>: messages of interest to developers</a:t>
                      </a:r>
                      <a:endParaRPr lang="en-US" sz="1300" b="0" dirty="0">
                        <a:effectLst/>
                      </a:endParaRPr>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sz="1600" dirty="0"/>
              <a:t>End Device Logs </a:t>
            </a:r>
            <a:endParaRPr sz="1600" dirty="0"/>
          </a:p>
          <a:p>
            <a:r>
              <a:rPr lang="en-US" dirty="0"/>
              <a:t>Syslog (Contd.)</a:t>
            </a:r>
            <a:endParaRPr lang="en-US" dirty="0"/>
          </a:p>
        </p:txBody>
      </p:sp>
      <p:sp>
        <p:nvSpPr>
          <p:cNvPr id="2" name="Content Placeholder 1"/>
          <p:cNvSpPr>
            <a:spLocks noGrp="1"/>
          </p:cNvSpPr>
          <p:nvPr>
            <p:ph idx="1"/>
          </p:nvPr>
        </p:nvSpPr>
        <p:spPr>
          <a:xfrm>
            <a:off x="108440" y="805301"/>
            <a:ext cx="8826010" cy="1765632"/>
          </a:xfrm>
        </p:spPr>
        <p:txBody>
          <a:bodyPr/>
          <a:lstStyle/>
          <a:p>
            <a:pPr marL="0" lvl="1" indent="0">
              <a:spcBef>
                <a:spcPts val="600"/>
              </a:spcBef>
              <a:spcAft>
                <a:spcPts val="600"/>
              </a:spcAft>
              <a:buSzPct val="90000"/>
              <a:buNone/>
            </a:pPr>
            <a:r>
              <a:rPr lang="en-US" sz="1600" b="1" dirty="0"/>
              <a:t>Priority</a:t>
            </a:r>
            <a:endParaRPr lang="en-US" sz="1600" b="1" dirty="0"/>
          </a:p>
          <a:p>
            <a:pPr>
              <a:buFont typeface="Arial" panose="020B0604020202020204" pitchFamily="34" charset="0"/>
              <a:buChar char="•"/>
            </a:pPr>
            <a:r>
              <a:rPr lang="en-US" sz="1600" dirty="0"/>
              <a:t>The Priority (PRI) value is calculated by multiplying the Facility value by 8, and then adding it to the Severity value, as shown below</a:t>
            </a:r>
            <a:endParaRPr lang="en-US" sz="1600" dirty="0"/>
          </a:p>
          <a:p>
            <a:pPr marL="0" indent="0">
              <a:buNone/>
            </a:pPr>
            <a:r>
              <a:rPr lang="en-US" sz="1600" b="1" dirty="0"/>
              <a:t>				Priority = (Facility * 8) + Severity</a:t>
            </a:r>
            <a:endParaRPr lang="en-US" sz="1600" dirty="0"/>
          </a:p>
          <a:p>
            <a:pPr>
              <a:buFont typeface="Arial" panose="020B0604020202020204" pitchFamily="34" charset="0"/>
              <a:buChar char="•"/>
            </a:pPr>
            <a:r>
              <a:rPr lang="en-US" sz="1600" dirty="0"/>
              <a:t>The Priority value is the first value in a packet and occurs between angled brackets &lt;&gt;.</a:t>
            </a:r>
            <a:endParaRPr lang="en-US" sz="1600" dirty="0"/>
          </a:p>
          <a:p>
            <a:pPr marL="0" lvl="1" indent="0">
              <a:spcBef>
                <a:spcPts val="600"/>
              </a:spcBef>
              <a:spcAft>
                <a:spcPts val="600"/>
              </a:spcAft>
              <a:buSzPct val="90000"/>
              <a:buNone/>
            </a:pPr>
            <a:endParaRPr lang="en-US" sz="1600" b="1" dirty="0"/>
          </a:p>
          <a:p>
            <a:pPr marL="0" lvl="1" indent="0">
              <a:spcBef>
                <a:spcPts val="600"/>
              </a:spcBef>
              <a:spcAft>
                <a:spcPts val="600"/>
              </a:spcAft>
              <a:buSzPct val="90000"/>
              <a:buNone/>
            </a:pPr>
            <a:endParaRPr lang="en-US" sz="1600" b="1" dirty="0"/>
          </a:p>
        </p:txBody>
      </p:sp>
    </p:spTree>
    <p:custDataLst>
      <p:tags r:id="rId1"/>
    </p:custData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sz="1600" dirty="0"/>
              <a:t>End Device Logs </a:t>
            </a:r>
            <a:endParaRPr sz="1600" dirty="0"/>
          </a:p>
          <a:p>
            <a:r>
              <a:rPr lang="en-US" dirty="0"/>
              <a:t>Server Logs</a:t>
            </a:r>
            <a:endParaRPr lang="en-US" dirty="0"/>
          </a:p>
        </p:txBody>
      </p:sp>
      <p:sp>
        <p:nvSpPr>
          <p:cNvPr id="2" name="Content Placeholder 1"/>
          <p:cNvSpPr>
            <a:spLocks noGrp="1"/>
          </p:cNvSpPr>
          <p:nvPr>
            <p:ph idx="1"/>
          </p:nvPr>
        </p:nvSpPr>
        <p:spPr>
          <a:xfrm>
            <a:off x="159777" y="729926"/>
            <a:ext cx="8826010" cy="1640783"/>
          </a:xfrm>
        </p:spPr>
        <p:txBody>
          <a:bodyPr/>
          <a:lstStyle/>
          <a:p>
            <a:pPr>
              <a:buFont typeface="Arial" panose="020B0604020202020204" pitchFamily="34" charset="0"/>
              <a:buChar char="•"/>
            </a:pPr>
            <a:r>
              <a:rPr lang="en-US" sz="1600" dirty="0"/>
              <a:t>Server logs are an essential source of data for network security monitoring.</a:t>
            </a:r>
            <a:endParaRPr lang="en-US" sz="1600" dirty="0"/>
          </a:p>
          <a:p>
            <a:pPr>
              <a:buFont typeface="Arial" panose="020B0604020202020204" pitchFamily="34" charset="0"/>
              <a:buChar char="•"/>
            </a:pPr>
            <a:r>
              <a:rPr lang="en-US" sz="1600" b="0" i="0" dirty="0">
                <a:effectLst/>
              </a:rPr>
              <a:t>DNS proxy server logs which document all the DNS queries and responses that occur on the network are especially important. </a:t>
            </a:r>
            <a:endParaRPr lang="en-US" sz="1600" b="0" i="0" dirty="0">
              <a:effectLst/>
            </a:endParaRPr>
          </a:p>
          <a:p>
            <a:pPr>
              <a:buFont typeface="Arial" panose="020B0604020202020204" pitchFamily="34" charset="0"/>
              <a:buChar char="•"/>
            </a:pPr>
            <a:r>
              <a:rPr lang="en-US" sz="1600" dirty="0"/>
              <a:t>Two important log files are Apache webserver access logs and Microsoft Internet Information Server (IIS) access logs.</a:t>
            </a:r>
            <a:endParaRPr lang="en-US" sz="1600" b="1" dirty="0"/>
          </a:p>
          <a:p>
            <a:pPr>
              <a:buFont typeface="Arial" panose="020B0604020202020204" pitchFamily="34" charset="0"/>
              <a:buChar char="•"/>
            </a:pPr>
            <a:endParaRPr lang="en-US" sz="1600" b="1" dirty="0"/>
          </a:p>
        </p:txBody>
      </p:sp>
      <p:sp>
        <p:nvSpPr>
          <p:cNvPr id="7" name="Text Box 6"/>
          <p:cNvSpPr/>
          <p:nvPr/>
        </p:nvSpPr>
        <p:spPr>
          <a:xfrm>
            <a:off x="200025" y="2370709"/>
            <a:ext cx="2123082" cy="338554"/>
          </a:xfrm>
          <a:prstGeom prst="rect">
            <a:avLst/>
          </a:prstGeom>
        </p:spPr>
        <p:txBody>
          <a:bodyPr wrap="none">
            <a:spAutoFit/>
          </a:bodyPr>
          <a:lstStyle/>
          <a:p>
            <a:pPr marL="0" indent="0">
              <a:buNone/>
            </a:pPr>
            <a:r>
              <a:rPr lang="en-US" sz="1600" b="1" dirty="0">
                <a:solidFill>
                  <a:srgbClr val="000000"/>
                </a:solidFill>
                <a:latin typeface="+mn-lt"/>
                <a:ea typeface="MS PGothic" panose="020B0600070205080204" pitchFamily="34" charset="-128"/>
                <a:cs typeface="CiscoSans"/>
              </a:rPr>
              <a:t>Apache Access Log</a:t>
            </a:r>
            <a:endParaRPr lang="en-US" sz="1600" b="1" dirty="0">
              <a:solidFill>
                <a:srgbClr val="000000"/>
              </a:solidFill>
              <a:latin typeface="+mn-lt"/>
              <a:ea typeface="MS PGothic" panose="020B0600070205080204" pitchFamily="34" charset="-128"/>
              <a:cs typeface="CiscoSans"/>
            </a:endParaRPr>
          </a:p>
        </p:txBody>
      </p:sp>
      <p:pic>
        <p:nvPicPr>
          <p:cNvPr id="2050"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r="807" b="7576"/>
          <a:stretch>
            <a:fillRect/>
          </a:stretch>
        </p:blipFill>
        <p:spPr bwMode="auto">
          <a:xfrm>
            <a:off x="184137" y="2686113"/>
            <a:ext cx="8777287"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 Box 2"/>
          <p:cNvSpPr/>
          <p:nvPr/>
        </p:nvSpPr>
        <p:spPr>
          <a:xfrm>
            <a:off x="184137" y="3551254"/>
            <a:ext cx="1693477" cy="338554"/>
          </a:xfrm>
          <a:prstGeom prst="rect">
            <a:avLst/>
          </a:prstGeom>
        </p:spPr>
        <p:txBody>
          <a:bodyPr wrap="none">
            <a:spAutoFit/>
          </a:bodyPr>
          <a:lstStyle/>
          <a:p>
            <a:r>
              <a:rPr lang="en-US" sz="1600" b="1" dirty="0">
                <a:solidFill>
                  <a:srgbClr val="000000"/>
                </a:solidFill>
                <a:latin typeface="+mn-lt"/>
                <a:ea typeface="MS PGothic" panose="020B0600070205080204" pitchFamily="34" charset="-128"/>
                <a:cs typeface="CiscoSans"/>
              </a:rPr>
              <a:t>IIS Access Log</a:t>
            </a:r>
            <a:endParaRPr lang="en-US" sz="1600" b="1" dirty="0">
              <a:solidFill>
                <a:srgbClr val="000000"/>
              </a:solidFill>
              <a:latin typeface="+mn-lt"/>
              <a:ea typeface="MS PGothic" panose="020B0600070205080204" pitchFamily="34" charset="-128"/>
              <a:cs typeface="CiscoSans"/>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025" y="3889808"/>
            <a:ext cx="8743950" cy="80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3"/>
    </p:custData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sz="1600" dirty="0"/>
              <a:t>End Device Logs </a:t>
            </a:r>
            <a:endParaRPr sz="1600" dirty="0"/>
          </a:p>
          <a:p>
            <a:r>
              <a:rPr lang="en-US" dirty="0"/>
              <a:t>SIEM and Log Collection</a:t>
            </a:r>
            <a:endParaRPr lang="en-US" dirty="0"/>
          </a:p>
        </p:txBody>
      </p:sp>
      <p:sp>
        <p:nvSpPr>
          <p:cNvPr id="2" name="Content Placeholder 1"/>
          <p:cNvSpPr>
            <a:spLocks noGrp="1"/>
          </p:cNvSpPr>
          <p:nvPr>
            <p:ph idx="1"/>
          </p:nvPr>
        </p:nvSpPr>
        <p:spPr>
          <a:xfrm>
            <a:off x="71249" y="771931"/>
            <a:ext cx="8999935" cy="4200524"/>
          </a:xfrm>
        </p:spPr>
        <p:txBody>
          <a:bodyPr/>
          <a:lstStyle/>
          <a:p>
            <a:pPr marL="0" indent="0">
              <a:buNone/>
            </a:pPr>
            <a:r>
              <a:rPr lang="en-US" sz="1600" dirty="0"/>
              <a:t>Security Information and Event Management (SIEM) technology</a:t>
            </a:r>
            <a:r>
              <a:rPr lang="en-US" sz="1600" b="0" i="0" dirty="0">
                <a:effectLst/>
              </a:rPr>
              <a:t> is used in many organizations to</a:t>
            </a:r>
            <a:r>
              <a:rPr lang="en-US" sz="1600" dirty="0"/>
              <a:t> provide real-time reporting and long-term analysis of security events, as shown in the figure.</a:t>
            </a:r>
            <a:endParaRPr lang="en-US" sz="1600" dirty="0"/>
          </a:p>
          <a:p>
            <a:pPr>
              <a:buFont typeface="Arial" panose="020B0604020202020204" pitchFamily="34" charset="0"/>
              <a:buChar char="•"/>
            </a:pPr>
            <a:endParaRPr lang="en-US" sz="1600" b="1" dirty="0"/>
          </a:p>
        </p:txBody>
      </p:sp>
      <p:pic>
        <p:nvPicPr>
          <p:cNvPr id="307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828130" y="1383910"/>
            <a:ext cx="5487740" cy="33120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Box 3"/>
          <p:cNvSpPr/>
          <p:nvPr/>
        </p:nvSpPr>
        <p:spPr>
          <a:xfrm>
            <a:off x="3141807" y="4704194"/>
            <a:ext cx="2626040" cy="338554"/>
          </a:xfrm>
          <a:prstGeom prst="rect">
            <a:avLst/>
          </a:prstGeom>
        </p:spPr>
        <p:txBody>
          <a:bodyPr wrap="none">
            <a:spAutoFit/>
          </a:bodyPr>
          <a:lstStyle/>
          <a:p>
            <a:r>
              <a:rPr lang="en-US" sz="1600" b="1" dirty="0">
                <a:solidFill>
                  <a:srgbClr val="000000"/>
                </a:solidFill>
                <a:latin typeface="+mn-lt"/>
                <a:ea typeface="MS PGothic" panose="020B0600070205080204" pitchFamily="34" charset="-128"/>
                <a:cs typeface="CiscoSans"/>
              </a:rPr>
              <a:t>SIEM Inputs and Outputs</a:t>
            </a:r>
            <a:endParaRPr lang="en-US" sz="1600" b="1" dirty="0">
              <a:solidFill>
                <a:srgbClr val="000000"/>
              </a:solidFill>
              <a:latin typeface="+mn-lt"/>
              <a:ea typeface="MS PGothic" panose="020B0600070205080204" pitchFamily="34" charset="-128"/>
              <a:cs typeface="CiscoSans"/>
            </a:endParaRPr>
          </a:p>
        </p:txBody>
      </p:sp>
    </p:spTree>
    <p:custDataLst>
      <p:tags r:id="rId2"/>
    </p:custData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sz="1600" dirty="0"/>
              <a:t>End Device Logs </a:t>
            </a:r>
            <a:endParaRPr sz="1600" dirty="0"/>
          </a:p>
          <a:p>
            <a:r>
              <a:rPr lang="en-US" dirty="0"/>
              <a:t>SIEM and Log Collection (Contd.)</a:t>
            </a:r>
            <a:endParaRPr lang="en-US" dirty="0"/>
          </a:p>
        </p:txBody>
      </p:sp>
      <p:sp>
        <p:nvSpPr>
          <p:cNvPr id="2" name="Content Placeholder 1"/>
          <p:cNvSpPr>
            <a:spLocks noGrp="1"/>
          </p:cNvSpPr>
          <p:nvPr>
            <p:ph idx="1"/>
          </p:nvPr>
        </p:nvSpPr>
        <p:spPr>
          <a:xfrm>
            <a:off x="147259" y="683471"/>
            <a:ext cx="8849481" cy="4200524"/>
          </a:xfrm>
        </p:spPr>
        <p:txBody>
          <a:bodyPr/>
          <a:lstStyle/>
          <a:p>
            <a:pPr marL="0" indent="0">
              <a:spcBef>
                <a:spcPts val="300"/>
              </a:spcBef>
              <a:spcAft>
                <a:spcPts val="300"/>
              </a:spcAft>
              <a:buNone/>
            </a:pPr>
            <a:r>
              <a:rPr lang="en-US" sz="1600" b="0" i="0" dirty="0">
                <a:effectLst/>
              </a:rPr>
              <a:t>SIEM combines the essential functions of SEM and SIM tools to provide a view of the enterprise network using the following functions:</a:t>
            </a:r>
            <a:endParaRPr lang="en-US" sz="1600" dirty="0"/>
          </a:p>
          <a:p>
            <a:pPr>
              <a:spcBef>
                <a:spcPts val="300"/>
              </a:spcBef>
              <a:spcAft>
                <a:spcPts val="300"/>
              </a:spcAft>
              <a:buFont typeface="Arial" panose="020B0604020202020204" pitchFamily="34" charset="0"/>
              <a:buChar char="•"/>
            </a:pPr>
            <a:r>
              <a:rPr lang="en-US" sz="1600" b="1" dirty="0"/>
              <a:t>Log collection</a:t>
            </a:r>
            <a:r>
              <a:rPr lang="en-US" sz="1600" dirty="0"/>
              <a:t> – </a:t>
            </a:r>
            <a:r>
              <a:rPr lang="en-US" sz="1600" b="0" i="0" dirty="0">
                <a:effectLst/>
              </a:rPr>
              <a:t>Event records from sources throughout the organization provide</a:t>
            </a:r>
            <a:r>
              <a:rPr lang="en-US" sz="1600" dirty="0"/>
              <a:t> important forensic information and help to address compliance reporting requirements.</a:t>
            </a:r>
            <a:endParaRPr lang="en-US" sz="1600" dirty="0"/>
          </a:p>
          <a:p>
            <a:pPr>
              <a:spcBef>
                <a:spcPts val="300"/>
              </a:spcBef>
              <a:spcAft>
                <a:spcPts val="300"/>
              </a:spcAft>
              <a:buFont typeface="Arial" panose="020B0604020202020204" pitchFamily="34" charset="0"/>
              <a:buChar char="•"/>
            </a:pPr>
            <a:r>
              <a:rPr lang="en-US" sz="1600" b="1" dirty="0"/>
              <a:t>Normalization</a:t>
            </a:r>
            <a:r>
              <a:rPr lang="en-US" sz="1600" dirty="0"/>
              <a:t> – This maps log messages from different systems into a common data model, </a:t>
            </a:r>
            <a:r>
              <a:rPr lang="en-US" sz="1600" b="0" i="0" dirty="0">
                <a:effectLst/>
              </a:rPr>
              <a:t>enabling the organization to connect and analyze related events, even if they are initially logged in different source formats.</a:t>
            </a:r>
            <a:endParaRPr lang="en-US" sz="1600" b="1" dirty="0"/>
          </a:p>
          <a:p>
            <a:pPr>
              <a:spcBef>
                <a:spcPts val="300"/>
              </a:spcBef>
              <a:spcAft>
                <a:spcPts val="300"/>
              </a:spcAft>
              <a:buFont typeface="Arial" panose="020B0604020202020204" pitchFamily="34" charset="0"/>
              <a:buChar char="•"/>
            </a:pPr>
            <a:r>
              <a:rPr lang="en-US" sz="1600" b="1" dirty="0"/>
              <a:t>Correlation</a:t>
            </a:r>
            <a:r>
              <a:rPr lang="en-US" sz="1600" dirty="0"/>
              <a:t> – This links logs and events from disparate systems or applications, speeding detection of and reaction to security threats.</a:t>
            </a:r>
            <a:endParaRPr lang="en-US" sz="1600" dirty="0"/>
          </a:p>
          <a:p>
            <a:pPr>
              <a:spcBef>
                <a:spcPts val="300"/>
              </a:spcBef>
              <a:spcAft>
                <a:spcPts val="300"/>
              </a:spcAft>
              <a:buFont typeface="Arial" panose="020B0604020202020204" pitchFamily="34" charset="0"/>
              <a:buChar char="•"/>
            </a:pPr>
            <a:r>
              <a:rPr lang="en-US" sz="1600" b="1" dirty="0"/>
              <a:t>Aggregation</a:t>
            </a:r>
            <a:r>
              <a:rPr lang="en-US" sz="1600" dirty="0"/>
              <a:t> – This reduces the volume of event data by consolidating duplicate event records.</a:t>
            </a:r>
            <a:endParaRPr lang="en-US" sz="1600" dirty="0"/>
          </a:p>
          <a:p>
            <a:pPr>
              <a:spcBef>
                <a:spcPts val="300"/>
              </a:spcBef>
              <a:spcAft>
                <a:spcPts val="300"/>
              </a:spcAft>
              <a:buFont typeface="Arial" panose="020B0604020202020204" pitchFamily="34" charset="0"/>
              <a:buChar char="•"/>
            </a:pPr>
            <a:r>
              <a:rPr lang="en-US" sz="1600" b="1" dirty="0"/>
              <a:t>Reporting</a:t>
            </a:r>
            <a:r>
              <a:rPr lang="en-US" sz="1600" dirty="0"/>
              <a:t> – This presents the correlated, aggregated event data in real-time monitoring and long-term summaries, including graphical interactive dashboards.</a:t>
            </a:r>
            <a:endParaRPr lang="en-US" sz="1600" dirty="0"/>
          </a:p>
          <a:p>
            <a:pPr>
              <a:spcBef>
                <a:spcPts val="300"/>
              </a:spcBef>
              <a:spcAft>
                <a:spcPts val="300"/>
              </a:spcAft>
              <a:buFont typeface="Arial" panose="020B0604020202020204" pitchFamily="34" charset="0"/>
              <a:buChar char="•"/>
            </a:pPr>
            <a:r>
              <a:rPr lang="en-US" sz="1600" b="1" dirty="0"/>
              <a:t>Compliance</a:t>
            </a:r>
            <a:r>
              <a:rPr lang="en-US" sz="1600" dirty="0"/>
              <a:t> – This is reporting to satisfy the requirements of various compliance regulations.</a:t>
            </a:r>
            <a:endParaRPr lang="en-US" sz="1600" dirty="0"/>
          </a:p>
          <a:p>
            <a:pPr>
              <a:spcBef>
                <a:spcPts val="300"/>
              </a:spcBef>
              <a:spcAft>
                <a:spcPts val="300"/>
              </a:spcAft>
              <a:buFont typeface="Arial" panose="020B0604020202020204" pitchFamily="34" charset="0"/>
              <a:buChar char="•"/>
            </a:pPr>
            <a:endParaRPr lang="en-US" sz="1600" b="1" dirty="0"/>
          </a:p>
        </p:txBody>
      </p:sp>
    </p:spTree>
    <p:custDataLst>
      <p:tags r:id="rId1"/>
    </p:custData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sz="1600" dirty="0"/>
              <a:t>End Device Logs </a:t>
            </a:r>
            <a:endParaRPr sz="1600" dirty="0"/>
          </a:p>
          <a:p>
            <a:r>
              <a:rPr lang="en-US" dirty="0"/>
              <a:t>SIEM and Log Collection (Contd.)</a:t>
            </a:r>
            <a:endParaRPr lang="en-US" dirty="0"/>
          </a:p>
        </p:txBody>
      </p:sp>
      <p:sp>
        <p:nvSpPr>
          <p:cNvPr id="2" name="Content Placeholder 1"/>
          <p:cNvSpPr>
            <a:spLocks noGrp="1"/>
          </p:cNvSpPr>
          <p:nvPr>
            <p:ph idx="1"/>
          </p:nvPr>
        </p:nvSpPr>
        <p:spPr>
          <a:xfrm>
            <a:off x="71250" y="725631"/>
            <a:ext cx="4118785" cy="4200524"/>
          </a:xfrm>
        </p:spPr>
        <p:txBody>
          <a:bodyPr/>
          <a:lstStyle/>
          <a:p>
            <a:pPr>
              <a:buFont typeface="Arial" panose="020B0604020202020204" pitchFamily="34" charset="0"/>
              <a:buChar char="•"/>
            </a:pPr>
            <a:r>
              <a:rPr lang="en-US" sz="1600" dirty="0"/>
              <a:t>A popular SIEM is Splunk, which is made by a Cisco partner. </a:t>
            </a:r>
            <a:endParaRPr lang="en-US" sz="1600" dirty="0"/>
          </a:p>
          <a:p>
            <a:pPr>
              <a:buFont typeface="Arial" panose="020B0604020202020204" pitchFamily="34" charset="0"/>
              <a:buChar char="•"/>
            </a:pPr>
            <a:r>
              <a:rPr lang="en-US" sz="1600" b="0" i="0" dirty="0">
                <a:effectLst/>
              </a:rPr>
              <a:t>The figure shows a Splunk Threat Dashboard. </a:t>
            </a:r>
            <a:r>
              <a:rPr lang="en-US" sz="1600" dirty="0"/>
              <a:t>Splunk is widely used in SOCs.</a:t>
            </a:r>
            <a:endParaRPr lang="en-US" sz="1600" dirty="0"/>
          </a:p>
          <a:p>
            <a:pPr>
              <a:buFont typeface="Arial" panose="020B0604020202020204" pitchFamily="34" charset="0"/>
              <a:buChar char="•"/>
            </a:pPr>
            <a:r>
              <a:rPr lang="en-US" sz="1600" b="0" i="0" dirty="0">
                <a:effectLst/>
              </a:rPr>
              <a:t>Because of the lack of cybersecurity professionals to monitor and analyze the large volume of security data, i</a:t>
            </a:r>
            <a:r>
              <a:rPr lang="en-US" sz="1600" dirty="0"/>
              <a:t>t is important that tools from multiple vendors can be integrated into a single platform. </a:t>
            </a:r>
            <a:endParaRPr lang="en-US" sz="1600" dirty="0"/>
          </a:p>
          <a:p>
            <a:pPr>
              <a:buFont typeface="Arial" panose="020B0604020202020204" pitchFamily="34" charset="0"/>
              <a:buChar char="•"/>
            </a:pPr>
            <a:r>
              <a:rPr lang="en-US" sz="1600" dirty="0"/>
              <a:t>Integrated security platforms go beyond SIEM and SOAR to unify multiple security technologies into a unified team.</a:t>
            </a:r>
            <a:endParaRPr lang="en-US" sz="1600" b="1" dirty="0"/>
          </a:p>
        </p:txBody>
      </p:sp>
      <p:sp>
        <p:nvSpPr>
          <p:cNvPr id="3" name="Text Box 2"/>
          <p:cNvSpPr/>
          <p:nvPr/>
        </p:nvSpPr>
        <p:spPr>
          <a:xfrm>
            <a:off x="4868346" y="556694"/>
            <a:ext cx="2678938" cy="338554"/>
          </a:xfrm>
          <a:prstGeom prst="rect">
            <a:avLst/>
          </a:prstGeom>
        </p:spPr>
        <p:txBody>
          <a:bodyPr wrap="none">
            <a:spAutoFit/>
          </a:bodyPr>
          <a:lstStyle/>
          <a:p>
            <a:r>
              <a:rPr lang="en-US" sz="1600" b="1" dirty="0">
                <a:solidFill>
                  <a:srgbClr val="000000"/>
                </a:solidFill>
                <a:latin typeface="+mn-lt"/>
                <a:ea typeface="MS PGothic" panose="020B0600070205080204" pitchFamily="34" charset="-128"/>
                <a:cs typeface="CiscoSans"/>
              </a:rPr>
              <a:t>Splunk Threat Dashboard</a:t>
            </a:r>
            <a:endParaRPr lang="en-US" sz="1600" b="1" dirty="0">
              <a:solidFill>
                <a:srgbClr val="000000"/>
              </a:solidFill>
              <a:latin typeface="+mn-lt"/>
              <a:ea typeface="MS PGothic" panose="020B0600070205080204" pitchFamily="34" charset="-128"/>
              <a:cs typeface="CiscoSans"/>
            </a:endParaRPr>
          </a:p>
        </p:txBody>
      </p:sp>
      <p:pic>
        <p:nvPicPr>
          <p:cNvPr id="409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321091" y="895248"/>
            <a:ext cx="4544362" cy="384048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8300" y="1034174"/>
            <a:ext cx="7598042" cy="1802391"/>
          </a:xfrm>
        </p:spPr>
        <p:txBody>
          <a:bodyPr/>
          <a:lstStyle/>
          <a:p>
            <a:r>
              <a:rPr lang="en-US" dirty="0">
                <a:solidFill>
                  <a:schemeClr val="accent5">
                    <a:lumMod val="40000"/>
                    <a:lumOff val="60000"/>
                  </a:schemeClr>
                </a:solidFill>
              </a:rPr>
              <a:t>25.3 Network Logs</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4"/>
            <a:ext cx="9144000" cy="612812"/>
          </a:xfrm>
        </p:spPr>
        <p:txBody>
          <a:bodyPr/>
          <a:lstStyle/>
          <a:p>
            <a:pPr eaLnBrk="1" hangingPunct="1"/>
            <a:r>
              <a:rPr lang="en-US" dirty="0"/>
              <a:t>Module Objectives</a:t>
            </a:r>
            <a:endParaRPr lang="en-US" dirty="0"/>
          </a:p>
        </p:txBody>
      </p:sp>
      <p:sp>
        <p:nvSpPr>
          <p:cNvPr id="6147" name="Content Placeholder 3"/>
          <p:cNvSpPr>
            <a:spLocks noGrp="1" noChangeArrowheads="1"/>
          </p:cNvSpPr>
          <p:nvPr>
            <p:ph idx="1"/>
          </p:nvPr>
        </p:nvSpPr>
        <p:spPr>
          <a:xfrm>
            <a:off x="99461" y="654206"/>
            <a:ext cx="8731272" cy="1041243"/>
          </a:xfrm>
        </p:spPr>
        <p:txBody>
          <a:bodyPr/>
          <a:lstStyle/>
          <a:p>
            <a:pPr marL="0" lvl="0" indent="0" defTabSz="914400" eaLnBrk="0" hangingPunct="0">
              <a:spcBef>
                <a:spcPct val="0"/>
              </a:spcBef>
              <a:spcAft>
                <a:spcPct val="0"/>
              </a:spcAft>
              <a:buClrTx/>
              <a:buSzTx/>
              <a:buNone/>
            </a:pPr>
            <a:r>
              <a:rPr lang="en-US" altLang="en-US" sz="1600" b="1" dirty="0">
                <a:ea typeface="Calibri" panose="020F0502020204030204" pitchFamily="34" charset="0"/>
                <a:cs typeface="Calibri" panose="020F0502020204030204" pitchFamily="34" charset="0"/>
              </a:rPr>
              <a:t>Module Title</a:t>
            </a:r>
            <a:r>
              <a:rPr lang="en-US" altLang="en-US" sz="1600" dirty="0">
                <a:ea typeface="Calibri" panose="020F0502020204030204" pitchFamily="34" charset="0"/>
                <a:cs typeface="Calibri" panose="020F0502020204030204" pitchFamily="34" charset="0"/>
              </a:rPr>
              <a:t>: </a:t>
            </a:r>
            <a:r>
              <a:rPr lang="en-GB" sz="1600" dirty="0"/>
              <a:t>Network Security Data</a:t>
            </a:r>
            <a:endParaRPr lang="en-GB" sz="1600" dirty="0"/>
          </a:p>
          <a:p>
            <a:pPr marL="0" lvl="0" indent="0" defTabSz="914400" eaLnBrk="0" hangingPunct="0">
              <a:spcBef>
                <a:spcPct val="0"/>
              </a:spcBef>
              <a:spcAft>
                <a:spcPct val="0"/>
              </a:spcAft>
              <a:buClrTx/>
              <a:buSzTx/>
              <a:buNone/>
            </a:pPr>
            <a:endParaRPr lang="en-US" altLang="en-US" sz="1600" dirty="0">
              <a:ea typeface="Calibri" panose="020F0502020204030204" pitchFamily="34" charset="0"/>
              <a:cs typeface="Calibri" panose="020F0502020204030204" pitchFamily="34" charset="0"/>
            </a:endParaRPr>
          </a:p>
          <a:p>
            <a:pPr marL="0" indent="0" defTabSz="914400" eaLnBrk="0" hangingPunct="0">
              <a:spcBef>
                <a:spcPct val="0"/>
              </a:spcBef>
              <a:spcAft>
                <a:spcPct val="0"/>
              </a:spcAft>
              <a:buClrTx/>
              <a:buSzTx/>
              <a:buNone/>
            </a:pPr>
            <a:r>
              <a:rPr lang="en-US" altLang="en-US" sz="1600" b="1" dirty="0">
                <a:ea typeface="Calibri" panose="020F0502020204030204" pitchFamily="34" charset="0"/>
                <a:cs typeface="Calibri" panose="020F0502020204030204" pitchFamily="34" charset="0"/>
              </a:rPr>
              <a:t>Module Objective</a:t>
            </a:r>
            <a:r>
              <a:rPr lang="en-US" altLang="en-US" sz="1600" dirty="0">
                <a:ea typeface="Calibri" panose="020F0502020204030204" pitchFamily="34" charset="0"/>
                <a:cs typeface="Calibri" panose="020F0502020204030204" pitchFamily="34" charset="0"/>
              </a:rPr>
              <a:t>: </a:t>
            </a:r>
            <a:r>
              <a:rPr lang="en-GB" sz="1600" dirty="0"/>
              <a:t>Explain the types of network security data used in security monitoring.</a:t>
            </a:r>
            <a:endParaRPr lang="en-US" altLang="en-US" sz="1600" dirty="0">
              <a:latin typeface="Arial" panose="020B0604020202020204" pitchFamily="34" charset="0"/>
            </a:endParaRPr>
          </a:p>
          <a:p>
            <a:pPr marL="0" indent="0">
              <a:spcBef>
                <a:spcPct val="30000"/>
              </a:spcBef>
              <a:buNone/>
            </a:pPr>
            <a:endParaRPr lang="en-US" sz="1600" dirty="0"/>
          </a:p>
          <a:p>
            <a:pPr marL="89535" indent="0">
              <a:spcBef>
                <a:spcPct val="30000"/>
              </a:spcBef>
              <a:buNone/>
            </a:pPr>
            <a:endParaRPr lang="en-US" sz="1600" dirty="0"/>
          </a:p>
          <a:p>
            <a:pPr marL="89535" indent="0">
              <a:spcBef>
                <a:spcPct val="30000"/>
              </a:spcBef>
              <a:buNone/>
            </a:pPr>
            <a:endParaRPr lang="en-US" sz="1600" dirty="0"/>
          </a:p>
        </p:txBody>
      </p:sp>
      <p:graphicFrame>
        <p:nvGraphicFramePr>
          <p:cNvPr id="6" name="Table 5"/>
          <p:cNvGraphicFramePr>
            <a:graphicFrameLocks noGrp="1"/>
          </p:cNvGraphicFramePr>
          <p:nvPr/>
        </p:nvGraphicFramePr>
        <p:xfrm>
          <a:off x="756468" y="1695448"/>
          <a:ext cx="7068019" cy="1487588"/>
        </p:xfrm>
        <a:graphic>
          <a:graphicData uri="http://schemas.openxmlformats.org/drawingml/2006/table">
            <a:tbl>
              <a:tblPr firstRow="1" firstCol="1" bandRow="1">
                <a:tableStyleId>{5C22544A-7EE6-4342-B048-85BDC9FD1C3A}</a:tableStyleId>
              </a:tblPr>
              <a:tblGrid>
                <a:gridCol w="2495476"/>
                <a:gridCol w="4572543"/>
              </a:tblGrid>
              <a:tr h="371897">
                <a:tc>
                  <a:txBody>
                    <a:bodyPr/>
                    <a:lstStyle/>
                    <a:p>
                      <a:pPr marL="0" marR="0" algn="l" defTabSz="685800" rtl="0" eaLnBrk="1" fontAlgn="ctr" latinLnBrk="0" hangingPunct="1">
                        <a:lnSpc>
                          <a:spcPct val="107000"/>
                        </a:lnSpc>
                        <a:spcBef>
                          <a:spcPts val="0"/>
                        </a:spcBef>
                        <a:spcAft>
                          <a:spcPts val="0"/>
                        </a:spcAft>
                      </a:pPr>
                      <a:r>
                        <a:rPr lang="en-US" sz="1100" b="1" kern="1200" dirty="0">
                          <a:solidFill>
                            <a:schemeClr val="lt1"/>
                          </a:solidFill>
                          <a:effectLst/>
                          <a:latin typeface="+mn-lt"/>
                          <a:ea typeface="+mn-ea"/>
                          <a:cs typeface="+mn-cs"/>
                        </a:rPr>
                        <a:t>Topic Title</a:t>
                      </a:r>
                      <a:endParaRPr lang="en-US" sz="1100" b="1" kern="1200" dirty="0">
                        <a:solidFill>
                          <a:schemeClr val="lt1"/>
                        </a:solidFill>
                        <a:effectLst/>
                        <a:latin typeface="+mn-lt"/>
                        <a:ea typeface="+mn-ea"/>
                        <a:cs typeface="+mn-cs"/>
                      </a:endParaRPr>
                    </a:p>
                  </a:txBody>
                  <a:tcPr marL="47625" marR="47625" marT="47625" marB="47625" anchor="ctr"/>
                </a:tc>
                <a:tc>
                  <a:txBody>
                    <a:bodyPr/>
                    <a:lstStyle/>
                    <a:p>
                      <a:pPr marL="0" marR="0" algn="l" defTabSz="685800" rtl="0" eaLnBrk="1" fontAlgn="ctr" latinLnBrk="0" hangingPunct="1">
                        <a:lnSpc>
                          <a:spcPct val="107000"/>
                        </a:lnSpc>
                        <a:spcBef>
                          <a:spcPts val="0"/>
                        </a:spcBef>
                        <a:spcAft>
                          <a:spcPts val="0"/>
                        </a:spcAft>
                      </a:pPr>
                      <a:r>
                        <a:rPr lang="en-US" sz="1100" b="1" kern="1200" dirty="0">
                          <a:solidFill>
                            <a:schemeClr val="lt1"/>
                          </a:solidFill>
                          <a:effectLst/>
                          <a:latin typeface="+mn-lt"/>
                          <a:ea typeface="+mn-ea"/>
                          <a:cs typeface="+mn-cs"/>
                        </a:rPr>
                        <a:t>Topic Objective</a:t>
                      </a:r>
                      <a:endParaRPr lang="en-US" sz="1100" b="1" kern="1200" dirty="0">
                        <a:solidFill>
                          <a:schemeClr val="lt1"/>
                        </a:solidFill>
                        <a:effectLst/>
                        <a:latin typeface="+mn-lt"/>
                        <a:ea typeface="+mn-ea"/>
                        <a:cs typeface="+mn-cs"/>
                      </a:endParaRPr>
                    </a:p>
                  </a:txBody>
                  <a:tcPr marL="47625" marR="47625" marT="47625" marB="47625" anchor="ctr"/>
                </a:tc>
              </a:tr>
              <a:tr h="371897">
                <a:tc>
                  <a:txBody>
                    <a:bodyPr/>
                    <a:lstStyle/>
                    <a:p>
                      <a:pPr marL="0" marR="0" algn="l" defTabSz="685800" rtl="0" eaLnBrk="1" fontAlgn="ctr" latinLnBrk="0" hangingPunct="1">
                        <a:lnSpc>
                          <a:spcPct val="107000"/>
                        </a:lnSpc>
                        <a:spcBef>
                          <a:spcPts val="0"/>
                        </a:spcBef>
                        <a:spcAft>
                          <a:spcPts val="0"/>
                        </a:spcAft>
                      </a:pPr>
                      <a:r>
                        <a:rPr lang="en-US" sz="1100" b="1" kern="1200" dirty="0">
                          <a:solidFill>
                            <a:schemeClr val="lt1"/>
                          </a:solidFill>
                          <a:effectLst/>
                          <a:latin typeface="+mn-lt"/>
                          <a:ea typeface="+mn-ea"/>
                          <a:cs typeface="+mn-cs"/>
                        </a:rPr>
                        <a:t>Types of Security Data</a:t>
                      </a:r>
                      <a:endParaRPr lang="en-US" sz="1100" b="1" kern="1200" dirty="0">
                        <a:solidFill>
                          <a:schemeClr val="lt1"/>
                        </a:solidFill>
                        <a:effectLst/>
                        <a:latin typeface="+mn-lt"/>
                        <a:ea typeface="+mn-ea"/>
                        <a:cs typeface="+mn-cs"/>
                      </a:endParaRPr>
                    </a:p>
                  </a:txBody>
                  <a:tcPr marL="47625" marR="47625" marT="47625" marB="47625" anchor="ctr"/>
                </a:tc>
                <a:tc>
                  <a:txBody>
                    <a:bodyPr/>
                    <a:lstStyle/>
                    <a:p>
                      <a:pPr fontAlgn="ctr"/>
                      <a:r>
                        <a:rPr lang="en-US" sz="1100" b="0" dirty="0">
                          <a:effectLst/>
                        </a:rPr>
                        <a:t>Describe the types of data used in security monitoring.</a:t>
                      </a:r>
                      <a:endParaRPr lang="en-US" sz="1100" b="0" dirty="0">
                        <a:effectLst/>
                      </a:endParaRPr>
                    </a:p>
                  </a:txBody>
                  <a:tcPr marL="47625" marR="47625" marT="47625" marB="47625" anchor="ctr"/>
                </a:tc>
              </a:tr>
              <a:tr h="371897">
                <a:tc>
                  <a:txBody>
                    <a:bodyPr/>
                    <a:lstStyle/>
                    <a:p>
                      <a:pPr marL="0" marR="0" algn="l" defTabSz="685800" rtl="0" eaLnBrk="1" fontAlgn="ctr" latinLnBrk="0" hangingPunct="1">
                        <a:lnSpc>
                          <a:spcPct val="107000"/>
                        </a:lnSpc>
                        <a:spcBef>
                          <a:spcPts val="0"/>
                        </a:spcBef>
                        <a:spcAft>
                          <a:spcPts val="0"/>
                        </a:spcAft>
                      </a:pPr>
                      <a:r>
                        <a:rPr lang="en-US" sz="1100" b="1" kern="1200" dirty="0">
                          <a:solidFill>
                            <a:schemeClr val="lt1"/>
                          </a:solidFill>
                          <a:effectLst/>
                          <a:latin typeface="+mn-lt"/>
                          <a:ea typeface="+mn-ea"/>
                          <a:cs typeface="+mn-cs"/>
                        </a:rPr>
                        <a:t>End Device Logs</a:t>
                      </a:r>
                      <a:endParaRPr lang="en-US" sz="1100" b="1" kern="1200" dirty="0">
                        <a:solidFill>
                          <a:schemeClr val="lt1"/>
                        </a:solidFill>
                        <a:effectLst/>
                        <a:latin typeface="+mn-lt"/>
                        <a:ea typeface="+mn-ea"/>
                        <a:cs typeface="+mn-cs"/>
                      </a:endParaRPr>
                    </a:p>
                  </a:txBody>
                  <a:tcPr marL="47625" marR="47625" marT="47625" marB="47625" anchor="ctr"/>
                </a:tc>
                <a:tc>
                  <a:txBody>
                    <a:bodyPr/>
                    <a:lstStyle/>
                    <a:p>
                      <a:pPr fontAlgn="ctr"/>
                      <a:r>
                        <a:rPr lang="en-US" sz="1100" b="0" dirty="0">
                          <a:effectLst/>
                        </a:rPr>
                        <a:t>Describe the elements of an end device log file.</a:t>
                      </a:r>
                      <a:endParaRPr lang="en-US" sz="1100" b="0" dirty="0">
                        <a:effectLst/>
                      </a:endParaRPr>
                    </a:p>
                  </a:txBody>
                  <a:tcPr marL="47625" marR="47625" marT="47625" marB="47625" anchor="ctr"/>
                </a:tc>
              </a:tr>
              <a:tr h="371897">
                <a:tc>
                  <a:txBody>
                    <a:bodyPr/>
                    <a:lstStyle/>
                    <a:p>
                      <a:pPr marL="0" marR="0" algn="l" defTabSz="685800" rtl="0" eaLnBrk="1" fontAlgn="ctr" latinLnBrk="0" hangingPunct="1">
                        <a:lnSpc>
                          <a:spcPct val="107000"/>
                        </a:lnSpc>
                        <a:spcBef>
                          <a:spcPts val="0"/>
                        </a:spcBef>
                        <a:spcAft>
                          <a:spcPts val="0"/>
                        </a:spcAft>
                      </a:pPr>
                      <a:r>
                        <a:rPr lang="en-US" sz="1100" b="1" kern="1200" dirty="0">
                          <a:solidFill>
                            <a:schemeClr val="lt1"/>
                          </a:solidFill>
                          <a:effectLst/>
                          <a:latin typeface="+mn-lt"/>
                          <a:ea typeface="+mn-ea"/>
                          <a:cs typeface="+mn-cs"/>
                        </a:rPr>
                        <a:t>Network Logs</a:t>
                      </a:r>
                      <a:endParaRPr lang="en-US" sz="1100" b="1" kern="1200" dirty="0">
                        <a:solidFill>
                          <a:schemeClr val="lt1"/>
                        </a:solidFill>
                        <a:effectLst/>
                        <a:latin typeface="+mn-lt"/>
                        <a:ea typeface="+mn-ea"/>
                        <a:cs typeface="+mn-cs"/>
                      </a:endParaRPr>
                    </a:p>
                  </a:txBody>
                  <a:tcPr marL="47625" marR="47625" marT="47625" marB="47625" anchor="ctr"/>
                </a:tc>
                <a:tc>
                  <a:txBody>
                    <a:bodyPr/>
                    <a:lstStyle/>
                    <a:p>
                      <a:pPr fontAlgn="ctr"/>
                      <a:r>
                        <a:rPr lang="en-US" sz="1100" b="0" dirty="0">
                          <a:effectLst/>
                        </a:rPr>
                        <a:t>Describe the elements of a network device log file.</a:t>
                      </a:r>
                      <a:endParaRPr lang="en-US" sz="1100" b="0" dirty="0">
                        <a:effectLst/>
                      </a:endParaRPr>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Logs </a:t>
            </a:r>
            <a:endParaRPr lang="en-US" sz="1600" dirty="0"/>
          </a:p>
          <a:p>
            <a:r>
              <a:rPr lang="en-US" dirty="0"/>
              <a:t>Tcpdump</a:t>
            </a:r>
            <a:endParaRPr lang="en-US" dirty="0"/>
          </a:p>
        </p:txBody>
      </p:sp>
      <p:sp>
        <p:nvSpPr>
          <p:cNvPr id="2" name="Content Placeholder 1"/>
          <p:cNvSpPr>
            <a:spLocks noGrp="1"/>
          </p:cNvSpPr>
          <p:nvPr>
            <p:ph idx="1"/>
          </p:nvPr>
        </p:nvSpPr>
        <p:spPr>
          <a:xfrm>
            <a:off x="159775" y="775190"/>
            <a:ext cx="8791945" cy="4200524"/>
          </a:xfrm>
        </p:spPr>
        <p:txBody>
          <a:bodyPr/>
          <a:lstStyle/>
          <a:p>
            <a:pPr>
              <a:buFont typeface="Arial" panose="020B0604020202020204" pitchFamily="34" charset="0"/>
              <a:buChar char="•"/>
            </a:pPr>
            <a:r>
              <a:rPr lang="en-US" sz="1600" dirty="0"/>
              <a:t>The tcpdump command line tool is a very popular packet analyzer.</a:t>
            </a:r>
            <a:endParaRPr lang="en-US" sz="1600" dirty="0"/>
          </a:p>
          <a:p>
            <a:pPr>
              <a:buFont typeface="Arial" panose="020B0604020202020204" pitchFamily="34" charset="0"/>
              <a:buChar char="•"/>
            </a:pPr>
            <a:r>
              <a:rPr lang="en-US" sz="1600" dirty="0"/>
              <a:t>It can display packet captures in real time or write packet captures to a file. </a:t>
            </a:r>
            <a:endParaRPr lang="en-US" sz="1600" dirty="0"/>
          </a:p>
          <a:p>
            <a:pPr>
              <a:buFont typeface="Arial" panose="020B0604020202020204" pitchFamily="34" charset="0"/>
              <a:buChar char="•"/>
            </a:pPr>
            <a:r>
              <a:rPr lang="en-US" sz="1600" dirty="0"/>
              <a:t>It captures detailed packet protocol and content data. </a:t>
            </a:r>
            <a:endParaRPr lang="en-US" sz="1600" dirty="0"/>
          </a:p>
          <a:p>
            <a:pPr>
              <a:buFont typeface="Arial" panose="020B0604020202020204" pitchFamily="34" charset="0"/>
              <a:buChar char="•"/>
            </a:pPr>
            <a:r>
              <a:rPr lang="en-US" sz="1600" dirty="0"/>
              <a:t>Wireshark is a GUI built on tcpdump functionality.</a:t>
            </a:r>
            <a:endParaRPr lang="en-US" sz="1600" dirty="0"/>
          </a:p>
          <a:p>
            <a:pPr>
              <a:buFont typeface="Arial" panose="020B0604020202020204" pitchFamily="34" charset="0"/>
              <a:buChar char="•"/>
            </a:pPr>
            <a:r>
              <a:rPr lang="en-US" sz="1600" dirty="0"/>
              <a:t>The structure of tcpdump captures varies depending on the protocol captured and the fields requested.</a:t>
            </a:r>
            <a:endParaRPr lang="en-US" sz="1600" dirty="0"/>
          </a:p>
        </p:txBody>
      </p:sp>
    </p:spTree>
    <p:custDataLst>
      <p:tags r:id="rId1"/>
    </p:custData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Logs </a:t>
            </a:r>
            <a:endParaRPr lang="en-US" sz="1600" dirty="0"/>
          </a:p>
          <a:p>
            <a:r>
              <a:rPr lang="en-US" dirty="0"/>
              <a:t>NetFlow</a:t>
            </a:r>
            <a:endParaRPr lang="en-US" dirty="0"/>
          </a:p>
        </p:txBody>
      </p:sp>
      <p:sp>
        <p:nvSpPr>
          <p:cNvPr id="2" name="Content Placeholder 1"/>
          <p:cNvSpPr>
            <a:spLocks noGrp="1"/>
          </p:cNvSpPr>
          <p:nvPr>
            <p:ph idx="1"/>
          </p:nvPr>
        </p:nvSpPr>
        <p:spPr>
          <a:xfrm>
            <a:off x="166394" y="785292"/>
            <a:ext cx="8812775" cy="4200524"/>
          </a:xfrm>
        </p:spPr>
        <p:txBody>
          <a:bodyPr/>
          <a:lstStyle/>
          <a:p>
            <a:pPr>
              <a:buFont typeface="Arial" panose="020B0604020202020204" pitchFamily="34" charset="0"/>
              <a:buChar char="•"/>
            </a:pPr>
            <a:r>
              <a:rPr lang="en-US" sz="1600" dirty="0"/>
              <a:t>NetFlow is a protocol that was developed by Cisco as a tool for network troubleshooting and session-based accounting. </a:t>
            </a:r>
            <a:endParaRPr lang="en-US" sz="1600" dirty="0"/>
          </a:p>
          <a:p>
            <a:pPr>
              <a:buFont typeface="Arial" panose="020B0604020202020204" pitchFamily="34" charset="0"/>
              <a:buChar char="•"/>
            </a:pPr>
            <a:r>
              <a:rPr lang="en-US" sz="1600" dirty="0"/>
              <a:t>NetFlow provides </a:t>
            </a:r>
            <a:r>
              <a:rPr lang="en-US" sz="1600" b="0" i="0" dirty="0">
                <a:effectLst/>
              </a:rPr>
              <a:t>an important set of services for IP applications, including </a:t>
            </a:r>
            <a:r>
              <a:rPr lang="en-US" sz="1600" dirty="0"/>
              <a:t>network traffic accounting, usage-based network billing, network planning, security, Denial-of-Service monitoring capabilities, and network monitoring. </a:t>
            </a:r>
            <a:endParaRPr lang="en-US" sz="1600" dirty="0"/>
          </a:p>
          <a:p>
            <a:pPr>
              <a:buFont typeface="Arial" panose="020B0604020202020204" pitchFamily="34" charset="0"/>
              <a:buChar char="•"/>
            </a:pPr>
            <a:r>
              <a:rPr lang="en-US" sz="1600" dirty="0"/>
              <a:t>It also provides information about network users and applications, peak usage times, and traffic routing.</a:t>
            </a:r>
            <a:endParaRPr lang="en-US" sz="1600" dirty="0"/>
          </a:p>
          <a:p>
            <a:pPr>
              <a:buFont typeface="Arial" panose="020B0604020202020204" pitchFamily="34" charset="0"/>
              <a:buChar char="•"/>
            </a:pPr>
            <a:r>
              <a:rPr lang="en-US" sz="1600" dirty="0"/>
              <a:t>It records information about the packet flow including metadata. Cisco developed NetFlow and then allowed it to be used as a basis for an IETF standard called IPFIX.</a:t>
            </a:r>
            <a:endParaRPr lang="en-US" sz="1600" dirty="0"/>
          </a:p>
          <a:p>
            <a:pPr>
              <a:buFont typeface="Arial" panose="020B0604020202020204" pitchFamily="34" charset="0"/>
              <a:buChar char="•"/>
            </a:pPr>
            <a:r>
              <a:rPr lang="en-US" sz="1600" dirty="0"/>
              <a:t>NetFlow information can be viewed with tools such as the nfdump. </a:t>
            </a:r>
            <a:endParaRPr lang="en-US" sz="1600" dirty="0"/>
          </a:p>
          <a:p>
            <a:pPr>
              <a:buFont typeface="Arial" panose="020B0604020202020204" pitchFamily="34" charset="0"/>
              <a:buChar char="•"/>
            </a:pPr>
            <a:r>
              <a:rPr lang="en-US" sz="1600" dirty="0"/>
              <a:t>nfdump provides a command line utility for viewing NetFlow data from the nfcapd capture daemon, or collector. </a:t>
            </a:r>
            <a:endParaRPr lang="en-US" sz="1600" dirty="0"/>
          </a:p>
        </p:txBody>
      </p:sp>
    </p:spTree>
    <p:custDataLst>
      <p:tags r:id="rId1"/>
    </p:custData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Logs </a:t>
            </a:r>
            <a:endParaRPr lang="en-US" sz="1600" dirty="0"/>
          </a:p>
          <a:p>
            <a:r>
              <a:rPr lang="en-US" dirty="0"/>
              <a:t>NetFlow (Contd.)</a:t>
            </a:r>
            <a:endParaRPr lang="en-US" dirty="0"/>
          </a:p>
        </p:txBody>
      </p:sp>
      <p:sp>
        <p:nvSpPr>
          <p:cNvPr id="5" name="Content Placeholder 1"/>
          <p:cNvSpPr/>
          <p:nvPr/>
        </p:nvSpPr>
        <p:spPr>
          <a:xfrm>
            <a:off x="167333" y="713778"/>
            <a:ext cx="8753475" cy="338554"/>
          </a:xfrm>
          <a:prstGeom prst="rect">
            <a:avLst/>
          </a:prstGeom>
        </p:spPr>
        <p:txBody>
          <a:bodyPr wrap="square">
            <a:spAutoFit/>
          </a:bodyPr>
          <a:lstStyle/>
          <a:p>
            <a:pPr marL="168910" indent="-168910">
              <a:buClr>
                <a:schemeClr val="tx1"/>
              </a:buClr>
              <a:buFont typeface="Arial" panose="020B0604020202020204" pitchFamily="34" charset="0"/>
              <a:buChar char="•"/>
            </a:pPr>
            <a:r>
              <a:rPr lang="en-US" sz="1600" b="0" i="0" dirty="0">
                <a:solidFill>
                  <a:srgbClr val="000000"/>
                </a:solidFill>
                <a:effectLst/>
                <a:latin typeface="+mn-lt"/>
              </a:rPr>
              <a:t>An example of a basic NetFlow flow record, in two different formats, is shown in the figure.</a:t>
            </a:r>
            <a:endParaRPr lang="en-US" sz="1600" b="1" dirty="0">
              <a:solidFill>
                <a:srgbClr val="000000"/>
              </a:solidFill>
              <a:latin typeface="+mn-lt"/>
              <a:ea typeface="MS PGothic" panose="020B0600070205080204" pitchFamily="34" charset="-128"/>
              <a:cs typeface="CiscoSans"/>
            </a:endParaRPr>
          </a:p>
        </p:txBody>
      </p:sp>
      <p:pic>
        <p:nvPicPr>
          <p:cNvPr id="717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96044" y="1088265"/>
            <a:ext cx="8753475" cy="215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1"/>
          <p:cNvSpPr/>
          <p:nvPr/>
        </p:nvSpPr>
        <p:spPr>
          <a:xfrm>
            <a:off x="154877" y="3303335"/>
            <a:ext cx="8876704" cy="1323439"/>
          </a:xfrm>
          <a:prstGeom prst="rect">
            <a:avLst/>
          </a:prstGeom>
        </p:spPr>
        <p:txBody>
          <a:bodyPr wrap="square">
            <a:spAutoFit/>
          </a:bodyPr>
          <a:lstStyle/>
          <a:p>
            <a:pPr marL="168910" indent="-168910">
              <a:buClr>
                <a:schemeClr val="tx1"/>
              </a:buClr>
              <a:buFont typeface="Arial" panose="020B0604020202020204" pitchFamily="34" charset="0"/>
              <a:buChar char="•"/>
            </a:pPr>
            <a:r>
              <a:rPr lang="en-US" sz="1600" b="0" i="0" dirty="0">
                <a:solidFill>
                  <a:srgbClr val="000000"/>
                </a:solidFill>
                <a:effectLst/>
                <a:latin typeface="+mn-lt"/>
              </a:rPr>
              <a:t>A large number of attributes for a flow are available. </a:t>
            </a:r>
            <a:r>
              <a:rPr lang="en-US" sz="1600" dirty="0">
                <a:solidFill>
                  <a:srgbClr val="000000"/>
                </a:solidFill>
                <a:latin typeface="+mn-lt"/>
                <a:ea typeface="MS PGothic" panose="020B0600070205080204" pitchFamily="34" charset="-128"/>
                <a:cs typeface="CiscoSans"/>
              </a:rPr>
              <a:t>The IANA registry of IPFIX entities lists several hundred, with the first 128 being the most common.</a:t>
            </a:r>
            <a:endParaRPr lang="en-US" sz="1600" dirty="0">
              <a:solidFill>
                <a:srgbClr val="000000"/>
              </a:solidFill>
              <a:latin typeface="+mn-lt"/>
              <a:ea typeface="MS PGothic" panose="020B0600070205080204" pitchFamily="34" charset="-128"/>
              <a:cs typeface="CiscoSans"/>
            </a:endParaRPr>
          </a:p>
          <a:p>
            <a:pPr marL="168910" indent="-168910">
              <a:buClr>
                <a:schemeClr val="tx1"/>
              </a:buClr>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NetFlow is a useful tool in the analysis of network security incidents. It can be used to construct a timeline of compromise, understand individual host behavior, or to track the movement of an attacker or exploit from host to host within a network. </a:t>
            </a:r>
            <a:endParaRPr lang="en-US" sz="1600" dirty="0">
              <a:solidFill>
                <a:srgbClr val="000000"/>
              </a:solidFill>
              <a:latin typeface="+mn-lt"/>
              <a:ea typeface="MS PGothic" panose="020B0600070205080204" pitchFamily="34" charset="-128"/>
              <a:cs typeface="CiscoSans"/>
            </a:endParaRPr>
          </a:p>
        </p:txBody>
      </p:sp>
    </p:spTree>
    <p:custDataLst>
      <p:tags r:id="rId2"/>
    </p:custData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Logs </a:t>
            </a:r>
            <a:endParaRPr lang="en-US" sz="1600" dirty="0"/>
          </a:p>
          <a:p>
            <a:r>
              <a:rPr lang="en-US" dirty="0"/>
              <a:t>Application Visibility and Control</a:t>
            </a:r>
            <a:endParaRPr lang="en-US" dirty="0"/>
          </a:p>
        </p:txBody>
      </p:sp>
      <p:sp>
        <p:nvSpPr>
          <p:cNvPr id="7" name="Content Placeholder 1"/>
          <p:cNvSpPr/>
          <p:nvPr/>
        </p:nvSpPr>
        <p:spPr>
          <a:xfrm>
            <a:off x="196043" y="824481"/>
            <a:ext cx="8760388" cy="2523768"/>
          </a:xfrm>
          <a:prstGeom prst="rect">
            <a:avLst/>
          </a:prstGeom>
        </p:spPr>
        <p:txBody>
          <a:bodyPr wrap="square">
            <a:spAutoFit/>
          </a:bodyPr>
          <a:lstStyle/>
          <a:p>
            <a:pPr marL="170180" indent="-170180" defTabSz="684530">
              <a:spcBef>
                <a:spcPts val="600"/>
              </a:spcBef>
              <a:spcAft>
                <a:spcPts val="600"/>
              </a:spcAft>
              <a:buClr>
                <a:schemeClr val="tx2"/>
              </a:buClr>
              <a:buSzPct val="90000"/>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The Cisco Application Visibility and Control (AVC) system combines multiple technologies to </a:t>
            </a:r>
            <a:r>
              <a:rPr lang="en-US" sz="1600" b="0" i="0" dirty="0">
                <a:solidFill>
                  <a:srgbClr val="000000"/>
                </a:solidFill>
                <a:effectLst/>
                <a:latin typeface="+mn-lt"/>
              </a:rPr>
              <a:t>recognize, analyze, and control over 1000 applications. </a:t>
            </a:r>
            <a:endParaRPr lang="en-US" sz="1600" b="0" i="0" dirty="0">
              <a:solidFill>
                <a:srgbClr val="000000"/>
              </a:solidFill>
              <a:effectLst/>
              <a:latin typeface="+mn-lt"/>
            </a:endParaRPr>
          </a:p>
          <a:p>
            <a:pPr marL="170180" indent="-170180" defTabSz="684530">
              <a:spcBef>
                <a:spcPts val="600"/>
              </a:spcBef>
              <a:spcAft>
                <a:spcPts val="600"/>
              </a:spcAft>
              <a:buClr>
                <a:schemeClr val="tx2"/>
              </a:buClr>
              <a:buSzPct val="90000"/>
              <a:buFont typeface="Arial" panose="020B0604020202020204" pitchFamily="34" charset="0"/>
              <a:buChar char="•"/>
            </a:pPr>
            <a:r>
              <a:rPr lang="en-US" sz="1600" b="0" i="0" dirty="0">
                <a:solidFill>
                  <a:srgbClr val="000000"/>
                </a:solidFill>
                <a:effectLst/>
                <a:latin typeface="+mn-lt"/>
              </a:rPr>
              <a:t>These include </a:t>
            </a:r>
            <a:r>
              <a:rPr lang="en-US" sz="1600" dirty="0">
                <a:solidFill>
                  <a:srgbClr val="000000"/>
                </a:solidFill>
                <a:latin typeface="+mn-lt"/>
                <a:ea typeface="MS PGothic" panose="020B0600070205080204" pitchFamily="34" charset="-128"/>
                <a:cs typeface="CiscoSans"/>
              </a:rPr>
              <a:t>voice and video, email, file sharing, gaming, peer-to-peer (P2P), and cloud-based applications. </a:t>
            </a:r>
            <a:endParaRPr lang="en-US" sz="1600" dirty="0">
              <a:solidFill>
                <a:srgbClr val="000000"/>
              </a:solidFill>
              <a:latin typeface="+mn-lt"/>
              <a:ea typeface="MS PGothic" panose="020B0600070205080204" pitchFamily="34" charset="-128"/>
              <a:cs typeface="CiscoSans"/>
            </a:endParaRPr>
          </a:p>
          <a:p>
            <a:pPr marL="170180" indent="-170180" defTabSz="684530">
              <a:spcBef>
                <a:spcPts val="600"/>
              </a:spcBef>
              <a:spcAft>
                <a:spcPts val="600"/>
              </a:spcAft>
              <a:buClr>
                <a:schemeClr val="tx2"/>
              </a:buClr>
              <a:buSzPct val="90000"/>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AVC uses Cisco next-generation network-based application recognition version 2 (NBAR2), also known as Next-Generation NBAR, to discover and classify the applications in use on the network.</a:t>
            </a:r>
            <a:endParaRPr lang="en-US" sz="1600" dirty="0">
              <a:solidFill>
                <a:srgbClr val="000000"/>
              </a:solidFill>
              <a:latin typeface="+mn-lt"/>
              <a:ea typeface="MS PGothic" panose="020B0600070205080204" pitchFamily="34" charset="-128"/>
              <a:cs typeface="CiscoSans"/>
            </a:endParaRPr>
          </a:p>
          <a:p>
            <a:pPr marL="170180" indent="-170180" defTabSz="684530">
              <a:spcBef>
                <a:spcPts val="600"/>
              </a:spcBef>
              <a:spcAft>
                <a:spcPts val="600"/>
              </a:spcAft>
              <a:buClr>
                <a:schemeClr val="tx2"/>
              </a:buClr>
              <a:buSzPct val="90000"/>
              <a:buFont typeface="Arial" panose="020B0604020202020204" pitchFamily="34" charset="0"/>
              <a:buChar char="•"/>
            </a:pPr>
            <a:r>
              <a:rPr lang="en-US" sz="1600" b="0" i="0" dirty="0">
                <a:solidFill>
                  <a:srgbClr val="000000"/>
                </a:solidFill>
                <a:effectLst/>
                <a:latin typeface="+mn-lt"/>
                <a:ea typeface="MS PGothic" panose="020B0600070205080204" pitchFamily="34" charset="-128"/>
              </a:rPr>
              <a:t>T</a:t>
            </a:r>
            <a:r>
              <a:rPr lang="en-US" sz="1600" b="0" i="0" dirty="0">
                <a:solidFill>
                  <a:srgbClr val="000000"/>
                </a:solidFill>
                <a:effectLst/>
                <a:latin typeface="+mn-lt"/>
              </a:rPr>
              <a:t>he NBAR2 application recognition engine supports over 1000 network applications.</a:t>
            </a:r>
            <a:endParaRPr lang="en-US" sz="1600" b="0" i="0" dirty="0">
              <a:solidFill>
                <a:srgbClr val="000000"/>
              </a:solidFill>
              <a:effectLst/>
              <a:latin typeface="+mn-lt"/>
            </a:endParaRPr>
          </a:p>
        </p:txBody>
      </p:sp>
    </p:spTree>
    <p:custDataLst>
      <p:tags r:id="rId1"/>
    </p:custData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Logs </a:t>
            </a:r>
            <a:endParaRPr lang="en-US" sz="1600" dirty="0"/>
          </a:p>
          <a:p>
            <a:r>
              <a:rPr lang="en-US" dirty="0"/>
              <a:t>Application Visibility and Control (Contd.)</a:t>
            </a:r>
            <a:endParaRPr lang="en-US" dirty="0"/>
          </a:p>
        </p:txBody>
      </p:sp>
      <p:pic>
        <p:nvPicPr>
          <p:cNvPr id="819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59726" y="738400"/>
            <a:ext cx="8814217" cy="13680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1"/>
          <p:cNvSpPr/>
          <p:nvPr/>
        </p:nvSpPr>
        <p:spPr>
          <a:xfrm>
            <a:off x="131429" y="2094016"/>
            <a:ext cx="2285631" cy="2893100"/>
          </a:xfrm>
          <a:prstGeom prst="rect">
            <a:avLst/>
          </a:prstGeom>
        </p:spPr>
        <p:txBody>
          <a:bodyPr wrap="square">
            <a:spAutoFit/>
          </a:bodyPr>
          <a:lstStyle/>
          <a:p>
            <a:r>
              <a:rPr lang="en-US" sz="1400" b="1" dirty="0">
                <a:solidFill>
                  <a:srgbClr val="000000"/>
                </a:solidFill>
                <a:latin typeface="+mn-lt"/>
                <a:ea typeface="MS PGothic" panose="020B0600070205080204" pitchFamily="34" charset="-128"/>
                <a:cs typeface="CiscoSans"/>
              </a:rPr>
              <a:t>Application Recognition</a:t>
            </a:r>
            <a:endParaRPr lang="en-US" sz="1400" b="1" dirty="0">
              <a:solidFill>
                <a:srgbClr val="000000"/>
              </a:solidFill>
              <a:latin typeface="+mn-lt"/>
              <a:ea typeface="MS PGothic" panose="020B0600070205080204" pitchFamily="34" charset="-128"/>
              <a:cs typeface="CiscoSans"/>
            </a:endParaRPr>
          </a:p>
          <a:p>
            <a:r>
              <a:rPr lang="en-US" sz="1400" dirty="0">
                <a:solidFill>
                  <a:srgbClr val="000000"/>
                </a:solidFill>
                <a:latin typeface="+mn-lt"/>
                <a:ea typeface="MS PGothic" panose="020B0600070205080204" pitchFamily="34" charset="-128"/>
                <a:cs typeface="CiscoSans"/>
              </a:rPr>
              <a:t>Identify applications using L3 to L7 data.</a:t>
            </a:r>
            <a:endParaRPr lang="en-US" sz="1400" dirty="0">
              <a:solidFill>
                <a:srgbClr val="000000"/>
              </a:solidFill>
              <a:latin typeface="+mn-lt"/>
              <a:ea typeface="MS PGothic" panose="020B0600070205080204" pitchFamily="34" charset="-128"/>
              <a:cs typeface="CiscoSans"/>
            </a:endParaRPr>
          </a:p>
          <a:p>
            <a:r>
              <a:rPr lang="en-US" sz="1400" dirty="0">
                <a:solidFill>
                  <a:srgbClr val="000000"/>
                </a:solidFill>
                <a:latin typeface="+mn-lt"/>
                <a:ea typeface="MS PGothic" panose="020B0600070205080204" pitchFamily="34" charset="-128"/>
                <a:cs typeface="CiscoSans"/>
              </a:rPr>
              <a:t>1000+ applications</a:t>
            </a:r>
            <a:endParaRPr lang="en-US" sz="1400" dirty="0">
              <a:solidFill>
                <a:srgbClr val="000000"/>
              </a:solidFill>
              <a:latin typeface="+mn-lt"/>
              <a:ea typeface="MS PGothic" panose="020B0600070205080204" pitchFamily="34" charset="-128"/>
              <a:cs typeface="CiscoSans"/>
            </a:endParaRPr>
          </a:p>
          <a:p>
            <a:pPr marL="285750" indent="-285750">
              <a:buFont typeface="Arial" panose="020B0604020202020204" pitchFamily="34" charset="0"/>
              <a:buChar char="•"/>
            </a:pPr>
            <a:r>
              <a:rPr lang="en-US" sz="1400" dirty="0">
                <a:solidFill>
                  <a:srgbClr val="000000"/>
                </a:solidFill>
                <a:latin typeface="+mn-lt"/>
                <a:ea typeface="MS PGothic" panose="020B0600070205080204" pitchFamily="34" charset="-128"/>
                <a:cs typeface="CiscoSans"/>
              </a:rPr>
              <a:t>Cloud services</a:t>
            </a:r>
            <a:endParaRPr lang="en-US" sz="1400" dirty="0">
              <a:solidFill>
                <a:srgbClr val="000000"/>
              </a:solidFill>
              <a:latin typeface="+mn-lt"/>
              <a:ea typeface="MS PGothic" panose="020B0600070205080204" pitchFamily="34" charset="-128"/>
              <a:cs typeface="CiscoSans"/>
            </a:endParaRPr>
          </a:p>
          <a:p>
            <a:pPr marL="285750" indent="-285750">
              <a:buFont typeface="Arial" panose="020B0604020202020204" pitchFamily="34" charset="0"/>
              <a:buChar char="•"/>
            </a:pPr>
            <a:r>
              <a:rPr lang="en-US" sz="1400" dirty="0">
                <a:solidFill>
                  <a:srgbClr val="000000"/>
                </a:solidFill>
                <a:latin typeface="+mn-lt"/>
                <a:ea typeface="MS PGothic" panose="020B0600070205080204" pitchFamily="34" charset="-128"/>
                <a:cs typeface="CiscoSans"/>
              </a:rPr>
              <a:t>Cisco WebEx</a:t>
            </a:r>
            <a:endParaRPr lang="en-US" sz="1400" dirty="0">
              <a:solidFill>
                <a:srgbClr val="000000"/>
              </a:solidFill>
              <a:latin typeface="+mn-lt"/>
              <a:ea typeface="MS PGothic" panose="020B0600070205080204" pitchFamily="34" charset="-128"/>
              <a:cs typeface="CiscoSans"/>
            </a:endParaRPr>
          </a:p>
          <a:p>
            <a:pPr marL="285750" indent="-285750">
              <a:buFont typeface="Arial" panose="020B0604020202020204" pitchFamily="34" charset="0"/>
              <a:buChar char="•"/>
            </a:pPr>
            <a:r>
              <a:rPr lang="en-US" sz="1400" dirty="0">
                <a:solidFill>
                  <a:srgbClr val="000000"/>
                </a:solidFill>
                <a:latin typeface="+mn-lt"/>
                <a:ea typeface="MS PGothic" panose="020B0600070205080204" pitchFamily="34" charset="-128"/>
                <a:cs typeface="CiscoSans"/>
              </a:rPr>
              <a:t>YouTube</a:t>
            </a:r>
            <a:endParaRPr lang="en-US" sz="1400" dirty="0">
              <a:solidFill>
                <a:srgbClr val="000000"/>
              </a:solidFill>
              <a:latin typeface="+mn-lt"/>
              <a:ea typeface="MS PGothic" panose="020B0600070205080204" pitchFamily="34" charset="-128"/>
              <a:cs typeface="CiscoSans"/>
            </a:endParaRPr>
          </a:p>
          <a:p>
            <a:pPr marL="285750" indent="-285750">
              <a:buFont typeface="Arial" panose="020B0604020202020204" pitchFamily="34" charset="0"/>
              <a:buChar char="•"/>
            </a:pPr>
            <a:r>
              <a:rPr lang="en-US" sz="1400" dirty="0">
                <a:solidFill>
                  <a:srgbClr val="000000"/>
                </a:solidFill>
                <a:latin typeface="+mn-lt"/>
                <a:ea typeface="MS PGothic" panose="020B0600070205080204" pitchFamily="34" charset="-128"/>
                <a:cs typeface="CiscoSans"/>
              </a:rPr>
              <a:t>Skype</a:t>
            </a:r>
            <a:endParaRPr lang="en-US" sz="1400" dirty="0">
              <a:solidFill>
                <a:srgbClr val="000000"/>
              </a:solidFill>
              <a:latin typeface="+mn-lt"/>
              <a:ea typeface="MS PGothic" panose="020B0600070205080204" pitchFamily="34" charset="-128"/>
              <a:cs typeface="CiscoSans"/>
            </a:endParaRPr>
          </a:p>
          <a:p>
            <a:pPr marL="285750" indent="-285750">
              <a:buFont typeface="Arial" panose="020B0604020202020204" pitchFamily="34" charset="0"/>
              <a:buChar char="•"/>
            </a:pPr>
            <a:r>
              <a:rPr lang="en-US" sz="1400" dirty="0">
                <a:solidFill>
                  <a:srgbClr val="000000"/>
                </a:solidFill>
                <a:latin typeface="+mn-lt"/>
                <a:ea typeface="MS PGothic" panose="020B0600070205080204" pitchFamily="34" charset="-128"/>
                <a:cs typeface="CiscoSans"/>
              </a:rPr>
              <a:t>P2P</a:t>
            </a:r>
            <a:endParaRPr lang="en-US" sz="1400" dirty="0">
              <a:solidFill>
                <a:srgbClr val="000000"/>
              </a:solidFill>
              <a:latin typeface="+mn-lt"/>
              <a:ea typeface="MS PGothic" panose="020B0600070205080204" pitchFamily="34" charset="-128"/>
              <a:cs typeface="CiscoSans"/>
            </a:endParaRPr>
          </a:p>
          <a:p>
            <a:endParaRPr lang="en-US" sz="1400" dirty="0">
              <a:solidFill>
                <a:srgbClr val="000000"/>
              </a:solidFill>
              <a:latin typeface="+mn-lt"/>
              <a:ea typeface="MS PGothic" panose="020B0600070205080204" pitchFamily="34" charset="-128"/>
              <a:cs typeface="CiscoSans"/>
            </a:endParaRPr>
          </a:p>
          <a:p>
            <a:r>
              <a:rPr lang="en-US" sz="1400" dirty="0">
                <a:solidFill>
                  <a:srgbClr val="000000"/>
                </a:solidFill>
                <a:latin typeface="+mn-lt"/>
                <a:ea typeface="MS PGothic" panose="020B0600070205080204" pitchFamily="34" charset="-128"/>
                <a:cs typeface="CiscoSans"/>
              </a:rPr>
              <a:t>NBAR2</a:t>
            </a:r>
            <a:endParaRPr lang="en-US" sz="1400" dirty="0">
              <a:solidFill>
                <a:srgbClr val="000000"/>
              </a:solidFill>
              <a:latin typeface="+mn-lt"/>
              <a:ea typeface="MS PGothic" panose="020B0600070205080204" pitchFamily="34" charset="-128"/>
              <a:cs typeface="CiscoSans"/>
            </a:endParaRPr>
          </a:p>
          <a:p>
            <a:endParaRPr lang="en-US" sz="1400" dirty="0">
              <a:solidFill>
                <a:srgbClr val="000000"/>
              </a:solidFill>
              <a:latin typeface="+mn-lt"/>
              <a:ea typeface="MS PGothic" panose="020B0600070205080204" pitchFamily="34" charset="-128"/>
              <a:cs typeface="CiscoSans"/>
            </a:endParaRPr>
          </a:p>
          <a:p>
            <a:endParaRPr lang="en-US" sz="1400" b="1" dirty="0">
              <a:solidFill>
                <a:srgbClr val="000000"/>
              </a:solidFill>
              <a:latin typeface="+mn-lt"/>
              <a:ea typeface="MS PGothic" panose="020B0600070205080204" pitchFamily="34" charset="-128"/>
              <a:cs typeface="CiscoSans"/>
            </a:endParaRPr>
          </a:p>
        </p:txBody>
      </p:sp>
      <p:sp>
        <p:nvSpPr>
          <p:cNvPr id="8" name="Content Placeholder 1"/>
          <p:cNvSpPr/>
          <p:nvPr/>
        </p:nvSpPr>
        <p:spPr>
          <a:xfrm>
            <a:off x="2370259" y="2094016"/>
            <a:ext cx="2296307" cy="2893100"/>
          </a:xfrm>
          <a:prstGeom prst="rect">
            <a:avLst/>
          </a:prstGeom>
        </p:spPr>
        <p:txBody>
          <a:bodyPr wrap="square">
            <a:spAutoFit/>
          </a:bodyPr>
          <a:lstStyle/>
          <a:p>
            <a:r>
              <a:rPr lang="en-US" sz="1400" b="1" dirty="0">
                <a:solidFill>
                  <a:srgbClr val="000000"/>
                </a:solidFill>
                <a:latin typeface="+mn-lt"/>
                <a:ea typeface="MS PGothic" panose="020B0600070205080204" pitchFamily="34" charset="-128"/>
                <a:cs typeface="CiscoSans"/>
              </a:rPr>
              <a:t>Metrics Collection</a:t>
            </a:r>
            <a:endParaRPr lang="en-US" sz="1400" b="1" dirty="0">
              <a:solidFill>
                <a:srgbClr val="000000"/>
              </a:solidFill>
              <a:latin typeface="+mn-lt"/>
              <a:ea typeface="MS PGothic" panose="020B0600070205080204" pitchFamily="34" charset="-128"/>
              <a:cs typeface="CiscoSans"/>
            </a:endParaRPr>
          </a:p>
          <a:p>
            <a:r>
              <a:rPr lang="en-US" sz="1400" dirty="0">
                <a:solidFill>
                  <a:srgbClr val="000000"/>
                </a:solidFill>
                <a:latin typeface="+mn-lt"/>
                <a:ea typeface="MS PGothic" panose="020B0600070205080204" pitchFamily="34" charset="-128"/>
                <a:cs typeface="CiscoSans"/>
              </a:rPr>
              <a:t>Collect metrics for export to management tool</a:t>
            </a:r>
            <a:endParaRPr lang="en-US" sz="1400" dirty="0">
              <a:solidFill>
                <a:srgbClr val="000000"/>
              </a:solidFill>
              <a:latin typeface="+mn-lt"/>
              <a:ea typeface="MS PGothic" panose="020B0600070205080204" pitchFamily="34" charset="-128"/>
              <a:cs typeface="CiscoSans"/>
            </a:endParaRPr>
          </a:p>
          <a:p>
            <a:pPr marL="285750" indent="-285750">
              <a:buFont typeface="Arial" panose="020B0604020202020204" pitchFamily="34" charset="0"/>
              <a:buChar char="•"/>
            </a:pPr>
            <a:r>
              <a:rPr lang="en-US" sz="1400" dirty="0">
                <a:solidFill>
                  <a:srgbClr val="000000"/>
                </a:solidFill>
                <a:latin typeface="+mn-lt"/>
                <a:ea typeface="MS PGothic" panose="020B0600070205080204" pitchFamily="34" charset="-128"/>
                <a:cs typeface="CiscoSans"/>
              </a:rPr>
              <a:t>Bandwidth usage</a:t>
            </a:r>
            <a:endParaRPr lang="en-US" sz="1400" dirty="0">
              <a:solidFill>
                <a:srgbClr val="000000"/>
              </a:solidFill>
              <a:latin typeface="+mn-lt"/>
              <a:ea typeface="MS PGothic" panose="020B0600070205080204" pitchFamily="34" charset="-128"/>
              <a:cs typeface="CiscoSans"/>
            </a:endParaRPr>
          </a:p>
          <a:p>
            <a:pPr marL="285750" indent="-285750">
              <a:buFont typeface="Arial" panose="020B0604020202020204" pitchFamily="34" charset="0"/>
              <a:buChar char="•"/>
            </a:pPr>
            <a:r>
              <a:rPr lang="en-US" sz="1400" dirty="0">
                <a:solidFill>
                  <a:srgbClr val="000000"/>
                </a:solidFill>
                <a:latin typeface="+mn-lt"/>
                <a:ea typeface="MS PGothic" panose="020B0600070205080204" pitchFamily="34" charset="-128"/>
                <a:cs typeface="CiscoSans"/>
              </a:rPr>
              <a:t>Response time</a:t>
            </a:r>
            <a:endParaRPr lang="en-US" sz="1400" dirty="0">
              <a:solidFill>
                <a:srgbClr val="000000"/>
              </a:solidFill>
              <a:latin typeface="+mn-lt"/>
              <a:ea typeface="MS PGothic" panose="020B0600070205080204" pitchFamily="34" charset="-128"/>
              <a:cs typeface="CiscoSans"/>
            </a:endParaRPr>
          </a:p>
          <a:p>
            <a:pPr marL="285750" indent="-285750">
              <a:buFont typeface="Arial" panose="020B0604020202020204" pitchFamily="34" charset="0"/>
              <a:buChar char="•"/>
            </a:pPr>
            <a:r>
              <a:rPr lang="en-US" sz="1400" dirty="0">
                <a:solidFill>
                  <a:srgbClr val="000000"/>
                </a:solidFill>
                <a:latin typeface="+mn-lt"/>
                <a:ea typeface="MS PGothic" panose="020B0600070205080204" pitchFamily="34" charset="-128"/>
                <a:cs typeface="CiscoSans"/>
              </a:rPr>
              <a:t>Latency</a:t>
            </a:r>
            <a:endParaRPr lang="en-US" sz="1400" dirty="0">
              <a:solidFill>
                <a:srgbClr val="000000"/>
              </a:solidFill>
              <a:latin typeface="+mn-lt"/>
              <a:ea typeface="MS PGothic" panose="020B0600070205080204" pitchFamily="34" charset="-128"/>
              <a:cs typeface="CiscoSans"/>
            </a:endParaRPr>
          </a:p>
          <a:p>
            <a:pPr marL="285750" indent="-285750">
              <a:buFont typeface="Arial" panose="020B0604020202020204" pitchFamily="34" charset="0"/>
              <a:buChar char="•"/>
            </a:pPr>
            <a:r>
              <a:rPr lang="en-US" sz="1400" dirty="0">
                <a:solidFill>
                  <a:srgbClr val="000000"/>
                </a:solidFill>
                <a:latin typeface="+mn-lt"/>
                <a:ea typeface="MS PGothic" panose="020B0600070205080204" pitchFamily="34" charset="-128"/>
                <a:cs typeface="CiscoSans"/>
              </a:rPr>
              <a:t>Packet loss</a:t>
            </a:r>
            <a:endParaRPr lang="en-US" sz="1400" dirty="0">
              <a:solidFill>
                <a:srgbClr val="000000"/>
              </a:solidFill>
              <a:latin typeface="+mn-lt"/>
              <a:ea typeface="MS PGothic" panose="020B0600070205080204" pitchFamily="34" charset="-128"/>
              <a:cs typeface="CiscoSans"/>
            </a:endParaRPr>
          </a:p>
          <a:p>
            <a:pPr marL="285750" indent="-285750">
              <a:buFont typeface="Arial" panose="020B0604020202020204" pitchFamily="34" charset="0"/>
              <a:buChar char="•"/>
            </a:pPr>
            <a:r>
              <a:rPr lang="en-US" sz="1400" dirty="0">
                <a:solidFill>
                  <a:srgbClr val="000000"/>
                </a:solidFill>
                <a:latin typeface="+mn-lt"/>
                <a:ea typeface="MS PGothic" panose="020B0600070205080204" pitchFamily="34" charset="-128"/>
                <a:cs typeface="CiscoSans"/>
              </a:rPr>
              <a:t>Jitter</a:t>
            </a:r>
            <a:endParaRPr lang="en-US" sz="1400" dirty="0">
              <a:solidFill>
                <a:srgbClr val="000000"/>
              </a:solidFill>
              <a:latin typeface="+mn-lt"/>
              <a:ea typeface="MS PGothic" panose="020B0600070205080204" pitchFamily="34" charset="-128"/>
              <a:cs typeface="CiscoSans"/>
            </a:endParaRPr>
          </a:p>
          <a:p>
            <a:pPr marL="285750" indent="-285750">
              <a:buFont typeface="Arial" panose="020B0604020202020204" pitchFamily="34" charset="0"/>
              <a:buChar char="•"/>
            </a:pPr>
            <a:r>
              <a:rPr lang="en-US" sz="1400" dirty="0">
                <a:solidFill>
                  <a:srgbClr val="000000"/>
                </a:solidFill>
                <a:latin typeface="+mn-lt"/>
                <a:ea typeface="MS PGothic" panose="020B0600070205080204" pitchFamily="34" charset="-128"/>
                <a:cs typeface="CiscoSans"/>
              </a:rPr>
              <a:t>P2P</a:t>
            </a:r>
            <a:endParaRPr lang="en-US" sz="1400" dirty="0">
              <a:solidFill>
                <a:srgbClr val="000000"/>
              </a:solidFill>
              <a:latin typeface="+mn-lt"/>
              <a:ea typeface="MS PGothic" panose="020B0600070205080204" pitchFamily="34" charset="-128"/>
              <a:cs typeface="CiscoSans"/>
            </a:endParaRPr>
          </a:p>
          <a:p>
            <a:endParaRPr lang="en-US" sz="1400" dirty="0">
              <a:solidFill>
                <a:srgbClr val="000000"/>
              </a:solidFill>
              <a:latin typeface="+mn-lt"/>
              <a:ea typeface="MS PGothic" panose="020B0600070205080204" pitchFamily="34" charset="-128"/>
              <a:cs typeface="CiscoSans"/>
            </a:endParaRPr>
          </a:p>
          <a:p>
            <a:r>
              <a:rPr lang="en-US" sz="1400" dirty="0">
                <a:solidFill>
                  <a:srgbClr val="000000"/>
                </a:solidFill>
                <a:latin typeface="+mn-lt"/>
                <a:ea typeface="MS PGothic" panose="020B0600070205080204" pitchFamily="34" charset="-128"/>
                <a:cs typeface="CiscoSans"/>
              </a:rPr>
              <a:t>Netflow9 Flexible Netflow IPFIX</a:t>
            </a:r>
            <a:endParaRPr lang="en-US" sz="1400" dirty="0">
              <a:solidFill>
                <a:srgbClr val="000000"/>
              </a:solidFill>
              <a:latin typeface="+mn-lt"/>
              <a:ea typeface="MS PGothic" panose="020B0600070205080204" pitchFamily="34" charset="-128"/>
              <a:cs typeface="CiscoSans"/>
            </a:endParaRPr>
          </a:p>
          <a:p>
            <a:endParaRPr lang="en-US" sz="1400" b="1" dirty="0">
              <a:solidFill>
                <a:srgbClr val="000000"/>
              </a:solidFill>
              <a:latin typeface="+mn-lt"/>
              <a:ea typeface="MS PGothic" panose="020B0600070205080204" pitchFamily="34" charset="-128"/>
              <a:cs typeface="CiscoSans"/>
            </a:endParaRPr>
          </a:p>
        </p:txBody>
      </p:sp>
      <p:sp>
        <p:nvSpPr>
          <p:cNvPr id="9" name="Content Placeholder 1"/>
          <p:cNvSpPr/>
          <p:nvPr/>
        </p:nvSpPr>
        <p:spPr>
          <a:xfrm>
            <a:off x="4608998" y="2094016"/>
            <a:ext cx="2296307" cy="2677656"/>
          </a:xfrm>
          <a:prstGeom prst="rect">
            <a:avLst/>
          </a:prstGeom>
        </p:spPr>
        <p:txBody>
          <a:bodyPr wrap="square">
            <a:spAutoFit/>
          </a:bodyPr>
          <a:lstStyle/>
          <a:p>
            <a:r>
              <a:rPr lang="en-US" sz="1400" b="1" dirty="0">
                <a:solidFill>
                  <a:srgbClr val="000000"/>
                </a:solidFill>
                <a:latin typeface="+mn-lt"/>
                <a:ea typeface="MS PGothic" panose="020B0600070205080204" pitchFamily="34" charset="-128"/>
                <a:cs typeface="CiscoSans"/>
              </a:rPr>
              <a:t>Management and Reporting</a:t>
            </a:r>
            <a:endParaRPr lang="en-US" sz="1400" b="1" dirty="0">
              <a:solidFill>
                <a:srgbClr val="000000"/>
              </a:solidFill>
              <a:latin typeface="+mn-lt"/>
              <a:ea typeface="MS PGothic" panose="020B0600070205080204" pitchFamily="34" charset="-128"/>
              <a:cs typeface="CiscoSans"/>
            </a:endParaRPr>
          </a:p>
          <a:p>
            <a:r>
              <a:rPr lang="en-US" sz="1400" dirty="0">
                <a:solidFill>
                  <a:srgbClr val="000000"/>
                </a:solidFill>
                <a:latin typeface="+mn-lt"/>
                <a:ea typeface="MS PGothic" panose="020B0600070205080204" pitchFamily="34" charset="-128"/>
                <a:cs typeface="CiscoSans"/>
              </a:rPr>
              <a:t>Provision the network, collect data, and report on applications performance</a:t>
            </a:r>
            <a:endParaRPr lang="en-US" sz="1400" dirty="0">
              <a:solidFill>
                <a:srgbClr val="000000"/>
              </a:solidFill>
              <a:latin typeface="+mn-lt"/>
              <a:ea typeface="MS PGothic" panose="020B0600070205080204" pitchFamily="34" charset="-128"/>
              <a:cs typeface="CiscoSans"/>
            </a:endParaRPr>
          </a:p>
          <a:p>
            <a:pPr marL="285750" indent="-285750">
              <a:buFont typeface="Arial" panose="020B0604020202020204" pitchFamily="34" charset="0"/>
              <a:buChar char="•"/>
            </a:pPr>
            <a:r>
              <a:rPr lang="en-US" sz="1400" dirty="0">
                <a:solidFill>
                  <a:srgbClr val="000000"/>
                </a:solidFill>
                <a:latin typeface="+mn-lt"/>
                <a:ea typeface="MS PGothic" panose="020B0600070205080204" pitchFamily="34" charset="-128"/>
                <a:cs typeface="CiscoSans"/>
              </a:rPr>
              <a:t>Report generation</a:t>
            </a:r>
            <a:endParaRPr lang="en-US" sz="1400" dirty="0">
              <a:solidFill>
                <a:srgbClr val="000000"/>
              </a:solidFill>
              <a:latin typeface="+mn-lt"/>
              <a:ea typeface="MS PGothic" panose="020B0600070205080204" pitchFamily="34" charset="-128"/>
              <a:cs typeface="CiscoSans"/>
            </a:endParaRPr>
          </a:p>
          <a:p>
            <a:pPr marL="285750" indent="-285750">
              <a:buFont typeface="Arial" panose="020B0604020202020204" pitchFamily="34" charset="0"/>
              <a:buChar char="•"/>
            </a:pPr>
            <a:r>
              <a:rPr lang="en-US" sz="1400" dirty="0">
                <a:solidFill>
                  <a:srgbClr val="000000"/>
                </a:solidFill>
                <a:latin typeface="+mn-lt"/>
                <a:ea typeface="MS PGothic" panose="020B0600070205080204" pitchFamily="34" charset="-128"/>
                <a:cs typeface="CiscoSans"/>
              </a:rPr>
              <a:t>Policy Management</a:t>
            </a:r>
            <a:endParaRPr lang="en-US" sz="1400" dirty="0">
              <a:solidFill>
                <a:srgbClr val="000000"/>
              </a:solidFill>
              <a:latin typeface="+mn-lt"/>
              <a:ea typeface="MS PGothic" panose="020B0600070205080204" pitchFamily="34" charset="-128"/>
              <a:cs typeface="CiscoSans"/>
            </a:endParaRPr>
          </a:p>
          <a:p>
            <a:endParaRPr lang="en-US" sz="1400" dirty="0">
              <a:solidFill>
                <a:srgbClr val="000000"/>
              </a:solidFill>
              <a:latin typeface="+mn-lt"/>
              <a:ea typeface="MS PGothic" panose="020B0600070205080204" pitchFamily="34" charset="-128"/>
              <a:cs typeface="CiscoSans"/>
            </a:endParaRPr>
          </a:p>
          <a:p>
            <a:endParaRPr lang="en-US" sz="1400" dirty="0">
              <a:solidFill>
                <a:srgbClr val="000000"/>
              </a:solidFill>
              <a:latin typeface="+mn-lt"/>
              <a:ea typeface="MS PGothic" panose="020B0600070205080204" pitchFamily="34" charset="-128"/>
              <a:cs typeface="CiscoSans"/>
            </a:endParaRPr>
          </a:p>
          <a:p>
            <a:endParaRPr lang="en-US" sz="1400" dirty="0">
              <a:solidFill>
                <a:srgbClr val="000000"/>
              </a:solidFill>
              <a:latin typeface="+mn-lt"/>
              <a:ea typeface="MS PGothic" panose="020B0600070205080204" pitchFamily="34" charset="-128"/>
              <a:cs typeface="CiscoSans"/>
            </a:endParaRPr>
          </a:p>
          <a:p>
            <a:r>
              <a:rPr lang="en-US" sz="1400" dirty="0">
                <a:solidFill>
                  <a:srgbClr val="000000"/>
                </a:solidFill>
                <a:latin typeface="+mn-lt"/>
                <a:ea typeface="MS PGothic" panose="020B0600070205080204" pitchFamily="34" charset="-128"/>
                <a:cs typeface="CiscoSans"/>
              </a:rPr>
              <a:t>Cisco Prime Other 3rd Party Software</a:t>
            </a:r>
            <a:endParaRPr lang="en-US" sz="1400" dirty="0">
              <a:solidFill>
                <a:srgbClr val="000000"/>
              </a:solidFill>
              <a:latin typeface="+mn-lt"/>
              <a:ea typeface="MS PGothic" panose="020B0600070205080204" pitchFamily="34" charset="-128"/>
              <a:cs typeface="CiscoSans"/>
            </a:endParaRPr>
          </a:p>
        </p:txBody>
      </p:sp>
      <p:sp>
        <p:nvSpPr>
          <p:cNvPr id="10" name="Content Placeholder 1"/>
          <p:cNvSpPr/>
          <p:nvPr/>
        </p:nvSpPr>
        <p:spPr>
          <a:xfrm>
            <a:off x="6811612" y="2076763"/>
            <a:ext cx="2296307" cy="2462213"/>
          </a:xfrm>
          <a:prstGeom prst="rect">
            <a:avLst/>
          </a:prstGeom>
        </p:spPr>
        <p:txBody>
          <a:bodyPr wrap="square">
            <a:spAutoFit/>
          </a:bodyPr>
          <a:lstStyle/>
          <a:p>
            <a:r>
              <a:rPr lang="en-US" sz="1400" b="1" dirty="0">
                <a:solidFill>
                  <a:srgbClr val="000000"/>
                </a:solidFill>
                <a:latin typeface="+mn-lt"/>
                <a:ea typeface="MS PGothic" panose="020B0600070205080204" pitchFamily="34" charset="-128"/>
                <a:cs typeface="CiscoSans"/>
              </a:rPr>
              <a:t>Control</a:t>
            </a:r>
            <a:endParaRPr lang="en-US" sz="1400" b="1" dirty="0">
              <a:solidFill>
                <a:srgbClr val="000000"/>
              </a:solidFill>
              <a:latin typeface="+mn-lt"/>
              <a:ea typeface="MS PGothic" panose="020B0600070205080204" pitchFamily="34" charset="-128"/>
              <a:cs typeface="CiscoSans"/>
            </a:endParaRPr>
          </a:p>
          <a:p>
            <a:r>
              <a:rPr lang="en-US" sz="1400" dirty="0">
                <a:solidFill>
                  <a:srgbClr val="000000"/>
                </a:solidFill>
                <a:latin typeface="+mn-lt"/>
                <a:ea typeface="MS PGothic" panose="020B0600070205080204" pitchFamily="34" charset="-128"/>
                <a:cs typeface="CiscoSans"/>
              </a:rPr>
              <a:t>Control application use to maximize network performance</a:t>
            </a:r>
            <a:endParaRPr lang="en-US" sz="1400" dirty="0">
              <a:solidFill>
                <a:srgbClr val="000000"/>
              </a:solidFill>
              <a:latin typeface="+mn-lt"/>
              <a:ea typeface="MS PGothic" panose="020B0600070205080204" pitchFamily="34" charset="-128"/>
              <a:cs typeface="CiscoSans"/>
            </a:endParaRPr>
          </a:p>
          <a:p>
            <a:pPr marL="285750" indent="-285750">
              <a:buFont typeface="Arial" panose="020B0604020202020204" pitchFamily="34" charset="0"/>
              <a:buChar char="•"/>
            </a:pPr>
            <a:r>
              <a:rPr lang="en-US" sz="1400" dirty="0">
                <a:solidFill>
                  <a:srgbClr val="000000"/>
                </a:solidFill>
                <a:latin typeface="+mn-lt"/>
                <a:ea typeface="MS PGothic" panose="020B0600070205080204" pitchFamily="34" charset="-128"/>
                <a:cs typeface="CiscoSans"/>
              </a:rPr>
              <a:t>Application prioritizarion</a:t>
            </a:r>
            <a:endParaRPr lang="en-US" sz="1400" dirty="0">
              <a:solidFill>
                <a:srgbClr val="000000"/>
              </a:solidFill>
              <a:latin typeface="+mn-lt"/>
              <a:ea typeface="MS PGothic" panose="020B0600070205080204" pitchFamily="34" charset="-128"/>
              <a:cs typeface="CiscoSans"/>
            </a:endParaRPr>
          </a:p>
          <a:p>
            <a:pPr marL="285750" indent="-285750">
              <a:buFont typeface="Arial" panose="020B0604020202020204" pitchFamily="34" charset="0"/>
              <a:buChar char="•"/>
            </a:pPr>
            <a:r>
              <a:rPr lang="en-US" sz="1400" dirty="0">
                <a:solidFill>
                  <a:srgbClr val="000000"/>
                </a:solidFill>
                <a:latin typeface="+mn-lt"/>
                <a:ea typeface="MS PGothic" panose="020B0600070205080204" pitchFamily="34" charset="-128"/>
                <a:cs typeface="CiscoSans"/>
              </a:rPr>
              <a:t>Application bandwidth enforcement</a:t>
            </a:r>
            <a:endParaRPr lang="en-US" sz="1400" dirty="0">
              <a:solidFill>
                <a:srgbClr val="000000"/>
              </a:solidFill>
              <a:latin typeface="+mn-lt"/>
              <a:ea typeface="MS PGothic" panose="020B0600070205080204" pitchFamily="34" charset="-128"/>
              <a:cs typeface="CiscoSans"/>
            </a:endParaRPr>
          </a:p>
          <a:p>
            <a:endParaRPr lang="en-US" sz="1400" dirty="0">
              <a:solidFill>
                <a:srgbClr val="000000"/>
              </a:solidFill>
              <a:latin typeface="+mn-lt"/>
              <a:ea typeface="MS PGothic" panose="020B0600070205080204" pitchFamily="34" charset="-128"/>
              <a:cs typeface="CiscoSans"/>
            </a:endParaRPr>
          </a:p>
          <a:p>
            <a:endParaRPr lang="en-US" sz="1400" dirty="0">
              <a:solidFill>
                <a:srgbClr val="000000"/>
              </a:solidFill>
              <a:latin typeface="+mn-lt"/>
              <a:ea typeface="MS PGothic" panose="020B0600070205080204" pitchFamily="34" charset="-128"/>
              <a:cs typeface="CiscoSans"/>
            </a:endParaRPr>
          </a:p>
          <a:p>
            <a:r>
              <a:rPr lang="en-US" sz="1400" dirty="0">
                <a:solidFill>
                  <a:srgbClr val="000000"/>
                </a:solidFill>
                <a:latin typeface="+mn-lt"/>
                <a:ea typeface="MS PGothic" panose="020B0600070205080204" pitchFamily="34" charset="-128"/>
                <a:cs typeface="CiscoSans"/>
              </a:rPr>
              <a:t>QoS</a:t>
            </a:r>
            <a:endParaRPr lang="en-US" sz="1400" dirty="0">
              <a:solidFill>
                <a:srgbClr val="000000"/>
              </a:solidFill>
              <a:latin typeface="+mn-lt"/>
              <a:ea typeface="MS PGothic" panose="020B0600070205080204" pitchFamily="34" charset="-128"/>
              <a:cs typeface="CiscoSans"/>
            </a:endParaRPr>
          </a:p>
        </p:txBody>
      </p:sp>
    </p:spTree>
    <p:custDataLst>
      <p:tags r:id="rId2"/>
    </p:custData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Logs </a:t>
            </a:r>
            <a:endParaRPr lang="en-US" sz="1600" dirty="0"/>
          </a:p>
          <a:p>
            <a:r>
              <a:rPr lang="en-US" dirty="0"/>
              <a:t>Application Visibility and Control (Contd.)</a:t>
            </a:r>
            <a:endParaRPr lang="en-US" dirty="0"/>
          </a:p>
        </p:txBody>
      </p:sp>
      <p:sp>
        <p:nvSpPr>
          <p:cNvPr id="2" name="Content Placeholder 1"/>
          <p:cNvSpPr/>
          <p:nvPr/>
        </p:nvSpPr>
        <p:spPr>
          <a:xfrm>
            <a:off x="71250" y="708274"/>
            <a:ext cx="8999935" cy="1477328"/>
          </a:xfrm>
          <a:prstGeom prst="rect">
            <a:avLst/>
          </a:prstGeom>
        </p:spPr>
        <p:txBody>
          <a:bodyPr wrap="square">
            <a:spAutoFit/>
          </a:bodyPr>
          <a:lstStyle/>
          <a:p>
            <a:r>
              <a:rPr lang="en-US" sz="1600" b="1" dirty="0">
                <a:solidFill>
                  <a:srgbClr val="000000"/>
                </a:solidFill>
                <a:latin typeface="+mn-lt"/>
                <a:ea typeface="MS PGothic" panose="020B0600070205080204" pitchFamily="34" charset="-128"/>
                <a:cs typeface="CiscoSans"/>
              </a:rPr>
              <a:t>Port Monitoring vs. Application Monitoring</a:t>
            </a:r>
            <a:endParaRPr lang="en-US" sz="1600" b="1" dirty="0">
              <a:solidFill>
                <a:srgbClr val="000000"/>
              </a:solidFill>
              <a:latin typeface="+mn-lt"/>
              <a:ea typeface="MS PGothic" panose="020B0600070205080204" pitchFamily="34" charset="-128"/>
              <a:cs typeface="CiscoSans"/>
            </a:endParaRPr>
          </a:p>
          <a:p>
            <a:pPr defTabSz="684530">
              <a:spcBef>
                <a:spcPts val="600"/>
              </a:spcBef>
              <a:spcAft>
                <a:spcPts val="600"/>
              </a:spcAft>
              <a:buClr>
                <a:schemeClr val="tx2"/>
              </a:buClr>
              <a:buSzPct val="90000"/>
            </a:pPr>
            <a:r>
              <a:rPr lang="en-US" sz="1600" dirty="0">
                <a:solidFill>
                  <a:srgbClr val="000000"/>
                </a:solidFill>
                <a:latin typeface="+mn-lt"/>
                <a:ea typeface="MS PGothic" panose="020B0600070205080204" pitchFamily="34" charset="-128"/>
                <a:cs typeface="CiscoSans"/>
              </a:rPr>
              <a:t>A management and reporting system analyzes and presents the application analysis data into dashboard reports for use by network monitoring personnel. Application usage can also be controlled through quality of service classification and policies based on the AVC information.</a:t>
            </a:r>
            <a:endParaRPr lang="en-US" sz="1600" dirty="0">
              <a:solidFill>
                <a:srgbClr val="000000"/>
              </a:solidFill>
              <a:latin typeface="+mn-lt"/>
              <a:ea typeface="MS PGothic" panose="020B0600070205080204" pitchFamily="34" charset="-128"/>
              <a:cs typeface="CiscoSans"/>
            </a:endParaRPr>
          </a:p>
          <a:p>
            <a:endParaRPr lang="en-US" sz="1600" b="1" dirty="0">
              <a:solidFill>
                <a:srgbClr val="000000"/>
              </a:solidFill>
              <a:latin typeface="+mn-lt"/>
              <a:ea typeface="MS PGothic" panose="020B0600070205080204" pitchFamily="34" charset="-128"/>
              <a:cs typeface="CiscoSans"/>
            </a:endParaRPr>
          </a:p>
        </p:txBody>
      </p:sp>
      <p:pic>
        <p:nvPicPr>
          <p:cNvPr id="9218"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t="786" b="1521"/>
          <a:stretch>
            <a:fillRect/>
          </a:stretch>
        </p:blipFill>
        <p:spPr bwMode="auto">
          <a:xfrm>
            <a:off x="570635" y="1828801"/>
            <a:ext cx="8002731" cy="28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Logs </a:t>
            </a:r>
            <a:endParaRPr lang="en-US" sz="1600" dirty="0"/>
          </a:p>
          <a:p>
            <a:r>
              <a:rPr lang="en-US" dirty="0"/>
              <a:t>Content Filter Logs</a:t>
            </a:r>
            <a:endParaRPr lang="en-US" dirty="0"/>
          </a:p>
        </p:txBody>
      </p:sp>
      <p:sp>
        <p:nvSpPr>
          <p:cNvPr id="7" name="Content Placeholder 1"/>
          <p:cNvSpPr/>
          <p:nvPr/>
        </p:nvSpPr>
        <p:spPr>
          <a:xfrm>
            <a:off x="71249" y="691998"/>
            <a:ext cx="3072743" cy="4108817"/>
          </a:xfrm>
          <a:prstGeom prst="rect">
            <a:avLst/>
          </a:prstGeom>
        </p:spPr>
        <p:txBody>
          <a:bodyPr wrap="square">
            <a:spAutoFit/>
          </a:bodyPr>
          <a:lstStyle/>
          <a:p>
            <a:pPr marL="177800" indent="-177800" defTabSz="684530">
              <a:spcBef>
                <a:spcPts val="0"/>
              </a:spcBef>
              <a:spcAft>
                <a:spcPts val="600"/>
              </a:spcAft>
              <a:buClr>
                <a:schemeClr val="tx2"/>
              </a:buClr>
              <a:buSzPct val="90000"/>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Devices that provide content filtering, such as the Cisco Email Security Appliance (ESA) and the Cisco Web Security Appliance (WSA), provide a wide range of functionalities for security monitoring.</a:t>
            </a:r>
            <a:endParaRPr lang="en-US" sz="1600" dirty="0">
              <a:solidFill>
                <a:srgbClr val="000000"/>
              </a:solidFill>
              <a:latin typeface="+mn-lt"/>
              <a:ea typeface="MS PGothic" panose="020B0600070205080204" pitchFamily="34" charset="-128"/>
              <a:cs typeface="CiscoSans"/>
            </a:endParaRPr>
          </a:p>
          <a:p>
            <a:pPr marL="177800" indent="-177800" defTabSz="684530">
              <a:spcBef>
                <a:spcPts val="0"/>
              </a:spcBef>
              <a:spcAft>
                <a:spcPts val="600"/>
              </a:spcAft>
              <a:buClr>
                <a:schemeClr val="tx2"/>
              </a:buClr>
              <a:buSzPct val="90000"/>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The figure shows the dashboards</a:t>
            </a:r>
            <a:r>
              <a:rPr lang="en-US" sz="1600" b="0" i="0" dirty="0">
                <a:solidFill>
                  <a:srgbClr val="000000"/>
                </a:solidFill>
                <a:effectLst/>
                <a:latin typeface="+mn-lt"/>
              </a:rPr>
              <a:t> from Cisco content filtering devices. By clicking components of the Overview reports, more relevant details are displayed. Target searches provide the focused information.</a:t>
            </a:r>
            <a:endParaRPr lang="en-US" sz="1600" dirty="0">
              <a:solidFill>
                <a:srgbClr val="000000"/>
              </a:solidFill>
              <a:latin typeface="+mn-lt"/>
              <a:ea typeface="MS PGothic" panose="020B0600070205080204" pitchFamily="34" charset="-128"/>
              <a:cs typeface="CiscoSans"/>
            </a:endParaRPr>
          </a:p>
        </p:txBody>
      </p:sp>
      <p:pic>
        <p:nvPicPr>
          <p:cNvPr id="2" name="Picture 1"/>
          <p:cNvPicPr>
            <a:picLocks noChangeAspect="1"/>
          </p:cNvPicPr>
          <p:nvPr/>
        </p:nvPicPr>
        <p:blipFill rotWithShape="1">
          <a:blip r:embed="rId1"/>
          <a:srcRect l="779" t="1051" r="385" b="1237"/>
          <a:stretch>
            <a:fillRect/>
          </a:stretch>
        </p:blipFill>
        <p:spPr>
          <a:xfrm>
            <a:off x="3091740" y="1094002"/>
            <a:ext cx="5996923" cy="3096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72032" y="0"/>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Logs </a:t>
            </a:r>
            <a:endParaRPr lang="en-US" sz="1600" dirty="0"/>
          </a:p>
          <a:p>
            <a:r>
              <a:rPr lang="en-US" dirty="0"/>
              <a:t>Logging from Cisco Devices</a:t>
            </a:r>
            <a:endParaRPr lang="en-US" dirty="0"/>
          </a:p>
        </p:txBody>
      </p:sp>
      <p:sp>
        <p:nvSpPr>
          <p:cNvPr id="8" name="Content Placeholder 1"/>
          <p:cNvSpPr txBox="1"/>
          <p:nvPr/>
        </p:nvSpPr>
        <p:spPr>
          <a:xfrm>
            <a:off x="20613" y="679785"/>
            <a:ext cx="9051354" cy="584775"/>
          </a:xfrm>
          <a:prstGeom prst="rect">
            <a:avLst/>
          </a:prstGeom>
          <a:noFill/>
        </p:spPr>
        <p:txBody>
          <a:bodyPr wrap="square">
            <a:spAutoFit/>
          </a:bodyPr>
          <a:lstStyle/>
          <a:p>
            <a:pPr marL="177800" indent="-177800" defTabSz="684530">
              <a:spcBef>
                <a:spcPts val="0"/>
              </a:spcBef>
              <a:spcAft>
                <a:spcPts val="600"/>
              </a:spcAft>
              <a:buClr>
                <a:schemeClr val="tx2"/>
              </a:buClr>
              <a:buSzPct val="90000"/>
              <a:buFont typeface="Arial" panose="020B0604020202020204" pitchFamily="34" charset="0"/>
              <a:buChar char="•"/>
            </a:pPr>
            <a:r>
              <a:rPr lang="en-US" sz="1600" b="0" i="0" dirty="0">
                <a:solidFill>
                  <a:srgbClr val="000000"/>
                </a:solidFill>
                <a:effectLst/>
                <a:latin typeface="+mn-lt"/>
              </a:rPr>
              <a:t>Cisco security devices can be configured to submit events and alerts to security management platforms using SNMP or syslog.</a:t>
            </a:r>
            <a:endParaRPr lang="en-US" sz="1600" dirty="0">
              <a:solidFill>
                <a:srgbClr val="000000"/>
              </a:solidFill>
              <a:latin typeface="+mn-lt"/>
              <a:ea typeface="MS PGothic" panose="020B0600070205080204" pitchFamily="34" charset="-128"/>
              <a:cs typeface="CiscoSans"/>
            </a:endParaRPr>
          </a:p>
        </p:txBody>
      </p:sp>
      <p:sp>
        <p:nvSpPr>
          <p:cNvPr id="7" name="Content Placeholder 1"/>
          <p:cNvSpPr/>
          <p:nvPr/>
        </p:nvSpPr>
        <p:spPr>
          <a:xfrm>
            <a:off x="20614" y="1265935"/>
            <a:ext cx="3672156" cy="3524042"/>
          </a:xfrm>
          <a:prstGeom prst="rect">
            <a:avLst/>
          </a:prstGeom>
        </p:spPr>
        <p:txBody>
          <a:bodyPr wrap="square">
            <a:spAutoFit/>
          </a:bodyPr>
          <a:lstStyle/>
          <a:p>
            <a:pPr marL="177800" indent="-177800" defTabSz="684530">
              <a:spcBef>
                <a:spcPts val="0"/>
              </a:spcBef>
              <a:spcAft>
                <a:spcPts val="600"/>
              </a:spcAft>
              <a:buClr>
                <a:schemeClr val="tx2"/>
              </a:buClr>
              <a:buSzPct val="90000"/>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The figure shows a syslog message generated by a Cisco ASA device and a syslog message generated by a Cisco IOS device.</a:t>
            </a:r>
            <a:endParaRPr lang="en-US" sz="1600" dirty="0">
              <a:solidFill>
                <a:srgbClr val="000000"/>
              </a:solidFill>
              <a:latin typeface="+mn-lt"/>
              <a:ea typeface="MS PGothic" panose="020B0600070205080204" pitchFamily="34" charset="-128"/>
              <a:cs typeface="CiscoSans"/>
            </a:endParaRPr>
          </a:p>
          <a:p>
            <a:pPr marL="177800" indent="-177800" defTabSz="684530">
              <a:spcBef>
                <a:spcPts val="0"/>
              </a:spcBef>
              <a:spcAft>
                <a:spcPts val="600"/>
              </a:spcAft>
              <a:buClr>
                <a:schemeClr val="tx2"/>
              </a:buClr>
              <a:buSzPct val="90000"/>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There are two meanings used for the term facility in Cisco syslog messages. </a:t>
            </a:r>
            <a:endParaRPr lang="en-US" sz="1600" dirty="0">
              <a:solidFill>
                <a:srgbClr val="000000"/>
              </a:solidFill>
              <a:latin typeface="+mn-lt"/>
              <a:ea typeface="MS PGothic" panose="020B0600070205080204" pitchFamily="34" charset="-128"/>
              <a:cs typeface="CiscoSans"/>
            </a:endParaRPr>
          </a:p>
          <a:p>
            <a:pPr marL="177800" indent="-177800" defTabSz="684530">
              <a:spcBef>
                <a:spcPts val="0"/>
              </a:spcBef>
              <a:spcAft>
                <a:spcPts val="600"/>
              </a:spcAft>
              <a:buClr>
                <a:schemeClr val="tx2"/>
              </a:buClr>
              <a:buSzPct val="90000"/>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The first is the standard set of Facility values that were established by the syslog standards. </a:t>
            </a:r>
            <a:endParaRPr lang="en-US" sz="1600" dirty="0">
              <a:solidFill>
                <a:srgbClr val="000000"/>
              </a:solidFill>
              <a:latin typeface="+mn-lt"/>
              <a:ea typeface="MS PGothic" panose="020B0600070205080204" pitchFamily="34" charset="-128"/>
              <a:cs typeface="CiscoSans"/>
            </a:endParaRPr>
          </a:p>
          <a:p>
            <a:pPr marL="177800" indent="-177800" defTabSz="684530">
              <a:spcBef>
                <a:spcPts val="0"/>
              </a:spcBef>
              <a:spcAft>
                <a:spcPts val="600"/>
              </a:spcAft>
              <a:buClr>
                <a:schemeClr val="tx2"/>
              </a:buClr>
              <a:buSzPct val="90000"/>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The other Facility value is assigned by Cisco and occurs in the MSG part of the syslog message.</a:t>
            </a:r>
            <a:endParaRPr lang="en-US" sz="1600" dirty="0">
              <a:solidFill>
                <a:srgbClr val="000000"/>
              </a:solidFill>
              <a:latin typeface="+mn-lt"/>
              <a:ea typeface="MS PGothic" panose="020B0600070205080204" pitchFamily="34" charset="-128"/>
              <a:cs typeface="CiscoSans"/>
            </a:endParaRPr>
          </a:p>
        </p:txBody>
      </p:sp>
      <p:pic>
        <p:nvPicPr>
          <p:cNvPr id="1126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669324" y="1123884"/>
            <a:ext cx="5378659" cy="36000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Logs </a:t>
            </a:r>
            <a:endParaRPr lang="en-US" sz="1600" dirty="0"/>
          </a:p>
          <a:p>
            <a:r>
              <a:rPr lang="en-US" dirty="0"/>
              <a:t>Proxy Logs</a:t>
            </a:r>
            <a:endParaRPr lang="en-US" dirty="0"/>
          </a:p>
        </p:txBody>
      </p:sp>
      <p:sp>
        <p:nvSpPr>
          <p:cNvPr id="3" name="Content Placeholder 1"/>
          <p:cNvSpPr/>
          <p:nvPr/>
        </p:nvSpPr>
        <p:spPr>
          <a:xfrm>
            <a:off x="129686" y="761846"/>
            <a:ext cx="8906329" cy="3924151"/>
          </a:xfrm>
          <a:prstGeom prst="rect">
            <a:avLst/>
          </a:prstGeom>
        </p:spPr>
        <p:txBody>
          <a:bodyPr wrap="square">
            <a:spAutoFit/>
          </a:bodyPr>
          <a:lstStyle/>
          <a:p>
            <a:pPr marL="177800" indent="-177800" defTabSz="684530">
              <a:spcBef>
                <a:spcPts val="0"/>
              </a:spcBef>
              <a:spcAft>
                <a:spcPts val="600"/>
              </a:spcAft>
              <a:buClr>
                <a:schemeClr val="tx2"/>
              </a:buClr>
              <a:buSzPct val="90000"/>
              <a:buFont typeface="Arial" panose="020B0604020202020204" pitchFamily="34" charset="0"/>
              <a:buChar char="•"/>
            </a:pPr>
            <a:r>
              <a:rPr lang="en-US" sz="1600" b="0" i="0" dirty="0">
                <a:solidFill>
                  <a:srgbClr val="000000"/>
                </a:solidFill>
                <a:effectLst/>
                <a:latin typeface="+mn-lt"/>
              </a:rPr>
              <a:t>Proxy servers, such as those used for web and DNS requests, contain valuable logs that are a primary source of data for network security monitoring.</a:t>
            </a:r>
            <a:endParaRPr lang="en-US" sz="1600" dirty="0">
              <a:solidFill>
                <a:srgbClr val="000000"/>
              </a:solidFill>
              <a:latin typeface="+mn-lt"/>
              <a:ea typeface="MS PGothic" panose="020B0600070205080204" pitchFamily="34" charset="-128"/>
              <a:cs typeface="CiscoSans"/>
            </a:endParaRPr>
          </a:p>
          <a:p>
            <a:pPr marL="177800" indent="-177800" defTabSz="684530">
              <a:spcBef>
                <a:spcPts val="0"/>
              </a:spcBef>
              <a:spcAft>
                <a:spcPts val="600"/>
              </a:spcAft>
              <a:buClr>
                <a:schemeClr val="tx2"/>
              </a:buClr>
              <a:buSzPct val="90000"/>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The proxy server requests the resources and returns them to the client and generates logs of all requests and responses. </a:t>
            </a:r>
            <a:endParaRPr lang="en-US" sz="1600" dirty="0">
              <a:solidFill>
                <a:srgbClr val="000000"/>
              </a:solidFill>
              <a:latin typeface="+mn-lt"/>
              <a:ea typeface="MS PGothic" panose="020B0600070205080204" pitchFamily="34" charset="-128"/>
              <a:cs typeface="CiscoSans"/>
            </a:endParaRPr>
          </a:p>
          <a:p>
            <a:pPr marL="177800" indent="-177800" defTabSz="684530">
              <a:spcBef>
                <a:spcPts val="0"/>
              </a:spcBef>
              <a:spcAft>
                <a:spcPts val="600"/>
              </a:spcAft>
              <a:buClr>
                <a:schemeClr val="tx2"/>
              </a:buClr>
              <a:buSzPct val="90000"/>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These logs can then be analyzed to determine which hosts are making the requests, whether the destinations are safe or potentially malicious, and to also gain insights into the kind of resources that have been downloaded.</a:t>
            </a:r>
            <a:endParaRPr lang="en-US" sz="1600" dirty="0">
              <a:solidFill>
                <a:srgbClr val="000000"/>
              </a:solidFill>
              <a:latin typeface="+mn-lt"/>
              <a:ea typeface="MS PGothic" panose="020B0600070205080204" pitchFamily="34" charset="-128"/>
              <a:cs typeface="CiscoSans"/>
            </a:endParaRPr>
          </a:p>
          <a:p>
            <a:pPr marL="177800" indent="-177800" defTabSz="684530">
              <a:spcBef>
                <a:spcPts val="0"/>
              </a:spcBef>
              <a:spcAft>
                <a:spcPts val="600"/>
              </a:spcAft>
              <a:buClr>
                <a:schemeClr val="tx2"/>
              </a:buClr>
              <a:buSzPct val="90000"/>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Web proxies provide data that helps determine whether responses from the web were generated in response to legitimate requests or have been manipulated to appear to be responses but are in fact exploits.</a:t>
            </a:r>
            <a:endParaRPr lang="en-US" sz="1600" dirty="0">
              <a:solidFill>
                <a:srgbClr val="000000"/>
              </a:solidFill>
              <a:latin typeface="+mn-lt"/>
              <a:ea typeface="MS PGothic" panose="020B0600070205080204" pitchFamily="34" charset="-128"/>
              <a:cs typeface="CiscoSans"/>
            </a:endParaRPr>
          </a:p>
          <a:p>
            <a:pPr marL="177800" indent="-177800" defTabSz="684530">
              <a:spcBef>
                <a:spcPts val="0"/>
              </a:spcBef>
              <a:spcAft>
                <a:spcPts val="600"/>
              </a:spcAft>
              <a:buClr>
                <a:schemeClr val="tx2"/>
              </a:buClr>
              <a:buSzPct val="90000"/>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It is also possible to use web proxies to inspect outgoing traffic as means of data loss prevention (DLP). </a:t>
            </a:r>
            <a:endParaRPr lang="en-US" sz="1600" dirty="0">
              <a:solidFill>
                <a:srgbClr val="000000"/>
              </a:solidFill>
              <a:latin typeface="+mn-lt"/>
              <a:ea typeface="MS PGothic" panose="020B0600070205080204" pitchFamily="34" charset="-128"/>
              <a:cs typeface="CiscoSans"/>
            </a:endParaRPr>
          </a:p>
          <a:p>
            <a:pPr marL="177800" indent="-177800" defTabSz="684530">
              <a:spcBef>
                <a:spcPts val="0"/>
              </a:spcBef>
              <a:spcAft>
                <a:spcPts val="600"/>
              </a:spcAft>
              <a:buClr>
                <a:schemeClr val="tx2"/>
              </a:buClr>
              <a:buSzPct val="90000"/>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DLP involves scanning outgoing traffic to detect whether the data that is leaving the web contains sensitive, confidential, or secret information.</a:t>
            </a:r>
            <a:endParaRPr lang="en-US" sz="1600" dirty="0">
              <a:solidFill>
                <a:srgbClr val="000000"/>
              </a:solidFill>
              <a:latin typeface="+mn-lt"/>
              <a:ea typeface="MS PGothic" panose="020B0600070205080204" pitchFamily="34" charset="-128"/>
              <a:cs typeface="CiscoSans"/>
            </a:endParaRPr>
          </a:p>
        </p:txBody>
      </p:sp>
    </p:spTree>
    <p:custDataLst>
      <p:tags r:id="rId1"/>
    </p:custData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Logs </a:t>
            </a:r>
            <a:endParaRPr lang="en-US" sz="1600" dirty="0"/>
          </a:p>
          <a:p>
            <a:r>
              <a:rPr lang="en-US" dirty="0"/>
              <a:t>Proxy Logs (Contd.)</a:t>
            </a:r>
            <a:endParaRPr lang="en-US" dirty="0"/>
          </a:p>
        </p:txBody>
      </p:sp>
      <p:sp>
        <p:nvSpPr>
          <p:cNvPr id="3" name="Content Placeholder 1"/>
          <p:cNvSpPr/>
          <p:nvPr/>
        </p:nvSpPr>
        <p:spPr>
          <a:xfrm>
            <a:off x="181705" y="691508"/>
            <a:ext cx="8772525" cy="2369880"/>
          </a:xfrm>
          <a:prstGeom prst="rect">
            <a:avLst/>
          </a:prstGeom>
        </p:spPr>
        <p:txBody>
          <a:bodyPr wrap="square">
            <a:spAutoFit/>
          </a:bodyPr>
          <a:lstStyle/>
          <a:p>
            <a:pPr>
              <a:spcBef>
                <a:spcPts val="300"/>
              </a:spcBef>
              <a:spcAft>
                <a:spcPts val="300"/>
              </a:spcAft>
            </a:pPr>
            <a:r>
              <a:rPr lang="en-US" sz="1600" b="1" dirty="0">
                <a:solidFill>
                  <a:srgbClr val="000000"/>
                </a:solidFill>
                <a:latin typeface="+mn-lt"/>
                <a:ea typeface="MS PGothic" panose="020B0600070205080204" pitchFamily="34" charset="-128"/>
                <a:cs typeface="CiscoSans"/>
              </a:rPr>
              <a:t>Cisco Umbrella</a:t>
            </a:r>
            <a:endParaRPr lang="en-US" sz="1600" b="1" dirty="0">
              <a:solidFill>
                <a:srgbClr val="000000"/>
              </a:solidFill>
              <a:latin typeface="+mn-lt"/>
              <a:ea typeface="MS PGothic" panose="020B0600070205080204" pitchFamily="34" charset="-128"/>
              <a:cs typeface="CiscoSans"/>
            </a:endParaRPr>
          </a:p>
          <a:p>
            <a:pPr marL="144145" indent="-144145">
              <a:spcBef>
                <a:spcPts val="300"/>
              </a:spcBef>
              <a:spcAft>
                <a:spcPts val="300"/>
              </a:spcAft>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Cisco Umbrella, formerly OpenDNS, offers a hosted DNS service that extends the capability of DNS to include security enhancements.</a:t>
            </a:r>
            <a:endParaRPr lang="en-US" sz="1600" dirty="0">
              <a:solidFill>
                <a:srgbClr val="000000"/>
              </a:solidFill>
              <a:latin typeface="+mn-lt"/>
              <a:ea typeface="MS PGothic" panose="020B0600070205080204" pitchFamily="34" charset="-128"/>
              <a:cs typeface="CiscoSans"/>
            </a:endParaRPr>
          </a:p>
          <a:p>
            <a:pPr marL="144145" indent="-144145">
              <a:spcBef>
                <a:spcPts val="300"/>
              </a:spcBef>
              <a:spcAft>
                <a:spcPts val="300"/>
              </a:spcAft>
              <a:buFont typeface="Arial" panose="020B0604020202020204" pitchFamily="34" charset="0"/>
              <a:buChar char="•"/>
            </a:pPr>
            <a:r>
              <a:rPr lang="en-US" sz="1600" b="0" i="0" dirty="0">
                <a:solidFill>
                  <a:srgbClr val="000000"/>
                </a:solidFill>
                <a:effectLst/>
                <a:latin typeface="+mn-lt"/>
              </a:rPr>
              <a:t>Cisco Umbrella applies many more resources to managing DNS than most organizations can afford. Cisco Umbrella functions in part as a DNS super proxy in this regard. </a:t>
            </a:r>
            <a:endParaRPr lang="en-US" sz="1600" dirty="0">
              <a:solidFill>
                <a:srgbClr val="000000"/>
              </a:solidFill>
              <a:latin typeface="+mn-lt"/>
              <a:ea typeface="MS PGothic" panose="020B0600070205080204" pitchFamily="34" charset="-128"/>
              <a:cs typeface="CiscoSans"/>
            </a:endParaRPr>
          </a:p>
          <a:p>
            <a:pPr marL="144145" indent="-144145">
              <a:spcBef>
                <a:spcPts val="300"/>
              </a:spcBef>
              <a:spcAft>
                <a:spcPts val="300"/>
              </a:spcAft>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The Cisco Umbrella suite of security products apply real-time threat intelligence to managing DNS access and the security of DNS records. </a:t>
            </a:r>
            <a:endParaRPr lang="en-US" sz="1600" dirty="0">
              <a:solidFill>
                <a:srgbClr val="000000"/>
              </a:solidFill>
              <a:latin typeface="+mn-lt"/>
              <a:ea typeface="MS PGothic" panose="020B0600070205080204" pitchFamily="34" charset="-128"/>
              <a:cs typeface="CiscoSans"/>
            </a:endParaRPr>
          </a:p>
          <a:p>
            <a:pPr marL="144145" indent="-144145">
              <a:spcBef>
                <a:spcPts val="300"/>
              </a:spcBef>
              <a:spcAft>
                <a:spcPts val="300"/>
              </a:spcAft>
              <a:buFont typeface="Arial" panose="020B0604020202020204" pitchFamily="34" charset="0"/>
              <a:buChar char="•"/>
            </a:pPr>
            <a:r>
              <a:rPr lang="en-US" sz="1600" b="0" i="0" dirty="0">
                <a:solidFill>
                  <a:srgbClr val="000000"/>
                </a:solidFill>
                <a:effectLst/>
                <a:latin typeface="+mn-lt"/>
              </a:rPr>
              <a:t>An example of a DNS proxy log appears below. </a:t>
            </a:r>
            <a:endParaRPr lang="en-US" sz="1600" dirty="0">
              <a:solidFill>
                <a:srgbClr val="000000"/>
              </a:solidFill>
              <a:latin typeface="+mn-lt"/>
              <a:ea typeface="MS PGothic" panose="020B0600070205080204" pitchFamily="34" charset="-128"/>
              <a:cs typeface="CiscoSans"/>
            </a:endParaRPr>
          </a:p>
        </p:txBody>
      </p:sp>
      <p:pic>
        <p:nvPicPr>
          <p:cNvPr id="1331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81705" y="3270716"/>
            <a:ext cx="8772525" cy="1228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lang="en-US" dirty="0">
                <a:solidFill>
                  <a:schemeClr val="accent5">
                    <a:lumMod val="40000"/>
                    <a:lumOff val="60000"/>
                  </a:schemeClr>
                </a:solidFill>
              </a:rPr>
              <a:t>25.1 Types of Security Data</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Logs </a:t>
            </a:r>
            <a:endParaRPr lang="en-US" sz="1600" dirty="0"/>
          </a:p>
          <a:p>
            <a:r>
              <a:rPr lang="en-US" dirty="0"/>
              <a:t>Next-Generation Firewalls</a:t>
            </a:r>
            <a:endParaRPr lang="en-US" dirty="0"/>
          </a:p>
        </p:txBody>
      </p:sp>
      <p:sp>
        <p:nvSpPr>
          <p:cNvPr id="3" name="Content Placeholder 1"/>
          <p:cNvSpPr/>
          <p:nvPr/>
        </p:nvSpPr>
        <p:spPr>
          <a:xfrm>
            <a:off x="129686" y="785292"/>
            <a:ext cx="8906330" cy="4076700"/>
          </a:xfrm>
          <a:prstGeom prst="rect">
            <a:avLst/>
          </a:prstGeom>
        </p:spPr>
        <p:txBody>
          <a:bodyPr wrap="square">
            <a:spAutoFit/>
          </a:bodyPr>
          <a:lstStyle/>
          <a:p>
            <a:pPr marL="177800" indent="-177800" defTabSz="684530">
              <a:spcBef>
                <a:spcPts val="0"/>
              </a:spcBef>
              <a:spcAft>
                <a:spcPts val="600"/>
              </a:spcAft>
              <a:buClr>
                <a:schemeClr val="tx2"/>
              </a:buClr>
              <a:buSzPct val="90000"/>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Next-Generation or NextGen Firewall devices extend network security beyond IP addresses and Layer 4 port numbers to the application layer and beyond. </a:t>
            </a:r>
            <a:endParaRPr lang="en-US" sz="1600" dirty="0">
              <a:solidFill>
                <a:srgbClr val="000000"/>
              </a:solidFill>
              <a:latin typeface="+mn-lt"/>
              <a:ea typeface="MS PGothic" panose="020B0600070205080204" pitchFamily="34" charset="-128"/>
              <a:cs typeface="CiscoSans"/>
            </a:endParaRPr>
          </a:p>
          <a:p>
            <a:pPr marL="177800" indent="-177800" defTabSz="684530">
              <a:spcBef>
                <a:spcPts val="0"/>
              </a:spcBef>
              <a:spcAft>
                <a:spcPts val="600"/>
              </a:spcAft>
              <a:buClr>
                <a:schemeClr val="tx2"/>
              </a:buClr>
              <a:buSzPct val="90000"/>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NexGen Firewalls are advanced devices that provided much more functionality than previous generations of network security devices. </a:t>
            </a:r>
            <a:endParaRPr lang="en-US" sz="1600" dirty="0">
              <a:solidFill>
                <a:srgbClr val="000000"/>
              </a:solidFill>
              <a:latin typeface="+mn-lt"/>
              <a:ea typeface="MS PGothic" panose="020B0600070205080204" pitchFamily="34" charset="-128"/>
              <a:cs typeface="CiscoSans"/>
            </a:endParaRPr>
          </a:p>
          <a:p>
            <a:pPr marL="177800" indent="-177800" defTabSz="684530">
              <a:spcBef>
                <a:spcPts val="0"/>
              </a:spcBef>
              <a:spcAft>
                <a:spcPts val="600"/>
              </a:spcAft>
              <a:buClr>
                <a:schemeClr val="tx2"/>
              </a:buClr>
              <a:buSzPct val="90000"/>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One functionality is reporting dashboards with interactive features that allow quick point-and-click reports on very specific information without the need for SIEM or other event correlators.</a:t>
            </a:r>
            <a:endParaRPr lang="en-US" sz="1600" dirty="0">
              <a:solidFill>
                <a:srgbClr val="000000"/>
              </a:solidFill>
              <a:latin typeface="+mn-lt"/>
              <a:ea typeface="MS PGothic" panose="020B0600070205080204" pitchFamily="34" charset="-128"/>
              <a:cs typeface="CiscoSans"/>
            </a:endParaRPr>
          </a:p>
          <a:p>
            <a:pPr marL="177800" indent="-177800" defTabSz="684530">
              <a:spcBef>
                <a:spcPts val="0"/>
              </a:spcBef>
              <a:spcAft>
                <a:spcPts val="600"/>
              </a:spcAft>
              <a:buClr>
                <a:schemeClr val="tx2"/>
              </a:buClr>
              <a:buSzPct val="90000"/>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NextGen Firewall devices (NGFW) use Firepower Services to consolidate multiple security layers into a single platform. </a:t>
            </a:r>
            <a:endParaRPr lang="en-US" sz="1600" dirty="0">
              <a:solidFill>
                <a:srgbClr val="000000"/>
              </a:solidFill>
              <a:latin typeface="+mn-lt"/>
              <a:ea typeface="MS PGothic" panose="020B0600070205080204" pitchFamily="34" charset="-128"/>
              <a:cs typeface="CiscoSans"/>
            </a:endParaRPr>
          </a:p>
          <a:p>
            <a:pPr marL="177800" indent="-177800" defTabSz="684530">
              <a:spcBef>
                <a:spcPts val="0"/>
              </a:spcBef>
              <a:spcAft>
                <a:spcPts val="600"/>
              </a:spcAft>
              <a:buClr>
                <a:schemeClr val="tx2"/>
              </a:buClr>
              <a:buSzPct val="90000"/>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Firepower services include application visibility and control, Firepower Next-Generation IPS (NGIPS), reputation and category-based URL filtering, and Advanced Malware Protection (AMP).</a:t>
            </a:r>
            <a:endParaRPr lang="en-US" sz="1600" dirty="0">
              <a:solidFill>
                <a:srgbClr val="000000"/>
              </a:solidFill>
              <a:latin typeface="+mn-lt"/>
              <a:ea typeface="MS PGothic" panose="020B0600070205080204" pitchFamily="34" charset="-128"/>
              <a:cs typeface="CiscoSans"/>
            </a:endParaRPr>
          </a:p>
          <a:p>
            <a:pPr marL="177800" indent="-177800" defTabSz="684530">
              <a:spcBef>
                <a:spcPts val="0"/>
              </a:spcBef>
              <a:spcAft>
                <a:spcPts val="600"/>
              </a:spcAft>
              <a:buClr>
                <a:schemeClr val="tx2"/>
              </a:buClr>
              <a:buSzPct val="90000"/>
              <a:buFont typeface="Arial" panose="020B0604020202020204" pitchFamily="34" charset="0"/>
              <a:buChar char="•"/>
            </a:pPr>
            <a:endParaRPr lang="en-US" sz="1600" dirty="0">
              <a:solidFill>
                <a:srgbClr val="000000"/>
              </a:solidFill>
              <a:latin typeface="+mn-lt"/>
              <a:ea typeface="MS PGothic" panose="020B0600070205080204" pitchFamily="34" charset="-128"/>
              <a:cs typeface="CiscoSans"/>
            </a:endParaRPr>
          </a:p>
          <a:p>
            <a:pPr marL="177800" indent="-177800" defTabSz="684530">
              <a:spcBef>
                <a:spcPts val="0"/>
              </a:spcBef>
              <a:spcAft>
                <a:spcPts val="600"/>
              </a:spcAft>
              <a:buClr>
                <a:schemeClr val="tx2"/>
              </a:buClr>
              <a:buSzPct val="90000"/>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ROSI</a:t>
            </a:r>
            <a:endParaRPr lang="en-US" sz="1600" dirty="0">
              <a:solidFill>
                <a:srgbClr val="000000"/>
              </a:solidFill>
              <a:latin typeface="+mn-lt"/>
              <a:ea typeface="MS PGothic" panose="020B0600070205080204" pitchFamily="34" charset="-128"/>
              <a:cs typeface="CiscoSans"/>
            </a:endParaRPr>
          </a:p>
          <a:p>
            <a:pPr marL="177800" indent="-177800" defTabSz="684530">
              <a:spcBef>
                <a:spcPts val="0"/>
              </a:spcBef>
              <a:spcAft>
                <a:spcPts val="600"/>
              </a:spcAft>
              <a:buClr>
                <a:schemeClr val="tx2"/>
              </a:buClr>
              <a:buSzPct val="90000"/>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ROI</a:t>
            </a:r>
            <a:endParaRPr lang="en-US" sz="1600" dirty="0">
              <a:solidFill>
                <a:srgbClr val="000000"/>
              </a:solidFill>
              <a:latin typeface="+mn-lt"/>
              <a:ea typeface="MS PGothic" panose="020B0600070205080204" pitchFamily="34" charset="-128"/>
              <a:cs typeface="CiscoSans"/>
            </a:endParaRPr>
          </a:p>
        </p:txBody>
      </p:sp>
    </p:spTree>
    <p:custDataLst>
      <p:tags r:id="rId1"/>
    </p:custData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Logs </a:t>
            </a:r>
            <a:endParaRPr lang="en-US" sz="1600" dirty="0"/>
          </a:p>
          <a:p>
            <a:r>
              <a:rPr lang="en-US" dirty="0"/>
              <a:t>Next-Generation Firewalls (Contd.)</a:t>
            </a:r>
            <a:endParaRPr lang="en-US" dirty="0"/>
          </a:p>
        </p:txBody>
      </p:sp>
      <p:sp>
        <p:nvSpPr>
          <p:cNvPr id="3" name="Content Placeholder 1"/>
          <p:cNvSpPr/>
          <p:nvPr/>
        </p:nvSpPr>
        <p:spPr>
          <a:xfrm>
            <a:off x="142690" y="785292"/>
            <a:ext cx="3257735" cy="1954381"/>
          </a:xfrm>
          <a:prstGeom prst="rect">
            <a:avLst/>
          </a:prstGeom>
        </p:spPr>
        <p:txBody>
          <a:bodyPr wrap="square">
            <a:spAutoFit/>
          </a:bodyPr>
          <a:lstStyle/>
          <a:p>
            <a:pPr defTabSz="684530">
              <a:spcBef>
                <a:spcPts val="0"/>
              </a:spcBef>
              <a:spcAft>
                <a:spcPts val="0"/>
              </a:spcAft>
              <a:buClr>
                <a:schemeClr val="tx2"/>
              </a:buClr>
              <a:buSzPct val="90000"/>
            </a:pPr>
            <a:r>
              <a:rPr lang="en-US" sz="1600" dirty="0">
                <a:solidFill>
                  <a:srgbClr val="000000"/>
                </a:solidFill>
                <a:latin typeface="+mn-lt"/>
                <a:ea typeface="MS PGothic" panose="020B0600070205080204" pitchFamily="34" charset="-128"/>
                <a:cs typeface="CiscoSans"/>
              </a:rPr>
              <a:t>Common NGFW events include:</a:t>
            </a:r>
            <a:endParaRPr lang="en-US" sz="1600" dirty="0">
              <a:solidFill>
                <a:srgbClr val="000000"/>
              </a:solidFill>
              <a:latin typeface="+mn-lt"/>
              <a:ea typeface="MS PGothic" panose="020B0600070205080204" pitchFamily="34" charset="-128"/>
              <a:cs typeface="CiscoSans"/>
            </a:endParaRPr>
          </a:p>
          <a:p>
            <a:pPr marL="168910" indent="-168910" defTabSz="684530">
              <a:spcBef>
                <a:spcPts val="600"/>
              </a:spcBef>
              <a:spcAft>
                <a:spcPts val="0"/>
              </a:spcAft>
              <a:buClr>
                <a:schemeClr val="tx2"/>
              </a:buClr>
              <a:buSzPct val="90000"/>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Connection Event</a:t>
            </a:r>
            <a:endParaRPr lang="en-US" sz="1600" dirty="0">
              <a:solidFill>
                <a:srgbClr val="000000"/>
              </a:solidFill>
              <a:latin typeface="+mn-lt"/>
              <a:ea typeface="MS PGothic" panose="020B0600070205080204" pitchFamily="34" charset="-128"/>
              <a:cs typeface="CiscoSans"/>
            </a:endParaRPr>
          </a:p>
          <a:p>
            <a:pPr marL="168910" indent="-168910" defTabSz="684530">
              <a:spcBef>
                <a:spcPts val="600"/>
              </a:spcBef>
              <a:spcAft>
                <a:spcPts val="0"/>
              </a:spcAft>
              <a:buClr>
                <a:schemeClr val="tx2"/>
              </a:buClr>
              <a:buSzPct val="90000"/>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Intrusion Event</a:t>
            </a:r>
            <a:endParaRPr lang="en-US" sz="1600" dirty="0">
              <a:solidFill>
                <a:srgbClr val="000000"/>
              </a:solidFill>
              <a:latin typeface="+mn-lt"/>
              <a:ea typeface="MS PGothic" panose="020B0600070205080204" pitchFamily="34" charset="-128"/>
              <a:cs typeface="CiscoSans"/>
            </a:endParaRPr>
          </a:p>
          <a:p>
            <a:pPr marL="168910" indent="-168910" defTabSz="684530">
              <a:spcBef>
                <a:spcPts val="600"/>
              </a:spcBef>
              <a:spcAft>
                <a:spcPts val="0"/>
              </a:spcAft>
              <a:buClr>
                <a:schemeClr val="tx2"/>
              </a:buClr>
              <a:buSzPct val="90000"/>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Host or Endpoint Event</a:t>
            </a:r>
            <a:endParaRPr lang="en-US" sz="1600" dirty="0">
              <a:solidFill>
                <a:srgbClr val="000000"/>
              </a:solidFill>
              <a:latin typeface="+mn-lt"/>
              <a:ea typeface="MS PGothic" panose="020B0600070205080204" pitchFamily="34" charset="-128"/>
              <a:cs typeface="CiscoSans"/>
            </a:endParaRPr>
          </a:p>
          <a:p>
            <a:pPr marL="168910" indent="-168910" defTabSz="684530">
              <a:spcBef>
                <a:spcPts val="600"/>
              </a:spcBef>
              <a:spcAft>
                <a:spcPts val="0"/>
              </a:spcAft>
              <a:buClr>
                <a:schemeClr val="tx2"/>
              </a:buClr>
              <a:buSzPct val="90000"/>
              <a:buFont typeface="Arial" panose="020B0604020202020204" pitchFamily="34" charset="0"/>
              <a:buChar char="•"/>
            </a:pPr>
            <a:r>
              <a:rPr lang="en-US" sz="1600" dirty="0">
                <a:solidFill>
                  <a:srgbClr val="000000"/>
                </a:solidFill>
                <a:latin typeface="+mn-lt"/>
                <a:ea typeface="MS PGothic" panose="020B0600070205080204" pitchFamily="34" charset="-128"/>
                <a:cs typeface="CiscoSans"/>
              </a:rPr>
              <a:t>Network Discovery Event</a:t>
            </a:r>
            <a:endParaRPr lang="en-US" sz="1600" dirty="0">
              <a:solidFill>
                <a:srgbClr val="000000"/>
              </a:solidFill>
              <a:latin typeface="+mn-lt"/>
              <a:ea typeface="MS PGothic" panose="020B0600070205080204" pitchFamily="34" charset="-128"/>
              <a:cs typeface="CiscoSans"/>
            </a:endParaRPr>
          </a:p>
          <a:p>
            <a:pPr marL="168910" indent="-168910" defTabSz="684530">
              <a:spcBef>
                <a:spcPts val="600"/>
              </a:spcBef>
              <a:spcAft>
                <a:spcPts val="0"/>
              </a:spcAft>
              <a:buClr>
                <a:schemeClr val="tx2"/>
              </a:buClr>
              <a:buSzPct val="90000"/>
              <a:buFont typeface="Arial" panose="020B0604020202020204" pitchFamily="34" charset="0"/>
              <a:buChar char="•"/>
            </a:pPr>
            <a:r>
              <a:rPr lang="en-US" sz="1600" dirty="0" err="1">
                <a:solidFill>
                  <a:srgbClr val="000000"/>
                </a:solidFill>
                <a:latin typeface="+mn-lt"/>
                <a:ea typeface="MS PGothic" panose="020B0600070205080204" pitchFamily="34" charset="-128"/>
                <a:cs typeface="CiscoSans"/>
              </a:rPr>
              <a:t>Netflow</a:t>
            </a:r>
            <a:r>
              <a:rPr lang="en-US" sz="1600" dirty="0">
                <a:solidFill>
                  <a:srgbClr val="000000"/>
                </a:solidFill>
                <a:latin typeface="+mn-lt"/>
                <a:ea typeface="MS PGothic" panose="020B0600070205080204" pitchFamily="34" charset="-128"/>
                <a:cs typeface="CiscoSans"/>
              </a:rPr>
              <a:t> Event</a:t>
            </a:r>
            <a:endParaRPr lang="en-US" sz="1600" dirty="0">
              <a:solidFill>
                <a:srgbClr val="000000"/>
              </a:solidFill>
              <a:latin typeface="+mn-lt"/>
              <a:ea typeface="MS PGothic" panose="020B0600070205080204" pitchFamily="34" charset="-128"/>
              <a:cs typeface="CiscoSans"/>
            </a:endParaRPr>
          </a:p>
        </p:txBody>
      </p:sp>
      <p:sp>
        <p:nvSpPr>
          <p:cNvPr id="2" name="Text Box 3"/>
          <p:cNvSpPr/>
          <p:nvPr/>
        </p:nvSpPr>
        <p:spPr>
          <a:xfrm>
            <a:off x="4243282" y="770486"/>
            <a:ext cx="2943434" cy="338554"/>
          </a:xfrm>
          <a:prstGeom prst="rect">
            <a:avLst/>
          </a:prstGeom>
        </p:spPr>
        <p:txBody>
          <a:bodyPr wrap="none">
            <a:spAutoFit/>
          </a:bodyPr>
          <a:lstStyle/>
          <a:p>
            <a:r>
              <a:rPr lang="en-US" sz="1600" b="1" dirty="0">
                <a:solidFill>
                  <a:srgbClr val="000000"/>
                </a:solidFill>
                <a:latin typeface="+mn-lt"/>
                <a:ea typeface="MS PGothic" panose="020B0600070205080204" pitchFamily="34" charset="-128"/>
                <a:cs typeface="CiscoSans"/>
              </a:rPr>
              <a:t>Services Provided by NGFW</a:t>
            </a:r>
            <a:endParaRPr lang="en-US" sz="1600" b="1" dirty="0">
              <a:solidFill>
                <a:srgbClr val="000000"/>
              </a:solidFill>
              <a:latin typeface="+mn-lt"/>
              <a:ea typeface="MS PGothic" panose="020B0600070205080204" pitchFamily="34" charset="-128"/>
              <a:cs typeface="CiscoSans"/>
            </a:endParaRPr>
          </a:p>
        </p:txBody>
      </p:sp>
      <p:pic>
        <p:nvPicPr>
          <p:cNvPr id="5"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225675" y="1137616"/>
            <a:ext cx="5522472" cy="36000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2"/>
    </p:custData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Logs </a:t>
            </a:r>
            <a:endParaRPr lang="en-US" sz="1600" dirty="0"/>
          </a:p>
          <a:p>
            <a:r>
              <a:rPr lang="en-US" dirty="0"/>
              <a:t>Packet Tracer - Explore a NetFlow Implementation</a:t>
            </a:r>
            <a:endParaRPr lang="en-US" dirty="0"/>
          </a:p>
        </p:txBody>
      </p:sp>
      <p:sp>
        <p:nvSpPr>
          <p:cNvPr id="10" name="Content Placeholder 1"/>
          <p:cNvSpPr/>
          <p:nvPr/>
        </p:nvSpPr>
        <p:spPr>
          <a:xfrm>
            <a:off x="200025" y="785292"/>
            <a:ext cx="8763000" cy="646331"/>
          </a:xfrm>
          <a:prstGeom prst="rect">
            <a:avLst/>
          </a:prstGeom>
        </p:spPr>
        <p:txBody>
          <a:bodyPr wrap="square">
            <a:spAutoFit/>
          </a:bodyPr>
          <a:lstStyle/>
          <a:p>
            <a:r>
              <a:rPr lang="en-US" dirty="0">
                <a:solidFill>
                  <a:srgbClr val="000000"/>
                </a:solidFill>
                <a:latin typeface="+mn-lt"/>
                <a:ea typeface="MS PGothic" panose="020B0600070205080204" pitchFamily="34" charset="-128"/>
                <a:cs typeface="CiscoSans"/>
              </a:rPr>
              <a:t>In this Packet Tracer activity, you will do the following:</a:t>
            </a:r>
            <a:endParaRPr lang="en-US" dirty="0">
              <a:solidFill>
                <a:srgbClr val="000000"/>
              </a:solidFill>
              <a:latin typeface="+mn-lt"/>
              <a:ea typeface="MS PGothic" panose="020B0600070205080204" pitchFamily="34" charset="-128"/>
              <a:cs typeface="CiscoSans"/>
            </a:endParaRPr>
          </a:p>
          <a:p>
            <a:pPr marL="177800" indent="-177800" defTabSz="684530">
              <a:spcBef>
                <a:spcPts val="0"/>
              </a:spcBef>
              <a:spcAft>
                <a:spcPts val="600"/>
              </a:spcAft>
              <a:buClr>
                <a:schemeClr val="tx2"/>
              </a:buClr>
              <a:buSzPct val="90000"/>
              <a:buFont typeface="Arial" panose="020B0604020202020204" pitchFamily="34" charset="0"/>
              <a:buChar char="•"/>
            </a:pPr>
            <a:r>
              <a:rPr lang="en-US" dirty="0">
                <a:solidFill>
                  <a:srgbClr val="000000"/>
                </a:solidFill>
                <a:latin typeface="+mn-lt"/>
                <a:ea typeface="MS PGothic" panose="020B0600070205080204" pitchFamily="34" charset="-128"/>
                <a:cs typeface="CiscoSans"/>
              </a:rPr>
              <a:t> Explore an implementation of NetFlow.</a:t>
            </a:r>
            <a:endParaRPr lang="en-US" dirty="0">
              <a:solidFill>
                <a:srgbClr val="000000"/>
              </a:solidFill>
              <a:latin typeface="+mn-lt"/>
              <a:ea typeface="MS PGothic" panose="020B0600070205080204" pitchFamily="34" charset="-128"/>
              <a:cs typeface="CiscoSans"/>
            </a:endParaRPr>
          </a:p>
        </p:txBody>
      </p:sp>
    </p:spTree>
    <p:custDataLst>
      <p:tags r:id="rId1"/>
    </p:custData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Logs </a:t>
            </a:r>
            <a:endParaRPr lang="en-US" sz="1600" dirty="0"/>
          </a:p>
          <a:p>
            <a:r>
              <a:rPr lang="en-US" dirty="0"/>
              <a:t>Packet Tracer - Logging from Multiple Sources</a:t>
            </a:r>
            <a:endParaRPr lang="en-US" dirty="0"/>
          </a:p>
        </p:txBody>
      </p:sp>
      <p:sp>
        <p:nvSpPr>
          <p:cNvPr id="10" name="Content Placeholder 1"/>
          <p:cNvSpPr/>
          <p:nvPr/>
        </p:nvSpPr>
        <p:spPr>
          <a:xfrm>
            <a:off x="200025" y="785292"/>
            <a:ext cx="8763000" cy="923330"/>
          </a:xfrm>
          <a:prstGeom prst="rect">
            <a:avLst/>
          </a:prstGeom>
        </p:spPr>
        <p:txBody>
          <a:bodyPr wrap="square">
            <a:spAutoFit/>
          </a:bodyPr>
          <a:lstStyle/>
          <a:p>
            <a:r>
              <a:rPr lang="en-US" dirty="0">
                <a:solidFill>
                  <a:srgbClr val="000000"/>
                </a:solidFill>
                <a:latin typeface="+mn-lt"/>
                <a:ea typeface="MS PGothic" panose="020B0600070205080204" pitchFamily="34" charset="-128"/>
                <a:cs typeface="CiscoSans"/>
              </a:rPr>
              <a:t>In this Packet Tracer activity, you will do the following:</a:t>
            </a:r>
            <a:endParaRPr lang="en-US" dirty="0">
              <a:solidFill>
                <a:srgbClr val="000000"/>
              </a:solidFill>
              <a:latin typeface="+mn-lt"/>
              <a:ea typeface="MS PGothic" panose="020B0600070205080204" pitchFamily="34" charset="-128"/>
              <a:cs typeface="CiscoSans"/>
            </a:endParaRPr>
          </a:p>
          <a:p>
            <a:pPr marL="177800" indent="-177800" defTabSz="684530">
              <a:spcBef>
                <a:spcPts val="0"/>
              </a:spcBef>
              <a:spcAft>
                <a:spcPts val="600"/>
              </a:spcAft>
              <a:buClr>
                <a:schemeClr val="tx2"/>
              </a:buClr>
              <a:buSzPct val="90000"/>
              <a:buFont typeface="Arial" panose="020B0604020202020204" pitchFamily="34" charset="0"/>
              <a:buChar char="•"/>
            </a:pPr>
            <a:r>
              <a:rPr lang="en-US" dirty="0">
                <a:solidFill>
                  <a:srgbClr val="000000"/>
                </a:solidFill>
                <a:latin typeface="+mn-lt"/>
                <a:ea typeface="MS PGothic" panose="020B0600070205080204" pitchFamily="34" charset="-128"/>
                <a:cs typeface="CiscoSans"/>
              </a:rPr>
              <a:t> Use Packet Tracer to compare network data generated by multiple sources including syslog, AAA, and NetFlow.</a:t>
            </a:r>
            <a:endParaRPr lang="en-US" dirty="0">
              <a:solidFill>
                <a:srgbClr val="000000"/>
              </a:solidFill>
              <a:latin typeface="+mn-lt"/>
              <a:ea typeface="MS PGothic" panose="020B0600070205080204" pitchFamily="34" charset="-128"/>
              <a:cs typeface="CiscoSans"/>
            </a:endParaRPr>
          </a:p>
        </p:txBody>
      </p:sp>
    </p:spTree>
    <p:custDataLst>
      <p:tags r:id="rId1"/>
    </p:custData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8969" y="1787691"/>
            <a:ext cx="8542421" cy="1491917"/>
          </a:xfrm>
        </p:spPr>
        <p:txBody>
          <a:bodyPr/>
          <a:lstStyle/>
          <a:p>
            <a:r>
              <a:rPr lang="en-US" dirty="0">
                <a:solidFill>
                  <a:schemeClr val="accent5">
                    <a:lumMod val="40000"/>
                    <a:lumOff val="60000"/>
                  </a:schemeClr>
                </a:solidFill>
              </a:rPr>
              <a:t>25.4 Network Security Data Summary</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2"/>
          <p:cNvSpPr>
            <a:spLocks noGrp="1" noChangeArrowheads="1"/>
          </p:cNvSpPr>
          <p:nvPr>
            <p:ph type="title"/>
          </p:nvPr>
        </p:nvSpPr>
        <p:spPr/>
        <p:txBody>
          <a:bodyPr/>
          <a:lstStyle/>
          <a:p>
            <a:r>
              <a:rPr lang="en-US" sz="1600" dirty="0"/>
              <a:t>Network Security Data Summary</a:t>
            </a:r>
            <a:br>
              <a:rPr lang="en-US" altLang="en-US" sz="1600" dirty="0"/>
            </a:br>
            <a:r>
              <a:rPr lang="en-US" dirty="0"/>
              <a:t>What Did I Learn in this Module?</a:t>
            </a:r>
            <a:endParaRPr lang="en-US" dirty="0"/>
          </a:p>
        </p:txBody>
      </p:sp>
      <p:sp>
        <p:nvSpPr>
          <p:cNvPr id="10" name="Content Placeholder 1"/>
          <p:cNvSpPr txBox="1">
            <a:spLocks noChangeArrowheads="1"/>
          </p:cNvSpPr>
          <p:nvPr/>
        </p:nvSpPr>
        <p:spPr bwMode="auto">
          <a:xfrm>
            <a:off x="154113" y="710563"/>
            <a:ext cx="8871132" cy="364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a:buFont typeface="Arial" panose="020B0604020202020204" pitchFamily="34" charset="0"/>
              <a:buChar char="•"/>
            </a:pPr>
            <a:r>
              <a:rPr lang="en-US" sz="1600" dirty="0"/>
              <a:t>Alert data consists of messages that are generated by intrusion prevention systems (IPSs) or intrusion detection systems (IDSs) in response to traffic that violates a rule or matches the signature of a known exploit. </a:t>
            </a:r>
            <a:endParaRPr lang="en-US" sz="1600" dirty="0"/>
          </a:p>
          <a:p>
            <a:pPr>
              <a:buFont typeface="Arial" panose="020B0604020202020204" pitchFamily="34" charset="0"/>
              <a:buChar char="•"/>
            </a:pPr>
            <a:r>
              <a:rPr lang="en-US" sz="1600" dirty="0"/>
              <a:t>Within the Security Onion suite of NSM tools, alerts are generated by Snort and are made readable and searchable by the Sguil, Squert, and Kibana applications.</a:t>
            </a:r>
            <a:endParaRPr lang="en-US" sz="1600" dirty="0"/>
          </a:p>
          <a:p>
            <a:pPr>
              <a:buFont typeface="Arial" panose="020B0604020202020204" pitchFamily="34" charset="0"/>
              <a:buChar char="•"/>
            </a:pPr>
            <a:r>
              <a:rPr lang="en-US" sz="1600" dirty="0"/>
              <a:t>Session data will include identifying information such as the five tuples of source and destination IP addresses, source and destination port numbers, and the IP code for the protocol in use. </a:t>
            </a:r>
            <a:endParaRPr lang="en-US" sz="1600" dirty="0"/>
          </a:p>
          <a:p>
            <a:pPr>
              <a:buFont typeface="Arial" panose="020B0604020202020204" pitchFamily="34" charset="0"/>
              <a:buChar char="•"/>
            </a:pPr>
            <a:r>
              <a:rPr lang="en-US" sz="1600" dirty="0"/>
              <a:t>Data about the session typically includes a session ID, the amount of data transferred by source and destination, and information related to the duration of the session.</a:t>
            </a:r>
            <a:endParaRPr lang="en-US" sz="1600" dirty="0"/>
          </a:p>
          <a:p>
            <a:pPr>
              <a:buFont typeface="Arial" panose="020B0604020202020204" pitchFamily="34" charset="0"/>
              <a:buChar char="•"/>
            </a:pPr>
            <a:r>
              <a:rPr lang="en-US" sz="1600" dirty="0"/>
              <a:t>Full packet captures contain the actual contents of data conversations, such as the text of email messages, the HTML in webpages, and the files that enter or leave the network.</a:t>
            </a:r>
            <a:endParaRPr lang="en-US" sz="1600" dirty="0"/>
          </a:p>
          <a:p>
            <a:pPr>
              <a:buFont typeface="Arial" panose="020B0604020202020204" pitchFamily="34" charset="0"/>
              <a:buChar char="•"/>
            </a:pPr>
            <a:r>
              <a:rPr lang="en-US" sz="1600" dirty="0"/>
              <a:t>Statistical data is created through the analysis of various forms of network data. </a:t>
            </a:r>
            <a:endParaRPr lang="en-US" sz="1600" dirty="0"/>
          </a:p>
        </p:txBody>
      </p:sp>
    </p:spTree>
    <p:custDataLst>
      <p:tags r:id="rId1"/>
    </p:custData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2"/>
          <p:cNvSpPr>
            <a:spLocks noGrp="1" noChangeArrowheads="1"/>
          </p:cNvSpPr>
          <p:nvPr>
            <p:ph type="title"/>
          </p:nvPr>
        </p:nvSpPr>
        <p:spPr/>
        <p:txBody>
          <a:bodyPr/>
          <a:lstStyle/>
          <a:p>
            <a:r>
              <a:rPr lang="en-US" sz="1600" dirty="0"/>
              <a:t>Network Security Data Summary</a:t>
            </a:r>
            <a:br>
              <a:rPr lang="en-US" altLang="en-US" sz="1600" dirty="0"/>
            </a:br>
            <a:r>
              <a:rPr lang="en-US" dirty="0"/>
              <a:t>What Did I Learn in this Module? (Contd.)</a:t>
            </a:r>
            <a:endParaRPr lang="en-US" dirty="0"/>
          </a:p>
        </p:txBody>
      </p:sp>
      <p:sp>
        <p:nvSpPr>
          <p:cNvPr id="10" name="Content Placeholder 1"/>
          <p:cNvSpPr txBox="1">
            <a:spLocks noChangeArrowheads="1"/>
          </p:cNvSpPr>
          <p:nvPr/>
        </p:nvSpPr>
        <p:spPr bwMode="auto">
          <a:xfrm>
            <a:off x="142238" y="746188"/>
            <a:ext cx="8894883" cy="364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a:buFont typeface="Arial" panose="020B0604020202020204" pitchFamily="34" charset="0"/>
              <a:buChar char="•"/>
            </a:pPr>
            <a:r>
              <a:rPr lang="en-US" sz="1600" dirty="0"/>
              <a:t>Host-based intrusion detection systems (HIDS) run on individual hosts.  </a:t>
            </a:r>
            <a:endParaRPr lang="en-US" sz="1600" dirty="0"/>
          </a:p>
          <a:p>
            <a:pPr>
              <a:buFont typeface="Arial" panose="020B0604020202020204" pitchFamily="34" charset="0"/>
              <a:buChar char="•"/>
            </a:pPr>
            <a:r>
              <a:rPr lang="en-US" sz="1600" dirty="0"/>
              <a:t>Syslog incudes specifications for message formats, a client-server application structure, and network protocol. </a:t>
            </a:r>
            <a:endParaRPr lang="en-US" sz="1600" dirty="0"/>
          </a:p>
          <a:p>
            <a:pPr>
              <a:buFont typeface="Arial" panose="020B0604020202020204" pitchFamily="34" charset="0"/>
              <a:buChar char="•"/>
            </a:pPr>
            <a:r>
              <a:rPr lang="en-US" sz="1600" dirty="0"/>
              <a:t>Server logs are an essential source of data for network security monitoring.</a:t>
            </a:r>
            <a:endParaRPr lang="en-US" sz="1600" dirty="0"/>
          </a:p>
          <a:p>
            <a:pPr>
              <a:buFont typeface="Arial" panose="020B0604020202020204" pitchFamily="34" charset="0"/>
              <a:buChar char="•"/>
            </a:pPr>
            <a:r>
              <a:rPr lang="en-US" sz="1600" dirty="0"/>
              <a:t>DNS proxy server logs document all the DNS queries and responses that occur on the network. </a:t>
            </a:r>
            <a:endParaRPr lang="en-US" sz="1600" dirty="0"/>
          </a:p>
          <a:p>
            <a:pPr>
              <a:buFont typeface="Arial" panose="020B0604020202020204" pitchFamily="34" charset="0"/>
              <a:buChar char="•"/>
            </a:pPr>
            <a:r>
              <a:rPr lang="en-US" sz="1600" dirty="0"/>
              <a:t>DNS proxy logs are useful for identifying hosts that may have visited dangerous websites and for identifying DNS data exfiltration and connections to malware command-and-control servers.</a:t>
            </a:r>
            <a:endParaRPr lang="en-US" sz="1600" dirty="0"/>
          </a:p>
          <a:p>
            <a:pPr>
              <a:buFont typeface="Arial" panose="020B0604020202020204" pitchFamily="34" charset="0"/>
              <a:buChar char="•"/>
            </a:pPr>
            <a:r>
              <a:rPr lang="en-US" sz="1600" dirty="0"/>
              <a:t>SIEM combines the essential functions of security event management (SEM) and security information management (SIM) tools to provide a comprehensive view of the enterprise network using log collection, normalization, correlation, aggregation, reporting, and compliance.</a:t>
            </a:r>
            <a:endParaRPr lang="en-US" sz="1600" dirty="0"/>
          </a:p>
          <a:p>
            <a:pPr>
              <a:buFont typeface="Arial" panose="020B0604020202020204" pitchFamily="34" charset="0"/>
              <a:buChar char="•"/>
            </a:pPr>
            <a:endParaRPr lang="en-US" sz="1600" dirty="0"/>
          </a:p>
          <a:p>
            <a:pPr>
              <a:buFont typeface="Arial" panose="020B0604020202020204" pitchFamily="34" charset="0"/>
              <a:buChar char="•"/>
            </a:pPr>
            <a:endParaRPr lang="en-US" sz="1600" dirty="0"/>
          </a:p>
          <a:p>
            <a:pPr>
              <a:buFont typeface="Arial" panose="020B0604020202020204" pitchFamily="34" charset="0"/>
              <a:buChar char="•"/>
            </a:pPr>
            <a:endParaRPr lang="en-US" sz="1600" dirty="0"/>
          </a:p>
        </p:txBody>
      </p:sp>
    </p:spTree>
    <p:custDataLst>
      <p:tags r:id="rId1"/>
    </p:custData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2"/>
          <p:cNvSpPr>
            <a:spLocks noGrp="1" noChangeArrowheads="1"/>
          </p:cNvSpPr>
          <p:nvPr>
            <p:ph type="title"/>
          </p:nvPr>
        </p:nvSpPr>
        <p:spPr/>
        <p:txBody>
          <a:bodyPr/>
          <a:lstStyle/>
          <a:p>
            <a:r>
              <a:rPr lang="en-US" sz="1600" dirty="0"/>
              <a:t>Network Security Data Summary</a:t>
            </a:r>
            <a:br>
              <a:rPr lang="en-US" altLang="en-US" sz="1600" dirty="0"/>
            </a:br>
            <a:r>
              <a:rPr lang="en-US" dirty="0"/>
              <a:t>What Did I Learn in this Module? (Contd.)</a:t>
            </a:r>
            <a:endParaRPr lang="en-US" dirty="0"/>
          </a:p>
        </p:txBody>
      </p:sp>
      <p:sp>
        <p:nvSpPr>
          <p:cNvPr id="10" name="Content Placeholder 1"/>
          <p:cNvSpPr txBox="1">
            <a:spLocks noChangeArrowheads="1"/>
          </p:cNvSpPr>
          <p:nvPr/>
        </p:nvSpPr>
        <p:spPr bwMode="auto">
          <a:xfrm>
            <a:off x="136434" y="784549"/>
            <a:ext cx="8871132" cy="364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a:buFont typeface="Arial" panose="020B0604020202020204" pitchFamily="34" charset="0"/>
              <a:buChar char="•"/>
            </a:pPr>
            <a:r>
              <a:rPr lang="en-US" sz="1600" dirty="0"/>
              <a:t>The tcpdump command line tool is a very popular packet analyzer. </a:t>
            </a:r>
            <a:r>
              <a:rPr lang="en-US" sz="1600" b="0" i="0" dirty="0">
                <a:effectLst/>
              </a:rPr>
              <a:t>It can display packet captures in real time or write packet captures to a file. </a:t>
            </a:r>
            <a:endParaRPr lang="en-US" sz="1600" b="0" i="0" dirty="0">
              <a:effectLst/>
            </a:endParaRPr>
          </a:p>
          <a:p>
            <a:pPr>
              <a:buFont typeface="Arial" panose="020B0604020202020204" pitchFamily="34" charset="0"/>
              <a:buChar char="•"/>
            </a:pPr>
            <a:r>
              <a:rPr lang="en-US" sz="1600" dirty="0"/>
              <a:t>NetFlow provides valuable information about network users and applications, peak usage times, and traffic routing.</a:t>
            </a:r>
            <a:endParaRPr lang="en-US" sz="1600" dirty="0"/>
          </a:p>
          <a:p>
            <a:pPr>
              <a:buFont typeface="Arial" panose="020B0604020202020204" pitchFamily="34" charset="0"/>
              <a:buChar char="•"/>
            </a:pPr>
            <a:r>
              <a:rPr lang="en-US" sz="1600" dirty="0"/>
              <a:t>Cisco Application Visibility and Control uses Cisco next-generation network-based application recognition version 2 (NBAR2), also known as Next-Generation NBAR.</a:t>
            </a:r>
            <a:endParaRPr lang="en-US" sz="1600" dirty="0"/>
          </a:p>
          <a:p>
            <a:pPr>
              <a:buFont typeface="Arial" panose="020B0604020202020204" pitchFamily="34" charset="0"/>
              <a:buChar char="•"/>
            </a:pPr>
            <a:r>
              <a:rPr lang="en-US" sz="1600" dirty="0"/>
              <a:t>Devices such as the Cisco Email Security Appliance (ESA) and the Cisco Web Security Appliance (WSA), provide a wide range of functionalities for security monitoring by utilizing content filtering. </a:t>
            </a:r>
            <a:endParaRPr lang="en-US" sz="1600" dirty="0"/>
          </a:p>
          <a:p>
            <a:pPr>
              <a:buFont typeface="Arial" panose="020B0604020202020204" pitchFamily="34" charset="0"/>
              <a:buChar char="•"/>
            </a:pPr>
            <a:r>
              <a:rPr lang="en-US" sz="1600" dirty="0"/>
              <a:t>Proxy servers are devices that act as intermediaries for network clients. </a:t>
            </a:r>
            <a:endParaRPr lang="en-US" sz="1600" dirty="0"/>
          </a:p>
          <a:p>
            <a:pPr>
              <a:buFont typeface="Arial" panose="020B0604020202020204" pitchFamily="34" charset="0"/>
              <a:buChar char="•"/>
            </a:pPr>
            <a:r>
              <a:rPr lang="en-US" sz="1600" dirty="0"/>
              <a:t>NextGen Firewall devices extend network security beyond IP addresses and Layer 4 port numbers to the application layer and beyond. </a:t>
            </a:r>
            <a:endParaRPr lang="en-US" sz="1600" dirty="0"/>
          </a:p>
          <a:p>
            <a:pPr>
              <a:buFont typeface="Arial" panose="020B0604020202020204" pitchFamily="34" charset="0"/>
              <a:buChar char="•"/>
            </a:pPr>
            <a:endParaRPr lang="en-US" sz="1600" dirty="0"/>
          </a:p>
          <a:p>
            <a:pPr>
              <a:buFont typeface="Arial" panose="020B0604020202020204" pitchFamily="34" charset="0"/>
              <a:buChar char="•"/>
            </a:pPr>
            <a:endParaRPr lang="en-US" sz="1600" dirty="0"/>
          </a:p>
        </p:txBody>
      </p:sp>
    </p:spTree>
    <p:custDataLst>
      <p:tags r:id="rId1"/>
    </p:custData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2"/>
          <p:cNvSpPr>
            <a:spLocks noGrp="1" noChangeArrowheads="1"/>
          </p:cNvSpPr>
          <p:nvPr>
            <p:ph type="title"/>
          </p:nvPr>
        </p:nvSpPr>
        <p:spPr/>
        <p:txBody>
          <a:bodyPr/>
          <a:lstStyle/>
          <a:p>
            <a:pPr eaLnBrk="1" hangingPunct="1"/>
            <a:r>
              <a:rPr lang="en-US" sz="1400" dirty="0">
                <a:latin typeface="Arial" panose="020B0604020202020204" pitchFamily="34" charset="0"/>
              </a:rPr>
              <a:t>Module 25</a:t>
            </a:r>
            <a:br>
              <a:rPr lang="en-US" dirty="0">
                <a:latin typeface="Arial" panose="020B0604020202020204" pitchFamily="34" charset="0"/>
              </a:rPr>
            </a:br>
            <a:r>
              <a:rPr lang="en-US" dirty="0">
                <a:latin typeface="Arial" panose="020B0604020202020204" pitchFamily="34" charset="0"/>
              </a:rPr>
              <a:t>New Terms and Commands</a:t>
            </a:r>
            <a:endParaRPr lang="en-US" dirty="0">
              <a:latin typeface="Arial" panose="020B0604020202020204" pitchFamily="34" charset="0"/>
            </a:endParaRPr>
          </a:p>
        </p:txBody>
      </p:sp>
      <p:graphicFrame>
        <p:nvGraphicFramePr>
          <p:cNvPr id="3" name="Content Placeholder 2"/>
          <p:cNvGraphicFramePr>
            <a:graphicFrameLocks noGrp="1"/>
          </p:cNvGraphicFramePr>
          <p:nvPr>
            <p:ph idx="1"/>
          </p:nvPr>
        </p:nvGraphicFramePr>
        <p:xfrm>
          <a:off x="225631" y="909135"/>
          <a:ext cx="8728363" cy="2834640"/>
        </p:xfrm>
        <a:graphic>
          <a:graphicData uri="http://schemas.openxmlformats.org/drawingml/2006/table">
            <a:tbl>
              <a:tblPr firstRow="1" bandRow="1">
                <a:tableStyleId>{F5AB1C69-6EDB-4FF4-983F-18BD219EF322}</a:tableStyleId>
              </a:tblPr>
              <a:tblGrid>
                <a:gridCol w="4217527"/>
                <a:gridCol w="4510836"/>
              </a:tblGrid>
              <a:tr h="2362129">
                <a:tc>
                  <a:txBody>
                    <a:bodyPr/>
                    <a:lstStyle/>
                    <a:p>
                      <a:pPr marL="173355" indent="-173355">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Intrusion Prevention Systems (IPSs)</a:t>
                      </a:r>
                      <a:endParaRPr lang="en-US" sz="1600" b="0" kern="1200" dirty="0">
                        <a:solidFill>
                          <a:schemeClr val="tx1"/>
                        </a:solidFill>
                        <a:latin typeface="+mn-lt"/>
                        <a:ea typeface="+mn-ea"/>
                        <a:cs typeface="+mn-cs"/>
                      </a:endParaRPr>
                    </a:p>
                    <a:p>
                      <a:pPr marL="173355" indent="-173355">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Intrusion Detection Systems (IDSs)</a:t>
                      </a:r>
                      <a:endParaRPr lang="en-US" sz="1600" b="0" kern="1200" dirty="0">
                        <a:solidFill>
                          <a:schemeClr val="tx1"/>
                        </a:solidFill>
                        <a:latin typeface="+mn-lt"/>
                        <a:ea typeface="+mn-ea"/>
                        <a:cs typeface="+mn-cs"/>
                      </a:endParaRPr>
                    </a:p>
                    <a:p>
                      <a:pPr marL="173355" indent="-173355">
                        <a:spcBef>
                          <a:spcPts val="200"/>
                        </a:spcBef>
                        <a:spcAft>
                          <a:spcPts val="200"/>
                        </a:spcAft>
                        <a:buFont typeface="Arial" panose="020B0604020202020204" pitchFamily="34" charset="0"/>
                        <a:buChar char="•"/>
                      </a:pPr>
                      <a:r>
                        <a:rPr lang="en-GB" sz="1600" b="0" kern="1200" dirty="0">
                          <a:solidFill>
                            <a:schemeClr val="tx1"/>
                          </a:solidFill>
                          <a:latin typeface="+mn-lt"/>
                          <a:ea typeface="+mn-ea"/>
                          <a:cs typeface="+mn-cs"/>
                        </a:rPr>
                        <a:t>Host-based Intrusion Detection Systems (HIDS) </a:t>
                      </a:r>
                      <a:endParaRPr lang="en-GB" sz="1600" b="0" kern="1200" dirty="0">
                        <a:solidFill>
                          <a:schemeClr val="tx1"/>
                        </a:solidFill>
                        <a:latin typeface="+mn-lt"/>
                        <a:ea typeface="+mn-ea"/>
                        <a:cs typeface="+mn-cs"/>
                      </a:endParaRPr>
                    </a:p>
                    <a:p>
                      <a:pPr marL="173355" indent="-173355">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Local Security Authority Subsystem Service (LSASS) </a:t>
                      </a:r>
                      <a:endParaRPr lang="en-US" sz="1600" b="0" kern="1200" dirty="0">
                        <a:solidFill>
                          <a:schemeClr val="tx1"/>
                        </a:solidFill>
                        <a:latin typeface="+mn-lt"/>
                        <a:ea typeface="+mn-ea"/>
                        <a:cs typeface="+mn-cs"/>
                      </a:endParaRPr>
                    </a:p>
                    <a:p>
                      <a:pPr marL="173355" indent="-173355">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Internet Information Server (IIS)</a:t>
                      </a:r>
                      <a:endParaRPr lang="en-US" sz="1600" b="0" kern="1200" dirty="0">
                        <a:solidFill>
                          <a:schemeClr val="tx1"/>
                        </a:solidFill>
                        <a:latin typeface="+mn-lt"/>
                        <a:ea typeface="+mn-ea"/>
                        <a:cs typeface="+mn-cs"/>
                      </a:endParaRPr>
                    </a:p>
                    <a:p>
                      <a:pPr marL="173355" indent="-173355">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Security Information and Event Management (SIEM) </a:t>
                      </a:r>
                      <a:endParaRPr lang="en-US" sz="1600" b="0" kern="1200" dirty="0">
                        <a:solidFill>
                          <a:schemeClr val="tx1"/>
                        </a:solidFill>
                        <a:latin typeface="+mn-lt"/>
                        <a:ea typeface="+mn-ea"/>
                        <a:cs typeface="+mn-cs"/>
                      </a:endParaRPr>
                    </a:p>
                    <a:p>
                      <a:pPr marL="173355" indent="-173355">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Application Visibility and Control (AVC) </a:t>
                      </a:r>
                      <a:endParaRPr lang="en-US" sz="1600" b="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355" indent="-173355">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Network-Based Application Recognition version 2 (NBAR2)</a:t>
                      </a:r>
                      <a:endParaRPr lang="en-US" sz="1600" b="0" kern="1200" dirty="0">
                        <a:solidFill>
                          <a:schemeClr val="tx1"/>
                        </a:solidFill>
                        <a:latin typeface="+mn-lt"/>
                        <a:ea typeface="+mn-ea"/>
                        <a:cs typeface="+mn-cs"/>
                      </a:endParaRPr>
                    </a:p>
                    <a:p>
                      <a:pPr marL="173355" indent="-173355">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Email Security Appliance (ESA) </a:t>
                      </a:r>
                      <a:endParaRPr lang="en-US" sz="1600" b="0" kern="1200" dirty="0">
                        <a:solidFill>
                          <a:schemeClr val="tx1"/>
                        </a:solidFill>
                        <a:latin typeface="+mn-lt"/>
                        <a:ea typeface="+mn-ea"/>
                        <a:cs typeface="+mn-cs"/>
                      </a:endParaRPr>
                    </a:p>
                    <a:p>
                      <a:pPr marL="173355" indent="-173355">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Web Security Appliance (WSA)</a:t>
                      </a:r>
                      <a:endParaRPr lang="en-US" sz="1600" b="0" kern="1200" dirty="0">
                        <a:solidFill>
                          <a:schemeClr val="tx1"/>
                        </a:solidFill>
                        <a:latin typeface="+mn-lt"/>
                        <a:ea typeface="+mn-ea"/>
                        <a:cs typeface="+mn-cs"/>
                      </a:endParaRPr>
                    </a:p>
                    <a:p>
                      <a:pPr marL="173355" indent="-173355">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Data Loss Prevention (DLP)</a:t>
                      </a:r>
                      <a:endParaRPr lang="en-US" sz="1600" b="0" kern="1200" dirty="0">
                        <a:solidFill>
                          <a:schemeClr val="tx1"/>
                        </a:solidFill>
                        <a:latin typeface="+mn-lt"/>
                        <a:ea typeface="+mn-ea"/>
                        <a:cs typeface="+mn-cs"/>
                      </a:endParaRPr>
                    </a:p>
                    <a:p>
                      <a:pPr marL="173355" indent="-173355">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NextGen Firewall devices (NGFW) </a:t>
                      </a:r>
                      <a:endParaRPr lang="en-US" sz="1600" b="0" kern="1200" dirty="0">
                        <a:solidFill>
                          <a:schemeClr val="tx1"/>
                        </a:solidFill>
                        <a:latin typeface="+mn-lt"/>
                        <a:ea typeface="+mn-ea"/>
                        <a:cs typeface="+mn-cs"/>
                      </a:endParaRPr>
                    </a:p>
                    <a:p>
                      <a:pPr marL="173355" indent="-173355">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Next-Generation IPS (NGIPS)</a:t>
                      </a:r>
                      <a:endParaRPr lang="en-US" sz="1600" b="0" kern="1200" dirty="0">
                        <a:solidFill>
                          <a:schemeClr val="tx1"/>
                        </a:solidFill>
                        <a:latin typeface="+mn-lt"/>
                        <a:ea typeface="+mn-ea"/>
                        <a:cs typeface="+mn-cs"/>
                      </a:endParaRPr>
                    </a:p>
                    <a:p>
                      <a:pPr marL="173355" indent="-173355">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Advanced Malware Protection (AMP)</a:t>
                      </a:r>
                      <a:endParaRPr lang="en-US" sz="1600" b="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15242"/>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Security Data </a:t>
            </a:r>
            <a:endParaRPr lang="en-US" sz="1600" dirty="0"/>
          </a:p>
          <a:p>
            <a:r>
              <a:rPr dirty="0"/>
              <a:t>Alert Data</a:t>
            </a:r>
            <a:endParaRPr dirty="0"/>
          </a:p>
        </p:txBody>
      </p:sp>
      <p:sp>
        <p:nvSpPr>
          <p:cNvPr id="2" name="Content Placeholder 1"/>
          <p:cNvSpPr>
            <a:spLocks noGrp="1"/>
          </p:cNvSpPr>
          <p:nvPr>
            <p:ph idx="1"/>
          </p:nvPr>
        </p:nvSpPr>
        <p:spPr>
          <a:xfrm>
            <a:off x="12655" y="714506"/>
            <a:ext cx="3611519" cy="3891810"/>
          </a:xfrm>
        </p:spPr>
        <p:txBody>
          <a:bodyPr/>
          <a:lstStyle/>
          <a:p>
            <a:pPr>
              <a:buFont typeface="Arial" panose="020B0604020202020204" pitchFamily="34" charset="0"/>
              <a:buChar char="•"/>
            </a:pPr>
            <a:r>
              <a:rPr lang="en-US" sz="1600" dirty="0"/>
              <a:t>Alert data consists of messages generated by intrusion prevention systems (IPSs) or intrusion detection systems (IDSs) in response to traffic that violates a rule or matches the signature of a known exploit.</a:t>
            </a:r>
            <a:endParaRPr lang="en-US" sz="1600" dirty="0"/>
          </a:p>
          <a:p>
            <a:pPr>
              <a:buFont typeface="Arial" panose="020B0604020202020204" pitchFamily="34" charset="0"/>
              <a:buChar char="•"/>
            </a:pPr>
            <a:r>
              <a:rPr lang="en-US" sz="1600" b="0" i="0" dirty="0">
                <a:effectLst/>
              </a:rPr>
              <a:t>A network IDS (NIDS), such as Snort, comes configured with rules for known exploits.</a:t>
            </a:r>
            <a:endParaRPr lang="en-US" sz="1600" dirty="0"/>
          </a:p>
          <a:p>
            <a:pPr>
              <a:buFont typeface="Arial" panose="020B0604020202020204" pitchFamily="34" charset="0"/>
              <a:buChar char="•"/>
            </a:pPr>
            <a:r>
              <a:rPr lang="en-US" sz="1600" dirty="0"/>
              <a:t>Alerts are generated by Snort and are made readable and searchable by the Sguil and Squert applications, </a:t>
            </a:r>
            <a:r>
              <a:rPr lang="en-US" sz="1600" b="0" i="0" dirty="0">
                <a:effectLst/>
              </a:rPr>
              <a:t>which are part of the Security Onion suite of NSM tools.</a:t>
            </a:r>
            <a:endParaRPr lang="en-US" sz="1600" dirty="0"/>
          </a:p>
          <a:p>
            <a:pPr>
              <a:buFont typeface="Arial" panose="020B0604020202020204" pitchFamily="34" charset="0"/>
              <a:buChar char="•"/>
            </a:pPr>
            <a:endParaRPr lang="en-US" sz="1600" dirty="0"/>
          </a:p>
          <a:p>
            <a:pPr>
              <a:buFont typeface="Arial" panose="020B0604020202020204" pitchFamily="34" charset="0"/>
              <a:buChar char="•"/>
            </a:pPr>
            <a:endParaRPr lang="en-US" sz="1600" dirty="0"/>
          </a:p>
          <a:p>
            <a:endParaRPr lang="en-US" sz="1600" dirty="0"/>
          </a:p>
        </p:txBody>
      </p:sp>
      <p:pic>
        <p:nvPicPr>
          <p:cNvPr id="3"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l="571" r="516" b="6697"/>
          <a:stretch>
            <a:fillRect/>
          </a:stretch>
        </p:blipFill>
        <p:spPr bwMode="auto">
          <a:xfrm>
            <a:off x="3520043" y="864234"/>
            <a:ext cx="5524957" cy="3168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Box 3"/>
          <p:cNvSpPr/>
          <p:nvPr/>
        </p:nvSpPr>
        <p:spPr>
          <a:xfrm>
            <a:off x="4247784" y="4076703"/>
            <a:ext cx="3743325" cy="584775"/>
          </a:xfrm>
          <a:prstGeom prst="rect">
            <a:avLst/>
          </a:prstGeom>
        </p:spPr>
        <p:txBody>
          <a:bodyPr wrap="square">
            <a:spAutoFit/>
          </a:bodyPr>
          <a:lstStyle/>
          <a:p>
            <a:pPr algn="ctr"/>
            <a:r>
              <a:rPr lang="en-US" sz="1600" b="1" dirty="0" err="1">
                <a:solidFill>
                  <a:srgbClr val="000000"/>
                </a:solidFill>
                <a:latin typeface="+mn-lt"/>
                <a:ea typeface="MS PGothic" panose="020B0600070205080204" pitchFamily="34" charset="-128"/>
                <a:cs typeface="CiscoSans"/>
              </a:rPr>
              <a:t>Sguil</a:t>
            </a:r>
            <a:r>
              <a:rPr lang="en-US" sz="1600" b="1" dirty="0">
                <a:solidFill>
                  <a:srgbClr val="000000"/>
                </a:solidFill>
                <a:latin typeface="+mn-lt"/>
                <a:ea typeface="MS PGothic" panose="020B0600070205080204" pitchFamily="34" charset="-128"/>
                <a:cs typeface="CiscoSans"/>
              </a:rPr>
              <a:t> Console Showing Test Alert from Snort IDS</a:t>
            </a:r>
            <a:endParaRPr lang="en-US" sz="1600" b="1" dirty="0">
              <a:solidFill>
                <a:srgbClr val="000000"/>
              </a:solidFill>
              <a:latin typeface="+mn-lt"/>
              <a:ea typeface="MS PGothic" panose="020B0600070205080204" pitchFamily="34" charset="-128"/>
              <a:cs typeface="CiscoSans"/>
            </a:endParaRPr>
          </a:p>
        </p:txBody>
      </p:sp>
    </p:spTree>
    <p:custDataLst>
      <p:tags r:id="rId2"/>
    </p:custData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564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Security Data </a:t>
            </a:r>
            <a:endParaRPr lang="en-US" sz="1600" dirty="0"/>
          </a:p>
          <a:p>
            <a:r>
              <a:rPr lang="en-US" altLang="en-US" dirty="0"/>
              <a:t>Session and Transaction Data</a:t>
            </a:r>
            <a:endParaRPr lang="en-US" dirty="0"/>
          </a:p>
        </p:txBody>
      </p:sp>
      <p:sp>
        <p:nvSpPr>
          <p:cNvPr id="11" name="Content Placeholder 1"/>
          <p:cNvSpPr txBox="1"/>
          <p:nvPr/>
        </p:nvSpPr>
        <p:spPr>
          <a:xfrm>
            <a:off x="129997" y="669321"/>
            <a:ext cx="8869938" cy="1154162"/>
          </a:xfrm>
          <a:prstGeom prst="rect">
            <a:avLst/>
          </a:prstGeom>
          <a:noFill/>
        </p:spPr>
        <p:txBody>
          <a:bodyPr wrap="square">
            <a:spAutoFit/>
          </a:bodyPr>
          <a:lstStyle/>
          <a:p>
            <a:pPr marL="177800" indent="-177800">
              <a:spcBef>
                <a:spcPts val="0"/>
              </a:spcBef>
              <a:spcAft>
                <a:spcPts val="300"/>
              </a:spcAft>
              <a:buClr>
                <a:schemeClr val="tx1"/>
              </a:buClr>
              <a:buFont typeface="Arial" panose="020B0604020202020204" pitchFamily="34" charset="0"/>
              <a:buChar char="•"/>
            </a:pPr>
            <a:r>
              <a:rPr lang="en-GB" sz="1600" dirty="0">
                <a:solidFill>
                  <a:srgbClr val="000000"/>
                </a:solidFill>
              </a:rPr>
              <a:t>Session data is a record of a conversation between two network endpoints.</a:t>
            </a:r>
            <a:endParaRPr lang="en-GB" sz="1600" dirty="0">
              <a:solidFill>
                <a:srgbClr val="000000"/>
              </a:solidFill>
            </a:endParaRPr>
          </a:p>
          <a:p>
            <a:pPr marL="177800" indent="-177800">
              <a:spcBef>
                <a:spcPts val="0"/>
              </a:spcBef>
              <a:spcAft>
                <a:spcPts val="300"/>
              </a:spcAft>
              <a:buClr>
                <a:schemeClr val="tx1"/>
              </a:buClr>
              <a:buFont typeface="Arial" panose="020B0604020202020204" pitchFamily="34" charset="0"/>
              <a:buChar char="•"/>
            </a:pPr>
            <a:r>
              <a:rPr lang="en-US" sz="1600" b="0" i="0" dirty="0">
                <a:solidFill>
                  <a:srgbClr val="000000"/>
                </a:solidFill>
                <a:effectLst/>
              </a:rPr>
              <a:t>It includes</a:t>
            </a:r>
            <a:r>
              <a:rPr lang="en-US" sz="1600" dirty="0">
                <a:solidFill>
                  <a:srgbClr val="000000"/>
                </a:solidFill>
              </a:rPr>
              <a:t> </a:t>
            </a:r>
            <a:r>
              <a:rPr lang="en-US" sz="1600" b="1" i="0" dirty="0">
                <a:solidFill>
                  <a:srgbClr val="000000"/>
                </a:solidFill>
                <a:effectLst/>
              </a:rPr>
              <a:t>the five tuples</a:t>
            </a:r>
            <a:r>
              <a:rPr lang="en-US" sz="1600" b="0" i="0" dirty="0">
                <a:solidFill>
                  <a:srgbClr val="000000"/>
                </a:solidFill>
                <a:effectLst/>
              </a:rPr>
              <a:t> of source and destination IP addresses, source and destination port numbers, and the IP code for the protocol in use. </a:t>
            </a:r>
            <a:endParaRPr lang="en-GB" sz="1600" dirty="0">
              <a:solidFill>
                <a:srgbClr val="000000"/>
              </a:solidFill>
            </a:endParaRPr>
          </a:p>
          <a:p>
            <a:pPr marL="177800" indent="-177800">
              <a:spcBef>
                <a:spcPts val="0"/>
              </a:spcBef>
              <a:spcAft>
                <a:spcPts val="300"/>
              </a:spcAft>
              <a:buClr>
                <a:schemeClr val="tx1"/>
              </a:buClr>
              <a:buFont typeface="Arial" panose="020B0604020202020204" pitchFamily="34" charset="0"/>
              <a:buChar char="•"/>
            </a:pPr>
            <a:endParaRPr lang="en-GB" sz="1600" dirty="0">
              <a:solidFill>
                <a:srgbClr val="000000"/>
              </a:solidFill>
            </a:endParaRPr>
          </a:p>
        </p:txBody>
      </p:sp>
      <p:sp>
        <p:nvSpPr>
          <p:cNvPr id="2" name="Content Placeholder 1"/>
          <p:cNvSpPr>
            <a:spLocks noGrp="1"/>
          </p:cNvSpPr>
          <p:nvPr>
            <p:ph idx="1"/>
          </p:nvPr>
        </p:nvSpPr>
        <p:spPr>
          <a:xfrm>
            <a:off x="129997" y="1445117"/>
            <a:ext cx="2486594" cy="3820925"/>
          </a:xfrm>
        </p:spPr>
        <p:txBody>
          <a:bodyPr/>
          <a:lstStyle/>
          <a:p>
            <a:pPr marL="177800" indent="-177800">
              <a:spcBef>
                <a:spcPts val="0"/>
              </a:spcBef>
              <a:buFont typeface="Arial" panose="020B0604020202020204" pitchFamily="34" charset="0"/>
              <a:buChar char="•"/>
            </a:pPr>
            <a:r>
              <a:rPr lang="en-GB" sz="1600" dirty="0"/>
              <a:t>Data about the session includes a session ID, the amount of data transferred by source and destination and information related to the duration of the session.</a:t>
            </a:r>
            <a:endParaRPr lang="en-GB" sz="1600" dirty="0"/>
          </a:p>
          <a:p>
            <a:pPr marL="177800" indent="-177800">
              <a:spcBef>
                <a:spcPts val="0"/>
              </a:spcBef>
              <a:spcAft>
                <a:spcPts val="300"/>
              </a:spcAft>
              <a:buFont typeface="Arial" panose="020B0604020202020204" pitchFamily="34" charset="0"/>
              <a:buChar char="•"/>
            </a:pPr>
            <a:r>
              <a:rPr lang="en-GB" sz="1600" dirty="0"/>
              <a:t>The figure shows a partial output for three HTTP sessions from a </a:t>
            </a:r>
            <a:r>
              <a:rPr lang="en-GB" sz="1600" dirty="0" err="1"/>
              <a:t>Zeek</a:t>
            </a:r>
            <a:r>
              <a:rPr lang="en-GB" sz="1600" dirty="0"/>
              <a:t> connection log.</a:t>
            </a:r>
            <a:endParaRPr lang="en-GB" sz="1600" dirty="0"/>
          </a:p>
          <a:p>
            <a:pPr>
              <a:spcBef>
                <a:spcPts val="0"/>
              </a:spcBef>
              <a:spcAft>
                <a:spcPts val="300"/>
              </a:spcAft>
              <a:buClr>
                <a:srgbClr val="000000"/>
              </a:buClr>
              <a:buFont typeface="Arial" panose="020B0604020202020204" pitchFamily="34" charset="0"/>
              <a:buChar char="•"/>
            </a:pPr>
            <a:endParaRPr lang="en-GB" sz="1600" dirty="0"/>
          </a:p>
          <a:p>
            <a:pPr marL="177800" indent="-177800">
              <a:spcBef>
                <a:spcPts val="0"/>
              </a:spcBef>
              <a:buFont typeface="Arial" panose="020B0604020202020204" pitchFamily="34" charset="0"/>
              <a:buChar char="•"/>
            </a:pPr>
            <a:endParaRPr lang="en-GB" sz="1600" dirty="0"/>
          </a:p>
          <a:p>
            <a:pPr>
              <a:spcBef>
                <a:spcPts val="300"/>
              </a:spcBef>
              <a:spcAft>
                <a:spcPts val="300"/>
              </a:spcAft>
              <a:buNone/>
            </a:pPr>
            <a:endParaRPr sz="1600" dirty="0"/>
          </a:p>
        </p:txBody>
      </p:sp>
      <p:pic>
        <p:nvPicPr>
          <p:cNvPr id="9" name="Picture 8"/>
          <p:cNvPicPr>
            <a:picLocks noChangeAspect="1"/>
          </p:cNvPicPr>
          <p:nvPr/>
        </p:nvPicPr>
        <p:blipFill>
          <a:blip r:embed="rId1"/>
          <a:stretch>
            <a:fillRect/>
          </a:stretch>
        </p:blipFill>
        <p:spPr>
          <a:xfrm>
            <a:off x="2489979" y="1596713"/>
            <a:ext cx="6561211" cy="3060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Security Data </a:t>
            </a:r>
            <a:endParaRPr lang="en-US" sz="1600" dirty="0"/>
          </a:p>
          <a:p>
            <a:r>
              <a:rPr lang="en-US" altLang="en-US" dirty="0"/>
              <a:t>Session and Transaction Data (Contd.)</a:t>
            </a:r>
            <a:endParaRPr lang="en-US" dirty="0"/>
          </a:p>
        </p:txBody>
      </p:sp>
      <p:sp>
        <p:nvSpPr>
          <p:cNvPr id="2" name="Content Placeholder 1"/>
          <p:cNvSpPr>
            <a:spLocks noGrp="1"/>
          </p:cNvSpPr>
          <p:nvPr>
            <p:ph idx="1"/>
          </p:nvPr>
        </p:nvSpPr>
        <p:spPr>
          <a:xfrm>
            <a:off x="144065" y="822586"/>
            <a:ext cx="3364945" cy="3749308"/>
          </a:xfrm>
        </p:spPr>
        <p:txBody>
          <a:bodyPr/>
          <a:lstStyle/>
          <a:p>
            <a:pPr marL="177800" indent="-177800">
              <a:spcBef>
                <a:spcPts val="0"/>
              </a:spcBef>
              <a:buFont typeface="Arial" panose="020B0604020202020204" pitchFamily="34" charset="0"/>
              <a:buChar char="•"/>
            </a:pPr>
            <a:r>
              <a:rPr lang="en-GB" sz="1600" dirty="0"/>
              <a:t>Transaction data consists of the messages that are exchanged during network sessions.</a:t>
            </a:r>
            <a:endParaRPr lang="en-GB" sz="1600" dirty="0"/>
          </a:p>
          <a:p>
            <a:pPr marL="177800" indent="-177800">
              <a:spcBef>
                <a:spcPts val="0"/>
              </a:spcBef>
              <a:buFont typeface="Arial" panose="020B0604020202020204" pitchFamily="34" charset="0"/>
              <a:buChar char="•"/>
            </a:pPr>
            <a:r>
              <a:rPr lang="en-IN" sz="1600" b="0" i="0" dirty="0">
                <a:effectLst/>
              </a:rPr>
              <a:t>These transactions </a:t>
            </a:r>
            <a:r>
              <a:rPr lang="en-GB" sz="1600" dirty="0"/>
              <a:t>can be viewed in packet capture transcripts.</a:t>
            </a:r>
            <a:endParaRPr lang="en-GB" sz="1600" dirty="0"/>
          </a:p>
          <a:p>
            <a:pPr marL="177800" indent="-177800">
              <a:spcBef>
                <a:spcPts val="0"/>
              </a:spcBef>
              <a:buFont typeface="Arial" panose="020B0604020202020204" pitchFamily="34" charset="0"/>
              <a:buChar char="•"/>
            </a:pPr>
            <a:r>
              <a:rPr lang="en-GB" sz="1600" dirty="0"/>
              <a:t>The transactions that represent the requests and replies would be logged in an access log on a server or by a NIDS like Zeek.</a:t>
            </a:r>
            <a:endParaRPr lang="en-GB" sz="1600" dirty="0"/>
          </a:p>
          <a:p>
            <a:pPr marL="177800" indent="-177800">
              <a:spcBef>
                <a:spcPts val="0"/>
              </a:spcBef>
              <a:buFont typeface="Arial" panose="020B0604020202020204" pitchFamily="34" charset="0"/>
              <a:buChar char="•"/>
            </a:pPr>
            <a:r>
              <a:rPr lang="en-US" sz="1600" b="0" i="0" dirty="0">
                <a:effectLst/>
              </a:rPr>
              <a:t>A session might include the downloading of content from a webserver, as shown in the figure.</a:t>
            </a:r>
            <a:endParaRPr lang="en-GB" sz="1600" dirty="0"/>
          </a:p>
          <a:p>
            <a:pPr>
              <a:spcBef>
                <a:spcPts val="0"/>
              </a:spcBef>
              <a:spcAft>
                <a:spcPts val="300"/>
              </a:spcAft>
              <a:buClr>
                <a:srgbClr val="000000"/>
              </a:buClr>
              <a:buNone/>
            </a:pPr>
            <a:endParaRPr lang="en-GB" sz="1600" b="1" dirty="0"/>
          </a:p>
          <a:p>
            <a:pPr>
              <a:spcBef>
                <a:spcPts val="0"/>
              </a:spcBef>
              <a:spcAft>
                <a:spcPts val="300"/>
              </a:spcAft>
              <a:buClr>
                <a:srgbClr val="000000"/>
              </a:buClr>
              <a:buNone/>
            </a:pPr>
            <a:endParaRPr lang="en-GB" sz="1600" dirty="0"/>
          </a:p>
          <a:p>
            <a:pPr>
              <a:spcBef>
                <a:spcPts val="0"/>
              </a:spcBef>
              <a:spcAft>
                <a:spcPts val="300"/>
              </a:spcAft>
              <a:buFont typeface="Arial" panose="020B0604020202020204" pitchFamily="34" charset="0"/>
              <a:buChar char="•"/>
            </a:pPr>
            <a:endParaRPr lang="en-GB" sz="1600" dirty="0"/>
          </a:p>
          <a:p>
            <a:pPr>
              <a:spcBef>
                <a:spcPts val="300"/>
              </a:spcBef>
              <a:spcAft>
                <a:spcPts val="300"/>
              </a:spcAft>
              <a:buNone/>
            </a:pPr>
            <a:endParaRPr sz="1600" dirty="0"/>
          </a:p>
        </p:txBody>
      </p:sp>
      <p:pic>
        <p:nvPicPr>
          <p:cNvPr id="8" name="Picture 7" descr="trxn.PNG"/>
          <p:cNvPicPr>
            <a:picLocks noChangeAspect="1"/>
          </p:cNvPicPr>
          <p:nvPr/>
        </p:nvPicPr>
        <p:blipFill rotWithShape="1">
          <a:blip r:embed="rId1"/>
          <a:srcRect l="768" t="500" r="672" b="148"/>
          <a:stretch>
            <a:fillRect/>
          </a:stretch>
        </p:blipFill>
        <p:spPr>
          <a:xfrm>
            <a:off x="3423138" y="949569"/>
            <a:ext cx="5576798" cy="3576605"/>
          </a:xfrm>
          <a:prstGeom prst="rect">
            <a:avLst/>
          </a:prstGeom>
          <a:ln w="3175">
            <a:solidFill>
              <a:schemeClr val="bg1">
                <a:lumMod val="75000"/>
              </a:schemeClr>
            </a:solidFill>
          </a:ln>
        </p:spPr>
      </p:pic>
    </p:spTree>
    <p:custDataLst>
      <p:tags r:id="rId2"/>
    </p:custData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Security Data  </a:t>
            </a:r>
            <a:endParaRPr lang="en-US" sz="1600" dirty="0"/>
          </a:p>
          <a:p>
            <a:r>
              <a:rPr dirty="0"/>
              <a:t>Full Packet Captures</a:t>
            </a:r>
            <a:endParaRPr dirty="0"/>
          </a:p>
        </p:txBody>
      </p:sp>
      <p:sp>
        <p:nvSpPr>
          <p:cNvPr id="2" name="Content Placeholder 1"/>
          <p:cNvSpPr>
            <a:spLocks noGrp="1"/>
          </p:cNvSpPr>
          <p:nvPr>
            <p:ph idx="1"/>
          </p:nvPr>
        </p:nvSpPr>
        <p:spPr>
          <a:xfrm>
            <a:off x="118126" y="740160"/>
            <a:ext cx="8997298" cy="3749308"/>
          </a:xfrm>
        </p:spPr>
        <p:txBody>
          <a:bodyPr/>
          <a:lstStyle/>
          <a:p>
            <a:pPr marL="144145" indent="-144145">
              <a:spcBef>
                <a:spcPts val="0"/>
              </a:spcBef>
              <a:spcAft>
                <a:spcPts val="0"/>
              </a:spcAft>
              <a:buFont typeface="Arial" panose="020B0604020202020204" pitchFamily="34" charset="0"/>
              <a:buChar char="•"/>
            </a:pPr>
            <a:r>
              <a:rPr lang="en-GB" sz="1600" dirty="0"/>
              <a:t>Full packet captures are the most detailed network data </a:t>
            </a:r>
            <a:r>
              <a:rPr lang="en-IN" sz="1600" b="0" i="0" dirty="0">
                <a:effectLst/>
              </a:rPr>
              <a:t>that is generally collected.</a:t>
            </a:r>
            <a:endParaRPr lang="en-GB" sz="1600" dirty="0"/>
          </a:p>
          <a:p>
            <a:pPr marL="144145" indent="-144145">
              <a:spcBef>
                <a:spcPts val="0"/>
              </a:spcBef>
              <a:spcAft>
                <a:spcPts val="0"/>
              </a:spcAft>
              <a:buFont typeface="Arial" panose="020B0604020202020204" pitchFamily="34" charset="0"/>
              <a:buChar char="•"/>
            </a:pPr>
            <a:r>
              <a:rPr lang="en-GB" sz="1600" dirty="0"/>
              <a:t>It contains the actual content of the conversations such as</a:t>
            </a:r>
            <a:r>
              <a:rPr lang="en-US" sz="1600" dirty="0"/>
              <a:t> text of email messages, </a:t>
            </a:r>
            <a:r>
              <a:rPr lang="en-GB" sz="1600" dirty="0"/>
              <a:t>the HTML in web pages, and the files that enter or leave the network. </a:t>
            </a:r>
            <a:endParaRPr lang="en-GB" sz="1600" dirty="0"/>
          </a:p>
          <a:p>
            <a:pPr marL="144145" indent="-144145">
              <a:spcBef>
                <a:spcPts val="0"/>
              </a:spcBef>
              <a:spcAft>
                <a:spcPts val="0"/>
              </a:spcAft>
              <a:buFont typeface="Arial" panose="020B0604020202020204" pitchFamily="34" charset="0"/>
              <a:buChar char="•"/>
            </a:pPr>
            <a:endParaRPr lang="en-GB" sz="1600" dirty="0"/>
          </a:p>
          <a:p>
            <a:pPr marL="177800" indent="-177800">
              <a:spcBef>
                <a:spcPts val="0"/>
              </a:spcBef>
              <a:buFont typeface="Arial" panose="020B0604020202020204" pitchFamily="34" charset="0"/>
              <a:buChar char="•"/>
            </a:pPr>
            <a:endParaRPr lang="en-GB" sz="1600" dirty="0"/>
          </a:p>
          <a:p>
            <a:pPr marL="177800" indent="-177800">
              <a:spcBef>
                <a:spcPts val="0"/>
              </a:spcBef>
              <a:buFont typeface="Arial" panose="020B0604020202020204" pitchFamily="34" charset="0"/>
              <a:buChar char="•"/>
            </a:pPr>
            <a:endParaRPr lang="en-US" sz="1600" dirty="0"/>
          </a:p>
        </p:txBody>
      </p:sp>
      <p:sp>
        <p:nvSpPr>
          <p:cNvPr id="7" name="Content Placeholder 1"/>
          <p:cNvSpPr txBox="1"/>
          <p:nvPr/>
        </p:nvSpPr>
        <p:spPr>
          <a:xfrm>
            <a:off x="121204" y="1501781"/>
            <a:ext cx="2896315" cy="3293209"/>
          </a:xfrm>
          <a:prstGeom prst="rect">
            <a:avLst/>
          </a:prstGeom>
          <a:noFill/>
        </p:spPr>
        <p:txBody>
          <a:bodyPr wrap="square" rtlCol="0">
            <a:spAutoFit/>
          </a:bodyPr>
          <a:lstStyle/>
          <a:p>
            <a:pPr marL="144145" indent="-144145" defTabSz="684530">
              <a:spcBef>
                <a:spcPts val="0"/>
              </a:spcBef>
              <a:spcAft>
                <a:spcPts val="0"/>
              </a:spcAft>
              <a:buClr>
                <a:schemeClr val="tx2"/>
              </a:buClr>
              <a:buSzPct val="90000"/>
              <a:buFont typeface="Arial" panose="020B0604020202020204" pitchFamily="34" charset="0"/>
              <a:buChar char="•"/>
            </a:pPr>
            <a:r>
              <a:rPr lang="en-US" sz="1600" b="0" i="0" dirty="0">
                <a:solidFill>
                  <a:srgbClr val="000000"/>
                </a:solidFill>
                <a:effectLst/>
                <a:latin typeface="+mn-lt"/>
              </a:rPr>
              <a:t>Extracted content can be recovered from full packet captures and analyzed for malware or user behavior that violates business and security policies. </a:t>
            </a:r>
            <a:endParaRPr lang="en-GB" sz="1600" dirty="0">
              <a:solidFill>
                <a:srgbClr val="000000"/>
              </a:solidFill>
              <a:latin typeface="+mn-lt"/>
              <a:ea typeface="MS PGothic" panose="020B0600070205080204" pitchFamily="34" charset="-128"/>
              <a:cs typeface="CiscoSans"/>
            </a:endParaRPr>
          </a:p>
          <a:p>
            <a:pPr marL="144145" indent="-144145" defTabSz="684530">
              <a:spcBef>
                <a:spcPts val="0"/>
              </a:spcBef>
              <a:spcAft>
                <a:spcPts val="0"/>
              </a:spcAft>
              <a:buClr>
                <a:schemeClr val="tx2"/>
              </a:buClr>
              <a:buSzPct val="90000"/>
              <a:buFont typeface="Arial" panose="020B0604020202020204" pitchFamily="34" charset="0"/>
              <a:buChar char="•"/>
            </a:pPr>
            <a:r>
              <a:rPr lang="en-GB" sz="1600" dirty="0">
                <a:solidFill>
                  <a:srgbClr val="000000"/>
                </a:solidFill>
                <a:latin typeface="+mn-lt"/>
                <a:ea typeface="MS PGothic" panose="020B0600070205080204" pitchFamily="34" charset="-128"/>
                <a:cs typeface="CiscoSans"/>
              </a:rPr>
              <a:t>The figure here shows the interface for the Network Analysis Monitor component of Cisco Prime Infrastructure system, which can display full packet captures.</a:t>
            </a:r>
            <a:endParaRPr lang="en-US" sz="1600" dirty="0">
              <a:solidFill>
                <a:srgbClr val="000000"/>
              </a:solidFill>
              <a:latin typeface="+mn-lt"/>
              <a:ea typeface="MS PGothic" panose="020B0600070205080204" pitchFamily="34" charset="-128"/>
              <a:cs typeface="CiscoSans"/>
            </a:endParaRPr>
          </a:p>
        </p:txBody>
      </p:sp>
      <p:pic>
        <p:nvPicPr>
          <p:cNvPr id="5" name="Picture 4" descr="full-pkt-capture.PNG"/>
          <p:cNvPicPr>
            <a:picLocks noChangeAspect="1"/>
          </p:cNvPicPr>
          <p:nvPr/>
        </p:nvPicPr>
        <p:blipFill rotWithShape="1">
          <a:blip r:embed="rId1"/>
          <a:srcRect l="618" t="1581" r="874" b="1963"/>
          <a:stretch>
            <a:fillRect/>
          </a:stretch>
        </p:blipFill>
        <p:spPr>
          <a:xfrm>
            <a:off x="3041464" y="1597305"/>
            <a:ext cx="5936234" cy="3132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62177" y="22422"/>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Network Security Data  </a:t>
            </a:r>
            <a:endParaRPr lang="en-US" sz="1600" dirty="0"/>
          </a:p>
          <a:p>
            <a:r>
              <a:rPr dirty="0"/>
              <a:t>Statistical Data (Collect Data- Analytics- ML- AI)</a:t>
            </a:r>
            <a:endParaRPr dirty="0"/>
          </a:p>
        </p:txBody>
      </p:sp>
      <p:sp>
        <p:nvSpPr>
          <p:cNvPr id="2" name="Content Placeholder 1"/>
          <p:cNvSpPr>
            <a:spLocks noGrp="1"/>
          </p:cNvSpPr>
          <p:nvPr>
            <p:ph idx="1"/>
          </p:nvPr>
        </p:nvSpPr>
        <p:spPr>
          <a:xfrm>
            <a:off x="91689" y="681157"/>
            <a:ext cx="8855871" cy="3749308"/>
          </a:xfrm>
        </p:spPr>
        <p:txBody>
          <a:bodyPr/>
          <a:lstStyle/>
          <a:p>
            <a:pPr marL="177800" indent="-177800">
              <a:spcBef>
                <a:spcPts val="0"/>
              </a:spcBef>
              <a:spcAft>
                <a:spcPts val="0"/>
              </a:spcAft>
              <a:buFont typeface="Arial" panose="020B0604020202020204" pitchFamily="34" charset="0"/>
              <a:buChar char="•"/>
            </a:pPr>
            <a:r>
              <a:rPr lang="en-GB" sz="1600" dirty="0"/>
              <a:t>Statistical data is about network traffic which is created through the analysis of other forms of network data. </a:t>
            </a:r>
            <a:endParaRPr lang="en-GB" sz="1600" dirty="0"/>
          </a:p>
          <a:p>
            <a:pPr marL="177800" indent="-177800">
              <a:spcBef>
                <a:spcPts val="0"/>
              </a:spcBef>
              <a:spcAft>
                <a:spcPts val="0"/>
              </a:spcAft>
              <a:buFont typeface="Arial" panose="020B0604020202020204" pitchFamily="34" charset="0"/>
              <a:buChar char="•"/>
            </a:pPr>
            <a:r>
              <a:rPr lang="en-US" sz="1600" b="0" i="0" dirty="0">
                <a:effectLst/>
              </a:rPr>
              <a:t>Statistics can be used to characterize normal amounts of variation in network traffic patterns in order to identify network conditions that are significantly outside of those ranges.</a:t>
            </a:r>
            <a:endParaRPr lang="en-GB" sz="1600" dirty="0"/>
          </a:p>
          <a:p>
            <a:pPr marL="177800" indent="-177800">
              <a:spcBef>
                <a:spcPts val="0"/>
              </a:spcBef>
              <a:spcAft>
                <a:spcPts val="0"/>
              </a:spcAft>
              <a:buFont typeface="Arial" panose="020B0604020202020204" pitchFamily="34" charset="0"/>
              <a:buChar char="•"/>
            </a:pPr>
            <a:endParaRPr sz="1600" dirty="0"/>
          </a:p>
        </p:txBody>
      </p:sp>
      <p:sp>
        <p:nvSpPr>
          <p:cNvPr id="7" name="Content Placeholder 1"/>
          <p:cNvSpPr txBox="1"/>
          <p:nvPr/>
        </p:nvSpPr>
        <p:spPr>
          <a:xfrm>
            <a:off x="91689" y="1681152"/>
            <a:ext cx="3761086" cy="3284956"/>
          </a:xfrm>
          <a:prstGeom prst="rect">
            <a:avLst/>
          </a:prstGeom>
          <a:noFill/>
        </p:spPr>
        <p:txBody>
          <a:bodyPr wrap="square" rtlCol="0">
            <a:spAutoFit/>
          </a:bodyPr>
          <a:lstStyle/>
          <a:p>
            <a:pPr marL="177800" indent="-177800" defTabSz="684530">
              <a:spcBef>
                <a:spcPts val="0"/>
              </a:spcBef>
              <a:spcAft>
                <a:spcPts val="0"/>
              </a:spcAft>
              <a:buClr>
                <a:schemeClr val="tx2"/>
              </a:buClr>
              <a:buSzPct val="90000"/>
              <a:buFont typeface="Arial" panose="020B0604020202020204" pitchFamily="34" charset="0"/>
              <a:buChar char="•"/>
            </a:pPr>
            <a:r>
              <a:rPr lang="en-GB" sz="1600" dirty="0">
                <a:solidFill>
                  <a:srgbClr val="000000"/>
                </a:solidFill>
                <a:latin typeface="+mn-lt"/>
                <a:ea typeface="MS PGothic" panose="020B0600070205080204" pitchFamily="34" charset="-128"/>
                <a:cs typeface="CiscoSans"/>
              </a:rPr>
              <a:t>An example of an NSM tool that utilizes statistical analysis is Cisco Cognitive Threat Analytics.</a:t>
            </a:r>
            <a:endParaRPr lang="en-GB" sz="1600" dirty="0">
              <a:solidFill>
                <a:srgbClr val="000000"/>
              </a:solidFill>
              <a:latin typeface="+mn-lt"/>
              <a:ea typeface="MS PGothic" panose="020B0600070205080204" pitchFamily="34" charset="-128"/>
              <a:cs typeface="CiscoSans"/>
            </a:endParaRPr>
          </a:p>
          <a:p>
            <a:pPr marL="177800" indent="-177800" defTabSz="684530">
              <a:spcBef>
                <a:spcPts val="0"/>
              </a:spcBef>
              <a:spcAft>
                <a:spcPts val="0"/>
              </a:spcAft>
              <a:buClr>
                <a:schemeClr val="tx2"/>
              </a:buClr>
              <a:buSzPct val="90000"/>
              <a:buFont typeface="Arial" panose="020B0604020202020204" pitchFamily="34" charset="0"/>
              <a:buChar char="•"/>
            </a:pPr>
            <a:r>
              <a:rPr lang="en-GB" sz="1600" dirty="0">
                <a:solidFill>
                  <a:srgbClr val="000000"/>
                </a:solidFill>
                <a:latin typeface="+mn-lt"/>
                <a:ea typeface="MS PGothic" panose="020B0600070205080204" pitchFamily="34" charset="-128"/>
                <a:cs typeface="CiscoSans"/>
              </a:rPr>
              <a:t>It is able to find malicious activity that has bypassed security controls or entered the network through unmonitored channels </a:t>
            </a:r>
            <a:r>
              <a:rPr lang="en-US" sz="1600" b="0" i="0" dirty="0">
                <a:solidFill>
                  <a:srgbClr val="000000"/>
                </a:solidFill>
                <a:effectLst/>
                <a:latin typeface="+mn-lt"/>
              </a:rPr>
              <a:t>(including removable media) and is operating inside an organization’s environment. </a:t>
            </a:r>
            <a:endParaRPr lang="en-GB" sz="1600" dirty="0">
              <a:solidFill>
                <a:srgbClr val="000000"/>
              </a:solidFill>
              <a:latin typeface="+mn-lt"/>
              <a:ea typeface="MS PGothic" panose="020B0600070205080204" pitchFamily="34" charset="-128"/>
              <a:cs typeface="CiscoSans"/>
            </a:endParaRPr>
          </a:p>
          <a:p>
            <a:pPr marL="177800" indent="-177800" defTabSz="684530">
              <a:spcBef>
                <a:spcPts val="0"/>
              </a:spcBef>
              <a:spcAft>
                <a:spcPts val="0"/>
              </a:spcAft>
              <a:buClr>
                <a:schemeClr val="tx2"/>
              </a:buClr>
              <a:buSzPct val="90000"/>
              <a:buFont typeface="Arial" panose="020B0604020202020204" pitchFamily="34" charset="0"/>
              <a:buChar char="•"/>
            </a:pPr>
            <a:r>
              <a:rPr lang="en-GB" sz="1600" dirty="0">
                <a:solidFill>
                  <a:srgbClr val="000000"/>
                </a:solidFill>
                <a:latin typeface="+mn-lt"/>
                <a:ea typeface="MS PGothic" panose="020B0600070205080204" pitchFamily="34" charset="-128"/>
                <a:cs typeface="CiscoSans"/>
              </a:rPr>
              <a:t>The figure shows an architecture for Cisco Cognitive Threat Analytics.</a:t>
            </a:r>
            <a:endParaRPr lang="en-GB" sz="1600" dirty="0">
              <a:solidFill>
                <a:srgbClr val="000000"/>
              </a:solidFill>
              <a:latin typeface="+mn-lt"/>
              <a:ea typeface="MS PGothic" panose="020B0600070205080204" pitchFamily="34" charset="-128"/>
              <a:cs typeface="CiscoSans"/>
            </a:endParaRPr>
          </a:p>
          <a:p>
            <a:pPr marL="177800" indent="-177800" defTabSz="684530">
              <a:spcBef>
                <a:spcPts val="0"/>
              </a:spcBef>
              <a:spcAft>
                <a:spcPts val="0"/>
              </a:spcAft>
              <a:buClr>
                <a:schemeClr val="tx2"/>
              </a:buClr>
              <a:buSzPct val="90000"/>
              <a:buFont typeface="Arial" panose="020B0604020202020204" pitchFamily="34" charset="0"/>
              <a:buChar char="•"/>
            </a:pPr>
            <a:endParaRPr lang="en-US" sz="1600" dirty="0">
              <a:solidFill>
                <a:srgbClr val="000000"/>
              </a:solidFill>
              <a:latin typeface="+mn-lt"/>
              <a:ea typeface="MS PGothic" panose="020B0600070205080204" pitchFamily="34" charset="-128"/>
              <a:cs typeface="CiscoSans"/>
            </a:endParaRPr>
          </a:p>
        </p:txBody>
      </p:sp>
      <p:pic>
        <p:nvPicPr>
          <p:cNvPr id="8" name="Picture 7" descr="25.1.4.PNG"/>
          <p:cNvPicPr>
            <a:picLocks noChangeAspect="1"/>
          </p:cNvPicPr>
          <p:nvPr/>
        </p:nvPicPr>
        <p:blipFill>
          <a:blip r:embed="rId1"/>
          <a:stretch>
            <a:fillRect/>
          </a:stretch>
        </p:blipFill>
        <p:spPr>
          <a:xfrm>
            <a:off x="3980975" y="1750164"/>
            <a:ext cx="4596405" cy="2988000"/>
          </a:xfrm>
          <a:prstGeom prst="rect">
            <a:avLst/>
          </a:prstGeom>
          <a:ln>
            <a:solidFill>
              <a:schemeClr val="bg1">
                <a:lumMod val="65000"/>
              </a:schemeClr>
            </a:solidFill>
          </a:ln>
        </p:spPr>
      </p:pic>
    </p:spTree>
    <p:custDataLst>
      <p:tags r:id="rId2"/>
    </p:custData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8300" y="1034174"/>
            <a:ext cx="7598042" cy="1802391"/>
          </a:xfrm>
        </p:spPr>
        <p:txBody>
          <a:bodyPr/>
          <a:lstStyle/>
          <a:p>
            <a:r>
              <a:rPr lang="en-US" dirty="0">
                <a:solidFill>
                  <a:schemeClr val="accent5">
                    <a:lumMod val="40000"/>
                    <a:lumOff val="60000"/>
                  </a:schemeClr>
                </a:solidFill>
              </a:rPr>
              <a:t>25.2 End Device Logs</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tags/tag1.xml><?xml version="1.0" encoding="utf-8"?>
<p:tagLst xmlns:p="http://schemas.openxmlformats.org/presentationml/2006/main">
  <p:tag name="ARTICULATE_SLIDE_THUMBNAIL_REFRESH" val="1"/>
</p:tagLst>
</file>

<file path=ppt/tags/tag10.xml><?xml version="1.0" encoding="utf-8"?>
<p:tagLst xmlns:p="http://schemas.openxmlformats.org/presentationml/2006/main">
  <p:tag name="ARTICULATE_SLIDE_THUMBNAIL_REFRESH" val="1"/>
</p:tagLst>
</file>

<file path=ppt/tags/tag11.xml><?xml version="1.0" encoding="utf-8"?>
<p:tagLst xmlns:p="http://schemas.openxmlformats.org/presentationml/2006/main">
  <p:tag name="ARTICULATE_SLIDE_THUMBNAIL_REFRESH" val="1"/>
</p:tagLst>
</file>

<file path=ppt/tags/tag12.xml><?xml version="1.0" encoding="utf-8"?>
<p:tagLst xmlns:p="http://schemas.openxmlformats.org/presentationml/2006/main">
  <p:tag name="ARTICULATE_SLIDE_THUMBNAIL_REFRESH" val="1"/>
</p:tagLst>
</file>

<file path=ppt/tags/tag13.xml><?xml version="1.0" encoding="utf-8"?>
<p:tagLst xmlns:p="http://schemas.openxmlformats.org/presentationml/2006/main">
  <p:tag name="ARTICULATE_SLIDE_THUMBNAIL_REFRESH" val="1"/>
</p:tagLst>
</file>

<file path=ppt/tags/tag14.xml><?xml version="1.0" encoding="utf-8"?>
<p:tagLst xmlns:p="http://schemas.openxmlformats.org/presentationml/2006/main">
  <p:tag name="ARTICULATE_SLIDE_THUMBNAIL_REFRESH" val="1"/>
</p:tagLst>
</file>

<file path=ppt/tags/tag15.xml><?xml version="1.0" encoding="utf-8"?>
<p:tagLst xmlns:p="http://schemas.openxmlformats.org/presentationml/2006/main">
  <p:tag name="ARTICULATE_SLIDE_THUMBNAIL_REFRESH" val="1"/>
</p:tagLst>
</file>

<file path=ppt/tags/tag16.xml><?xml version="1.0" encoding="utf-8"?>
<p:tagLst xmlns:p="http://schemas.openxmlformats.org/presentationml/2006/main">
  <p:tag name="ARTICULATE_SLIDE_THUMBNAIL_REFRESH" val="1"/>
</p:tagLst>
</file>

<file path=ppt/tags/tag17.xml><?xml version="1.0" encoding="utf-8"?>
<p:tagLst xmlns:p="http://schemas.openxmlformats.org/presentationml/2006/main">
  <p:tag name="ARTICULATE_SLIDE_THUMBNAIL_REFRESH" val="1"/>
</p:tagLst>
</file>

<file path=ppt/tags/tag18.xml><?xml version="1.0" encoding="utf-8"?>
<p:tagLst xmlns:p="http://schemas.openxmlformats.org/presentationml/2006/main">
  <p:tag name="ARTICULATE_SLIDE_THUMBNAIL_REFRESH" val="1"/>
</p:tagLst>
</file>

<file path=ppt/tags/tag19.xml><?xml version="1.0" encoding="utf-8"?>
<p:tagLst xmlns:p="http://schemas.openxmlformats.org/presentationml/2006/main">
  <p:tag name="ARTICULATE_SLIDE_THUMBNAIL_REFRESH" val="1"/>
</p:tagLst>
</file>

<file path=ppt/tags/tag2.xml><?xml version="1.0" encoding="utf-8"?>
<p:tagLst xmlns:p="http://schemas.openxmlformats.org/presentationml/2006/main">
  <p:tag name="ARTICULATE_SLIDE_THUMBNAIL_REFRESH" val="1"/>
</p:tagLst>
</file>

<file path=ppt/tags/tag20.xml><?xml version="1.0" encoding="utf-8"?>
<p:tagLst xmlns:p="http://schemas.openxmlformats.org/presentationml/2006/main">
  <p:tag name="ARTICULATE_SLIDE_THUMBNAIL_REFRESH" val="1"/>
</p:tagLst>
</file>

<file path=ppt/tags/tag21.xml><?xml version="1.0" encoding="utf-8"?>
<p:tagLst xmlns:p="http://schemas.openxmlformats.org/presentationml/2006/main">
  <p:tag name="ARTICULATE_SLIDE_THUMBNAIL_REFRESH" val="1"/>
</p:tagLst>
</file>

<file path=ppt/tags/tag22.xml><?xml version="1.0" encoding="utf-8"?>
<p:tagLst xmlns:p="http://schemas.openxmlformats.org/presentationml/2006/main">
  <p:tag name="ARTICULATE_SLIDE_THUMBNAIL_REFRESH" val="1"/>
</p:tagLst>
</file>

<file path=ppt/tags/tag23.xml><?xml version="1.0" encoding="utf-8"?>
<p:tagLst xmlns:p="http://schemas.openxmlformats.org/presentationml/2006/main">
  <p:tag name="ARTICULATE_SLIDE_THUMBNAIL_REFRESH" val="1"/>
</p:tagLst>
</file>

<file path=ppt/tags/tag24.xml><?xml version="1.0" encoding="utf-8"?>
<p:tagLst xmlns:p="http://schemas.openxmlformats.org/presentationml/2006/main">
  <p:tag name="ARTICULATE_SLIDE_THUMBNAIL_REFRESH" val="1"/>
</p:tagLst>
</file>

<file path=ppt/tags/tag25.xml><?xml version="1.0" encoding="utf-8"?>
<p:tagLst xmlns:p="http://schemas.openxmlformats.org/presentationml/2006/main">
  <p:tag name="ARTICULATE_SLIDE_THUMBNAIL_REFRESH" val="1"/>
</p:tagLst>
</file>

<file path=ppt/tags/tag26.xml><?xml version="1.0" encoding="utf-8"?>
<p:tagLst xmlns:p="http://schemas.openxmlformats.org/presentationml/2006/main">
  <p:tag name="ARTICULATE_SLIDE_THUMBNAIL_REFRESH" val="1"/>
</p:tagLst>
</file>

<file path=ppt/tags/tag27.xml><?xml version="1.0" encoding="utf-8"?>
<p:tagLst xmlns:p="http://schemas.openxmlformats.org/presentationml/2006/main">
  <p:tag name="ARTICULATE_SLIDE_THUMBNAIL_REFRESH" val="1"/>
</p:tagLst>
</file>

<file path=ppt/tags/tag28.xml><?xml version="1.0" encoding="utf-8"?>
<p:tagLst xmlns:p="http://schemas.openxmlformats.org/presentationml/2006/main">
  <p:tag name="ARTICULATE_SLIDE_THUMBNAIL_REFRESH" val="1"/>
</p:tagLst>
</file>

<file path=ppt/tags/tag29.xml><?xml version="1.0" encoding="utf-8"?>
<p:tagLst xmlns:p="http://schemas.openxmlformats.org/presentationml/2006/main">
  <p:tag name="ARTICULATE_SLIDE_THUMBNAIL_REFRESH" val="1"/>
</p:tagLst>
</file>

<file path=ppt/tags/tag3.xml><?xml version="1.0" encoding="utf-8"?>
<p:tagLst xmlns:p="http://schemas.openxmlformats.org/presentationml/2006/main">
  <p:tag name="ARTICULATE_SLIDE_THUMBNAIL_REFRESH" val="1"/>
</p:tagLst>
</file>

<file path=ppt/tags/tag30.xml><?xml version="1.0" encoding="utf-8"?>
<p:tagLst xmlns:p="http://schemas.openxmlformats.org/presentationml/2006/main">
  <p:tag name="ARTICULATE_SLIDE_THUMBNAIL_REFRESH" val="1"/>
</p:tagLst>
</file>

<file path=ppt/tags/tag31.xml><?xml version="1.0" encoding="utf-8"?>
<p:tagLst xmlns:p="http://schemas.openxmlformats.org/presentationml/2006/main">
  <p:tag name="ARTICULATE_SLIDE_THUMBNAIL_REFRESH" val="1"/>
</p:tagLst>
</file>

<file path=ppt/tags/tag32.xml><?xml version="1.0" encoding="utf-8"?>
<p:tagLst xmlns:p="http://schemas.openxmlformats.org/presentationml/2006/main">
  <p:tag name="ARTICULATE_SLIDE_THUMBNAIL_REFRESH" val="1"/>
</p:tagLst>
</file>

<file path=ppt/tags/tag33.xml><?xml version="1.0" encoding="utf-8"?>
<p:tagLst xmlns:p="http://schemas.openxmlformats.org/presentationml/2006/main">
  <p:tag name="ARTICULATE_SLIDE_THUMBNAIL_REFRESH" val="1"/>
</p:tagLst>
</file>

<file path=ppt/tags/tag34.xml><?xml version="1.0" encoding="utf-8"?>
<p:tagLst xmlns:p="http://schemas.openxmlformats.org/presentationml/2006/main">
  <p:tag name="ARTICULATE_SLIDE_THUMBNAIL_REFRESH" val="1"/>
</p:tagLst>
</file>

<file path=ppt/tags/tag35.xml><?xml version="1.0" encoding="utf-8"?>
<p:tagLst xmlns:p="http://schemas.openxmlformats.org/presentationml/2006/main">
  <p:tag name="ARTICULATE_SLIDE_THUMBNAIL_REFRESH" val="1"/>
</p:tagLst>
</file>

<file path=ppt/tags/tag36.xml><?xml version="1.0" encoding="utf-8"?>
<p:tagLst xmlns:p="http://schemas.openxmlformats.org/presentationml/2006/main">
  <p:tag name="ARTICULATE_SLIDE_THUMBNAIL_REFRESH" val="1"/>
</p:tagLst>
</file>

<file path=ppt/tags/tag37.xml><?xml version="1.0" encoding="utf-8"?>
<p:tagLst xmlns:p="http://schemas.openxmlformats.org/presentationml/2006/main">
  <p:tag name="ARTICULATE_SLIDE_THUMBNAIL_REFRESH" val="1"/>
</p:tagLst>
</file>

<file path=ppt/tags/tag38.xml><?xml version="1.0" encoding="utf-8"?>
<p:tagLst xmlns:p="http://schemas.openxmlformats.org/presentationml/2006/main">
  <p:tag name="ARTICULATE_SLIDE_THUMBNAIL_REFRESH" val="1"/>
</p:tagLst>
</file>

<file path=ppt/tags/tag39.xml><?xml version="1.0" encoding="utf-8"?>
<p:tagLst xmlns:p="http://schemas.openxmlformats.org/presentationml/2006/main">
  <p:tag name="ARTICULATE_SLIDE_COUNT" val="71"/>
  <p:tag name="ARTICULATE_PROJECT_OPEN" val="0"/>
</p:tagLst>
</file>

<file path=ppt/tags/tag4.xml><?xml version="1.0" encoding="utf-8"?>
<p:tagLst xmlns:p="http://schemas.openxmlformats.org/presentationml/2006/main">
  <p:tag name="ARTICULATE_SLIDE_THUMBNAIL_REFRESH" val="1"/>
</p:tagLst>
</file>

<file path=ppt/tags/tag5.xml><?xml version="1.0" encoding="utf-8"?>
<p:tagLst xmlns:p="http://schemas.openxmlformats.org/presentationml/2006/main">
  <p:tag name="ARTICULATE_SLIDE_THUMBNAIL_REFRESH" val="1"/>
</p:tagLst>
</file>

<file path=ppt/tags/tag6.xml><?xml version="1.0" encoding="utf-8"?>
<p:tagLst xmlns:p="http://schemas.openxmlformats.org/presentationml/2006/main">
  <p:tag name="ARTICULATE_SLIDE_THUMBNAIL_REFRESH" val="1"/>
</p:tagLst>
</file>

<file path=ppt/tags/tag7.xml><?xml version="1.0" encoding="utf-8"?>
<p:tagLst xmlns:p="http://schemas.openxmlformats.org/presentationml/2006/main">
  <p:tag name="ARTICULATE_SLIDE_THUMBNAIL_REFRESH" val="1"/>
</p:tagLst>
</file>

<file path=ppt/tags/tag8.xml><?xml version="1.0" encoding="utf-8"?>
<p:tagLst xmlns:p="http://schemas.openxmlformats.org/presentationml/2006/main">
  <p:tag name="ARTICULATE_SLIDE_THUMBNAIL_REFRESH" val="1"/>
</p:tagLst>
</file>

<file path=ppt/tags/tag9.xml><?xml version="1.0" encoding="utf-8"?>
<p:tagLst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0</TotalTime>
  <Words>20207</Words>
  <Application>WPS Presentation</Application>
  <PresentationFormat>On-screen Show (16:9)</PresentationFormat>
  <Paragraphs>462</Paragraphs>
  <Slides>39</Slides>
  <Notes>47</Notes>
  <HiddenSlides>8</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39</vt:i4>
      </vt:variant>
    </vt:vector>
  </HeadingPairs>
  <TitlesOfParts>
    <vt:vector size="54" baseType="lpstr">
      <vt:lpstr>Arial</vt:lpstr>
      <vt:lpstr>SimSun</vt:lpstr>
      <vt:lpstr>Wingdings</vt:lpstr>
      <vt:lpstr>MS PGothic</vt:lpstr>
      <vt:lpstr>CiscoSans Thin</vt:lpstr>
      <vt:lpstr>Segoe Print</vt:lpstr>
      <vt:lpstr>CiscoSans</vt:lpstr>
      <vt:lpstr>CiscoSans</vt:lpstr>
      <vt:lpstr>CiscoSans ExtraLight</vt:lpstr>
      <vt:lpstr>Arial</vt:lpstr>
      <vt:lpstr>CiscoSans ExtraLight</vt:lpstr>
      <vt:lpstr>Calibri</vt:lpstr>
      <vt:lpstr>Microsoft YaHei</vt:lpstr>
      <vt:lpstr>Arial Unicode MS</vt:lpstr>
      <vt:lpstr>Default Theme</vt:lpstr>
      <vt:lpstr>Module 25: Network Security Data</vt:lpstr>
      <vt:lpstr>Module Objectives</vt:lpstr>
      <vt:lpstr>25.1 Types of Security Data</vt:lpstr>
      <vt:lpstr>PowerPoint 演示文稿</vt:lpstr>
      <vt:lpstr>PowerPoint 演示文稿</vt:lpstr>
      <vt:lpstr>PowerPoint 演示文稿</vt:lpstr>
      <vt:lpstr>PowerPoint 演示文稿</vt:lpstr>
      <vt:lpstr>PowerPoint 演示文稿</vt:lpstr>
      <vt:lpstr>25.2 End Device Logs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25.3 Network Logs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25.4 Network Security Data Summary</vt:lpstr>
      <vt:lpstr>Network Security Data Summary What Did I Learn in this Module?</vt:lpstr>
      <vt:lpstr>Network Security Data Summary What Did I Learn in this Module? (Contd.)</vt:lpstr>
      <vt:lpstr>Network Security Data Summary What Did I Learn in this Module? (Contd.)</vt:lpstr>
      <vt:lpstr>Module 25 New Terms and Commands</vt:lpstr>
      <vt:lpstr>PowerPoint 演示文稿</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user</cp:lastModifiedBy>
  <cp:revision>1870</cp:revision>
  <dcterms:created xsi:type="dcterms:W3CDTF">2016-08-22T22:27:00Z</dcterms:created>
  <dcterms:modified xsi:type="dcterms:W3CDTF">2021-12-07T09:44:48Z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y fmtid="{D5CDD505-2E9C-101B-9397-08002B2CF9AE}" pid="10" name="KSOProductBuildVer">
    <vt:lpwstr>1033-11.2.0.10382</vt:lpwstr>
  </property>
  <property fmtid="{D5CDD505-2E9C-101B-9397-08002B2CF9AE}" pid="11" name="ICV">
    <vt:lpwstr>AD031A5F8B824F6B8D51681D9359B4AA</vt:lpwstr>
  </property>
</Properties>
</file>