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876" r:id="rId3"/>
    <p:sldId id="925" r:id="rId5"/>
    <p:sldId id="759" r:id="rId6"/>
    <p:sldId id="628" r:id="rId7"/>
    <p:sldId id="1077" r:id="rId8"/>
    <p:sldId id="1078" r:id="rId9"/>
    <p:sldId id="1072" r:id="rId10"/>
    <p:sldId id="1043" r:id="rId11"/>
    <p:sldId id="1079" r:id="rId12"/>
    <p:sldId id="1042" r:id="rId13"/>
    <p:sldId id="1091" r:id="rId14"/>
    <p:sldId id="1080" r:id="rId15"/>
    <p:sldId id="1083" r:id="rId16"/>
    <p:sldId id="1084" r:id="rId17"/>
    <p:sldId id="1085" r:id="rId18"/>
    <p:sldId id="1086" r:id="rId19"/>
    <p:sldId id="1087" r:id="rId20"/>
    <p:sldId id="1088" r:id="rId21"/>
    <p:sldId id="1089" r:id="rId22"/>
    <p:sldId id="1090" r:id="rId23"/>
    <p:sldId id="1044" r:id="rId24"/>
    <p:sldId id="1050" r:id="rId25"/>
    <p:sldId id="291" r:id="rId26"/>
  </p:sldIdLst>
  <p:sldSz cx="9144000" cy="5143500" type="screen16x9"/>
  <p:notesSz cx="6858000" cy="9144000"/>
  <p:custDataLst>
    <p:tags r:id="rId31"/>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Telethia Willis (twillis)" initials="TW(" lastIdx="2" clrIdx="5"/>
  <p:cmAuthor id="6" name="Deepali Mehrotra (dmehrotr)" initials="DM("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37" autoAdjust="0"/>
    <p:restoredTop sz="65969" autoAdjust="0"/>
  </p:normalViewPr>
  <p:slideViewPr>
    <p:cSldViewPr snapToGrid="0" showGuides="1">
      <p:cViewPr>
        <p:scale>
          <a:sx n="50" d="100"/>
          <a:sy n="50" d="100"/>
        </p:scale>
        <p:origin x="-1334" y="-41"/>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9.xml"/><Relationship Id="rId30" Type="http://schemas.openxmlformats.org/officeDocument/2006/relationships/commentAuthors" Target="commentAuthors.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sz="1200" b="0" i="0" kern="1200" dirty="0">
                <a:solidFill>
                  <a:schemeClr val="tx1"/>
                </a:solidFill>
                <a:latin typeface="+mn-lt"/>
                <a:ea typeface="+mn-ea"/>
                <a:cs typeface="+mn-cs"/>
              </a:rPr>
              <a:t>CyberOps Associate v1.0</a:t>
            </a:r>
            <a:endParaRPr lang="en-US" sz="1200" b="0" i="0" kern="1200" dirty="0">
              <a:solidFill>
                <a:schemeClr val="tx1"/>
              </a:solidFill>
              <a:latin typeface="+mn-lt"/>
              <a:ea typeface="+mn-ea"/>
              <a:cs typeface="+mn-cs"/>
            </a:endParaRPr>
          </a:p>
          <a:p>
            <a:r>
              <a:rPr lang="en-US" sz="1200" b="0" dirty="0"/>
              <a:t>Module 1: </a:t>
            </a:r>
            <a:r>
              <a:rPr lang="en-US" sz="1200" b="0" dirty="0">
                <a:solidFill>
                  <a:srgbClr val="FF0000"/>
                </a:solidFill>
              </a:rPr>
              <a:t>The Danger</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a:t>
            </a:r>
            <a:r>
              <a:rPr lang="en-US" b="1" baseline="0" dirty="0">
                <a:solidFill>
                  <a:srgbClr val="FF0000"/>
                </a:solidFill>
              </a:rPr>
              <a:t> </a:t>
            </a:r>
            <a:r>
              <a:rPr lang="en-US" b="0" baseline="0" dirty="0">
                <a:solidFill>
                  <a:srgbClr val="FF0000"/>
                </a:solidFill>
              </a:rPr>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Welcome the audience in a warm and cordial manner. Ensure that everyone is set up with the required resources.</a:t>
            </a:r>
            <a:endParaRPr lang="en-US" sz="1000" dirty="0"/>
          </a:p>
          <a:p>
            <a:pPr marL="341630" lvl="1" indent="-171450">
              <a:buFont typeface="Arial" panose="020B0604020202020204" pitchFamily="34" charset="0"/>
              <a:buChar char="•"/>
            </a:pPr>
            <a:r>
              <a:rPr lang="en-US" sz="1000" dirty="0"/>
              <a:t>Introduce yourself briefly and invite participants to introduce self with name, dept. and role, if deemed all right. </a:t>
            </a:r>
            <a:endParaRPr lang="en-US" sz="1000" dirty="0"/>
          </a:p>
          <a:p>
            <a:pPr marL="341630" lvl="1" indent="-171450">
              <a:buFont typeface="Arial" panose="020B0604020202020204" pitchFamily="34" charset="0"/>
              <a:buChar char="•"/>
            </a:pPr>
            <a:r>
              <a:rPr lang="en-US" sz="1200" b="0" i="0" dirty="0">
                <a:solidFill>
                  <a:srgbClr val="58585B"/>
                </a:solidFill>
                <a:effectLst/>
                <a:latin typeface="CiscoSans"/>
              </a:rPr>
              <a:t>To set the context of the course, mention to the participants that the CyberOps Associate v1.0 course covers knowledge and skills needed to successfully handle the tasks, duties, and responsibilities of an associate-level Security Analyst working in a Security Operations Center (SOC).</a:t>
            </a:r>
            <a:endParaRPr lang="en-US" sz="1000" dirty="0"/>
          </a:p>
          <a:p>
            <a:pPr marL="341630" lvl="1" indent="-171450">
              <a:buFont typeface="Arial" panose="020B0604020202020204" pitchFamily="34" charset="0"/>
              <a:buChar char="•"/>
            </a:pPr>
            <a:r>
              <a:rPr lang="en-US" sz="1000" dirty="0"/>
              <a:t>Introduce the topic and encourage learners to come up with a list of expectations from the session. </a:t>
            </a:r>
            <a:endParaRPr lang="en-US" sz="1000" dirty="0"/>
          </a:p>
          <a:p>
            <a:pPr marL="341630" lvl="1" indent="-171450">
              <a:buFont typeface="Arial" panose="020B0604020202020204" pitchFamily="34" charset="0"/>
              <a:buChar char="•"/>
            </a:pPr>
            <a:r>
              <a:rPr lang="en-US" sz="1400" b="0" i="0" dirty="0">
                <a:solidFill>
                  <a:srgbClr val="58585B"/>
                </a:solidFill>
                <a:effectLst/>
                <a:latin typeface="CiscoSans"/>
              </a:rPr>
              <a:t>Mention to the participants that there will be a number of tools and resources made available to them that will help them during the course of journey towards developing their CyberOps skills and preparing for job opportunities</a:t>
            </a:r>
            <a:endParaRPr lang="en-US" sz="1050" b="1" dirty="0">
              <a:solidFill>
                <a:prstClr val="black"/>
              </a:solidFill>
            </a:endParaRPr>
          </a:p>
          <a:p>
            <a:pPr marL="341630"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endParaRPr lang="en-US" sz="1000" dirty="0">
              <a:solidFill>
                <a:prstClr val="black"/>
              </a:solidFill>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endParaRPr lang="en-US" sz="1200" b="0" i="0" kern="1200" dirty="0">
              <a:solidFill>
                <a:schemeClr val="tx1"/>
              </a:solidFill>
              <a:latin typeface="+mn-lt"/>
              <a:ea typeface="+mn-ea"/>
              <a:cs typeface="+mn-cs"/>
            </a:endParaRPr>
          </a:p>
          <a:p>
            <a:r>
              <a:rPr lang="en-US" sz="1200" b="0" dirty="0">
                <a:solidFill>
                  <a:srgbClr val="FF0000"/>
                </a:solidFill>
              </a:rPr>
              <a:t>1.2 </a:t>
            </a:r>
            <a:r>
              <a:rPr lang="en-GB" dirty="0"/>
              <a:t>–</a:t>
            </a:r>
            <a:r>
              <a:rPr lang="en-US" sz="1200" b="0" dirty="0">
                <a:solidFill>
                  <a:srgbClr val="FF0000"/>
                </a:solidFill>
              </a:rPr>
              <a:t> </a:t>
            </a:r>
            <a:r>
              <a:rPr lang="en-US" dirty="0">
                <a:solidFill>
                  <a:schemeClr val="accent5">
                    <a:lumMod val="40000"/>
                    <a:lumOff val="60000"/>
                  </a:schemeClr>
                </a:solidFill>
              </a:rPr>
              <a:t>Threat Actors </a:t>
            </a:r>
            <a:endParaRPr lang="en-US" dirty="0">
              <a:solidFill>
                <a:schemeClr val="accent5">
                  <a:lumMod val="40000"/>
                  <a:lumOff val="60000"/>
                </a:schemeClr>
              </a:solidFill>
            </a:endParaRPr>
          </a:p>
          <a:p>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dirty="0"/>
              <a:t>10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Introduce the topic and explain the learners about threat actors.</a:t>
            </a:r>
            <a:endParaRPr lang="en-US" sz="100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dirty="0"/>
              <a:t>Discuss with the learners about cyberattacks. </a:t>
            </a:r>
            <a:r>
              <a:rPr lang="en-US" sz="1000"/>
              <a:t>Ask the learners what they understand of the term.</a:t>
            </a:r>
            <a:endParaRPr lang="en-US" sz="1000"/>
          </a:p>
          <a:p>
            <a:pPr marL="341630" lvl="1" indent="-171450">
              <a:buFont typeface="Arial" panose="020B0604020202020204" pitchFamily="34" charset="0"/>
              <a:buChar char="•"/>
            </a:pPr>
            <a:r>
              <a:rPr lang="en-US" sz="1000" baseline="0"/>
              <a:t>Ensure </a:t>
            </a:r>
            <a:r>
              <a:rPr lang="en-US" sz="1000" baseline="0" dirty="0"/>
              <a:t>that the learners know about IoT. Ask them to quote examples from our day-to-day lives when IoT is used. </a:t>
            </a:r>
            <a:endParaRPr lang="en-US" sz="1000" baseline="0" dirty="0"/>
          </a:p>
          <a:p>
            <a:pPr marL="171450" lvl="0" indent="-171450">
              <a:buFont typeface="Arial" panose="020B0604020202020204" pitchFamily="34" charset="0"/>
              <a:buChar char="•"/>
            </a:pPr>
            <a:r>
              <a:rPr lang="en-US" sz="1050" b="1" dirty="0"/>
              <a:t>Key Points:</a:t>
            </a:r>
            <a:r>
              <a:rPr lang="en-US" sz="1100" b="1" dirty="0"/>
              <a:t>  </a:t>
            </a:r>
            <a:r>
              <a:rPr lang="en-US" sz="1100" b="0" dirty="0"/>
              <a:t>Threat actors, IoT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1.2 </a:t>
            </a:r>
            <a:r>
              <a:rPr lang="en-GB" dirty="0"/>
              <a:t>–</a:t>
            </a:r>
            <a:r>
              <a:rPr lang="en-GB" baseline="0" dirty="0"/>
              <a:t> Threat Actors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1.2.1 </a:t>
            </a:r>
            <a:r>
              <a:rPr lang="en-GB" dirty="0"/>
              <a:t>– </a:t>
            </a:r>
            <a:r>
              <a:rPr lang="en-US" sz="1200" b="0" i="0" kern="1200" dirty="0">
                <a:solidFill>
                  <a:schemeClr val="tx1"/>
                </a:solidFill>
                <a:latin typeface="+mn-lt"/>
                <a:ea typeface="+mn-ea"/>
                <a:cs typeface="+mn-cs"/>
              </a:rPr>
              <a:t>Threat Actors</a:t>
            </a:r>
            <a:endParaRPr lang="en-US" sz="1200" b="0" i="0" kern="1200" dirty="0">
              <a:solidFill>
                <a:schemeClr val="tx1"/>
              </a:solidFill>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1.2 </a:t>
            </a:r>
            <a:r>
              <a:rPr lang="en-GB" dirty="0"/>
              <a:t>–</a:t>
            </a:r>
            <a:r>
              <a:rPr lang="en-GB" baseline="0" dirty="0"/>
              <a:t> Threat Actors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1.2.1 </a:t>
            </a:r>
            <a:r>
              <a:rPr lang="en-GB" dirty="0"/>
              <a:t>– </a:t>
            </a:r>
            <a:r>
              <a:rPr lang="en-US" sz="1200" b="0" i="0" kern="1200" dirty="0">
                <a:solidFill>
                  <a:schemeClr val="tx1"/>
                </a:solidFill>
                <a:latin typeface="+mn-lt"/>
                <a:ea typeface="+mn-ea"/>
                <a:cs typeface="+mn-cs"/>
              </a:rPr>
              <a:t>Threat Actors</a:t>
            </a:r>
            <a:endParaRPr lang="en-US" sz="1200" b="0" i="0" kern="1200" dirty="0">
              <a:solidFill>
                <a:schemeClr val="tx1"/>
              </a:solidFill>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1.2 </a:t>
            </a:r>
            <a:r>
              <a:rPr lang="en-GB" dirty="0"/>
              <a:t>–</a:t>
            </a:r>
            <a:r>
              <a:rPr lang="en-GB" baseline="0" dirty="0"/>
              <a:t> Threat Actors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1.2.2 </a:t>
            </a:r>
            <a:r>
              <a:rPr lang="en-GB" dirty="0"/>
              <a:t>– </a:t>
            </a:r>
            <a:r>
              <a:rPr lang="en-US" sz="1200" b="0" i="0" kern="1200" dirty="0">
                <a:solidFill>
                  <a:schemeClr val="tx1"/>
                </a:solidFill>
                <a:latin typeface="+mn-lt"/>
                <a:ea typeface="+mn-ea"/>
                <a:cs typeface="+mn-cs"/>
              </a:rPr>
              <a:t>How Secure is the Internet of Things?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1.2 </a:t>
            </a:r>
            <a:r>
              <a:rPr lang="en-GB" dirty="0"/>
              <a:t>–</a:t>
            </a:r>
            <a:r>
              <a:rPr lang="en-GB" baseline="0" dirty="0"/>
              <a:t> Threat Actors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1.2.3 </a:t>
            </a:r>
            <a:r>
              <a:rPr lang="en-GB" dirty="0"/>
              <a:t>– </a:t>
            </a:r>
            <a:r>
              <a:rPr lang="en-US" sz="1200" b="0" i="0" kern="1200" dirty="0">
                <a:solidFill>
                  <a:schemeClr val="tx1"/>
                </a:solidFill>
                <a:latin typeface="+mn-lt"/>
                <a:ea typeface="+mn-ea"/>
                <a:cs typeface="+mn-cs"/>
              </a:rPr>
              <a:t>Lab - Learning the Details of Attacks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endParaRPr lang="en-US" sz="1200" b="0" i="0" kern="1200" dirty="0">
              <a:solidFill>
                <a:schemeClr val="tx1"/>
              </a:solidFill>
              <a:latin typeface="+mn-lt"/>
              <a:ea typeface="+mn-ea"/>
              <a:cs typeface="+mn-cs"/>
            </a:endParaRPr>
          </a:p>
          <a:p>
            <a:r>
              <a:rPr lang="en-US" sz="1200" b="0" dirty="0">
                <a:solidFill>
                  <a:srgbClr val="FF0000"/>
                </a:solidFill>
              </a:rPr>
              <a:t>1.3 </a:t>
            </a:r>
            <a:r>
              <a:rPr lang="en-GB" dirty="0"/>
              <a:t>–</a:t>
            </a:r>
            <a:r>
              <a:rPr lang="en-US" sz="1200" b="0" dirty="0">
                <a:solidFill>
                  <a:srgbClr val="FF0000"/>
                </a:solidFill>
              </a:rPr>
              <a:t> Threat Impact</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a:t>
            </a:r>
            <a:r>
              <a:rPr lang="en-US" dirty="0"/>
              <a:t>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Give a brief introduction to the learners about threat impact.</a:t>
            </a:r>
            <a:endParaRPr lang="en-US" sz="1000" dirty="0"/>
          </a:p>
          <a:p>
            <a:pPr marL="341630" lvl="1" indent="-171450">
              <a:buFont typeface="Arial" panose="020B0604020202020204" pitchFamily="34" charset="0"/>
              <a:buChar char="•"/>
            </a:pPr>
            <a:r>
              <a:rPr lang="en-US" sz="1000" dirty="0"/>
              <a:t>Explain to the learners about PII, PHI, PSI.</a:t>
            </a:r>
            <a:endParaRPr lang="en-US" sz="1000" dirty="0"/>
          </a:p>
          <a:p>
            <a:pPr marL="341630" lvl="1" indent="-171450">
              <a:buFont typeface="Arial" panose="020B0604020202020204" pitchFamily="34" charset="0"/>
              <a:buChar char="•"/>
            </a:pPr>
            <a:r>
              <a:rPr lang="en-US" sz="1000" dirty="0"/>
              <a:t>Encourage the learners to discuss the impact of cyberattacks on the economy,</a:t>
            </a:r>
            <a:r>
              <a:rPr lang="en-US" sz="1000" baseline="0" dirty="0"/>
              <a:t> politics, and national security. </a:t>
            </a:r>
            <a:endParaRPr lang="en-US" sz="1000" baseline="0" dirty="0"/>
          </a:p>
          <a:p>
            <a:pPr marL="341630" lvl="1" indent="-171450">
              <a:buFont typeface="Arial" panose="020B0604020202020204" pitchFamily="34" charset="0"/>
              <a:buChar char="•"/>
            </a:pPr>
            <a:r>
              <a:rPr lang="en-US" sz="1000" baseline="0" dirty="0"/>
              <a:t>At the end of the topic, encourage the learners to perform the lab.</a:t>
            </a:r>
            <a:endParaRPr lang="en-US" sz="1000" baseline="0" dirty="0"/>
          </a:p>
          <a:p>
            <a:pPr marL="171450" indent="-171450">
              <a:buFont typeface="Arial" panose="020B0604020202020204" pitchFamily="34" charset="0"/>
              <a:buChar char="•"/>
            </a:pPr>
            <a:r>
              <a:rPr lang="en-US" sz="1050" b="1" kern="1200" dirty="0">
                <a:solidFill>
                  <a:schemeClr val="tx1"/>
                </a:solidFill>
                <a:latin typeface="+mn-lt"/>
                <a:ea typeface="+mn-ea"/>
                <a:cs typeface="+mn-cs"/>
              </a:rPr>
              <a:t>Key Points</a:t>
            </a:r>
            <a:r>
              <a:rPr lang="en-US" sz="1050" b="1" dirty="0"/>
              <a:t>:</a:t>
            </a:r>
            <a:r>
              <a:rPr lang="en-US" sz="1100" b="1" dirty="0"/>
              <a:t>  </a:t>
            </a:r>
            <a:r>
              <a:rPr lang="en-US" sz="1200" b="0" i="0" kern="1200" dirty="0">
                <a:solidFill>
                  <a:schemeClr val="tx1"/>
                </a:solidFill>
                <a:latin typeface="+mn-lt"/>
                <a:ea typeface="+mn-ea"/>
                <a:cs typeface="+mn-cs"/>
              </a:rPr>
              <a:t>PII, PHI, and PSI, National Security</a:t>
            </a:r>
            <a:endParaRPr lang="en-US" sz="1200" b="0" i="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1.3 </a:t>
            </a:r>
            <a:r>
              <a:rPr lang="en-GB" dirty="0"/>
              <a:t>–</a:t>
            </a:r>
            <a:r>
              <a:rPr lang="en-GB" baseline="0" dirty="0"/>
              <a:t> </a:t>
            </a:r>
            <a:r>
              <a:rPr lang="en-US" sz="1200" b="0" i="0" kern="1200" dirty="0">
                <a:solidFill>
                  <a:schemeClr val="tx1"/>
                </a:solidFill>
                <a:latin typeface="+mn-lt"/>
                <a:ea typeface="+mn-ea"/>
                <a:cs typeface="+mn-cs"/>
              </a:rPr>
              <a:t>Threat Impact</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1.3.1 </a:t>
            </a:r>
            <a:r>
              <a:rPr lang="en-GB" dirty="0"/>
              <a:t>– </a:t>
            </a:r>
            <a:r>
              <a:rPr lang="en-US" sz="1200" b="0" i="0" kern="1200" dirty="0">
                <a:solidFill>
                  <a:schemeClr val="tx1"/>
                </a:solidFill>
                <a:latin typeface="+mn-lt"/>
                <a:ea typeface="+mn-ea"/>
                <a:cs typeface="+mn-cs"/>
              </a:rPr>
              <a:t>PII, PHI, and PSI</a:t>
            </a:r>
            <a:endParaRPr lang="en-US" sz="1200" b="0" i="0" kern="1200" dirty="0">
              <a:solidFill>
                <a:schemeClr val="tx1"/>
              </a:solidFill>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1.3 </a:t>
            </a:r>
            <a:r>
              <a:rPr lang="en-GB" dirty="0"/>
              <a:t>–</a:t>
            </a:r>
            <a:r>
              <a:rPr lang="en-GB" baseline="0" dirty="0"/>
              <a:t> </a:t>
            </a:r>
            <a:r>
              <a:rPr lang="en-US" sz="1200" b="0" i="0" kern="1200" dirty="0">
                <a:solidFill>
                  <a:schemeClr val="tx1"/>
                </a:solidFill>
                <a:latin typeface="+mn-lt"/>
                <a:ea typeface="+mn-ea"/>
                <a:cs typeface="+mn-cs"/>
              </a:rPr>
              <a:t>Threat Impact</a:t>
            </a:r>
            <a:endParaRPr lang="en-GB" b="0" dirty="0">
              <a:solidFill>
                <a:srgbClr val="FF0000"/>
              </a:solidFill>
            </a:endParaRPr>
          </a:p>
          <a:p>
            <a:r>
              <a:rPr lang="en-GB" baseline="0" dirty="0"/>
              <a:t>1.3.2 </a:t>
            </a:r>
            <a:r>
              <a:rPr lang="en-GB" dirty="0"/>
              <a:t>– </a:t>
            </a:r>
            <a:r>
              <a:rPr lang="en-US" sz="1200" b="0" i="0" kern="1200" dirty="0">
                <a:solidFill>
                  <a:schemeClr val="tx1"/>
                </a:solidFill>
                <a:latin typeface="+mn-lt"/>
                <a:ea typeface="+mn-ea"/>
                <a:cs typeface="+mn-cs"/>
              </a:rPr>
              <a:t>Lost Competitive Advantage</a:t>
            </a:r>
            <a:endParaRPr lang="en-US" sz="1200" b="0" i="0" kern="1200" dirty="0">
              <a:solidFill>
                <a:schemeClr val="tx1"/>
              </a:solidFill>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1.3 </a:t>
            </a:r>
            <a:r>
              <a:rPr lang="en-GB" dirty="0"/>
              <a:t>–</a:t>
            </a:r>
            <a:r>
              <a:rPr lang="en-GB" baseline="0" dirty="0"/>
              <a:t> </a:t>
            </a:r>
            <a:r>
              <a:rPr lang="en-US" sz="1200" b="0" i="0" kern="1200" dirty="0">
                <a:solidFill>
                  <a:schemeClr val="tx1"/>
                </a:solidFill>
                <a:latin typeface="+mn-lt"/>
                <a:ea typeface="+mn-ea"/>
                <a:cs typeface="+mn-cs"/>
              </a:rPr>
              <a:t>Threat Impact</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1.3.3 </a:t>
            </a:r>
            <a:r>
              <a:rPr lang="en-GB" dirty="0"/>
              <a:t>– </a:t>
            </a:r>
            <a:r>
              <a:rPr lang="en-US" sz="1200" b="0" i="0" kern="1200" dirty="0">
                <a:solidFill>
                  <a:schemeClr val="tx1"/>
                </a:solidFill>
                <a:latin typeface="+mn-lt"/>
                <a:ea typeface="+mn-ea"/>
                <a:cs typeface="+mn-cs"/>
              </a:rPr>
              <a:t>Politics and National Security</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1.3 </a:t>
            </a:r>
            <a:r>
              <a:rPr lang="en-GB" dirty="0"/>
              <a:t>–</a:t>
            </a:r>
            <a:r>
              <a:rPr lang="en-GB" baseline="0" dirty="0"/>
              <a:t> </a:t>
            </a:r>
            <a:r>
              <a:rPr lang="en-US" sz="1200" b="0" i="0" kern="1200" dirty="0">
                <a:solidFill>
                  <a:schemeClr val="tx1"/>
                </a:solidFill>
                <a:latin typeface="+mn-lt"/>
                <a:ea typeface="+mn-ea"/>
                <a:cs typeface="+mn-cs"/>
              </a:rPr>
              <a:t>Threat Impact</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1.3.4 </a:t>
            </a:r>
            <a:r>
              <a:rPr lang="en-GB" dirty="0"/>
              <a:t>– </a:t>
            </a:r>
            <a:r>
              <a:rPr lang="en-US" sz="1200" b="0" i="0" kern="1200" dirty="0">
                <a:solidFill>
                  <a:schemeClr val="tx1"/>
                </a:solidFill>
                <a:latin typeface="+mn-lt"/>
                <a:ea typeface="+mn-ea"/>
                <a:cs typeface="+mn-cs"/>
              </a:rPr>
              <a:t>Lab - Visualizing the Black Hats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endParaRPr lang="en-US" b="0" dirty="0"/>
          </a:p>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1.0 </a:t>
            </a:r>
            <a:r>
              <a:rPr lang="en-GB" dirty="0"/>
              <a:t>–</a:t>
            </a:r>
            <a:r>
              <a:rPr lang="en-GB" baseline="0" dirty="0"/>
              <a:t> Introduction</a:t>
            </a:r>
            <a:endParaRPr lang="en-GB" b="0" dirty="0">
              <a:solidFill>
                <a:srgbClr val="FF0000"/>
              </a:solidFill>
            </a:endParaRPr>
          </a:p>
          <a:p>
            <a:r>
              <a:rPr lang="en-GB" baseline="0" dirty="0"/>
              <a:t>1.0.3 </a:t>
            </a:r>
            <a:r>
              <a:rPr lang="en-GB" dirty="0"/>
              <a:t>– </a:t>
            </a:r>
            <a:r>
              <a:rPr lang="en-US" dirty="0"/>
              <a:t>What Will I Learn in this Module?</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dirty="0"/>
              <a:t>1.0.4 </a:t>
            </a:r>
            <a:r>
              <a:rPr lang="en-GB" dirty="0"/>
              <a:t>– </a:t>
            </a:r>
            <a:r>
              <a:rPr lang="en-US" b="0" i="0" dirty="0">
                <a:solidFill>
                  <a:srgbClr val="056153"/>
                </a:solidFill>
                <a:effectLst/>
                <a:latin typeface="CiscoSans"/>
              </a:rPr>
              <a:t>Class Activity - Top Hacker Shows Us How It’s Done</a:t>
            </a:r>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endParaRPr lang="en-US" sz="1200" b="0" i="0" kern="1200" dirty="0">
              <a:solidFill>
                <a:schemeClr val="tx1"/>
              </a:solidFill>
              <a:latin typeface="+mn-lt"/>
              <a:ea typeface="+mn-ea"/>
              <a:cs typeface="+mn-cs"/>
            </a:endParaRPr>
          </a:p>
          <a:p>
            <a:r>
              <a:rPr lang="en-US" sz="1200" b="0" dirty="0">
                <a:solidFill>
                  <a:srgbClr val="FF0000"/>
                </a:solidFill>
              </a:rPr>
              <a:t>1.4 </a:t>
            </a:r>
            <a:r>
              <a:rPr lang="en-GB" dirty="0"/>
              <a:t>–</a:t>
            </a:r>
            <a:r>
              <a:rPr lang="en-US" sz="1200" b="0" dirty="0">
                <a:solidFill>
                  <a:srgbClr val="FF0000"/>
                </a:solidFill>
              </a:rPr>
              <a:t> The Danger Summary</a:t>
            </a:r>
            <a:endParaRPr lang="en-US" sz="1200" b="0" dirty="0">
              <a:solidFill>
                <a:srgbClr val="FF0000"/>
              </a:solidFill>
            </a:endParaRPr>
          </a:p>
          <a:p>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b="1" dirty="0">
              <a:latin typeface="+mn-lt"/>
              <a:ea typeface="+mn-ea"/>
              <a:cs typeface="+mn-cs"/>
            </a:endParaRPr>
          </a:p>
          <a:p>
            <a:pPr marL="628650" lvl="1" indent="-171450">
              <a:buFont typeface="Arial" panose="020B0604020202020204" pitchFamily="34" charset="0"/>
              <a:buChar char="•"/>
            </a:pPr>
            <a:r>
              <a:rPr lang="en-IN" altLang="en-US" sz="3600" dirty="0">
                <a:latin typeface="Arial" panose="020B0604020202020204"/>
                <a:ea typeface="MS PGothic" panose="020B0600070205080204" pitchFamily="34" charset="-128"/>
                <a:cs typeface="Arial" panose="020B0604020202020204"/>
              </a:rPr>
              <a:t>Summarise the main points of the module</a:t>
            </a:r>
            <a:endParaRPr lang="en-IN" altLang="en-US" sz="3600" dirty="0">
              <a:latin typeface="Arial" panose="020B0604020202020204"/>
              <a:ea typeface="MS PGothic" panose="020B0600070205080204" pitchFamily="34" charset="-128"/>
              <a:cs typeface="Arial" panose="020B0604020202020204"/>
            </a:endParaRPr>
          </a:p>
          <a:p>
            <a:pPr marL="628650" lvl="1" indent="-171450">
              <a:buFont typeface="Arial" panose="020B0604020202020204" pitchFamily="34" charset="0"/>
              <a:buChar char="•"/>
            </a:pPr>
            <a:r>
              <a:rPr lang="en-IN" altLang="en-US" sz="3600" dirty="0">
                <a:latin typeface="Arial" panose="020B0604020202020204"/>
                <a:ea typeface="MS PGothic" panose="020B0600070205080204" pitchFamily="34" charset="-128"/>
                <a:cs typeface="Arial" panose="020B0604020202020204"/>
              </a:rPr>
              <a:t>Take the learners through the new terms that they have learned in this module.</a:t>
            </a:r>
            <a:endParaRPr lang="en-IN" altLang="en-US" sz="3600" dirty="0">
              <a:latin typeface="Arial" panose="020B0604020202020204"/>
              <a:ea typeface="MS PGothic" panose="020B0600070205080204" pitchFamily="34" charset="-128"/>
              <a:cs typeface="Arial" panose="020B0604020202020204"/>
            </a:endParaRPr>
          </a:p>
          <a:p>
            <a:pPr marL="628650" lvl="1" indent="-171450">
              <a:buFont typeface="Arial" panose="020B0604020202020204" pitchFamily="34" charset="0"/>
              <a:buChar char="•"/>
            </a:pPr>
            <a:r>
              <a:rPr lang="en-IN" altLang="en-US" sz="3600" dirty="0">
                <a:latin typeface="Arial" panose="020B0604020202020204"/>
                <a:ea typeface="MS PGothic" panose="020B0600070205080204" pitchFamily="34" charset="-128"/>
                <a:cs typeface="Arial" panose="020B0604020202020204"/>
              </a:rPr>
              <a:t>Ask them to complete the module quiz</a:t>
            </a:r>
            <a:r>
              <a:rPr lang="en-IN" altLang="en-US" sz="3600" baseline="0" dirty="0">
                <a:latin typeface="Arial" panose="020B0604020202020204"/>
                <a:ea typeface="MS PGothic" panose="020B0600070205080204" pitchFamily="34" charset="-128"/>
                <a:cs typeface="Arial" panose="020B0604020202020204"/>
              </a:rPr>
              <a:t> present in section 1.4.2.</a:t>
            </a:r>
            <a:endParaRPr lang="en-IN" altLang="en-US" sz="3600" baseline="0" dirty="0">
              <a:latin typeface="Arial" panose="020B0604020202020204"/>
              <a:ea typeface="MS PGothic" panose="020B0600070205080204" pitchFamily="34" charset="-128"/>
              <a:cs typeface="Arial" panose="020B0604020202020204"/>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3600" b="1"/>
              <a:t>Key Points: </a:t>
            </a:r>
            <a:r>
              <a:rPr lang="en-US" sz="3600" b="0" dirty="0"/>
              <a:t>NA</a:t>
            </a:r>
            <a:endParaRPr lang="en-US" sz="3600" b="0" dirty="0">
              <a:latin typeface="+mn-lt"/>
              <a:ea typeface="+mn-ea"/>
              <a:cs typeface="+mn-cs"/>
            </a:endParaRPr>
          </a:p>
          <a:p>
            <a:pPr marL="171450" lvl="0" indent="-171450">
              <a:buFont typeface="Arial" panose="020B0604020202020204" pitchFamily="34" charset="0"/>
              <a:buChar char="•"/>
            </a:pPr>
            <a:endParaRPr lang="en-IN" altLang="en-US" sz="3600" dirty="0">
              <a:latin typeface="Arial" panose="020B0604020202020204" pitchFamily="34" charset="0"/>
              <a:ea typeface="MS PGothic" panose="020B0600070205080204" pitchFamily="34" charset="-128"/>
              <a:cs typeface="Arial" panose="020B0604020202020204"/>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endParaRPr lang="en-US" sz="1200" b="0" i="0" kern="1200" dirty="0">
              <a:solidFill>
                <a:schemeClr val="tx1"/>
              </a:solidFill>
              <a:latin typeface="+mn-lt"/>
              <a:ea typeface="+mn-ea"/>
              <a:cs typeface="+mn-cs"/>
            </a:endParaRPr>
          </a:p>
          <a:p>
            <a:r>
              <a:rPr lang="en-US" sz="1200" b="0" dirty="0">
                <a:solidFill>
                  <a:srgbClr val="FF0000"/>
                </a:solidFill>
              </a:rPr>
              <a:t>1.4 </a:t>
            </a:r>
            <a:r>
              <a:rPr lang="en-GB" dirty="0"/>
              <a:t>–</a:t>
            </a:r>
            <a:r>
              <a:rPr lang="en-US" sz="1200" b="0" dirty="0">
                <a:solidFill>
                  <a:srgbClr val="FF0000"/>
                </a:solidFill>
              </a:rPr>
              <a:t> The Danger Summary</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1.4.1 </a:t>
            </a:r>
            <a:r>
              <a:rPr lang="en-GB" dirty="0"/>
              <a:t>– </a:t>
            </a:r>
            <a:r>
              <a:rPr lang="en-US" sz="1200" b="0" i="0" kern="1200" dirty="0">
                <a:solidFill>
                  <a:schemeClr val="tx1"/>
                </a:solidFill>
                <a:latin typeface="+mn-lt"/>
                <a:ea typeface="+mn-ea"/>
                <a:cs typeface="+mn-cs"/>
              </a:rPr>
              <a:t>What Did I Learn in this Module</a:t>
            </a:r>
            <a:r>
              <a:rPr lang="en-US" sz="1200" b="0" i="0" kern="1200" dirty="0" smtClean="0">
                <a:solidFill>
                  <a:schemeClr val="tx1"/>
                </a:solidFill>
                <a:latin typeface="+mn-lt"/>
                <a:ea typeface="+mn-ea"/>
                <a:cs typeface="+mn-cs"/>
              </a:rPr>
              <a:t>?</a:t>
            </a:r>
            <a:endParaRPr lang="en-US" sz="1200" b="0" i="0"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latin typeface="+mn-lt"/>
                <a:ea typeface="+mn-ea"/>
                <a:cs typeface="+mn-cs"/>
              </a:rPr>
              <a:t>1.4.2 </a:t>
            </a:r>
            <a:r>
              <a:rPr lang="en-GB" dirty="0" smtClean="0"/>
              <a:t>– Module 1: </a:t>
            </a:r>
            <a:r>
              <a:rPr lang="en-US" sz="1200" b="0" i="0" kern="1200" dirty="0" smtClean="0">
                <a:solidFill>
                  <a:schemeClr val="tx1"/>
                </a:solidFill>
                <a:effectLst/>
                <a:latin typeface="+mn-lt"/>
                <a:ea typeface="+mn-ea"/>
                <a:cs typeface="+mn-cs"/>
              </a:rPr>
              <a:t>The Danger Quiz</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sz="1200" b="0" dirty="0">
                <a:solidFill>
                  <a:srgbClr val="FF0000"/>
                </a:solidFill>
              </a:rPr>
              <a:t> </a:t>
            </a:r>
            <a:endParaRPr lang="en-US" sz="1200" b="0" dirty="0">
              <a:solidFill>
                <a:srgbClr val="FF0000"/>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endParaRPr lang="en-US" sz="1200" b="0" i="0" kern="1200" dirty="0">
              <a:solidFill>
                <a:schemeClr val="tx1"/>
              </a:solidFill>
              <a:latin typeface="+mn-lt"/>
              <a:ea typeface="+mn-ea"/>
              <a:cs typeface="+mn-cs"/>
            </a:endParaRPr>
          </a:p>
          <a:p>
            <a:pPr>
              <a:lnSpc>
                <a:spcPct val="80000"/>
              </a:lnSpc>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endParaRPr lang="en-US" sz="1200" b="0" i="0" kern="1200" dirty="0">
              <a:solidFill>
                <a:schemeClr val="tx1"/>
              </a:solidFill>
              <a:latin typeface="+mn-lt"/>
              <a:ea typeface="+mn-ea"/>
              <a:cs typeface="+mn-cs"/>
            </a:endParaRPr>
          </a:p>
          <a:p>
            <a:r>
              <a:rPr lang="en-US" sz="1200" b="0" dirty="0">
                <a:solidFill>
                  <a:srgbClr val="FF0000"/>
                </a:solidFill>
              </a:rPr>
              <a:t>1.1 </a:t>
            </a:r>
            <a:r>
              <a:rPr lang="en-GB" dirty="0"/>
              <a:t>–</a:t>
            </a:r>
            <a:r>
              <a:rPr lang="en-US" sz="1200" b="0" dirty="0">
                <a:solidFill>
                  <a:srgbClr val="FF0000"/>
                </a:solidFill>
              </a:rPr>
              <a:t> War Stories</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15</a:t>
            </a:r>
            <a:r>
              <a:rPr lang="en-US" dirty="0"/>
              <a:t>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Explain to the participants why networks and data are attacked.</a:t>
            </a:r>
            <a:endParaRPr lang="en-US" sz="100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dirty="0"/>
              <a:t>Check</a:t>
            </a:r>
            <a:r>
              <a:rPr lang="en-US" sz="1000" baseline="0" dirty="0"/>
              <a:t> whether the students faced any issue while installing the </a:t>
            </a:r>
            <a:r>
              <a:rPr lang="en-US" sz="1200" b="0" i="0" kern="1200" dirty="0">
                <a:solidFill>
                  <a:schemeClr val="tx1"/>
                </a:solidFill>
                <a:latin typeface="+mn-lt"/>
                <a:ea typeface="+mn-ea"/>
                <a:cs typeface="+mn-cs"/>
              </a:rPr>
              <a:t>CyberOps Workstation Virtual Machine.</a:t>
            </a:r>
            <a:endParaRPr lang="en-US" sz="1200" b="0" i="0" kern="1200" dirty="0">
              <a:solidFill>
                <a:schemeClr val="tx1"/>
              </a:solidFill>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0" i="0" kern="1200" dirty="0">
                <a:solidFill>
                  <a:schemeClr val="tx1"/>
                </a:solidFill>
                <a:latin typeface="+mn-lt"/>
                <a:ea typeface="+mn-ea"/>
                <a:cs typeface="+mn-cs"/>
              </a:rPr>
              <a:t>Explain to them the video on "Anatomy of an Attack."</a:t>
            </a:r>
            <a:endParaRPr lang="en-US" sz="1000" dirty="0"/>
          </a:p>
          <a:p>
            <a:pPr marL="171450" lvl="0" indent="-171450">
              <a:buFont typeface="Arial" panose="020B0604020202020204" pitchFamily="34" charset="0"/>
              <a:buChar char="•"/>
            </a:pPr>
            <a:r>
              <a:rPr lang="en-US" sz="1050" b="1" dirty="0"/>
              <a:t>Key Points: </a:t>
            </a:r>
            <a:r>
              <a:rPr lang="en-US" sz="1200" b="0" i="0" kern="1200" dirty="0">
                <a:solidFill>
                  <a:schemeClr val="tx1"/>
                </a:solidFill>
                <a:latin typeface="+mn-lt"/>
                <a:ea typeface="+mn-ea"/>
                <a:cs typeface="+mn-cs"/>
              </a:rPr>
              <a:t>Evil twin hotspots, Network and Data Attack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r>
              <a:rPr lang="en-GB" baseline="0" dirty="0"/>
              <a:t>1.1.1 </a:t>
            </a:r>
            <a:r>
              <a:rPr lang="en-GB" dirty="0"/>
              <a:t>– </a:t>
            </a:r>
            <a:r>
              <a:rPr lang="en-US" dirty="0"/>
              <a:t>Hijacked</a:t>
            </a:r>
            <a:r>
              <a:rPr lang="en-US" baseline="0" dirty="0"/>
              <a:t> People</a:t>
            </a:r>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1.1.2 </a:t>
            </a:r>
            <a:r>
              <a:rPr lang="en-GB" dirty="0"/>
              <a:t>– </a:t>
            </a:r>
            <a:r>
              <a:rPr lang="en-US" sz="1200" b="0" i="0" kern="1200" dirty="0">
                <a:solidFill>
                  <a:schemeClr val="tx1"/>
                </a:solidFill>
                <a:latin typeface="+mn-lt"/>
                <a:ea typeface="+mn-ea"/>
                <a:cs typeface="+mn-cs"/>
              </a:rPr>
              <a:t>Ransomed Companies</a:t>
            </a:r>
            <a:endParaRPr lang="en-US" sz="1200" b="0" i="0" kern="1200" dirty="0">
              <a:solidFill>
                <a:schemeClr val="tx1"/>
              </a:solidFill>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1.1.3 </a:t>
            </a:r>
            <a:r>
              <a:rPr lang="en-GB" dirty="0"/>
              <a:t>– </a:t>
            </a:r>
            <a:r>
              <a:rPr lang="en-US" sz="1200" b="0" i="0" kern="1200" dirty="0">
                <a:solidFill>
                  <a:schemeClr val="tx1"/>
                </a:solidFill>
                <a:latin typeface="+mn-lt"/>
                <a:ea typeface="+mn-ea"/>
                <a:cs typeface="+mn-cs"/>
              </a:rPr>
              <a:t>Targeted Nations</a:t>
            </a:r>
            <a:endParaRPr lang="en-US" sz="1200" b="0" i="0" kern="1200" dirty="0">
              <a:solidFill>
                <a:schemeClr val="tx1"/>
              </a:solidFill>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GB" baseline="0" dirty="0"/>
              <a:t>1.1.4 </a:t>
            </a:r>
            <a:r>
              <a:rPr lang="en-GB" dirty="0"/>
              <a:t>– </a:t>
            </a:r>
            <a:r>
              <a:rPr lang="en-US" b="0" i="0" dirty="0">
                <a:solidFill>
                  <a:srgbClr val="056153"/>
                </a:solidFill>
                <a:effectLst/>
                <a:latin typeface="CiscoSans"/>
              </a:rPr>
              <a:t>Video - Anatomy of an Attack</a:t>
            </a:r>
            <a:endParaRPr lang="en-US" b="0" i="0" dirty="0">
              <a:solidFill>
                <a:srgbClr val="056153"/>
              </a:solidFill>
              <a:effectLst/>
              <a:latin typeface="CiscoSan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1.1.5 </a:t>
            </a:r>
            <a:r>
              <a:rPr lang="en-GB" dirty="0"/>
              <a:t>– </a:t>
            </a:r>
            <a:r>
              <a:rPr lang="en-US" dirty="0"/>
              <a:t>Lab - Installing the Virtual Machine</a:t>
            </a:r>
            <a:endParaRPr lang="en-US" sz="1200" b="0" i="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baseline="0" dirty="0"/>
              <a:t>1.1.6 </a:t>
            </a:r>
            <a:r>
              <a:rPr lang="en-GB" dirty="0"/>
              <a:t>– </a:t>
            </a:r>
            <a:r>
              <a:rPr lang="en-US" sz="1200" b="0" i="0" kern="1200" dirty="0">
                <a:solidFill>
                  <a:schemeClr val="tx1"/>
                </a:solidFill>
                <a:latin typeface="+mn-lt"/>
                <a:ea typeface="+mn-ea"/>
                <a:cs typeface="+mn-cs"/>
              </a:rPr>
              <a:t>Lab - Cybersecurity Case Studies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3.xml"/><Relationship Id="rId5" Type="http://schemas.openxmlformats.org/officeDocument/2006/relationships/tags" Target="../tags/tag9.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tags" Target="../tags/tag1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751893"/>
            <a:ext cx="6672708" cy="644730"/>
          </a:xfrm>
        </p:spPr>
        <p:txBody>
          <a:bodyPr/>
          <a:lstStyle/>
          <a:p>
            <a:r>
              <a:rPr lang="en-US" dirty="0">
                <a:solidFill>
                  <a:schemeClr val="accent5">
                    <a:lumMod val="40000"/>
                    <a:lumOff val="60000"/>
                  </a:schemeClr>
                </a:solidFill>
              </a:rPr>
              <a:t>Module 1</a:t>
            </a:r>
            <a:r>
              <a:rPr dirty="0">
                <a:solidFill>
                  <a:schemeClr val="accent5">
                    <a:lumMod val="40000"/>
                    <a:lumOff val="60000"/>
                  </a:schemeClr>
                </a:solidFill>
              </a:rPr>
              <a:t>: The Danger</a:t>
            </a:r>
            <a:endParaRPr lang="en-US" dirty="0">
              <a:solidFill>
                <a:srgbClr val="FF0000"/>
              </a:solidFill>
            </a:endParaRPr>
          </a:p>
        </p:txBody>
      </p:sp>
      <p:sp>
        <p:nvSpPr>
          <p:cNvPr id="8" name="Subtitle 6"/>
          <p:cNvSpPr txBox="1"/>
          <p:nvPr/>
        </p:nvSpPr>
        <p:spPr>
          <a:xfrm>
            <a:off x="469496" y="3502504"/>
            <a:ext cx="2368954" cy="902174"/>
          </a:xfrm>
          <a:prstGeom prst="rect">
            <a:avLst/>
          </a:prstGeom>
        </p:spPr>
        <p:txBody>
          <a:bodyPr lIns="91420" tIns="45710" rIns="91420" bIns="45710" anchor="b" anchorCtr="0">
            <a:noAutofit/>
          </a:bodyPr>
          <a:lstStyle>
            <a:lvl1pPr marL="0" indent="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1200" b="0" i="0" kern="1200">
                <a:solidFill>
                  <a:schemeClr val="accent5"/>
                </a:solidFill>
                <a:latin typeface="+mn-lt"/>
                <a:ea typeface="MS PGothic" panose="020B0600070205080204" pitchFamily="34" charset="-128"/>
                <a:cs typeface="CiscoSans"/>
              </a:defRPr>
            </a:lvl1pPr>
            <a:lvl2pPr marL="342900" indent="0" algn="ctr" defTabSz="684530" rtl="0" eaLnBrk="1" fontAlgn="base" hangingPunct="1">
              <a:lnSpc>
                <a:spcPct val="95000"/>
              </a:lnSpc>
              <a:spcBef>
                <a:spcPts val="600"/>
              </a:spcBef>
              <a:spcAft>
                <a:spcPct val="0"/>
              </a:spcAft>
              <a:buClr>
                <a:schemeClr val="tx2"/>
              </a:buClr>
              <a:buFont typeface="Arial" panose="020B0604020202020204" pitchFamily="34" charset="0"/>
              <a:buNone/>
              <a:defRPr lang="en-US" sz="1400" kern="1200">
                <a:solidFill>
                  <a:schemeClr val="tx1">
                    <a:tint val="75000"/>
                  </a:schemeClr>
                </a:solidFill>
                <a:latin typeface="+mn-lt"/>
                <a:ea typeface="MS PGothic" panose="020B0600070205080204" pitchFamily="34" charset="-128"/>
                <a:cs typeface="CiscoSans"/>
              </a:defRPr>
            </a:lvl2pPr>
            <a:lvl3pPr marL="685800" indent="0" algn="ctr" defTabSz="684530" rtl="0" eaLnBrk="1" fontAlgn="base" hangingPunct="1">
              <a:lnSpc>
                <a:spcPct val="95000"/>
              </a:lnSpc>
              <a:spcBef>
                <a:spcPts val="625"/>
              </a:spcBef>
              <a:spcAft>
                <a:spcPct val="0"/>
              </a:spcAft>
              <a:buFont typeface="Arial" panose="020B0604020202020204" pitchFamily="34" charset="0"/>
              <a:buNone/>
              <a:defRPr lang="en-US" sz="1200" kern="1200">
                <a:solidFill>
                  <a:schemeClr val="tx1">
                    <a:tint val="75000"/>
                  </a:schemeClr>
                </a:solidFill>
                <a:latin typeface="+mn-lt"/>
                <a:ea typeface="MS PGothic" panose="020B0600070205080204" pitchFamily="34" charset="-128"/>
                <a:cs typeface="CiscoSans"/>
              </a:defRPr>
            </a:lvl3pPr>
            <a:lvl4pPr marL="10287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4pPr>
            <a:lvl5pPr marL="13716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5pPr>
            <a:lvl6pPr marL="1714500" indent="0" algn="ctr" defTabSz="685800" rtl="0" eaLnBrk="1" latinLnBrk="0" hangingPunct="1">
              <a:spcBef>
                <a:spcPts val="600"/>
              </a:spcBef>
              <a:buFont typeface="Arial" panose="020B0604020202020204" pitchFamily="34" charset="0"/>
              <a:buNone/>
              <a:defRPr sz="900" kern="1200" baseline="0">
                <a:solidFill>
                  <a:schemeClr val="tx1">
                    <a:tint val="75000"/>
                  </a:schemeClr>
                </a:solidFill>
                <a:latin typeface="+mn-lt"/>
                <a:ea typeface="+mn-ea"/>
                <a:cs typeface="+mn-cs"/>
              </a:defRPr>
            </a:lvl6pPr>
            <a:lvl7pPr marL="2057400" indent="0" algn="ctr" defTabSz="685800" rtl="0" eaLnBrk="1" latinLnBrk="0" hangingPunct="1">
              <a:spcBef>
                <a:spcPts val="600"/>
              </a:spcBef>
              <a:buFont typeface="Arial" panose="020B0604020202020204" pitchFamily="34" charset="0"/>
              <a:buNone/>
              <a:defRPr sz="800" kern="1200" baseline="0">
                <a:solidFill>
                  <a:schemeClr val="tx1">
                    <a:tint val="75000"/>
                  </a:schemeClr>
                </a:solidFill>
                <a:latin typeface="+mn-lt"/>
                <a:ea typeface="+mn-ea"/>
                <a:cs typeface="+mn-cs"/>
              </a:defRPr>
            </a:lvl7pPr>
            <a:lvl8pPr marL="2400300"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8pPr>
            <a:lvl9pPr marL="2742565"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9pPr>
          </a:lstStyle>
          <a:p>
            <a:r>
              <a:rPr dirty="0"/>
              <a:t>CyberOps Associate  v1.0</a:t>
            </a:r>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dirty="0">
                <a:solidFill>
                  <a:schemeClr val="accent5">
                    <a:lumMod val="40000"/>
                    <a:lumOff val="60000"/>
                  </a:schemeClr>
                </a:solidFill>
              </a:rPr>
              <a:t>1.2 Threat Actors </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Threat Actors </a:t>
            </a:r>
            <a:br>
              <a:rPr altLang="en-US" dirty="0"/>
            </a:br>
            <a:r>
              <a:rPr dirty="0"/>
              <a:t> Threat Actors</a:t>
            </a:r>
            <a:endParaRPr dirty="0"/>
          </a:p>
        </p:txBody>
      </p:sp>
      <p:sp>
        <p:nvSpPr>
          <p:cNvPr id="2" name="Content Placeholder 1"/>
          <p:cNvSpPr>
            <a:spLocks noGrp="1"/>
          </p:cNvSpPr>
          <p:nvPr>
            <p:ph idx="1"/>
          </p:nvPr>
        </p:nvSpPr>
        <p:spPr>
          <a:xfrm>
            <a:off x="91813" y="798944"/>
            <a:ext cx="6834251" cy="3705323"/>
          </a:xfrm>
        </p:spPr>
        <p:txBody>
          <a:bodyPr/>
          <a:lstStyle/>
          <a:p>
            <a:pPr lvl="3">
              <a:buSzPct val="100000"/>
            </a:pPr>
            <a:r>
              <a:rPr sz="1600" dirty="0"/>
              <a:t>Threat actors are individuals or groups of individuals who perform cyberattacks.</a:t>
            </a:r>
            <a:r>
              <a:rPr lang="en-US" sz="1600" dirty="0"/>
              <a:t> They include, but are not limited to:</a:t>
            </a:r>
            <a:endParaRPr lang="en-US" sz="1600" dirty="0"/>
          </a:p>
          <a:p>
            <a:pPr lvl="5">
              <a:buSzPct val="100000"/>
            </a:pPr>
            <a:r>
              <a:rPr lang="en-US" sz="1600" dirty="0">
                <a:solidFill>
                  <a:srgbClr val="000000"/>
                </a:solidFill>
              </a:rPr>
              <a:t>Amateurs</a:t>
            </a:r>
            <a:endParaRPr lang="en-US" sz="1600" dirty="0">
              <a:solidFill>
                <a:srgbClr val="000000"/>
              </a:solidFill>
            </a:endParaRPr>
          </a:p>
          <a:p>
            <a:pPr lvl="5">
              <a:buSzPct val="100000"/>
            </a:pPr>
            <a:r>
              <a:rPr lang="en-US" sz="1600" dirty="0">
                <a:solidFill>
                  <a:srgbClr val="000000"/>
                </a:solidFill>
              </a:rPr>
              <a:t>Hacktivists</a:t>
            </a:r>
            <a:endParaRPr lang="en-US" sz="1600" dirty="0">
              <a:solidFill>
                <a:srgbClr val="000000"/>
              </a:solidFill>
            </a:endParaRPr>
          </a:p>
          <a:p>
            <a:pPr lvl="5">
              <a:buSzPct val="100000"/>
            </a:pPr>
            <a:r>
              <a:rPr lang="en-US" sz="1600" dirty="0">
                <a:solidFill>
                  <a:srgbClr val="000000"/>
                </a:solidFill>
              </a:rPr>
              <a:t>Organized crime groups</a:t>
            </a:r>
            <a:endParaRPr lang="en-US" sz="1600" dirty="0">
              <a:solidFill>
                <a:srgbClr val="000000"/>
              </a:solidFill>
            </a:endParaRPr>
          </a:p>
          <a:p>
            <a:pPr lvl="5">
              <a:buSzPct val="100000"/>
            </a:pPr>
            <a:r>
              <a:rPr lang="en-US" sz="1600" dirty="0">
                <a:solidFill>
                  <a:srgbClr val="000000"/>
                </a:solidFill>
              </a:rPr>
              <a:t>State-sponsored groups</a:t>
            </a:r>
            <a:endParaRPr lang="en-US" sz="1600" dirty="0">
              <a:solidFill>
                <a:srgbClr val="000000"/>
              </a:solidFill>
            </a:endParaRPr>
          </a:p>
          <a:p>
            <a:pPr lvl="5">
              <a:buSzPct val="100000"/>
            </a:pPr>
            <a:r>
              <a:rPr lang="en-US" sz="1600" dirty="0">
                <a:solidFill>
                  <a:srgbClr val="000000"/>
                </a:solidFill>
              </a:rPr>
              <a:t>Terrorist groups</a:t>
            </a:r>
            <a:endParaRPr lang="en-US" sz="1600" dirty="0">
              <a:solidFill>
                <a:srgbClr val="000000"/>
              </a:solidFill>
            </a:endParaRPr>
          </a:p>
          <a:p>
            <a:pPr lvl="3">
              <a:buSzPct val="100000"/>
            </a:pPr>
            <a:r>
              <a:rPr sz="1600" dirty="0"/>
              <a:t>Cyberattacks are intentional malicious acts meant to negatively impact another individual or organization.</a:t>
            </a:r>
            <a:endParaRPr sz="1600" b="1" dirty="0"/>
          </a:p>
        </p:txBody>
      </p:sp>
      <p:pic>
        <p:nvPicPr>
          <p:cNvPr id="13" name="Picture 12"/>
          <p:cNvPicPr>
            <a:picLocks noChangeAspect="1"/>
          </p:cNvPicPr>
          <p:nvPr/>
        </p:nvPicPr>
        <p:blipFill>
          <a:blip r:embed="rId1"/>
          <a:stretch>
            <a:fillRect/>
          </a:stretch>
        </p:blipFill>
        <p:spPr>
          <a:xfrm>
            <a:off x="5979902" y="1055652"/>
            <a:ext cx="3164098" cy="2743438"/>
          </a:xfrm>
          <a:prstGeom prst="rect">
            <a:avLst/>
          </a:prstGeom>
        </p:spPr>
      </p:pic>
    </p:spTree>
    <p:custDataLst>
      <p:tags r:id="rId2"/>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Threat Actors </a:t>
            </a:r>
            <a:br>
              <a:rPr altLang="en-US" dirty="0"/>
            </a:br>
            <a:r>
              <a:rPr dirty="0"/>
              <a:t>Threat Actors</a:t>
            </a:r>
            <a:r>
              <a:rPr lang="en-US" dirty="0"/>
              <a:t> (Contd.)</a:t>
            </a:r>
            <a:endParaRPr dirty="0"/>
          </a:p>
        </p:txBody>
      </p:sp>
      <p:pic>
        <p:nvPicPr>
          <p:cNvPr id="1027" name="Picture 3"/>
          <p:cNvPicPr>
            <a:picLocks noChangeAspect="1" noChangeArrowheads="1"/>
          </p:cNvPicPr>
          <p:nvPr/>
        </p:nvPicPr>
        <p:blipFill>
          <a:blip r:embed="rId1"/>
          <a:srcRect/>
          <a:stretch>
            <a:fillRect/>
          </a:stretch>
        </p:blipFill>
        <p:spPr bwMode="auto">
          <a:xfrm>
            <a:off x="791767" y="831341"/>
            <a:ext cx="731520" cy="701943"/>
          </a:xfrm>
          <a:prstGeom prst="rect">
            <a:avLst/>
          </a:prstGeom>
          <a:ln>
            <a:noFill/>
          </a:ln>
          <a:effectLst>
            <a:outerShdw blurRad="292100" dist="139700" dir="2700000" algn="tl" rotWithShape="0">
              <a:srgbClr val="333333">
                <a:alpha val="65000"/>
              </a:srgbClr>
            </a:outerShdw>
          </a:effectLst>
        </p:spPr>
      </p:pic>
      <p:sp>
        <p:nvSpPr>
          <p:cNvPr id="2" name="Content Placeholder 1"/>
          <p:cNvSpPr>
            <a:spLocks noGrp="1"/>
          </p:cNvSpPr>
          <p:nvPr>
            <p:ph idx="1"/>
          </p:nvPr>
        </p:nvSpPr>
        <p:spPr>
          <a:xfrm>
            <a:off x="-173843" y="1497879"/>
            <a:ext cx="2468880" cy="3703320"/>
          </a:xfrm>
        </p:spPr>
        <p:txBody>
          <a:bodyPr/>
          <a:lstStyle/>
          <a:p>
            <a:pPr marL="333375" lvl="3" indent="0" algn="ctr">
              <a:buSzPct val="100000"/>
              <a:buNone/>
            </a:pPr>
            <a:r>
              <a:rPr sz="1400" b="1" dirty="0"/>
              <a:t>Amateurs</a:t>
            </a:r>
            <a:endParaRPr sz="1400" b="1" dirty="0"/>
          </a:p>
          <a:p>
            <a:pPr lvl="3">
              <a:buSzPct val="100000"/>
            </a:pPr>
            <a:r>
              <a:rPr lang="en-US" sz="1400" dirty="0"/>
              <a:t>They are also known as script kiddies and have little or no skill.</a:t>
            </a:r>
            <a:endParaRPr lang="en-US" sz="1400" dirty="0"/>
          </a:p>
          <a:p>
            <a:pPr lvl="3">
              <a:buSzPct val="100000"/>
            </a:pPr>
            <a:r>
              <a:rPr lang="en-US" sz="1400" dirty="0"/>
              <a:t>They often use existing tools or instructions found on </a:t>
            </a:r>
            <a:br>
              <a:rPr sz="1400" dirty="0"/>
            </a:br>
            <a:r>
              <a:rPr sz="1400" dirty="0"/>
              <a:t>the internet to launch attacks.</a:t>
            </a:r>
            <a:endParaRPr sz="1400" dirty="0"/>
          </a:p>
          <a:p>
            <a:pPr lvl="3">
              <a:buSzPct val="100000"/>
            </a:pPr>
            <a:r>
              <a:rPr sz="1400" dirty="0"/>
              <a:t>Even though they use basic tools, the results can still</a:t>
            </a:r>
            <a:r>
              <a:rPr lang="en-US" sz="1400" dirty="0"/>
              <a:t> </a:t>
            </a:r>
            <a:r>
              <a:rPr sz="1400" dirty="0"/>
              <a:t>be devastating.</a:t>
            </a:r>
            <a:endParaRPr sz="1400" b="1" dirty="0"/>
          </a:p>
        </p:txBody>
      </p:sp>
      <p:pic>
        <p:nvPicPr>
          <p:cNvPr id="10" name="Picture 11"/>
          <p:cNvPicPr>
            <a:picLocks noChangeAspect="1" noChangeArrowheads="1"/>
          </p:cNvPicPr>
          <p:nvPr/>
        </p:nvPicPr>
        <p:blipFill>
          <a:blip r:embed="rId2"/>
          <a:srcRect/>
          <a:stretch>
            <a:fillRect/>
          </a:stretch>
        </p:blipFill>
        <p:spPr bwMode="auto">
          <a:xfrm>
            <a:off x="3151315" y="860749"/>
            <a:ext cx="731520" cy="643127"/>
          </a:xfrm>
          <a:prstGeom prst="rect">
            <a:avLst/>
          </a:prstGeom>
          <a:ln>
            <a:noFill/>
          </a:ln>
          <a:effectLst>
            <a:outerShdw blurRad="292100" dist="139700" dir="2700000" algn="tl" rotWithShape="0">
              <a:srgbClr val="333333">
                <a:alpha val="65000"/>
              </a:srgbClr>
            </a:outerShdw>
          </a:effectLst>
        </p:spPr>
      </p:pic>
      <p:sp>
        <p:nvSpPr>
          <p:cNvPr id="5" name="Content Placeholder 1"/>
          <p:cNvSpPr txBox="1"/>
          <p:nvPr/>
        </p:nvSpPr>
        <p:spPr bwMode="auto">
          <a:xfrm>
            <a:off x="2186969" y="1497879"/>
            <a:ext cx="2468880" cy="370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333375" lvl="3" indent="0" algn="ctr">
              <a:buSzPct val="100000"/>
              <a:buNone/>
            </a:pPr>
            <a:r>
              <a:rPr lang="en-US" sz="1400" b="1" dirty="0"/>
              <a:t>Hacktivists</a:t>
            </a:r>
            <a:endParaRPr lang="en-US" sz="1400" b="1" dirty="0"/>
          </a:p>
          <a:p>
            <a:pPr marL="336550" lvl="3" indent="-224155">
              <a:buSzPct val="100000"/>
            </a:pPr>
            <a:r>
              <a:rPr lang="en-US" sz="1400" dirty="0"/>
              <a:t>These are hackers who publicly protest against a variety of political and social ideas.</a:t>
            </a:r>
            <a:endParaRPr lang="en-US" sz="1400" dirty="0"/>
          </a:p>
          <a:p>
            <a:pPr marL="336550" lvl="3" indent="-224155">
              <a:buSzPct val="100000"/>
            </a:pPr>
            <a:r>
              <a:rPr lang="en-US" sz="1400" dirty="0"/>
              <a:t>They post articles and videos, leaking sensitive information, and disrupting web services with illegitimate traffic in Distributed Denial of Service (DDoS) attacks.</a:t>
            </a:r>
            <a:endParaRPr lang="en-US" sz="1400" dirty="0"/>
          </a:p>
        </p:txBody>
      </p:sp>
      <p:pic>
        <p:nvPicPr>
          <p:cNvPr id="9" name="Picture 4"/>
          <p:cNvPicPr>
            <a:picLocks noChangeAspect="1" noChangeArrowheads="1"/>
          </p:cNvPicPr>
          <p:nvPr/>
        </p:nvPicPr>
        <p:blipFill>
          <a:blip r:embed="rId3"/>
          <a:srcRect/>
          <a:stretch>
            <a:fillRect/>
          </a:stretch>
        </p:blipFill>
        <p:spPr bwMode="auto">
          <a:xfrm>
            <a:off x="5364675" y="867398"/>
            <a:ext cx="731520" cy="629828"/>
          </a:xfrm>
          <a:prstGeom prst="rect">
            <a:avLst/>
          </a:prstGeom>
          <a:ln>
            <a:noFill/>
          </a:ln>
          <a:effectLst>
            <a:outerShdw blurRad="292100" dist="139700" dir="2700000" algn="tl" rotWithShape="0">
              <a:srgbClr val="333333">
                <a:alpha val="65000"/>
              </a:srgbClr>
            </a:outerShdw>
          </a:effectLst>
        </p:spPr>
      </p:pic>
      <p:sp>
        <p:nvSpPr>
          <p:cNvPr id="7" name="Content Placeholder 1"/>
          <p:cNvSpPr txBox="1"/>
          <p:nvPr/>
        </p:nvSpPr>
        <p:spPr bwMode="auto">
          <a:xfrm>
            <a:off x="4395644" y="1497879"/>
            <a:ext cx="2468880" cy="370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333375" lvl="3" indent="0" algn="ctr">
              <a:buSzPct val="100000"/>
              <a:buFont typeface="Arial" panose="020B0604020202020204" pitchFamily="34" charset="0"/>
              <a:buNone/>
            </a:pPr>
            <a:r>
              <a:rPr lang="en-US" sz="1400" b="1" dirty="0">
                <a:solidFill>
                  <a:srgbClr val="000000"/>
                </a:solidFill>
              </a:rPr>
              <a:t>Financial Gain</a:t>
            </a:r>
            <a:endParaRPr lang="en-US" sz="1400" b="1" dirty="0"/>
          </a:p>
          <a:p>
            <a:pPr marL="336550" lvl="3" indent="-160655">
              <a:buSzPct val="100000"/>
            </a:pPr>
            <a:r>
              <a:rPr lang="en-US" sz="1400" dirty="0"/>
              <a:t>Much of the hacking activity that consistently threatens our security is motivated by financial gain. </a:t>
            </a:r>
            <a:endParaRPr lang="en-US" sz="1400" dirty="0"/>
          </a:p>
          <a:p>
            <a:pPr marL="336550" lvl="3" indent="-160655">
              <a:buSzPct val="100000"/>
            </a:pPr>
            <a:r>
              <a:rPr lang="en-US" sz="1400" dirty="0"/>
              <a:t> Cybercriminals want to gain access to bank accounts, personal data, and anything else they can leverage to generate cash flow.</a:t>
            </a:r>
            <a:endParaRPr lang="en-US" sz="1400" dirty="0"/>
          </a:p>
          <a:p>
            <a:pPr marL="333375" lvl="3" indent="0">
              <a:buSzPct val="100000"/>
              <a:buNone/>
            </a:pPr>
            <a:endParaRPr lang="en-US" sz="1400" b="1" dirty="0"/>
          </a:p>
        </p:txBody>
      </p:sp>
      <p:pic>
        <p:nvPicPr>
          <p:cNvPr id="11" name="Picture 3"/>
          <p:cNvPicPr>
            <a:picLocks noChangeAspect="1" noChangeArrowheads="1"/>
          </p:cNvPicPr>
          <p:nvPr/>
        </p:nvPicPr>
        <p:blipFill>
          <a:blip r:embed="rId4"/>
          <a:srcRect/>
          <a:stretch>
            <a:fillRect/>
          </a:stretch>
        </p:blipFill>
        <p:spPr bwMode="auto">
          <a:xfrm>
            <a:off x="7574795" y="882433"/>
            <a:ext cx="731520" cy="599759"/>
          </a:xfrm>
          <a:prstGeom prst="rect">
            <a:avLst/>
          </a:prstGeom>
          <a:ln>
            <a:noFill/>
          </a:ln>
          <a:effectLst>
            <a:outerShdw blurRad="292100" dist="139700" dir="2700000" algn="tl" rotWithShape="0">
              <a:srgbClr val="333333">
                <a:alpha val="65000"/>
              </a:srgbClr>
            </a:outerShdw>
          </a:effectLst>
        </p:spPr>
      </p:pic>
      <p:sp>
        <p:nvSpPr>
          <p:cNvPr id="8" name="Content Placeholder 1"/>
          <p:cNvSpPr txBox="1"/>
          <p:nvPr/>
        </p:nvSpPr>
        <p:spPr bwMode="auto">
          <a:xfrm>
            <a:off x="6604319" y="1497879"/>
            <a:ext cx="2468880" cy="370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333375" lvl="3" indent="0" algn="ctr">
              <a:buSzPct val="100000"/>
              <a:buNone/>
            </a:pPr>
            <a:r>
              <a:rPr lang="en-US" sz="1400" b="1" dirty="0">
                <a:solidFill>
                  <a:srgbClr val="000000"/>
                </a:solidFill>
              </a:rPr>
              <a:t>Trade Secrets and Global Politics</a:t>
            </a:r>
            <a:endParaRPr lang="en-US" sz="1400" b="1" dirty="0">
              <a:solidFill>
                <a:srgbClr val="000000"/>
              </a:solidFill>
            </a:endParaRPr>
          </a:p>
          <a:p>
            <a:pPr marL="336550" lvl="3" indent="-224155">
              <a:buSzPct val="100000"/>
            </a:pPr>
            <a:r>
              <a:rPr lang="en-US" sz="1400" dirty="0"/>
              <a:t>At times, nation states hack other countries, or interfere with their internal politics. </a:t>
            </a:r>
            <a:endParaRPr lang="en-US" sz="1400" dirty="0"/>
          </a:p>
          <a:p>
            <a:pPr marL="336550" lvl="3" indent="-224155">
              <a:buSzPct val="100000"/>
            </a:pPr>
            <a:r>
              <a:rPr lang="en-US" sz="1400" dirty="0"/>
              <a:t>Often, they may be interested in using cyberspace for industrial espionage. </a:t>
            </a:r>
            <a:endParaRPr lang="en-US" sz="1400" dirty="0"/>
          </a:p>
          <a:p>
            <a:pPr marL="336550" lvl="3" indent="-224155">
              <a:buSzPct val="100000"/>
            </a:pPr>
            <a:r>
              <a:rPr lang="en-US" sz="1400" dirty="0"/>
              <a:t>The theft of intellectual property can give a country a significant advantage in international trade.</a:t>
            </a:r>
            <a:endParaRPr lang="en-US" sz="1400" dirty="0"/>
          </a:p>
        </p:txBody>
      </p:sp>
    </p:spTree>
    <p:custDataLst>
      <p:tags r:id="rId5"/>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Threat Actors </a:t>
            </a:r>
            <a:br>
              <a:rPr altLang="en-US" dirty="0"/>
            </a:br>
            <a:r>
              <a:rPr dirty="0"/>
              <a:t>How Secure is the Internet of Things?</a:t>
            </a:r>
            <a:endParaRPr dirty="0"/>
          </a:p>
        </p:txBody>
      </p:sp>
      <p:sp>
        <p:nvSpPr>
          <p:cNvPr id="2" name="Content Placeholder 1"/>
          <p:cNvSpPr>
            <a:spLocks noGrp="1"/>
          </p:cNvSpPr>
          <p:nvPr>
            <p:ph idx="1"/>
          </p:nvPr>
        </p:nvSpPr>
        <p:spPr>
          <a:xfrm>
            <a:off x="144065" y="798944"/>
            <a:ext cx="5544040" cy="3705323"/>
          </a:xfrm>
        </p:spPr>
        <p:txBody>
          <a:bodyPr/>
          <a:lstStyle/>
          <a:p>
            <a:pPr lvl="3">
              <a:buSzPct val="100000"/>
            </a:pPr>
            <a:r>
              <a:rPr sz="1600" dirty="0"/>
              <a:t>The Internet of Things (IoT) helps individuals connect things to improve their quality of life.</a:t>
            </a:r>
            <a:endParaRPr sz="1600" dirty="0"/>
          </a:p>
          <a:p>
            <a:pPr lvl="3">
              <a:buSzPct val="100000"/>
            </a:pPr>
            <a:r>
              <a:rPr sz="1600" dirty="0"/>
              <a:t>Many devices on the internet are not updated with </a:t>
            </a:r>
            <a:br>
              <a:rPr sz="1600" dirty="0"/>
            </a:br>
            <a:r>
              <a:rPr sz="1600" dirty="0"/>
              <a:t>the latest firmware. Some older devices were not even</a:t>
            </a:r>
            <a:r>
              <a:rPr lang="en-US" sz="1600" dirty="0"/>
              <a:t> </a:t>
            </a:r>
            <a:r>
              <a:rPr sz="1600" dirty="0"/>
              <a:t>developed to be updated with patches. These two situations create opportunity for threat actors and security risks for the owners of these devices.</a:t>
            </a:r>
            <a:endParaRPr sz="1600" b="1" dirty="0">
              <a:solidFill>
                <a:srgbClr val="000000"/>
              </a:solidFill>
            </a:endParaRPr>
          </a:p>
        </p:txBody>
      </p:sp>
      <p:pic>
        <p:nvPicPr>
          <p:cNvPr id="5123" name="Picture 3"/>
          <p:cNvPicPr>
            <a:picLocks noChangeAspect="1" noChangeArrowheads="1"/>
          </p:cNvPicPr>
          <p:nvPr/>
        </p:nvPicPr>
        <p:blipFill>
          <a:blip r:embed="rId1"/>
          <a:srcRect/>
          <a:stretch>
            <a:fillRect/>
          </a:stretch>
        </p:blipFill>
        <p:spPr bwMode="auto">
          <a:xfrm>
            <a:off x="5688105" y="1129553"/>
            <a:ext cx="3119719" cy="2783541"/>
          </a:xfrm>
          <a:prstGeom prst="rect">
            <a:avLst/>
          </a:prstGeom>
          <a:noFill/>
          <a:ln w="9525">
            <a:noFill/>
            <a:miter lim="800000"/>
            <a:headEnd/>
            <a:tailEnd/>
          </a:ln>
          <a:effectLst/>
        </p:spPr>
      </p:pic>
    </p:spTree>
    <p:custDataLst>
      <p:tags r:id="rId2"/>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marL="182880"/>
            <a:r>
              <a:rPr sz="1600" dirty="0"/>
              <a:t>Threat Actors </a:t>
            </a:r>
            <a:br>
              <a:rPr altLang="en-US" dirty="0"/>
            </a:br>
            <a:r>
              <a:rPr dirty="0"/>
              <a:t>Lab - Learning the Details of Attacks</a:t>
            </a:r>
            <a:endParaRPr dirty="0"/>
          </a:p>
        </p:txBody>
      </p:sp>
      <p:sp>
        <p:nvSpPr>
          <p:cNvPr id="2" name="Content Placeholder 1"/>
          <p:cNvSpPr>
            <a:spLocks noGrp="1"/>
          </p:cNvSpPr>
          <p:nvPr>
            <p:ph idx="1"/>
          </p:nvPr>
        </p:nvSpPr>
        <p:spPr>
          <a:xfrm>
            <a:off x="290714" y="966071"/>
            <a:ext cx="8853286" cy="3315856"/>
          </a:xfrm>
        </p:spPr>
        <p:txBody>
          <a:bodyPr/>
          <a:lstStyle/>
          <a:p>
            <a:pPr marL="182880" lvl="3" indent="0">
              <a:buSzPct val="100000"/>
              <a:buNone/>
            </a:pPr>
            <a:r>
              <a:rPr sz="1800" dirty="0"/>
              <a:t>In this lab, you will research and analyze IoT application vulnerabilities.</a:t>
            </a:r>
            <a:endParaRPr sz="1800" b="1" dirty="0">
              <a:solidFill>
                <a:srgbClr val="000000"/>
              </a:solidFill>
            </a:endParaRPr>
          </a:p>
        </p:txBody>
      </p:sp>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dirty="0">
                <a:solidFill>
                  <a:schemeClr val="accent5">
                    <a:lumMod val="40000"/>
                    <a:lumOff val="60000"/>
                  </a:schemeClr>
                </a:solidFill>
              </a:rPr>
              <a:t>1.3 Threat Impact </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Threat Impact</a:t>
            </a:r>
            <a:br>
              <a:rPr altLang="en-US" dirty="0"/>
            </a:br>
            <a:r>
              <a:rPr dirty="0"/>
              <a:t>PII, PHI, and PSI</a:t>
            </a:r>
            <a:endParaRPr dirty="0"/>
          </a:p>
        </p:txBody>
      </p:sp>
      <p:sp>
        <p:nvSpPr>
          <p:cNvPr id="2" name="Content Placeholder 1"/>
          <p:cNvSpPr>
            <a:spLocks noGrp="1"/>
          </p:cNvSpPr>
          <p:nvPr>
            <p:ph idx="1"/>
          </p:nvPr>
        </p:nvSpPr>
        <p:spPr>
          <a:xfrm>
            <a:off x="48667" y="820917"/>
            <a:ext cx="6400259" cy="3705323"/>
          </a:xfrm>
        </p:spPr>
        <p:txBody>
          <a:bodyPr/>
          <a:lstStyle/>
          <a:p>
            <a:pPr marL="268605" indent="-182880" algn="l">
              <a:buFont typeface="Arial" panose="020B0604020202020204" pitchFamily="34" charset="0"/>
              <a:buChar char="•"/>
            </a:pPr>
            <a:r>
              <a:rPr sz="1600" dirty="0"/>
              <a:t>Personally </a:t>
            </a:r>
            <a:r>
              <a:rPr lang="en-US" sz="1600" dirty="0"/>
              <a:t>I</a:t>
            </a:r>
            <a:r>
              <a:rPr sz="1600" dirty="0"/>
              <a:t>dentifiable </a:t>
            </a:r>
            <a:r>
              <a:rPr lang="en-US" sz="1600" dirty="0"/>
              <a:t>I</a:t>
            </a:r>
            <a:r>
              <a:rPr sz="1600" dirty="0"/>
              <a:t>nformation (PII) is any information </a:t>
            </a:r>
            <a:br>
              <a:rPr sz="1600" dirty="0"/>
            </a:br>
            <a:r>
              <a:rPr sz="1600" dirty="0"/>
              <a:t>that can be used to positively identify an individual</a:t>
            </a:r>
            <a:r>
              <a:rPr lang="en-US" sz="1600" dirty="0"/>
              <a:t>, for example, name, social security number, birthdate, credit card numbers etc.</a:t>
            </a:r>
            <a:endParaRPr lang="en-US" sz="1600" dirty="0"/>
          </a:p>
          <a:p>
            <a:pPr marL="268605" indent="-182880" algn="l">
              <a:buFont typeface="Arial" panose="020B0604020202020204" pitchFamily="34" charset="0"/>
              <a:buChar char="•"/>
            </a:pPr>
            <a:r>
              <a:rPr lang="en-US" sz="1600" dirty="0"/>
              <a:t>Cybercriminals aim to obtain these lists of PII that can then be sold on the dark web. Stolen PII can be used to create fake financial accounts, such as credit cards and short-term loans. </a:t>
            </a:r>
            <a:endParaRPr lang="en-US" sz="1600" dirty="0"/>
          </a:p>
          <a:p>
            <a:pPr marL="268605" indent="-182880" algn="l">
              <a:buFont typeface="Arial" panose="020B0604020202020204" pitchFamily="34" charset="0"/>
              <a:buChar char="•"/>
            </a:pPr>
            <a:r>
              <a:rPr lang="en-US" sz="1600" dirty="0"/>
              <a:t>T</a:t>
            </a:r>
            <a:r>
              <a:rPr sz="1600" dirty="0"/>
              <a:t>he medical community creates and maintains </a:t>
            </a:r>
            <a:r>
              <a:rPr lang="en-US" sz="1600" dirty="0"/>
              <a:t>E</a:t>
            </a:r>
            <a:r>
              <a:rPr sz="1600" dirty="0"/>
              <a:t>lectronic </a:t>
            </a:r>
            <a:br>
              <a:rPr sz="1600" dirty="0"/>
            </a:br>
            <a:r>
              <a:rPr lang="en-US" sz="1600" dirty="0"/>
              <a:t>M</a:t>
            </a:r>
            <a:r>
              <a:rPr sz="1600" dirty="0"/>
              <a:t>edical </a:t>
            </a:r>
            <a:r>
              <a:rPr lang="en-US" sz="1600" dirty="0"/>
              <a:t>R</a:t>
            </a:r>
            <a:r>
              <a:rPr sz="1600" dirty="0"/>
              <a:t>ecords (EMRs) that contain </a:t>
            </a:r>
            <a:r>
              <a:rPr lang="en-US" sz="1600" dirty="0"/>
              <a:t>P</a:t>
            </a:r>
            <a:r>
              <a:rPr sz="1600" dirty="0"/>
              <a:t>rotected </a:t>
            </a:r>
            <a:r>
              <a:rPr lang="en-US" sz="1600" dirty="0"/>
              <a:t>H</a:t>
            </a:r>
            <a:r>
              <a:rPr sz="1600" dirty="0"/>
              <a:t>ealth </a:t>
            </a:r>
            <a:br>
              <a:rPr sz="1600" dirty="0"/>
            </a:br>
            <a:r>
              <a:rPr lang="en-US" sz="1600" dirty="0"/>
              <a:t>I</a:t>
            </a:r>
            <a:r>
              <a:rPr sz="1600" dirty="0"/>
              <a:t>nformation (PHI)</a:t>
            </a:r>
            <a:r>
              <a:rPr lang="en-US" sz="1600" dirty="0"/>
              <a:t>, a subset of PII.</a:t>
            </a:r>
            <a:endParaRPr lang="en-US" sz="1600" dirty="0"/>
          </a:p>
          <a:p>
            <a:pPr marL="268605" indent="-182880" algn="l">
              <a:buFont typeface="Arial" panose="020B0604020202020204" pitchFamily="34" charset="0"/>
              <a:buChar char="•"/>
            </a:pPr>
            <a:r>
              <a:rPr sz="1600" dirty="0"/>
              <a:t>Personal </a:t>
            </a:r>
            <a:r>
              <a:rPr lang="en-US" sz="1600" dirty="0"/>
              <a:t>S</a:t>
            </a:r>
            <a:r>
              <a:rPr sz="1600" dirty="0"/>
              <a:t>ecurity </a:t>
            </a:r>
            <a:r>
              <a:rPr lang="en-US" sz="1600" dirty="0"/>
              <a:t>I</a:t>
            </a:r>
            <a:r>
              <a:rPr sz="1600" dirty="0"/>
              <a:t>nformation (PSI)</a:t>
            </a:r>
            <a:r>
              <a:rPr lang="en-US" sz="1600" dirty="0"/>
              <a:t>, another type of PII,</a:t>
            </a:r>
            <a:r>
              <a:rPr sz="1600" dirty="0"/>
              <a:t> includes usernames,</a:t>
            </a:r>
            <a:r>
              <a:rPr lang="en-US" sz="1600" dirty="0"/>
              <a:t> </a:t>
            </a:r>
            <a:r>
              <a:rPr sz="1600" dirty="0"/>
              <a:t>passwords, and other security-related information that</a:t>
            </a:r>
            <a:r>
              <a:rPr lang="en-US" sz="1600" dirty="0"/>
              <a:t> </a:t>
            </a:r>
            <a:r>
              <a:rPr sz="1600" dirty="0"/>
              <a:t>individuals use to access information or services on the network.</a:t>
            </a:r>
            <a:endParaRPr sz="1600" b="1" dirty="0">
              <a:solidFill>
                <a:srgbClr val="000000"/>
              </a:solidFill>
            </a:endParaRPr>
          </a:p>
        </p:txBody>
      </p:sp>
      <p:pic>
        <p:nvPicPr>
          <p:cNvPr id="3" name="Picture 2"/>
          <p:cNvPicPr>
            <a:picLocks noChangeAspect="1"/>
          </p:cNvPicPr>
          <p:nvPr/>
        </p:nvPicPr>
        <p:blipFill>
          <a:blip r:embed="rId1"/>
          <a:stretch>
            <a:fillRect/>
          </a:stretch>
        </p:blipFill>
        <p:spPr>
          <a:xfrm>
            <a:off x="6287311" y="1168146"/>
            <a:ext cx="2663856" cy="3080523"/>
          </a:xfrm>
          <a:prstGeom prst="rect">
            <a:avLst/>
          </a:prstGeom>
          <a:ln w="6350">
            <a:solidFill>
              <a:schemeClr val="tx1"/>
            </a:solidFill>
          </a:ln>
        </p:spPr>
      </p:pic>
    </p:spTree>
    <p:custDataLst>
      <p:tags r:id="rId2"/>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Threat Impact</a:t>
            </a:r>
            <a:br>
              <a:rPr altLang="en-US" dirty="0"/>
            </a:br>
            <a:r>
              <a:rPr dirty="0"/>
              <a:t>Lost Competitive Advantage</a:t>
            </a:r>
            <a:endParaRPr dirty="0"/>
          </a:p>
        </p:txBody>
      </p:sp>
      <p:sp>
        <p:nvSpPr>
          <p:cNvPr id="2" name="Content Placeholder 1"/>
          <p:cNvSpPr>
            <a:spLocks noGrp="1"/>
          </p:cNvSpPr>
          <p:nvPr>
            <p:ph idx="1"/>
          </p:nvPr>
        </p:nvSpPr>
        <p:spPr>
          <a:xfrm>
            <a:off x="144065" y="994016"/>
            <a:ext cx="8213872" cy="3705323"/>
          </a:xfrm>
        </p:spPr>
        <p:txBody>
          <a:bodyPr/>
          <a:lstStyle/>
          <a:p>
            <a:pPr marL="182880" lvl="3" indent="-182880">
              <a:buSzPct val="100000"/>
            </a:pPr>
            <a:r>
              <a:rPr sz="1600" dirty="0"/>
              <a:t>The loss of intellectual property to competitors is a serious concern. </a:t>
            </a:r>
            <a:endParaRPr sz="1600" dirty="0"/>
          </a:p>
          <a:p>
            <a:pPr marL="182880" lvl="3" indent="-182880">
              <a:buSzPct val="100000"/>
            </a:pPr>
            <a:r>
              <a:rPr sz="1600" dirty="0"/>
              <a:t>An additional major concern is the loss of trust that comes when a company is unable to protect its customers’ personal data. </a:t>
            </a:r>
            <a:endParaRPr sz="1600" dirty="0"/>
          </a:p>
          <a:p>
            <a:pPr marL="182880" lvl="3" indent="-182880">
              <a:buSzPct val="100000"/>
            </a:pPr>
            <a:r>
              <a:rPr sz="1600" dirty="0"/>
              <a:t>The loss of competitive advantage may come from this loss of trust rather than another company or country stealing trade secrets.</a:t>
            </a:r>
            <a:endParaRPr sz="1600" b="1" dirty="0">
              <a:solidFill>
                <a:srgbClr val="000000"/>
              </a:solidFill>
            </a:endParaRPr>
          </a:p>
        </p:txBody>
      </p:sp>
    </p:spTree>
    <p:custDataLst>
      <p:tags r:id="rId1"/>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Threat Impact</a:t>
            </a:r>
            <a:br>
              <a:rPr altLang="en-US" dirty="0"/>
            </a:br>
            <a:r>
              <a:rPr dirty="0"/>
              <a:t>Politics and National Security</a:t>
            </a:r>
            <a:endParaRPr dirty="0"/>
          </a:p>
        </p:txBody>
      </p:sp>
      <p:sp>
        <p:nvSpPr>
          <p:cNvPr id="2" name="Content Placeholder 1"/>
          <p:cNvSpPr>
            <a:spLocks noGrp="1"/>
          </p:cNvSpPr>
          <p:nvPr>
            <p:ph idx="1"/>
          </p:nvPr>
        </p:nvSpPr>
        <p:spPr>
          <a:xfrm>
            <a:off x="144065" y="1042784"/>
            <a:ext cx="8197830" cy="3705323"/>
          </a:xfrm>
        </p:spPr>
        <p:txBody>
          <a:bodyPr/>
          <a:lstStyle/>
          <a:p>
            <a:pPr marL="182880" lvl="3" indent="-182880">
              <a:buSzPct val="100000"/>
            </a:pPr>
            <a:r>
              <a:rPr sz="1600" dirty="0"/>
              <a:t>It is not just businesses that get hacked. </a:t>
            </a:r>
            <a:endParaRPr sz="1600" dirty="0"/>
          </a:p>
          <a:p>
            <a:pPr marL="182880" lvl="3" indent="-182880">
              <a:buSzPct val="100000"/>
            </a:pPr>
            <a:r>
              <a:rPr sz="1600" dirty="0"/>
              <a:t>State-supported hacker warriors can cause disruption and destruction of vital services and resources within an enemy nation.</a:t>
            </a:r>
            <a:endParaRPr sz="1600" dirty="0"/>
          </a:p>
          <a:p>
            <a:pPr marL="182880" lvl="3" indent="-182880">
              <a:buSzPct val="100000"/>
            </a:pPr>
            <a:r>
              <a:rPr sz="1600" dirty="0"/>
              <a:t>The internet has become essential as a medium for commercial and financial activities. Disruption of these activities can devastate a nation’s economy.</a:t>
            </a:r>
            <a:endParaRPr sz="1600" b="1" dirty="0">
              <a:solidFill>
                <a:srgbClr val="000000"/>
              </a:solidFill>
            </a:endParaRPr>
          </a:p>
        </p:txBody>
      </p:sp>
    </p:spTree>
    <p:custDataLst>
      <p:tags r:id="rId1"/>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Threat Impact</a:t>
            </a:r>
            <a:br>
              <a:rPr altLang="en-US" dirty="0"/>
            </a:br>
            <a:r>
              <a:rPr dirty="0"/>
              <a:t>Lab - Visualizing the Black Hats</a:t>
            </a:r>
            <a:endParaRPr dirty="0"/>
          </a:p>
        </p:txBody>
      </p:sp>
      <p:sp>
        <p:nvSpPr>
          <p:cNvPr id="2" name="Content Placeholder 1"/>
          <p:cNvSpPr>
            <a:spLocks noGrp="1"/>
          </p:cNvSpPr>
          <p:nvPr>
            <p:ph idx="1"/>
          </p:nvPr>
        </p:nvSpPr>
        <p:spPr>
          <a:xfrm>
            <a:off x="144065" y="946773"/>
            <a:ext cx="8853286" cy="3388161"/>
          </a:xfrm>
        </p:spPr>
        <p:txBody>
          <a:bodyPr/>
          <a:lstStyle/>
          <a:p>
            <a:pPr marL="0" lvl="3" indent="0">
              <a:buSzPct val="100000"/>
              <a:buNone/>
            </a:pPr>
            <a:r>
              <a:rPr sz="1800" dirty="0"/>
              <a:t>In this lab, you will research and analyze cybersecurity incidents to create scenarios </a:t>
            </a:r>
            <a:r>
              <a:rPr lang="en-US" sz="1800" dirty="0"/>
              <a:t>highlighting </a:t>
            </a:r>
            <a:r>
              <a:rPr sz="1800" dirty="0"/>
              <a:t>how organizations can prevent or mitigate an attack.</a:t>
            </a:r>
            <a:endParaRPr sz="1800" b="1" dirty="0">
              <a:solidFill>
                <a:srgbClr val="000000"/>
              </a:solidFill>
            </a:endParaRPr>
          </a:p>
        </p:txBody>
      </p:sp>
    </p:spTree>
    <p:custDataLst>
      <p:tags r:id="rId1"/>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Title: </a:t>
            </a:r>
            <a:r>
              <a:rPr lang="en-US" altLang="en-US" sz="1600" dirty="0">
                <a:ea typeface="Calibri" panose="020F0502020204030204" pitchFamily="34" charset="0"/>
                <a:cs typeface="Calibri" panose="020F0502020204030204" pitchFamily="34" charset="0"/>
              </a:rPr>
              <a:t>The Danger</a:t>
            </a:r>
            <a:endParaRPr lang="en-US" altLang="en-US" sz="1600" dirty="0">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600" dirty="0"/>
          </a:p>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Objective</a:t>
            </a:r>
            <a:r>
              <a:rPr lang="en-US" altLang="en-US" sz="1600" dirty="0">
                <a:ea typeface="Calibri" panose="020F0502020204030204" pitchFamily="34" charset="0"/>
                <a:cs typeface="Calibri" panose="020F0502020204030204" pitchFamily="34" charset="0"/>
              </a:rPr>
              <a:t>: </a:t>
            </a:r>
            <a:r>
              <a:rPr sz="1600" dirty="0"/>
              <a:t>Explain why networks and data are attacked</a:t>
            </a:r>
            <a:r>
              <a:rPr lang="en-US" altLang="en-US" sz="1600" dirty="0">
                <a:ea typeface="Calibri" panose="020F0502020204030204" pitchFamily="34" charset="0"/>
                <a:cs typeface="Calibri" panose="020F0502020204030204" pitchFamily="34" charset="0"/>
              </a:rPr>
              <a:t>.</a:t>
            </a:r>
            <a:endParaRPr lang="en-US" altLang="en-US" sz="1600" dirty="0">
              <a:latin typeface="Arial" panose="020B0604020202020204" pitchFamily="34" charset="0"/>
            </a:endParaRPr>
          </a:p>
          <a:p>
            <a:pPr marL="0" indent="0">
              <a:spcBef>
                <a:spcPct val="30000"/>
              </a:spcBef>
              <a:buNone/>
            </a:pPr>
            <a:endParaRPr lang="en-US" sz="1600" dirty="0"/>
          </a:p>
          <a:p>
            <a:pPr marL="89535" indent="0">
              <a:spcBef>
                <a:spcPct val="30000"/>
              </a:spcBef>
              <a:buNone/>
            </a:pPr>
            <a:endParaRPr lang="en-US" sz="1600" dirty="0"/>
          </a:p>
          <a:p>
            <a:pPr marL="89535" indent="0">
              <a:spcBef>
                <a:spcPct val="30000"/>
              </a:spcBef>
              <a:buNone/>
            </a:pPr>
            <a:endParaRPr lang="en-US" sz="1600" dirty="0"/>
          </a:p>
        </p:txBody>
      </p:sp>
      <p:graphicFrame>
        <p:nvGraphicFramePr>
          <p:cNvPr id="2" name="Table 1"/>
          <p:cNvGraphicFramePr>
            <a:graphicFrameLocks noGrp="1"/>
          </p:cNvGraphicFramePr>
          <p:nvPr/>
        </p:nvGraphicFramePr>
        <p:xfrm>
          <a:off x="333363" y="1723629"/>
          <a:ext cx="8263467" cy="1014454"/>
        </p:xfrm>
        <a:graphic>
          <a:graphicData uri="http://schemas.openxmlformats.org/drawingml/2006/table">
            <a:tbl>
              <a:tblPr firstRow="1" firstCol="1" bandRow="1">
                <a:tableStyleId>{5C22544A-7EE6-4342-B048-85BDC9FD1C3A}</a:tableStyleId>
              </a:tblPr>
              <a:tblGrid>
                <a:gridCol w="2917548"/>
                <a:gridCol w="5345919"/>
              </a:tblGrid>
              <a:tr h="224116">
                <a:tc>
                  <a:txBody>
                    <a:bodyPr/>
                    <a:lstStyle/>
                    <a:p>
                      <a:pPr marL="0" marR="0" algn="ctr">
                        <a:lnSpc>
                          <a:spcPct val="107000"/>
                        </a:lnSpc>
                        <a:spcBef>
                          <a:spcPts val="0"/>
                        </a:spcBef>
                        <a:spcAft>
                          <a:spcPts val="0"/>
                        </a:spcAft>
                      </a:pPr>
                      <a:r>
                        <a:rPr lang="en-US" sz="1100" dirty="0">
                          <a:effectLst/>
                          <a:latin typeface="+mn-lt"/>
                        </a:rPr>
                        <a:t>Topic Title</a:t>
                      </a:r>
                      <a:endParaRPr lang="en-US" sz="1100" dirty="0">
                        <a:effectLst/>
                        <a:latin typeface="+mn-lt"/>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100" dirty="0">
                          <a:effectLst/>
                          <a:latin typeface="+mn-lt"/>
                        </a:rPr>
                        <a:t>Topic Objective</a:t>
                      </a:r>
                      <a:endParaRPr lang="en-US" sz="1100" dirty="0">
                        <a:effectLst/>
                        <a:latin typeface="+mn-lt"/>
                        <a:ea typeface="Calibri" panose="020F0502020204030204" pitchFamily="34" charset="0"/>
                        <a:cs typeface="Times New Roman" panose="02020603050405020304" pitchFamily="18" charset="0"/>
                      </a:endParaRPr>
                    </a:p>
                  </a:txBody>
                  <a:tcPr marL="60168" marR="60168" marT="0" marB="0"/>
                </a:tc>
              </a:tr>
              <a:tr h="263724">
                <a:tc>
                  <a:txBody>
                    <a:bodyPr/>
                    <a:lstStyle/>
                    <a:p>
                      <a:pPr fontAlgn="ctr"/>
                      <a:r>
                        <a:rPr lang="en-US" sz="1100" b="1" dirty="0">
                          <a:latin typeface="+mn-lt"/>
                        </a:rPr>
                        <a:t>War Stories</a:t>
                      </a:r>
                      <a:endParaRPr lang="en-US" sz="1100" b="1" dirty="0">
                        <a:latin typeface="+mn-lt"/>
                      </a:endParaRPr>
                    </a:p>
                  </a:txBody>
                  <a:tcPr marL="47625" marR="47625" marT="47625" marB="47625" anchor="ctr"/>
                </a:tc>
                <a:tc>
                  <a:txBody>
                    <a:bodyPr/>
                    <a:lstStyle/>
                    <a:p>
                      <a:pPr fontAlgn="ctr"/>
                      <a:r>
                        <a:rPr lang="en-US" sz="1100" b="0" dirty="0">
                          <a:latin typeface="+mn-lt"/>
                        </a:rPr>
                        <a:t>Explain why networks and data are attacked.</a:t>
                      </a:r>
                      <a:endParaRPr lang="en-US" sz="1100" b="0" dirty="0">
                        <a:latin typeface="+mn-lt"/>
                      </a:endParaRPr>
                    </a:p>
                  </a:txBody>
                  <a:tcPr marL="47625" marR="47625" marT="47625" marB="47625" anchor="ctr"/>
                </a:tc>
              </a:tr>
              <a:tr h="263724">
                <a:tc>
                  <a:txBody>
                    <a:bodyPr/>
                    <a:lstStyle/>
                    <a:p>
                      <a:pPr fontAlgn="ctr"/>
                      <a:r>
                        <a:rPr lang="en-US" sz="1100" b="1" dirty="0">
                          <a:latin typeface="+mn-lt"/>
                        </a:rPr>
                        <a:t>Threat Actors</a:t>
                      </a:r>
                      <a:endParaRPr lang="en-US" sz="1100" b="1" dirty="0">
                        <a:latin typeface="+mn-lt"/>
                      </a:endParaRPr>
                    </a:p>
                  </a:txBody>
                  <a:tcPr marL="47625" marR="47625" marT="47625" marB="47625" anchor="ctr"/>
                </a:tc>
                <a:tc>
                  <a:txBody>
                    <a:bodyPr/>
                    <a:lstStyle/>
                    <a:p>
                      <a:pPr fontAlgn="ctr"/>
                      <a:r>
                        <a:rPr lang="en-US" sz="1100" b="0" dirty="0">
                          <a:latin typeface="+mn-lt"/>
                        </a:rPr>
                        <a:t>Explain the motivations of the threat actors behind specific security incidents.</a:t>
                      </a:r>
                      <a:endParaRPr lang="en-US" sz="1100" b="0" dirty="0">
                        <a:latin typeface="+mn-lt"/>
                      </a:endParaRPr>
                    </a:p>
                  </a:txBody>
                  <a:tcPr marL="47625" marR="47625" marT="47625" marB="47625" anchor="ctr"/>
                </a:tc>
              </a:tr>
              <a:tr h="254659">
                <a:tc>
                  <a:txBody>
                    <a:bodyPr/>
                    <a:lstStyle/>
                    <a:p>
                      <a:pPr fontAlgn="ctr"/>
                      <a:r>
                        <a:rPr lang="en-US" sz="1100" b="1" dirty="0">
                          <a:latin typeface="+mn-lt"/>
                        </a:rPr>
                        <a:t>Threat Impact</a:t>
                      </a:r>
                      <a:endParaRPr lang="en-US" sz="1100" b="1" dirty="0">
                        <a:latin typeface="+mn-lt"/>
                      </a:endParaRPr>
                    </a:p>
                  </a:txBody>
                  <a:tcPr marL="47625" marR="47625" marT="47625" marB="47625" anchor="ctr"/>
                </a:tc>
                <a:tc>
                  <a:txBody>
                    <a:bodyPr/>
                    <a:lstStyle/>
                    <a:p>
                      <a:pPr fontAlgn="ctr"/>
                      <a:r>
                        <a:rPr lang="en-US" sz="1100" b="0" dirty="0">
                          <a:latin typeface="+mn-lt"/>
                        </a:rPr>
                        <a:t>Explain the potential impact of network security attacks.</a:t>
                      </a:r>
                      <a:endParaRPr lang="en-US" sz="1100" b="0" dirty="0">
                        <a:latin typeface="+mn-l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dirty="0">
                <a:solidFill>
                  <a:schemeClr val="accent5">
                    <a:lumMod val="40000"/>
                    <a:lumOff val="60000"/>
                  </a:schemeClr>
                </a:solidFill>
              </a:rPr>
              <a:t>1.4 The Danger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51886" cy="757551"/>
          </a:xfrm>
        </p:spPr>
        <p:txBody>
          <a:bodyPr/>
          <a:lstStyle/>
          <a:p>
            <a:r>
              <a:rPr altLang="en-US" sz="1600" dirty="0"/>
              <a:t>The Danger Summary </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87549" y="801475"/>
            <a:ext cx="8752592" cy="3851548"/>
          </a:xfrm>
        </p:spPr>
        <p:txBody>
          <a:bodyPr/>
          <a:lstStyle/>
          <a:p>
            <a:pPr marL="173355" lvl="2" indent="-173355">
              <a:spcBef>
                <a:spcPts val="600"/>
              </a:spcBef>
              <a:spcAft>
                <a:spcPts val="600"/>
              </a:spcAft>
              <a:buClr>
                <a:schemeClr val="tx2"/>
              </a:buClr>
              <a:buSzPct val="90000"/>
            </a:pPr>
            <a:r>
              <a:rPr sz="1600" dirty="0"/>
              <a:t>Threat actors can hijack banking sessions and other personal information by using “evil twin” hotspots. </a:t>
            </a:r>
            <a:endParaRPr sz="1600" dirty="0"/>
          </a:p>
          <a:p>
            <a:pPr marL="173355" lvl="2" indent="-173355">
              <a:spcBef>
                <a:spcPts val="600"/>
              </a:spcBef>
              <a:spcAft>
                <a:spcPts val="600"/>
              </a:spcAft>
              <a:buClr>
                <a:schemeClr val="tx2"/>
              </a:buClr>
              <a:buSzPct val="90000"/>
            </a:pPr>
            <a:r>
              <a:rPr sz="1600" dirty="0"/>
              <a:t>Threat actors include, but are not limited to, amateurs, hacktivists, organized crime groups, state sponsored, and terrorist groups. </a:t>
            </a:r>
            <a:endParaRPr sz="1600" dirty="0"/>
          </a:p>
          <a:p>
            <a:pPr marL="173355" lvl="2" indent="-173355">
              <a:spcBef>
                <a:spcPts val="600"/>
              </a:spcBef>
              <a:spcAft>
                <a:spcPts val="600"/>
              </a:spcAft>
              <a:buClr>
                <a:schemeClr val="tx2"/>
              </a:buClr>
              <a:buSzPct val="90000"/>
            </a:pPr>
            <a:r>
              <a:rPr sz="1600" dirty="0"/>
              <a:t>As the Internet of Things (IoT) expands, webcams, routers, and other devices in our homes are also under attack.</a:t>
            </a:r>
            <a:endParaRPr sz="1600" dirty="0"/>
          </a:p>
          <a:p>
            <a:pPr marL="173355" indent="-173355" algn="l">
              <a:buFont typeface="Arial" panose="020B0604020202020204" pitchFamily="34" charset="0"/>
              <a:buChar char="•"/>
            </a:pPr>
            <a:r>
              <a:rPr lang="en-US" sz="1600" dirty="0"/>
              <a:t>Personally Identifiable Information (PII) is any information that can be used to positively identify an individual.</a:t>
            </a:r>
            <a:endParaRPr lang="en-US" sz="1600" dirty="0"/>
          </a:p>
          <a:p>
            <a:pPr marL="173355" indent="-173355" algn="l">
              <a:buFont typeface="Arial" panose="020B0604020202020204" pitchFamily="34" charset="0"/>
              <a:buChar char="•"/>
            </a:pPr>
            <a:r>
              <a:rPr lang="en-US" sz="1600" dirty="0"/>
              <a:t>The medical community creates and maintains Electronic Medical Records (EMRs) that contain Protected Health Information (PHI), a subset of PII.</a:t>
            </a:r>
            <a:endParaRPr lang="en-US" sz="1600" dirty="0"/>
          </a:p>
          <a:p>
            <a:pPr marL="173355" indent="-173355" algn="l">
              <a:buFont typeface="Arial" panose="020B0604020202020204" pitchFamily="34" charset="0"/>
              <a:buChar char="•"/>
            </a:pPr>
            <a:r>
              <a:rPr lang="en-US" sz="1600" dirty="0"/>
              <a:t>Personal Security Information (PSI) includes usernames, passwords, and other security-related information that individuals use to access information or services on the network.</a:t>
            </a:r>
            <a:endParaRPr lang="en-US" sz="1600" b="1" dirty="0">
              <a:solidFill>
                <a:srgbClr val="000000"/>
              </a:solidFill>
            </a:endParaRPr>
          </a:p>
          <a:p>
            <a:pPr marL="173355" lvl="2" indent="-173355">
              <a:spcBef>
                <a:spcPts val="600"/>
              </a:spcBef>
              <a:spcAft>
                <a:spcPts val="600"/>
              </a:spcAft>
              <a:buClr>
                <a:schemeClr val="tx2"/>
              </a:buClr>
              <a:buSzPct val="90000"/>
            </a:pPr>
            <a:endParaRPr lang="en-US" sz="1600" dirty="0"/>
          </a:p>
        </p:txBody>
      </p:sp>
    </p:spTree>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1"/>
          <p:cNvSpPr>
            <a:spLocks noGrp="1" noChangeArrowheads="1"/>
          </p:cNvSpPr>
          <p:nvPr>
            <p:ph type="title"/>
          </p:nvPr>
        </p:nvSpPr>
        <p:spPr/>
        <p:txBody>
          <a:bodyPr/>
          <a:lstStyle/>
          <a:p>
            <a:pPr eaLnBrk="1" hangingPunct="1"/>
            <a:r>
              <a:rPr lang="en-US" sz="1400" dirty="0">
                <a:latin typeface="Arial" panose="020B0604020202020204" pitchFamily="34" charset="0"/>
              </a:rPr>
              <a:t>Module 1</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145257" y="798944"/>
          <a:ext cx="8853486" cy="2052320"/>
        </p:xfrm>
        <a:graphic>
          <a:graphicData uri="http://schemas.openxmlformats.org/drawingml/2006/table">
            <a:tbl>
              <a:tblPr firstRow="1" bandRow="1">
                <a:tableStyleId>{F5AB1C69-6EDB-4FF4-983F-18BD219EF322}</a:tableStyleId>
              </a:tblPr>
              <a:tblGrid>
                <a:gridCol w="2951162"/>
                <a:gridCol w="2951162"/>
                <a:gridCol w="2951162"/>
              </a:tblGrid>
              <a:tr h="370840">
                <a:tc>
                  <a:txBody>
                    <a:bodyPr/>
                    <a:lstStyle/>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Evil twin hotspots</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Programmable Logic Controllers (PLCs)</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Threat Actors</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Hacktivists</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Cyberattacks</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Distributed Denial of Service (DDoS)</a:t>
                      </a:r>
                      <a:endParaRPr lang="en-US" sz="14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Internet of Things (IoT)</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Personally Identifiable Information (PII)</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Protected Health Information (PHI)</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Electronic Medical Records (EMRs)</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endParaRPr lang="en-US" sz="14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Health Insurance Portability and Accountability Act (HIPAA)</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General Data Protection Regulation (GDPR</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Personal security information (PSI)</a:t>
                      </a:r>
                      <a:endParaRPr lang="en-US" sz="1400" b="0" kern="1200" baseline="0" dirty="0">
                        <a:solidFill>
                          <a:schemeClr val="tx1"/>
                        </a:solidFill>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400" b="0" kern="1200" baseline="0" dirty="0">
                          <a:solidFill>
                            <a:schemeClr val="tx1"/>
                          </a:solidFill>
                          <a:latin typeface="+mn-lt"/>
                          <a:ea typeface="+mn-ea"/>
                          <a:cs typeface="+mn-cs"/>
                        </a:rPr>
                        <a:t>Cyberwarfare </a:t>
                      </a:r>
                      <a:endParaRPr lang="en-US" sz="1400" b="0" kern="1200" baseline="0" dirty="0">
                        <a:solidFill>
                          <a:schemeClr val="tx1"/>
                        </a:solidFill>
                        <a:latin typeface="+mn-lt"/>
                        <a:ea typeface="+mn-ea"/>
                        <a:cs typeface="+mn-cs"/>
                      </a:endParaRP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1.1 </a:t>
            </a:r>
            <a:r>
              <a:rPr dirty="0">
                <a:solidFill>
                  <a:schemeClr val="accent5">
                    <a:lumMod val="40000"/>
                    <a:lumOff val="60000"/>
                  </a:schemeClr>
                </a:solidFill>
              </a:rPr>
              <a:t>War Stories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25788"/>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Danger</a:t>
            </a:r>
            <a:r>
              <a:rPr sz="1600" dirty="0"/>
              <a:t> </a:t>
            </a:r>
            <a:br>
              <a:rPr altLang="en-US" dirty="0"/>
            </a:br>
            <a:r>
              <a:rPr altLang="en-US" dirty="0"/>
              <a:t>Hijacked People</a:t>
            </a:r>
            <a:endParaRPr lang="en-US" altLang="en-US" dirty="0"/>
          </a:p>
        </p:txBody>
      </p:sp>
      <p:sp>
        <p:nvSpPr>
          <p:cNvPr id="2" name="Content Placeholder 1"/>
          <p:cNvSpPr>
            <a:spLocks noGrp="1"/>
          </p:cNvSpPr>
          <p:nvPr>
            <p:ph idx="1"/>
          </p:nvPr>
        </p:nvSpPr>
        <p:spPr>
          <a:xfrm>
            <a:off x="156591" y="871021"/>
            <a:ext cx="4219143" cy="3705323"/>
          </a:xfrm>
        </p:spPr>
        <p:txBody>
          <a:bodyPr/>
          <a:lstStyle/>
          <a:p>
            <a:pPr marL="224155" indent="-224155">
              <a:buFont typeface="Arial" panose="020B0604020202020204" pitchFamily="34" charset="0"/>
              <a:buChar char="•"/>
            </a:pPr>
            <a:r>
              <a:rPr lang="en-US" sz="1600" dirty="0"/>
              <a:t>Hackers can set up open “rogue” wireless hotspots posing as a genuine wireless network.</a:t>
            </a:r>
            <a:endParaRPr lang="en-US" sz="1600" dirty="0"/>
          </a:p>
          <a:p>
            <a:pPr marL="224155" indent="-224155">
              <a:buFont typeface="Arial" panose="020B0604020202020204" pitchFamily="34" charset="0"/>
              <a:buChar char="•"/>
            </a:pPr>
            <a:r>
              <a:rPr lang="en-US" sz="1600" dirty="0"/>
              <a:t>R</a:t>
            </a:r>
            <a:r>
              <a:rPr sz="1600" dirty="0"/>
              <a:t>ogue wireless hotspots </a:t>
            </a:r>
            <a:r>
              <a:rPr lang="en-US" sz="1600" dirty="0"/>
              <a:t>are also known as </a:t>
            </a:r>
            <a:r>
              <a:rPr sz="1600" dirty="0"/>
              <a:t>“evil twin” hotspots.</a:t>
            </a:r>
            <a:endParaRPr lang="en-US" sz="1600" dirty="0"/>
          </a:p>
        </p:txBody>
      </p:sp>
      <p:pic>
        <p:nvPicPr>
          <p:cNvPr id="3" name="Picture 2"/>
          <p:cNvPicPr>
            <a:picLocks noChangeAspect="1"/>
          </p:cNvPicPr>
          <p:nvPr/>
        </p:nvPicPr>
        <p:blipFill>
          <a:blip r:embed="rId1"/>
          <a:stretch>
            <a:fillRect/>
          </a:stretch>
        </p:blipFill>
        <p:spPr>
          <a:xfrm>
            <a:off x="4546948" y="938452"/>
            <a:ext cx="4219142" cy="2804160"/>
          </a:xfrm>
          <a:prstGeom prst="rect">
            <a:avLst/>
          </a:prstGeom>
          <a:ln w="3175">
            <a:solidFill>
              <a:schemeClr val="tx1"/>
            </a:solidFill>
          </a:ln>
        </p:spPr>
      </p:pic>
    </p:spTree>
    <p:custDataLst>
      <p:tags r:id="rId2"/>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Danger</a:t>
            </a:r>
            <a:br>
              <a:rPr altLang="en-US" dirty="0"/>
            </a:br>
            <a:r>
              <a:rPr dirty="0"/>
              <a:t>Ransomed Companies</a:t>
            </a:r>
            <a:endParaRPr dirty="0"/>
          </a:p>
        </p:txBody>
      </p:sp>
      <p:sp>
        <p:nvSpPr>
          <p:cNvPr id="2" name="Content Placeholder 1"/>
          <p:cNvSpPr>
            <a:spLocks noGrp="1"/>
          </p:cNvSpPr>
          <p:nvPr>
            <p:ph idx="1"/>
          </p:nvPr>
        </p:nvSpPr>
        <p:spPr>
          <a:xfrm>
            <a:off x="144065" y="874100"/>
            <a:ext cx="4609342" cy="3705323"/>
          </a:xfrm>
        </p:spPr>
        <p:txBody>
          <a:bodyPr/>
          <a:lstStyle/>
          <a:p>
            <a:pPr marL="224155" lvl="3" indent="-224155">
              <a:buSzPct val="100000"/>
              <a:buFont typeface="Arial" panose="020B0604020202020204" pitchFamily="34" charset="0"/>
              <a:buChar char="•"/>
            </a:pPr>
            <a:r>
              <a:rPr lang="en-US" sz="1600" dirty="0"/>
              <a:t>Employees of an organization are often lured into opening attachments that install ransomware on the employees’ computers.</a:t>
            </a:r>
            <a:endParaRPr lang="en-US" sz="1600" dirty="0"/>
          </a:p>
          <a:p>
            <a:pPr marL="224155" lvl="3" indent="-224155">
              <a:buSzPct val="100000"/>
              <a:buFont typeface="Arial" panose="020B0604020202020204" pitchFamily="34" charset="0"/>
              <a:buChar char="•"/>
            </a:pPr>
            <a:r>
              <a:rPr lang="en-US" sz="1600" dirty="0"/>
              <a:t>This ransomware, when installed, begins the process of gathering and encrypting corporate data. </a:t>
            </a:r>
            <a:endParaRPr lang="en-US" sz="1600" dirty="0"/>
          </a:p>
          <a:p>
            <a:pPr marL="224155" lvl="3" indent="-224155">
              <a:buSzPct val="100000"/>
              <a:buFont typeface="Arial" panose="020B0604020202020204" pitchFamily="34" charset="0"/>
              <a:buChar char="•"/>
            </a:pPr>
            <a:r>
              <a:rPr lang="en-US" sz="1600" dirty="0"/>
              <a:t>The goal of the attackers is financial gain, because they hold the company’s data for ransom until they are paid.</a:t>
            </a:r>
            <a:endParaRPr sz="1600" dirty="0"/>
          </a:p>
        </p:txBody>
      </p:sp>
      <p:pic>
        <p:nvPicPr>
          <p:cNvPr id="3" name="Picture 2"/>
          <p:cNvPicPr>
            <a:picLocks noChangeAspect="1"/>
          </p:cNvPicPr>
          <p:nvPr/>
        </p:nvPicPr>
        <p:blipFill>
          <a:blip r:embed="rId1"/>
          <a:stretch>
            <a:fillRect/>
          </a:stretch>
        </p:blipFill>
        <p:spPr>
          <a:xfrm>
            <a:off x="4753407" y="942836"/>
            <a:ext cx="4246528" cy="2812299"/>
          </a:xfrm>
          <a:prstGeom prst="rect">
            <a:avLst/>
          </a:prstGeom>
          <a:ln w="3175">
            <a:solidFill>
              <a:schemeClr val="tx1"/>
            </a:solidFill>
          </a:ln>
        </p:spPr>
      </p:pic>
    </p:spTree>
    <p:custDataLst>
      <p:tags r:id="rId2"/>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Danger</a:t>
            </a:r>
            <a:br>
              <a:rPr altLang="en-US" dirty="0"/>
            </a:br>
            <a:r>
              <a:rPr dirty="0"/>
              <a:t>Targeted Nations</a:t>
            </a:r>
            <a:endParaRPr dirty="0"/>
          </a:p>
        </p:txBody>
      </p:sp>
      <p:sp>
        <p:nvSpPr>
          <p:cNvPr id="2" name="Content Placeholder 1"/>
          <p:cNvSpPr>
            <a:spLocks noGrp="1"/>
          </p:cNvSpPr>
          <p:nvPr>
            <p:ph idx="1"/>
          </p:nvPr>
        </p:nvSpPr>
        <p:spPr>
          <a:xfrm>
            <a:off x="144065" y="899152"/>
            <a:ext cx="4499967" cy="3882784"/>
          </a:xfrm>
        </p:spPr>
        <p:txBody>
          <a:bodyPr/>
          <a:lstStyle/>
          <a:p>
            <a:pPr marL="224155" lvl="3" indent="-224155">
              <a:buSzPct val="100000"/>
              <a:buFont typeface="Arial" panose="020B0604020202020204" pitchFamily="34" charset="0"/>
              <a:buChar char="•"/>
            </a:pPr>
            <a:r>
              <a:rPr sz="1600" dirty="0"/>
              <a:t>Some of today’s malware is so sophisticated </a:t>
            </a:r>
            <a:br>
              <a:rPr sz="1600" dirty="0"/>
            </a:br>
            <a:r>
              <a:rPr sz="1600" dirty="0"/>
              <a:t>and expensive to create that security experts believe only a nation state or group of nations could possibly have the influence and funding to create it.</a:t>
            </a:r>
            <a:endParaRPr sz="1600" dirty="0"/>
          </a:p>
          <a:p>
            <a:pPr marL="224155" lvl="3" indent="-224155">
              <a:buSzPct val="100000"/>
              <a:buFont typeface="Arial" panose="020B0604020202020204" pitchFamily="34" charset="0"/>
              <a:buChar char="•"/>
            </a:pPr>
            <a:r>
              <a:rPr sz="1600" dirty="0"/>
              <a:t>Such malware can be targeted to attack a </a:t>
            </a:r>
            <a:br>
              <a:rPr lang="en-US" sz="1600" dirty="0"/>
            </a:br>
            <a:r>
              <a:rPr sz="1600" dirty="0"/>
              <a:t>nation’s vulnerable infrastructure, such as </a:t>
            </a:r>
            <a:br>
              <a:rPr lang="en-US" sz="1600" dirty="0"/>
            </a:br>
            <a:r>
              <a:rPr sz="1600" dirty="0"/>
              <a:t>the water </a:t>
            </a:r>
            <a:r>
              <a:rPr lang="en-US" sz="1600" dirty="0"/>
              <a:t>system or</a:t>
            </a:r>
            <a:r>
              <a:rPr sz="1600" dirty="0"/>
              <a:t> power grid.</a:t>
            </a:r>
            <a:endParaRPr lang="en-US" sz="1600" dirty="0"/>
          </a:p>
          <a:p>
            <a:pPr marL="224155" lvl="3" indent="-224155">
              <a:buSzPct val="100000"/>
              <a:buFont typeface="Arial" panose="020B0604020202020204" pitchFamily="34" charset="0"/>
              <a:buChar char="•"/>
            </a:pPr>
            <a:r>
              <a:rPr lang="en-US" sz="1600" dirty="0"/>
              <a:t>One such malware was the Stuxnet worm </a:t>
            </a:r>
            <a:br>
              <a:rPr lang="en-US" sz="1600" dirty="0"/>
            </a:br>
            <a:r>
              <a:rPr lang="en-US" sz="1600" dirty="0"/>
              <a:t>that infected USB drives and infiltrated </a:t>
            </a:r>
            <a:br>
              <a:rPr lang="en-US" sz="1600" dirty="0"/>
            </a:br>
            <a:r>
              <a:rPr lang="en-US" sz="1600" dirty="0"/>
              <a:t>Windows operating systems. It then targeted Step 7 software that was developed by Siemens for their Programmable Logic Controllers (PLCs).</a:t>
            </a:r>
            <a:endParaRPr lang="en-US" sz="1600" dirty="0"/>
          </a:p>
        </p:txBody>
      </p:sp>
      <p:pic>
        <p:nvPicPr>
          <p:cNvPr id="3" name="Picture 2"/>
          <p:cNvPicPr>
            <a:picLocks noChangeAspect="1"/>
          </p:cNvPicPr>
          <p:nvPr/>
        </p:nvPicPr>
        <p:blipFill>
          <a:blip r:embed="rId1"/>
          <a:stretch>
            <a:fillRect/>
          </a:stretch>
        </p:blipFill>
        <p:spPr>
          <a:xfrm>
            <a:off x="4481194" y="1402240"/>
            <a:ext cx="4492685" cy="2550931"/>
          </a:xfrm>
          <a:prstGeom prst="rect">
            <a:avLst/>
          </a:prstGeom>
          <a:ln w="3175">
            <a:solidFill>
              <a:schemeClr val="tx1"/>
            </a:solidFill>
          </a:ln>
        </p:spPr>
      </p:pic>
    </p:spTree>
    <p:custDataLst>
      <p:tags r:id="rId2"/>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15993"/>
            <a:ext cx="9144000" cy="757551"/>
          </a:xfrm>
        </p:spPr>
        <p:txBody>
          <a:bodyPr/>
          <a:lstStyle/>
          <a:p>
            <a:pPr marL="85725"/>
            <a:r>
              <a:rPr lang="en-US" sz="1600" dirty="0"/>
              <a:t>The Danger</a:t>
            </a:r>
            <a:br>
              <a:rPr lang="en-US" altLang="en-US" sz="1600" dirty="0"/>
            </a:br>
            <a:r>
              <a:rPr dirty="0"/>
              <a:t>Video - Anatomy of an Attack</a:t>
            </a:r>
            <a:endParaRPr lang="en-US" dirty="0"/>
          </a:p>
        </p:txBody>
      </p:sp>
      <p:sp>
        <p:nvSpPr>
          <p:cNvPr id="2" name="Content Placeholder 1"/>
          <p:cNvSpPr txBox="1"/>
          <p:nvPr/>
        </p:nvSpPr>
        <p:spPr>
          <a:xfrm>
            <a:off x="121920" y="812800"/>
            <a:ext cx="7938347" cy="338554"/>
          </a:xfrm>
          <a:prstGeom prst="rect">
            <a:avLst/>
          </a:prstGeom>
          <a:noFill/>
        </p:spPr>
        <p:txBody>
          <a:bodyPr wrap="square" rtlCol="0">
            <a:spAutoFit/>
          </a:bodyPr>
          <a:lstStyle/>
          <a:p>
            <a:r>
              <a:rPr lang="en-US" sz="1600" dirty="0"/>
              <a:t>Watch this video to view details of a complex attack.</a:t>
            </a:r>
            <a:endParaRPr lang="en-US" sz="1600" dirty="0">
              <a:solidFill>
                <a:srgbClr val="FF0000"/>
              </a:solidFill>
            </a:endParaRPr>
          </a:p>
        </p:txBody>
      </p:sp>
      <p:pic>
        <p:nvPicPr>
          <p:cNvPr id="4098" name="Picture 2"/>
          <p:cNvPicPr>
            <a:picLocks noChangeAspect="1" noChangeArrowheads="1"/>
          </p:cNvPicPr>
          <p:nvPr/>
        </p:nvPicPr>
        <p:blipFill>
          <a:blip r:embed="rId1"/>
          <a:srcRect/>
          <a:stretch>
            <a:fillRect/>
          </a:stretch>
        </p:blipFill>
        <p:spPr bwMode="auto">
          <a:xfrm>
            <a:off x="1682044" y="1298222"/>
            <a:ext cx="5407378" cy="3273249"/>
          </a:xfrm>
          <a:prstGeom prst="rect">
            <a:avLst/>
          </a:prstGeom>
          <a:noFill/>
          <a:ln w="9525">
            <a:noFill/>
            <a:miter lim="800000"/>
            <a:headEnd/>
            <a:tailEnd/>
          </a:ln>
          <a:effec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8479523" cy="929451"/>
          </a:xfrm>
        </p:spPr>
        <p:txBody>
          <a:bodyPr/>
          <a:lstStyle/>
          <a:p>
            <a:r>
              <a:rPr lang="en-US" sz="1600" dirty="0"/>
              <a:t>The Danger</a:t>
            </a:r>
            <a:br>
              <a:rPr lang="en-US" altLang="en-US" dirty="0"/>
            </a:br>
            <a:r>
              <a:rPr dirty="0"/>
              <a:t>Lab - Installing the Virtual Machine</a:t>
            </a:r>
            <a:endParaRPr lang="en-CA" altLang="en-US" dirty="0"/>
          </a:p>
        </p:txBody>
      </p:sp>
      <p:sp>
        <p:nvSpPr>
          <p:cNvPr id="2" name="Content Placeholder 1"/>
          <p:cNvSpPr>
            <a:spLocks noGrp="1"/>
          </p:cNvSpPr>
          <p:nvPr>
            <p:ph idx="1"/>
          </p:nvPr>
        </p:nvSpPr>
        <p:spPr>
          <a:xfrm>
            <a:off x="290714" y="970844"/>
            <a:ext cx="8853286" cy="1273529"/>
          </a:xfrm>
        </p:spPr>
        <p:txBody>
          <a:bodyPr/>
          <a:lstStyle/>
          <a:p>
            <a:pPr marL="0" indent="0">
              <a:buNone/>
            </a:pPr>
            <a:r>
              <a:rPr sz="1800" dirty="0"/>
              <a:t>In this lab, you will</a:t>
            </a:r>
            <a:r>
              <a:rPr lang="en-US" sz="1800" dirty="0"/>
              <a:t> complete the following objectives:</a:t>
            </a:r>
            <a:endParaRPr lang="en-US" sz="1800" dirty="0"/>
          </a:p>
          <a:p>
            <a:pPr marL="182880" indent="-182880">
              <a:buFont typeface="Arial" panose="020B0604020202020204" pitchFamily="34" charset="0"/>
              <a:buChar char="•"/>
            </a:pPr>
            <a:r>
              <a:rPr lang="en-US" sz="1800" dirty="0"/>
              <a:t>I</a:t>
            </a:r>
            <a:r>
              <a:rPr sz="1800" dirty="0"/>
              <a:t>nstall VirtualBox on your personal computer</a:t>
            </a:r>
            <a:endParaRPr lang="en-US" sz="1800" dirty="0"/>
          </a:p>
          <a:p>
            <a:pPr marL="182880" indent="-182880">
              <a:buFont typeface="Arial" panose="020B0604020202020204" pitchFamily="34" charset="0"/>
              <a:buChar char="•"/>
            </a:pPr>
            <a:r>
              <a:rPr lang="en-US" sz="1800" dirty="0"/>
              <a:t>D</a:t>
            </a:r>
            <a:r>
              <a:rPr sz="1800" dirty="0"/>
              <a:t>ownload and install the CyberOps Workstation Virtual Machine (VM).</a:t>
            </a:r>
            <a:endParaRPr sz="1800" dirty="0"/>
          </a:p>
        </p:txBody>
      </p:sp>
    </p:spTree>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146756"/>
            <a:ext cx="8479523" cy="790221"/>
          </a:xfrm>
        </p:spPr>
        <p:txBody>
          <a:bodyPr/>
          <a:lstStyle/>
          <a:p>
            <a:pPr marL="182880"/>
            <a:r>
              <a:rPr lang="en-US" sz="1600" dirty="0"/>
              <a:t>The Danger</a:t>
            </a:r>
            <a:br>
              <a:rPr lang="en-US" altLang="en-US" dirty="0"/>
            </a:br>
            <a:r>
              <a:rPr dirty="0"/>
              <a:t>Lab - Cybersecurity Case Studies</a:t>
            </a:r>
            <a:endParaRPr lang="en-CA" altLang="en-US" dirty="0"/>
          </a:p>
        </p:txBody>
      </p:sp>
      <p:sp>
        <p:nvSpPr>
          <p:cNvPr id="2" name="Content Placeholder 1"/>
          <p:cNvSpPr>
            <a:spLocks noGrp="1"/>
          </p:cNvSpPr>
          <p:nvPr>
            <p:ph idx="1"/>
          </p:nvPr>
        </p:nvSpPr>
        <p:spPr>
          <a:xfrm>
            <a:off x="181760" y="936977"/>
            <a:ext cx="9049922" cy="1329973"/>
          </a:xfrm>
        </p:spPr>
        <p:txBody>
          <a:bodyPr/>
          <a:lstStyle/>
          <a:p>
            <a:pPr marL="0" indent="0">
              <a:buNone/>
            </a:pPr>
            <a:r>
              <a:rPr sz="1800" dirty="0"/>
              <a:t>In this lab, you will analyze the given cases and answer questions about them.</a:t>
            </a:r>
            <a:endParaRPr sz="1800" dirty="0"/>
          </a:p>
        </p:txBody>
      </p:sp>
    </p:spTree>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COUNT" val="71"/>
  <p:tag name="ARTICULATE_PROJECT_OPEN" val="0"/>
</p:tagLst>
</file>

<file path=ppt/tags/tag2.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6874</Words>
  <Application>WPS Presentation</Application>
  <PresentationFormat>On-screen Show (16:9)</PresentationFormat>
  <Paragraphs>162</Paragraphs>
  <Slides>23</Slides>
  <Notes>30</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23</vt:i4>
      </vt:variant>
    </vt:vector>
  </HeadingPairs>
  <TitlesOfParts>
    <vt:vector size="39"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1: The Danger</vt:lpstr>
      <vt:lpstr>Module Objectives</vt:lpstr>
      <vt:lpstr>1.1 War Stories</vt:lpstr>
      <vt:lpstr>PowerPoint 演示文稿</vt:lpstr>
      <vt:lpstr>PowerPoint 演示文稿</vt:lpstr>
      <vt:lpstr>PowerPoint 演示文稿</vt:lpstr>
      <vt:lpstr>The Danger Video - Anatomy of an Attack</vt:lpstr>
      <vt:lpstr>The Danger Lab - Installing the Virtual Machine</vt:lpstr>
      <vt:lpstr>The Danger Lab - Cybersecurity Case Studies</vt:lpstr>
      <vt:lpstr>1.2 Threat Actors </vt:lpstr>
      <vt:lpstr>PowerPoint 演示文稿</vt:lpstr>
      <vt:lpstr>PowerPoint 演示文稿</vt:lpstr>
      <vt:lpstr>PowerPoint 演示文稿</vt:lpstr>
      <vt:lpstr>PowerPoint 演示文稿</vt:lpstr>
      <vt:lpstr>1.3 Threat Impact </vt:lpstr>
      <vt:lpstr>PowerPoint 演示文稿</vt:lpstr>
      <vt:lpstr>PowerPoint 演示文稿</vt:lpstr>
      <vt:lpstr>PowerPoint 演示文稿</vt:lpstr>
      <vt:lpstr>PowerPoint 演示文稿</vt:lpstr>
      <vt:lpstr>1.4 The Danger Summary</vt:lpstr>
      <vt:lpstr>The Danger Summary  What Did I Learn in this Module?</vt:lpstr>
      <vt:lpstr>Module 1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962</cp:revision>
  <dcterms:created xsi:type="dcterms:W3CDTF">2016-08-22T22:27:00Z</dcterms:created>
  <dcterms:modified xsi:type="dcterms:W3CDTF">2021-05-23T00:43:35Z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1033-11.2.0.10132</vt:lpwstr>
  </property>
</Properties>
</file>