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513" r:id="rId3"/>
    <p:sldId id="925" r:id="rId5"/>
    <p:sldId id="759" r:id="rId6"/>
    <p:sldId id="1124" r:id="rId7"/>
    <p:sldId id="1178" r:id="rId8"/>
    <p:sldId id="1182" r:id="rId9"/>
    <p:sldId id="1183" r:id="rId10"/>
    <p:sldId id="1184" r:id="rId11"/>
    <p:sldId id="1185" r:id="rId12"/>
    <p:sldId id="1188" r:id="rId13"/>
    <p:sldId id="1189" r:id="rId14"/>
    <p:sldId id="1194" r:id="rId15"/>
    <p:sldId id="1195" r:id="rId16"/>
    <p:sldId id="1196" r:id="rId17"/>
    <p:sldId id="1197" r:id="rId18"/>
    <p:sldId id="1199" r:id="rId19"/>
    <p:sldId id="1201" r:id="rId20"/>
    <p:sldId id="1203" r:id="rId21"/>
    <p:sldId id="1205" r:id="rId22"/>
    <p:sldId id="1208" r:id="rId23"/>
    <p:sldId id="1210" r:id="rId24"/>
    <p:sldId id="1212" r:id="rId25"/>
    <p:sldId id="1213" r:id="rId26"/>
    <p:sldId id="1121" r:id="rId27"/>
    <p:sldId id="1044" r:id="rId28"/>
    <p:sldId id="1177" r:id="rId29"/>
    <p:sldId id="1050" r:id="rId30"/>
    <p:sldId id="291" r:id="rId31"/>
  </p:sldIdLst>
  <p:sldSz cx="9144000" cy="5143500" type="screen16x9"/>
  <p:notesSz cx="6858000" cy="9144000"/>
  <p:custDataLst>
    <p:tags r:id="rId36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admin" initials="a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13" autoAdjust="0"/>
    <p:restoredTop sz="83813" autoAdjust="0"/>
  </p:normalViewPr>
  <p:slideViewPr>
    <p:cSldViewPr snapToGrid="0" showGuides="1">
      <p:cViewPr>
        <p:scale>
          <a:sx n="60" d="100"/>
          <a:sy n="60" d="100"/>
        </p:scale>
        <p:origin x="-569" y="-41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26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solidFill>
                  <a:srgbClr val="FF0000"/>
                </a:solidFill>
              </a:rPr>
              <a:t>Cisco Networking Academy Program</a:t>
            </a:r>
            <a:endParaRPr lang="en-US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b="0" dirty="0" err="1" smtClean="0">
                <a:solidFill>
                  <a:srgbClr val="FF0000"/>
                </a:solidFill>
              </a:rPr>
              <a:t>CyberOps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r>
              <a:rPr lang="en-US" b="0" dirty="0" smtClean="0">
                <a:solidFill>
                  <a:srgbClr val="FF0000"/>
                </a:solidFill>
              </a:rPr>
              <a:t>Associate </a:t>
            </a:r>
            <a:r>
              <a:rPr lang="en-US" b="0" dirty="0">
                <a:solidFill>
                  <a:srgbClr val="FF0000"/>
                </a:solidFill>
              </a:rPr>
              <a:t>v1.0</a:t>
            </a:r>
            <a:endParaRPr lang="en-US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17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: Attacking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We 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.1.5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.1.6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.1.7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Lab –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Exploring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Traffic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1" dirty="0" smtClean="0"/>
              <a:t>Source: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17.2 -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and HTTPS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b="1" u="sng" dirty="0" smtClean="0"/>
              <a:t>In-Session Activities / Explanations:</a:t>
            </a:r>
            <a:endParaRPr lang="en-US" sz="105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Instructor </a:t>
            </a:r>
            <a:r>
              <a:rPr lang="en-US" sz="1050" b="1" dirty="0"/>
              <a:t>Notes: </a:t>
            </a:r>
            <a:endParaRPr lang="en-US" sz="1050" dirty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List the </a:t>
            </a:r>
            <a:r>
              <a:rPr lang="en-US" sz="1050" baseline="0" dirty="0" smtClean="0"/>
              <a:t>stages </a:t>
            </a:r>
            <a:r>
              <a:rPr lang="en-US" sz="1050" baseline="0" dirty="0" smtClean="0"/>
              <a:t>of a web attack.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Explain </a:t>
            </a:r>
            <a:r>
              <a:rPr lang="en-US" sz="1050" baseline="0" dirty="0" smtClean="0"/>
              <a:t>the common HTTP exploits and the prevention mechanism.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Discuss email </a:t>
            </a:r>
            <a:r>
              <a:rPr lang="en-US" sz="1050" baseline="0" dirty="0" smtClean="0"/>
              <a:t>threats.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Describe </a:t>
            </a:r>
            <a:r>
              <a:rPr lang="en-US" sz="1050" baseline="0" dirty="0" smtClean="0"/>
              <a:t>code Injection and SQL Injection.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Explain cross-site scripting (XSS) and </a:t>
            </a:r>
            <a:r>
              <a:rPr lang="en-US" sz="1050" baseline="0" dirty="0" smtClean="0"/>
              <a:t>ways to reduce XSS attacks.</a:t>
            </a:r>
            <a:endParaRPr lang="en-US" sz="1050" baseline="0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="1" dirty="0" smtClean="0"/>
              <a:t>Key Points: </a:t>
            </a:r>
            <a:r>
              <a:rPr lang="en-US" sz="1050" b="0" dirty="0" smtClean="0"/>
              <a:t>Web </a:t>
            </a:r>
            <a:r>
              <a:rPr lang="en-US" sz="1050" b="0" dirty="0" smtClean="0"/>
              <a:t>attacks , connection status</a:t>
            </a:r>
            <a:r>
              <a:rPr lang="en-US" sz="1050" b="0" baseline="0" dirty="0" smtClean="0"/>
              <a:t> codes, email </a:t>
            </a:r>
            <a:r>
              <a:rPr lang="en-US" sz="1050" b="0" baseline="0" dirty="0" smtClean="0"/>
              <a:t>threats, malicious </a:t>
            </a:r>
            <a:r>
              <a:rPr lang="en-US" sz="1050" b="0" baseline="0" dirty="0" err="1" smtClean="0"/>
              <a:t>iFrame</a:t>
            </a:r>
            <a:r>
              <a:rPr lang="en-US" sz="1050" b="0" baseline="0" dirty="0" smtClean="0"/>
              <a:t>, code injection, </a:t>
            </a:r>
            <a:r>
              <a:rPr lang="en-US" sz="1050" b="0" baseline="0" dirty="0" smtClean="0"/>
              <a:t>SQL </a:t>
            </a:r>
            <a:r>
              <a:rPr lang="en-US" sz="1050" b="0" baseline="0" dirty="0" smtClean="0"/>
              <a:t>injection, </a:t>
            </a:r>
            <a:r>
              <a:rPr lang="en-US" sz="1050" b="0" baseline="0" dirty="0" smtClean="0"/>
              <a:t>cross- site scripting.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17.2.1 - </a:t>
            </a:r>
            <a:r>
              <a:rPr lang="en-US" dirty="0" smtClean="0"/>
              <a:t>HTTP and HTTPS</a:t>
            </a:r>
            <a:endParaRPr lang="en-US" dirty="0" smtClean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baseline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17.2.1 - </a:t>
            </a:r>
            <a:r>
              <a:rPr lang="en-US" smtClean="0"/>
              <a:t>HTTP and HTTPS</a:t>
            </a:r>
            <a:endParaRPr lang="en-US" smtClean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17.2.2 -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HTTP Exploits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17.2.2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HTTP Exploits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17.2.2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HTTP Exploits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17.2.3 -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We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17.0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– Introduction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 smtClean="0">
                <a:solidFill>
                  <a:srgbClr val="FF0000"/>
                </a:solidFill>
              </a:rPr>
              <a:t>17.0.2 </a:t>
            </a:r>
            <a:r>
              <a:rPr lang="en-GB" dirty="0">
                <a:solidFill>
                  <a:srgbClr val="FF0000"/>
                </a:solidFill>
              </a:rPr>
              <a:t>– What will I learn to do in this module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17.2.4 -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Web-Exposed Databases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17.2.5 - </a:t>
            </a:r>
            <a:r>
              <a:rPr lang="en-US" sz="1200" dirty="0" smtClean="0"/>
              <a:t>Client-side Scripting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17.2.6 – Lab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Attacking a MySQL Database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 smtClean="0"/>
              <a:t>Enterprise Services</a:t>
            </a:r>
            <a:endParaRPr lang="en-US" sz="1200" dirty="0" smtClean="0"/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17.2.7 – Lab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Reading Server Logs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17.2.8 - Check Your Understanding – Network Services Attacks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Practice and Quiz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050" b="1" u="sng" dirty="0" smtClean="0"/>
              <a:t>In-Session </a:t>
            </a:r>
            <a:r>
              <a:rPr lang="en-US" sz="1050" b="1" u="sng" dirty="0"/>
              <a:t>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mi</a:t>
            </a:r>
            <a:r>
              <a:rPr lang="en-US" sz="1000" dirty="0"/>
              <a:t>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end,ask the students how they done in the quiz.</a:t>
            </a:r>
            <a:endParaRPr lang="en-US" sz="105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b="1" dirty="0" smtClean="0"/>
              <a:t>Key </a:t>
            </a:r>
            <a:r>
              <a:rPr lang="en-US" sz="1050" b="1" dirty="0"/>
              <a:t>Points:</a:t>
            </a:r>
            <a:r>
              <a:rPr lang="en-US" sz="1100" b="1" dirty="0"/>
              <a:t>  </a:t>
            </a:r>
            <a:r>
              <a:rPr lang="en-US" sz="1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Protocols</a:t>
            </a:r>
            <a:endParaRPr lang="en-US" sz="10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 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17.3 – Attacking What We Do Summary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17.3.1</a:t>
            </a:r>
            <a:r>
              <a:rPr lang="en-US" baseline="0" dirty="0" smtClean="0"/>
              <a:t>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I learn in this module?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 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17.3 – Attacking What We Do Summary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17.3.1</a:t>
            </a:r>
            <a:r>
              <a:rPr lang="en-US" baseline="0" dirty="0" smtClean="0"/>
              <a:t>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I learn in this module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17.3.2 -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17: Attacking What We Do Quiz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panose="020B0604020202020204" pitchFamily="34" charset="0"/>
              </a:rPr>
              <a:t>New </a:t>
            </a:r>
            <a:r>
              <a:rPr lang="en-US" dirty="0">
                <a:latin typeface="Arial" panose="020B0604020202020204" pitchFamily="34" charset="0"/>
              </a:rPr>
              <a:t>Terms and </a:t>
            </a:r>
            <a:r>
              <a:rPr lang="en-US" dirty="0" smtClean="0">
                <a:latin typeface="Arial" panose="020B0604020202020204" pitchFamily="34" charset="0"/>
              </a:rPr>
              <a:t>Commands</a:t>
            </a:r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1" dirty="0" smtClean="0"/>
              <a:t>Source: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17.1 - 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050" b="1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b="1" u="sng" dirty="0" smtClean="0"/>
              <a:t>In-Session </a:t>
            </a:r>
            <a:r>
              <a:rPr lang="en-US" sz="1050" b="1" u="sng" dirty="0" smtClean="0"/>
              <a:t>Activities / Explanations:</a:t>
            </a:r>
            <a:endParaRPr lang="en-US" sz="105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 smtClean="0">
                <a:solidFill>
                  <a:srgbClr val="FF0000"/>
                </a:solidFill>
              </a:rPr>
              <a:t>10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mi</a:t>
            </a:r>
            <a:r>
              <a:rPr lang="en-US" sz="1000" dirty="0"/>
              <a:t>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Discuss </a:t>
            </a:r>
            <a:r>
              <a:rPr lang="en-US" sz="1050" baseline="0" dirty="0" smtClean="0"/>
              <a:t>ARP Vulnerabilities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Describe the DNS </a:t>
            </a:r>
            <a:r>
              <a:rPr lang="en-US" sz="1050" baseline="0" dirty="0" smtClean="0"/>
              <a:t>attacks along with its malicious activities</a:t>
            </a:r>
            <a:r>
              <a:rPr lang="en-US" sz="1050" baseline="0" dirty="0" smtClean="0"/>
              <a:t>.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Define the ARP Cache Poisoning process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Explain </a:t>
            </a:r>
            <a:r>
              <a:rPr lang="en-US" sz="1050" baseline="0" dirty="0" smtClean="0"/>
              <a:t>DHCP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Walk the learners through the DHCP </a:t>
            </a:r>
            <a:r>
              <a:rPr lang="en-US" sz="1050" baseline="0" dirty="0" smtClean="0"/>
              <a:t>spoofing </a:t>
            </a:r>
            <a:r>
              <a:rPr lang="en-US" sz="1050" baseline="0" dirty="0" smtClean="0"/>
              <a:t>attack.</a:t>
            </a:r>
            <a:endParaRPr lang="en-US" sz="105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aseline="0" dirty="0" smtClean="0"/>
              <a:t>At</a:t>
            </a:r>
            <a:r>
              <a:rPr lang="en-US" sz="800" dirty="0" smtClean="0"/>
              <a:t> the end of the topic, enquire ho</a:t>
            </a:r>
            <a:r>
              <a:rPr lang="en-US" sz="105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the learners have performed during the </a:t>
            </a:r>
            <a:r>
              <a:rPr lang="en-US" sz="1050" dirty="0" smtClean="0"/>
              <a:t>Exploring DNS Traffic Lab.</a:t>
            </a:r>
            <a:endParaRPr lang="en-US" sz="1050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="1" dirty="0" smtClean="0"/>
              <a:t>Key Points: </a:t>
            </a:r>
            <a:r>
              <a:rPr lang="en-US" sz="1050" b="0" dirty="0" smtClean="0"/>
              <a:t>ARP Vulnerabilities , ARP </a:t>
            </a:r>
            <a:r>
              <a:rPr lang="en-US" sz="1050" b="0" dirty="0" smtClean="0"/>
              <a:t>Cache Poisoning, </a:t>
            </a:r>
            <a:r>
              <a:rPr lang="en-US" sz="1050" b="0" dirty="0" smtClean="0"/>
              <a:t>ARP</a:t>
            </a:r>
            <a:r>
              <a:rPr lang="en-US" sz="1050" b="0" baseline="0" dirty="0" smtClean="0"/>
              <a:t> Request , ARP </a:t>
            </a:r>
            <a:r>
              <a:rPr lang="en-US" sz="1050" b="0" baseline="0" dirty="0" smtClean="0"/>
              <a:t>Reply, </a:t>
            </a:r>
            <a:r>
              <a:rPr lang="en-US" sz="1050" b="0" baseline="0" dirty="0" smtClean="0"/>
              <a:t>DNS Attacks , DHCP , DHCP spoofing attacks.</a:t>
            </a:r>
            <a:endParaRPr lang="en-US" sz="1050" b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ARP Vulnerabilities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.1.2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ARP Cache Poisoning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.1.3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.1.3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.1.3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.1.4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Tunneling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6080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text styles</a:t>
            </a:r>
            <a:endParaRPr lang="en-US" dirty="0">
              <a:sym typeface="Arial" panose="020B0604020202020204" pitchFamily="34" charset="0"/>
            </a:endParaRPr>
          </a:p>
          <a:p>
            <a:pPr lvl="1"/>
            <a:r>
              <a:rPr lang="en-US" dirty="0">
                <a:sym typeface="Arial" panose="020B0604020202020204" pitchFamily="34" charset="0"/>
              </a:rPr>
              <a:t>Second level</a:t>
            </a:r>
            <a:endParaRPr lang="en-US" dirty="0">
              <a:sym typeface="Arial" panose="020B0604020202020204" pitchFamily="34" charset="0"/>
            </a:endParaRPr>
          </a:p>
          <a:p>
            <a:pPr lvl="2"/>
            <a:r>
              <a:rPr lang="en-US" dirty="0">
                <a:sym typeface="Arial" panose="020B0604020202020204" pitchFamily="34" charset="0"/>
              </a:rPr>
              <a:t>Third level</a:t>
            </a:r>
            <a:endParaRPr lang="en-US" dirty="0">
              <a:sym typeface="Arial" panose="020B0604020202020204" pitchFamily="34" charset="0"/>
            </a:endParaRPr>
          </a:p>
          <a:p>
            <a:pPr lvl="3"/>
            <a:r>
              <a:rPr lang="en-US" dirty="0">
                <a:sym typeface="Arial" panose="020B0604020202020204" pitchFamily="34" charset="0"/>
              </a:rPr>
              <a:t>Fourth level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title style</a:t>
            </a:r>
            <a:endParaRPr lang="en-US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750" marR="0" indent="-28575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  <a:endParaRPr lang="en-US" dirty="0"/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  <a:endParaRPr lang="en-US" dirty="0"/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/>
          <a:lstStyle/>
          <a:p>
            <a:pPr lvl="0"/>
            <a:r>
              <a:rPr lang="en-GB" altLang="en-US" dirty="0"/>
              <a:t>Title Goes Here</a:t>
            </a:r>
            <a:endParaRPr lang="en-GB" altLang="en-U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wipe/>
  </p:transition>
  <p:txStyles>
    <p:titleStyle>
      <a:lvl1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MS PGothic" panose="020B0600070205080204" pitchFamily="34" charset="-128"/>
          <a:cs typeface="CiscoSans"/>
        </a:defRPr>
      </a:lvl1pPr>
      <a:lvl2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2pPr>
      <a:lvl3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3pPr>
      <a:lvl4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4pPr>
      <a:lvl5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5pPr>
      <a:lvl6pPr marL="4572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170180" indent="-170180" algn="l" defTabSz="684530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lang="en-US" sz="15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1pPr>
      <a:lvl2pPr marL="358775" indent="-215900" algn="l" defTabSz="68453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2pPr>
      <a:lvl3pPr marL="431800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3pPr>
      <a:lvl4pPr marL="50355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4pPr>
      <a:lvl5pPr marL="57467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5pPr>
      <a:lvl6pPr marL="86360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99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5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053829"/>
            <a:ext cx="7507184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17:Attacking What We Do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Subtitle 6"/>
          <p:cNvSpPr txBox="1"/>
          <p:nvPr/>
        </p:nvSpPr>
        <p:spPr>
          <a:xfrm>
            <a:off x="469497" y="3809526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530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MS PGothic" panose="020B0600070205080204" pitchFamily="34" charset="-128"/>
                <a:cs typeface="CiscoSans"/>
              </a:defRPr>
            </a:lvl1pPr>
            <a:lvl2pPr marL="342900" indent="0" algn="ctr" defTabSz="684530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2pPr>
            <a:lvl3pPr marL="685800" indent="0" algn="ctr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3pPr>
            <a:lvl4pPr marL="1028700" indent="0" algn="ctr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4pPr>
            <a:lvl5pPr marL="1371600" indent="0" algn="ctr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5pPr>
            <a:lvl6pPr marL="1714500" indent="0" algn="ctr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565" indent="0" algn="ctr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Associate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v1.0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DHCP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3866622" cy="426916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DHCP servers dynamically provide IP configuration information to clients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the figure, a client broadcasts a DHCP discover message.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DHCP server responds with a unicast offer that includes addressing information the client can use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/>
              <a:t>The client broadcasts a DHCP request to tell the server that the client accepts the offer.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server responds with a unicast acknowledgment accepting the request.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1"/>
          <a:stretch>
            <a:fillRect/>
          </a:stretch>
        </p:blipFill>
        <p:spPr bwMode="auto">
          <a:xfrm>
            <a:off x="3969696" y="948514"/>
            <a:ext cx="4945704" cy="336571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/>
          <p:nvPr/>
        </p:nvSpPr>
        <p:spPr>
          <a:xfrm>
            <a:off x="3969696" y="4354721"/>
            <a:ext cx="4812165" cy="19917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 smtClean="0">
                <a:solidFill>
                  <a:srgbClr val="000000"/>
                </a:solidFill>
              </a:rPr>
              <a:t>Normal DHCP Operation</a:t>
            </a:r>
            <a:endParaRPr lang="en-IN" sz="1600" dirty="0" smtClean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DHCP </a:t>
            </a:r>
            <a:r>
              <a:rPr lang="en-US" dirty="0"/>
              <a:t>Attacks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844294" cy="426916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DHCP Spoofing Attack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A DHCP spoofing </a:t>
            </a:r>
            <a:r>
              <a:rPr lang="en-IN" sz="1600" dirty="0" smtClean="0"/>
              <a:t>attack </a:t>
            </a:r>
            <a:r>
              <a:rPr lang="en-US" sz="1600" dirty="0" smtClean="0"/>
              <a:t>occurs </a:t>
            </a:r>
            <a:r>
              <a:rPr lang="en-US" sz="1600" dirty="0"/>
              <a:t>when a rogue DHCP server is connected to the network and provides false IP configuration parameters to legitimate clients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 </a:t>
            </a:r>
            <a:r>
              <a:rPr lang="en-US" sz="1600" dirty="0"/>
              <a:t>A rogue server can provide a variety of misleading </a:t>
            </a:r>
            <a:r>
              <a:rPr lang="en-US" sz="1600" dirty="0" smtClean="0"/>
              <a:t>information such as: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b="1" dirty="0"/>
              <a:t>Wrong default gateway</a:t>
            </a:r>
            <a:r>
              <a:rPr lang="en-US" sz="1600" dirty="0"/>
              <a:t> - Threat actor provides an invalid gateway, or the IP address of its host to create a MITM </a:t>
            </a:r>
            <a:r>
              <a:rPr lang="en-US" sz="1600" dirty="0" smtClean="0"/>
              <a:t>(Man In The Middle) attack</a:t>
            </a:r>
            <a:r>
              <a:rPr lang="en-US" sz="1600" dirty="0" smtClean="0"/>
              <a:t>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b="1" dirty="0"/>
              <a:t>Wrong DNS server</a:t>
            </a:r>
            <a:r>
              <a:rPr lang="en-US" sz="1600" dirty="0"/>
              <a:t> - Threat actor provides an incorrect DNS server address pointing the user to a malicious website.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b="1" dirty="0"/>
              <a:t>Wrong IP address</a:t>
            </a:r>
            <a:r>
              <a:rPr lang="en-US" sz="1600" dirty="0"/>
              <a:t> - Threat actor provides an invalid IP address, invalid default gateway IP </a:t>
            </a:r>
            <a:r>
              <a:rPr lang="en-US" sz="1600" dirty="0" smtClean="0"/>
              <a:t>address, or both. </a:t>
            </a:r>
            <a:r>
              <a:rPr lang="en-US" sz="1600" dirty="0" smtClean="0"/>
              <a:t>The </a:t>
            </a:r>
            <a:r>
              <a:rPr lang="en-US" sz="1600" dirty="0"/>
              <a:t>threat actor then creates a DoS attack on the DHCP client.</a:t>
            </a:r>
            <a:endParaRPr lang="en-US" sz="1600" dirty="0"/>
          </a:p>
          <a:p>
            <a:pPr marL="261620" lvl="2" indent="0">
              <a:buNone/>
            </a:pPr>
            <a:br>
              <a:rPr lang="en-US" sz="1600" dirty="0"/>
            </a:b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Exploring </a:t>
            </a:r>
            <a:r>
              <a:rPr lang="en-US" dirty="0"/>
              <a:t>DNS Traffic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72441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In this lab, you will complete the following objectives: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600" dirty="0"/>
              <a:t>Capture DNS Traffic</a:t>
            </a:r>
            <a:endParaRPr lang="fr-FR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600" dirty="0"/>
              <a:t>Explore DNS Query Traffic</a:t>
            </a:r>
            <a:endParaRPr lang="fr-FR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600" dirty="0"/>
              <a:t>Explore DNS Response Traffic</a:t>
            </a:r>
            <a:endParaRPr lang="fr-FR" sz="1600" dirty="0"/>
          </a:p>
          <a:p>
            <a:pPr marL="0" indent="0">
              <a:buNone/>
            </a:pPr>
            <a:br>
              <a:rPr lang="fr-FR" sz="1600" dirty="0"/>
            </a:b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941" y="1104253"/>
            <a:ext cx="830622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17.2 Enterprise 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HTTP and </a:t>
            </a:r>
            <a:r>
              <a:rPr lang="en-US" dirty="0" smtClean="0"/>
              <a:t>HTTPS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9287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To investigate web-based attacks, security analysts must have a good understanding of how a standard web-based attack works. </a:t>
            </a: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Common </a:t>
            </a:r>
            <a:r>
              <a:rPr lang="en-US" sz="1600" b="1" dirty="0"/>
              <a:t>stages of a typical web attack:</a:t>
            </a:r>
            <a:endParaRPr lang="en-US" sz="1600" b="1" dirty="0"/>
          </a:p>
          <a:p>
            <a:pPr lvl="2"/>
            <a:r>
              <a:rPr lang="en-US" sz="1600" dirty="0"/>
              <a:t>The victim unknowingly visits a web page that has been compromised by malware.</a:t>
            </a:r>
            <a:endParaRPr lang="en-US" sz="1600" dirty="0"/>
          </a:p>
          <a:p>
            <a:pPr lvl="2"/>
            <a:r>
              <a:rPr lang="en-US" sz="1600" dirty="0"/>
              <a:t>The compromised web page redirects the </a:t>
            </a:r>
            <a:r>
              <a:rPr lang="en-US" sz="1600" dirty="0" smtClean="0"/>
              <a:t>user to </a:t>
            </a:r>
            <a:r>
              <a:rPr lang="en-US" sz="1600" dirty="0"/>
              <a:t>a site containing malicious code.</a:t>
            </a:r>
            <a:endParaRPr lang="en-US" sz="1600" dirty="0"/>
          </a:p>
          <a:p>
            <a:pPr lvl="2"/>
            <a:r>
              <a:rPr lang="en-US" sz="1600" dirty="0"/>
              <a:t>The user visits this site with malicious code and their computer becomes infected. </a:t>
            </a:r>
            <a:endParaRPr lang="en-US" sz="1600" dirty="0" smtClean="0"/>
          </a:p>
          <a:p>
            <a:pPr lvl="2"/>
            <a:r>
              <a:rPr lang="en-US" sz="1600" dirty="0" smtClean="0"/>
              <a:t>After </a:t>
            </a:r>
            <a:r>
              <a:rPr lang="en-US" sz="1600" dirty="0"/>
              <a:t>identifying a vulnerable software package running on the victim’s computer, the exploit kit contacts the exploit kit server to download </a:t>
            </a:r>
            <a:r>
              <a:rPr lang="en-US" sz="1600" dirty="0" smtClean="0"/>
              <a:t>the malicious code.</a:t>
            </a:r>
            <a:endParaRPr lang="en-US" sz="1600" dirty="0"/>
          </a:p>
          <a:p>
            <a:pPr lvl="2"/>
            <a:r>
              <a:rPr lang="en-US" sz="1600" dirty="0"/>
              <a:t>After the victim’s computer has been compromised, it connects to the malware server and downloads a payload. </a:t>
            </a:r>
            <a:endParaRPr lang="en-US" sz="1600" dirty="0"/>
          </a:p>
          <a:p>
            <a:pPr lvl="2"/>
            <a:r>
              <a:rPr lang="en-US" sz="1600" dirty="0"/>
              <a:t>The final malware package is run on the victim’s computer.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HTTP and </a:t>
            </a:r>
            <a:r>
              <a:rPr lang="en-US" dirty="0" smtClean="0"/>
              <a:t>HTTPS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1" y="762731"/>
            <a:ext cx="8698380" cy="39287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Server </a:t>
            </a:r>
            <a:r>
              <a:rPr lang="en-US" sz="1600" dirty="0"/>
              <a:t>connection logs can often reveal information about the type of scan or </a:t>
            </a:r>
            <a:r>
              <a:rPr lang="en-US" sz="1600" dirty="0" smtClean="0"/>
              <a:t>attack.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The different types of connection status codes </a:t>
            </a:r>
            <a:r>
              <a:rPr lang="en-IN" sz="1600" dirty="0" smtClean="0"/>
              <a:t>are: </a:t>
            </a:r>
            <a:endParaRPr lang="en-IN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Informational </a:t>
            </a:r>
            <a:r>
              <a:rPr lang="en-US" sz="1600" b="1" dirty="0"/>
              <a:t>1xx</a:t>
            </a:r>
            <a:r>
              <a:rPr lang="en-US" sz="1600" dirty="0"/>
              <a:t> 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Successful </a:t>
            </a:r>
            <a:r>
              <a:rPr lang="en-US" sz="1600" b="1" dirty="0"/>
              <a:t>2xx</a:t>
            </a:r>
            <a:r>
              <a:rPr lang="en-US" sz="1600" dirty="0"/>
              <a:t> 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Redirection </a:t>
            </a:r>
            <a:r>
              <a:rPr lang="en-US" sz="1600" b="1" dirty="0"/>
              <a:t>3xx</a:t>
            </a:r>
            <a:r>
              <a:rPr lang="en-US" sz="1600" dirty="0"/>
              <a:t> 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Client </a:t>
            </a:r>
            <a:r>
              <a:rPr lang="en-US" sz="1600" b="1" dirty="0"/>
              <a:t>Error 4xx</a:t>
            </a:r>
            <a:r>
              <a:rPr lang="en-US" sz="1600" dirty="0"/>
              <a:t> 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To defend against web-based attacks:</a:t>
            </a:r>
            <a:endParaRPr lang="en-US" sz="1600" dirty="0"/>
          </a:p>
          <a:p>
            <a:pPr lvl="1"/>
            <a:r>
              <a:rPr lang="en-US" sz="1600" dirty="0"/>
              <a:t>Always update the OS and browsers with current patches and updates.</a:t>
            </a:r>
            <a:endParaRPr lang="en-US" sz="1600" dirty="0"/>
          </a:p>
          <a:p>
            <a:pPr lvl="1"/>
            <a:r>
              <a:rPr lang="en-US" sz="1600" dirty="0"/>
              <a:t>Use a web proxy to block malicious sites.</a:t>
            </a:r>
            <a:endParaRPr lang="en-US" sz="1600" dirty="0"/>
          </a:p>
          <a:p>
            <a:pPr lvl="1"/>
            <a:r>
              <a:rPr lang="en-US" sz="1600" dirty="0"/>
              <a:t>Use the best security practices from the Open Web Application Security Project (OWASP) when developing web applications.</a:t>
            </a:r>
            <a:endParaRPr lang="en-US" sz="1600" dirty="0"/>
          </a:p>
          <a:p>
            <a:pPr lvl="1"/>
            <a:r>
              <a:rPr lang="en-US" sz="1600" dirty="0"/>
              <a:t>Educate end users by showing them how to avoid web-based attacks.</a:t>
            </a:r>
            <a:endParaRPr lang="en-US" sz="1600" dirty="0"/>
          </a:p>
          <a:p>
            <a:pPr marL="142875" lvl="1" indent="0">
              <a:buNone/>
            </a:pP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Common HTTP Exploits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7" y="744625"/>
            <a:ext cx="9099528" cy="3928700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/>
              <a:t>Malicious iFrames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iFrame is an HTML element that allows the browser to load another web page from another source</a:t>
            </a:r>
            <a:r>
              <a:rPr lang="en-US" sz="1600" dirty="0" smtClean="0"/>
              <a:t>. &lt;iframe&gt;      &lt;/iframe&gt;     &lt;script&gt;        &lt;/script&gt;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 err="1" smtClean="0"/>
              <a:t>iFrame</a:t>
            </a:r>
            <a:r>
              <a:rPr lang="en-US" sz="1600" dirty="0" smtClean="0"/>
              <a:t> </a:t>
            </a:r>
            <a:r>
              <a:rPr lang="en-US" sz="1600" dirty="0" smtClean="0"/>
              <a:t>attacks, </a:t>
            </a:r>
            <a:r>
              <a:rPr lang="en-US" sz="1600" dirty="0" smtClean="0"/>
              <a:t>the threat actors insert </a:t>
            </a:r>
            <a:r>
              <a:rPr lang="en-US" sz="1600" dirty="0"/>
              <a:t>advertisements from other sources into the page.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 smtClean="0"/>
              <a:t>Threat </a:t>
            </a:r>
            <a:r>
              <a:rPr lang="en-IN" sz="1600" dirty="0"/>
              <a:t>actors compromise a webserver and modify web pages by adding HTML for the malicious </a:t>
            </a:r>
            <a:r>
              <a:rPr lang="en-IN" sz="1600" dirty="0" err="1" smtClean="0"/>
              <a:t>iFrame</a:t>
            </a:r>
            <a:r>
              <a:rPr lang="en-IN" sz="1600" dirty="0" smtClean="0"/>
              <a:t>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As </a:t>
            </a:r>
            <a:r>
              <a:rPr lang="en-US" sz="1600" dirty="0" smtClean="0"/>
              <a:t>the iFrame </a:t>
            </a:r>
            <a:r>
              <a:rPr lang="en-US" sz="1600" dirty="0"/>
              <a:t>is </a:t>
            </a:r>
            <a:r>
              <a:rPr lang="en-US" sz="1600" dirty="0" smtClean="0"/>
              <a:t>running </a:t>
            </a:r>
            <a:r>
              <a:rPr lang="en-US" sz="1600" dirty="0"/>
              <a:t>in the page, it can be used to deliver a malicious exploit. such as spam advertising, exploit kits, and other malware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188595" lvl="1" indent="0">
              <a:buNone/>
            </a:pPr>
            <a:r>
              <a:rPr lang="en-US" sz="1600" b="1" dirty="0"/>
              <a:t>Steps to prevent or reduce malicious </a:t>
            </a:r>
            <a:r>
              <a:rPr lang="en-US" sz="1600" b="1" dirty="0" err="1"/>
              <a:t>iFrames</a:t>
            </a:r>
            <a:r>
              <a:rPr lang="en-US" sz="1600" b="1" dirty="0"/>
              <a:t>:</a:t>
            </a:r>
            <a:endParaRPr lang="en-US" sz="1600" b="1" dirty="0"/>
          </a:p>
          <a:p>
            <a:pPr lvl="1" indent="-177800">
              <a:buFont typeface="Arial" panose="020B0604020202020204" pitchFamily="34" charset="0"/>
              <a:buChar char="•"/>
            </a:pPr>
            <a:r>
              <a:rPr lang="en-US" sz="1600" dirty="0"/>
              <a:t>Use a web proxy like to block malicious </a:t>
            </a:r>
            <a:r>
              <a:rPr lang="en-US" sz="1600" dirty="0" smtClean="0"/>
              <a:t>sites. </a:t>
            </a:r>
            <a:endParaRPr lang="en-US" sz="1600" dirty="0" smtClean="0"/>
          </a:p>
          <a:p>
            <a:pPr lvl="1" indent="-177800">
              <a:buFont typeface="Arial" panose="020B0604020202020204" pitchFamily="34" charset="0"/>
              <a:buChar char="•"/>
            </a:pPr>
            <a:r>
              <a:rPr lang="en-IN" sz="1600" dirty="0" smtClean="0"/>
              <a:t>Ensure web </a:t>
            </a:r>
            <a:r>
              <a:rPr lang="en-IN" sz="1600" dirty="0"/>
              <a:t>developers do not use </a:t>
            </a:r>
            <a:r>
              <a:rPr lang="en-IN" sz="1600" dirty="0" err="1"/>
              <a:t>iFrames</a:t>
            </a:r>
            <a:r>
              <a:rPr lang="en-IN" sz="1600" dirty="0"/>
              <a:t>. </a:t>
            </a:r>
            <a:endParaRPr lang="en-US" sz="1600" dirty="0" smtClean="0"/>
          </a:p>
          <a:p>
            <a:pPr lvl="1" indent="-177800">
              <a:buFont typeface="Arial" panose="020B0604020202020204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a service such as Cisco Umbrella to prevent users from navigating to </a:t>
            </a:r>
            <a:r>
              <a:rPr lang="en-US" sz="1600" dirty="0" smtClean="0"/>
              <a:t>malicious websites.</a:t>
            </a:r>
            <a:endParaRPr lang="en-US" sz="1600" dirty="0"/>
          </a:p>
          <a:p>
            <a:pPr lvl="1" indent="-177800">
              <a:buFont typeface="Arial" panose="020B0604020202020204" pitchFamily="34" charset="0"/>
              <a:buChar char="•"/>
            </a:pPr>
            <a:r>
              <a:rPr lang="en-US" sz="1600" dirty="0" smtClean="0"/>
              <a:t>Ensure the </a:t>
            </a:r>
            <a:r>
              <a:rPr lang="en-US" sz="1600" dirty="0"/>
              <a:t>end user understands what an Iframe </a:t>
            </a:r>
            <a:r>
              <a:rPr lang="en-US" sz="1600" dirty="0" smtClean="0"/>
              <a:t>is.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Common HTTP </a:t>
            </a:r>
            <a:r>
              <a:rPr lang="en-US" dirty="0" smtClean="0"/>
              <a:t>Exploits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8" y="798943"/>
            <a:ext cx="8698380" cy="3928700"/>
          </a:xfrm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b="1" dirty="0"/>
              <a:t>HTTP 302 Cushioning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Threat </a:t>
            </a:r>
            <a:r>
              <a:rPr lang="en-US" sz="1600" dirty="0"/>
              <a:t>actors use the 302 Found HTTP response status code to direct the user’s web browser to a new location. 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browser believes that the new location is the URL provided in the </a:t>
            </a:r>
            <a:r>
              <a:rPr lang="en-US" sz="1600" dirty="0" smtClean="0"/>
              <a:t>header. </a:t>
            </a:r>
            <a:r>
              <a:rPr lang="en-IN" sz="1600" dirty="0"/>
              <a:t>The browser is invited to request this new URL. </a:t>
            </a:r>
            <a:r>
              <a:rPr lang="en-US" sz="1600" dirty="0" smtClean="0"/>
              <a:t>This </a:t>
            </a:r>
            <a:r>
              <a:rPr lang="en-US" sz="1600" dirty="0"/>
              <a:t>redirect function can be used multiple times until the browser finally lands on the page that contains the exploit. </a:t>
            </a:r>
            <a:endParaRPr lang="en-US" sz="1600" dirty="0" smtClean="0"/>
          </a:p>
          <a:p>
            <a:pPr indent="1143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b="1" dirty="0" smtClean="0"/>
              <a:t>Steps </a:t>
            </a:r>
            <a:r>
              <a:rPr lang="en-US" sz="1600" b="1" dirty="0"/>
              <a:t>to prevent or reduce HTTP 302 cushioning attacks:</a:t>
            </a:r>
            <a:endParaRPr lang="en-US" sz="1600" b="1" dirty="0"/>
          </a:p>
          <a:p>
            <a:pPr lvl="2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Use a web proxy to block malicious sites.</a:t>
            </a:r>
            <a:endParaRPr lang="en-US" sz="1600" dirty="0"/>
          </a:p>
          <a:p>
            <a:pPr lvl="2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Use a service such as Cisco Umbrella to prevent users from navigating to malicious websites.</a:t>
            </a:r>
            <a:endParaRPr lang="en-US" sz="1600" dirty="0"/>
          </a:p>
          <a:p>
            <a:pPr lvl="2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Ensure the end user understands how the browser is redirected through a series of HTTP 302 redirections.</a:t>
            </a:r>
            <a:endParaRPr lang="en-US" sz="1600" dirty="0"/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en-US" sz="1600" b="1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Common HTTP </a:t>
            </a:r>
            <a:r>
              <a:rPr lang="en-US" dirty="0" smtClean="0"/>
              <a:t>Exploits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1" y="798942"/>
            <a:ext cx="8698380" cy="4239985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/>
              <a:t>Domain Shadowing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When a threat actor </a:t>
            </a:r>
            <a:r>
              <a:rPr lang="en-US" sz="1600" dirty="0" smtClean="0"/>
              <a:t>create </a:t>
            </a:r>
            <a:r>
              <a:rPr lang="en-US" sz="1600" dirty="0"/>
              <a:t>a domain shadowing attack, </a:t>
            </a:r>
            <a:r>
              <a:rPr lang="en-US" sz="1600" dirty="0" smtClean="0"/>
              <a:t>first they compromise </a:t>
            </a:r>
            <a:r>
              <a:rPr lang="en-US" sz="1600" dirty="0"/>
              <a:t>a domain. Then they must create multiple subdomains of that domain to be used for the </a:t>
            </a:r>
            <a:r>
              <a:rPr lang="en-US" sz="1600" dirty="0" smtClean="0"/>
              <a:t>attacks using </a:t>
            </a:r>
            <a:r>
              <a:rPr lang="en-US" sz="1600" dirty="0"/>
              <a:t>Hijacked domain registration logins</a:t>
            </a:r>
            <a:r>
              <a:rPr lang="en-US" sz="1600" dirty="0" smtClean="0"/>
              <a:t>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 smtClean="0"/>
              <a:t>After </a:t>
            </a:r>
            <a:r>
              <a:rPr lang="en-IN" sz="1600" dirty="0"/>
              <a:t>these subdomains have been created, attackers can use </a:t>
            </a:r>
            <a:r>
              <a:rPr lang="en-IN" sz="1600" dirty="0" smtClean="0"/>
              <a:t>them even </a:t>
            </a:r>
            <a:r>
              <a:rPr lang="en-IN" sz="1600" dirty="0"/>
              <a:t>if they are found out to be malicious domains. They can simply make more from the parent domain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/>
              <a:t>Steps to prevent or reduce Domain shadowing attacks:</a:t>
            </a:r>
            <a:endParaRPr lang="en-US" sz="1600" b="1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Secure all domain owner accounts.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Use a web proxy to block malicious sites.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Use a service such as Cisco Umbrella to prevent users from navigating to web sites that are known to be malicious.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Make sure that domain owners validate their registration accounts and look for any subdomains that they have not authorized.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41141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Email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2"/>
            <a:ext cx="8698380" cy="423998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As </a:t>
            </a:r>
            <a:r>
              <a:rPr lang="en-US" sz="1600" dirty="0" smtClean="0"/>
              <a:t>the level of use of email </a:t>
            </a:r>
            <a:r>
              <a:rPr lang="en-US" sz="1600" dirty="0" smtClean="0"/>
              <a:t>rises, </a:t>
            </a:r>
            <a:r>
              <a:rPr lang="en-US" sz="1600" dirty="0" smtClean="0"/>
              <a:t>security </a:t>
            </a:r>
            <a:r>
              <a:rPr lang="en-US" sz="1600" dirty="0"/>
              <a:t>becomes a greater priority.</a:t>
            </a:r>
            <a:r>
              <a:rPr lang="en-US" sz="1600" b="1" dirty="0"/>
              <a:t> </a:t>
            </a:r>
            <a:endParaRPr lang="en-US" sz="16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The </a:t>
            </a:r>
            <a:r>
              <a:rPr lang="en-IN" sz="1600" dirty="0"/>
              <a:t>way </a:t>
            </a:r>
            <a:r>
              <a:rPr lang="en-IN" sz="1600" dirty="0" smtClean="0"/>
              <a:t>users access </a:t>
            </a:r>
            <a:r>
              <a:rPr lang="en-IN" sz="1600" dirty="0"/>
              <a:t>email today also increases the opportunity for the threat of malware to be introduced.</a:t>
            </a:r>
            <a:endParaRPr lang="en-US" sz="1600" b="1" dirty="0" smtClean="0"/>
          </a:p>
          <a:p>
            <a:pPr marL="0" indent="0">
              <a:buNone/>
            </a:pPr>
            <a:r>
              <a:rPr lang="en-US" sz="1400" b="1" dirty="0" smtClean="0"/>
              <a:t>Examples of email threats:</a:t>
            </a:r>
            <a:endParaRPr lang="en-US" sz="14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/>
              <a:t>Attachment-based </a:t>
            </a:r>
            <a:r>
              <a:rPr lang="en-US" sz="1400" b="1" dirty="0" smtClean="0"/>
              <a:t>attacks</a:t>
            </a:r>
            <a:r>
              <a:rPr lang="en-US" sz="1400" dirty="0"/>
              <a:t> </a:t>
            </a:r>
            <a:r>
              <a:rPr lang="en-US" sz="1400" dirty="0" smtClean="0"/>
              <a:t>- Threat </a:t>
            </a:r>
            <a:r>
              <a:rPr lang="en-US" sz="1400" dirty="0"/>
              <a:t>actors embed malicious content in business files such as an email from the IT department. </a:t>
            </a:r>
            <a:r>
              <a:rPr lang="en-US" sz="1400" dirty="0" smtClean="0"/>
              <a:t>(social engineering is real-     google phishing test)</a:t>
            </a:r>
            <a:endParaRPr 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 smtClean="0"/>
              <a:t>Email spoofing</a:t>
            </a:r>
            <a:r>
              <a:rPr lang="en-US" sz="1400" dirty="0"/>
              <a:t> </a:t>
            </a:r>
            <a:r>
              <a:rPr lang="en-US" sz="1400" dirty="0" smtClean="0"/>
              <a:t>- Threat </a:t>
            </a:r>
            <a:r>
              <a:rPr lang="en-US" sz="1400" dirty="0"/>
              <a:t>actors create email messages with a forged sender address that is meant to fool the recipient into providing money or sensitive information. </a:t>
            </a:r>
            <a:endParaRPr 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/>
              <a:t>Spam </a:t>
            </a:r>
            <a:r>
              <a:rPr lang="en-US" sz="1400" b="1" dirty="0" smtClean="0"/>
              <a:t>email</a:t>
            </a:r>
            <a:r>
              <a:rPr lang="en-US" sz="1400" dirty="0" smtClean="0"/>
              <a:t> - Threat </a:t>
            </a:r>
            <a:r>
              <a:rPr lang="en-US" sz="1400" dirty="0"/>
              <a:t>actors send unsolicited email containing advertisements or malicious files. </a:t>
            </a:r>
            <a:endParaRPr 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/>
              <a:t>Open mail relay </a:t>
            </a:r>
            <a:r>
              <a:rPr lang="en-US" sz="1400" b="1" dirty="0" smtClean="0"/>
              <a:t>server - </a:t>
            </a:r>
            <a:r>
              <a:rPr lang="en-US" sz="1400" dirty="0" smtClean="0"/>
              <a:t>This </a:t>
            </a:r>
            <a:r>
              <a:rPr lang="en-US" sz="1400" dirty="0"/>
              <a:t>is an SMTP server that allows anybody on the internet to send mail.</a:t>
            </a: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--- Wild card SSL ( to be able to protect both main domain eg. domain.com and mail.domain.com 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  <a:endParaRPr lang="en-US" dirty="0"/>
          </a:p>
        </p:txBody>
      </p:sp>
      <p:sp>
        <p:nvSpPr>
          <p:cNvPr id="6147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Module Title: </a:t>
            </a:r>
            <a:r>
              <a:rPr lang="en-US" sz="1600" dirty="0"/>
              <a:t>Attacking What We Do</a:t>
            </a: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Module Objective</a:t>
            </a:r>
            <a:r>
              <a:rPr lang="en-US" sz="1600" dirty="0"/>
              <a:t>: Explain how common network applications and services are vulnerable to attack.</a:t>
            </a:r>
            <a:endParaRPr lang="en-US" sz="1600" dirty="0"/>
          </a:p>
          <a:p>
            <a:pPr marL="375285" indent="-285750">
              <a:spcBef>
                <a:spcPct val="300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4695" y="1916950"/>
          <a:ext cx="8263467" cy="9258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9322"/>
                <a:gridCol w="5924145"/>
              </a:tblGrid>
              <a:tr h="273509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 Title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 Objective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90823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IP Services</a:t>
                      </a:r>
                      <a:endParaRPr lang="en-US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>
                          <a:effectLst/>
                        </a:rPr>
                        <a:t>Explain IP service vulnerabilities</a:t>
                      </a:r>
                      <a:endParaRPr lang="en-US" b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154701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Enterprise 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endParaRPr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how network application vulnerabilities enable network attacks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Web-Exposed Databases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5540" y="835155"/>
            <a:ext cx="8698380" cy="394815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400" dirty="0"/>
              <a:t>Web applications commonly connect to a relational database to access data.</a:t>
            </a:r>
            <a:endParaRPr lang="en-US" sz="14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As relational </a:t>
            </a:r>
            <a:r>
              <a:rPr lang="en-US" sz="1400" dirty="0"/>
              <a:t>databases often contain sensitive data, databases are a frequent target for attacks</a:t>
            </a:r>
            <a:r>
              <a:rPr lang="en-US" sz="1400" dirty="0" smtClean="0"/>
              <a:t>.</a:t>
            </a:r>
            <a:endParaRPr lang="en-US" sz="1400" b="1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 smtClean="0"/>
              <a:t>Code Injection</a:t>
            </a:r>
            <a:endParaRPr lang="en-US" sz="1400" dirty="0" smtClean="0"/>
          </a:p>
          <a:p>
            <a:pPr lvl="2"/>
            <a:r>
              <a:rPr lang="en-US" sz="1400" dirty="0" smtClean="0"/>
              <a:t>The </a:t>
            </a:r>
            <a:r>
              <a:rPr lang="en-US" sz="1400" dirty="0"/>
              <a:t>attacker’s commands </a:t>
            </a:r>
            <a:r>
              <a:rPr lang="en-US" sz="1400" dirty="0" smtClean="0"/>
              <a:t>are </a:t>
            </a:r>
            <a:r>
              <a:rPr lang="en-US" sz="1400" dirty="0"/>
              <a:t>executed through the web application and has the same permissions as the web application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 lvl="2"/>
            <a:r>
              <a:rPr lang="en-IN" sz="1400" dirty="0"/>
              <a:t>This type of attack is used because often there is insufficient validation of input</a:t>
            </a:r>
            <a:r>
              <a:rPr lang="en-IN" sz="1400" dirty="0" smtClean="0"/>
              <a:t>.</a:t>
            </a:r>
            <a:endParaRPr lang="en-US" sz="1400" dirty="0"/>
          </a:p>
          <a:p>
            <a:pPr marL="0" lvl="2" indent="0">
              <a:buNone/>
            </a:pPr>
            <a:r>
              <a:rPr lang="en-US" sz="1400" b="1" dirty="0" smtClean="0"/>
              <a:t>SQL Injection</a:t>
            </a:r>
            <a:endParaRPr lang="en-US" sz="1400" b="1" dirty="0" smtClean="0"/>
          </a:p>
          <a:p>
            <a:pPr marL="443230" lvl="2" indent="-171450"/>
            <a:r>
              <a:rPr lang="en-IN" sz="1400" dirty="0"/>
              <a:t>Threat actors use SQL injections to breach the relational database, create malicious SQL queries, and obtain sensitive data from the relational </a:t>
            </a:r>
            <a:r>
              <a:rPr lang="en-IN" sz="1400" dirty="0" smtClean="0"/>
              <a:t>database.</a:t>
            </a:r>
            <a:endParaRPr lang="en-US" sz="1400" dirty="0" smtClean="0"/>
          </a:p>
          <a:p>
            <a:pPr marL="443230" lvl="2" indent="-171450"/>
            <a:r>
              <a:rPr lang="en-IN" sz="1400" dirty="0" smtClean="0"/>
              <a:t>A </a:t>
            </a:r>
            <a:r>
              <a:rPr lang="en-IN" sz="1400" dirty="0"/>
              <a:t>successful SQL injection exploit can read sensitive data from the database, modify database data, execute administration operations on the database, and sometimes, issue commands to the operating system.</a:t>
            </a:r>
            <a:endParaRPr lang="en-IN" sz="1400" dirty="0"/>
          </a:p>
          <a:p>
            <a:pPr marL="271780" lvl="2" indent="0">
              <a:buNone/>
            </a:pPr>
            <a:endParaRPr altLang="en-IN" sz="1400" dirty="0" smtClean="0"/>
          </a:p>
          <a:p>
            <a:pPr marL="271780" lvl="2" indent="0">
              <a:buNone/>
            </a:pPr>
            <a:r>
              <a:rPr altLang="en-IN" sz="1400" dirty="0" smtClean="0"/>
              <a:t>Tools - burpsuite, sqlmap- python, vega ---- OWASP  Project  - PHP, Python, MySQL</a:t>
            </a:r>
            <a:endParaRPr altLang="en-IN" sz="14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Client-side Scripting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1222" y="798943"/>
            <a:ext cx="8698380" cy="3948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Cross-Site Scripting</a:t>
            </a:r>
            <a:endParaRPr lang="en-US" sz="1600" dirty="0"/>
          </a:p>
          <a:p>
            <a:pPr marL="271780" lvl="2" indent="-180975"/>
            <a:r>
              <a:rPr lang="en-US" sz="1600" dirty="0"/>
              <a:t>Cross-Site Scripting (XSS) is where web pages that are executed on the client-side, within their own web browser, are injected with malicious scripts. </a:t>
            </a:r>
            <a:endParaRPr lang="en-US" sz="1600" dirty="0" smtClean="0"/>
          </a:p>
          <a:p>
            <a:pPr marL="271780" lvl="2" indent="-180975"/>
            <a:r>
              <a:rPr lang="en-US" sz="1600" dirty="0" smtClean="0"/>
              <a:t>These </a:t>
            </a:r>
            <a:r>
              <a:rPr lang="en-US" sz="1600" dirty="0"/>
              <a:t>scripts can be used by Visual Basic, JavaScript, and others to access a computer, collect sensitive information, or deploy more attacks and spread </a:t>
            </a:r>
            <a:r>
              <a:rPr lang="en-US" sz="1600" dirty="0" smtClean="0"/>
              <a:t>malware. </a:t>
            </a:r>
            <a:endParaRPr lang="en-US" sz="1600" dirty="0" smtClean="0"/>
          </a:p>
          <a:p>
            <a:pPr marL="271780" lvl="2" indent="-180975"/>
            <a:r>
              <a:rPr lang="en-US" sz="1600" dirty="0" smtClean="0"/>
              <a:t>The </a:t>
            </a:r>
            <a:r>
              <a:rPr lang="en-US" sz="1600" dirty="0"/>
              <a:t>t</a:t>
            </a:r>
            <a:r>
              <a:rPr lang="en-US" sz="1600" dirty="0" smtClean="0"/>
              <a:t>wo </a:t>
            </a:r>
            <a:r>
              <a:rPr lang="en-US" sz="1600" dirty="0" smtClean="0"/>
              <a:t>main </a:t>
            </a:r>
            <a:r>
              <a:rPr lang="en-US" sz="1600" dirty="0"/>
              <a:t>types of </a:t>
            </a:r>
            <a:r>
              <a:rPr lang="en-US" sz="1600" dirty="0" smtClean="0"/>
              <a:t>XSS are </a:t>
            </a:r>
            <a:r>
              <a:rPr lang="en-US" sz="1600" b="1" dirty="0" smtClean="0"/>
              <a:t>Stored </a:t>
            </a:r>
            <a:r>
              <a:rPr lang="en-US" sz="1600" b="1" dirty="0"/>
              <a:t>(</a:t>
            </a:r>
            <a:r>
              <a:rPr lang="en-US" sz="1600" b="1" dirty="0" smtClean="0"/>
              <a:t>persistent)</a:t>
            </a:r>
            <a:r>
              <a:rPr lang="en-US" sz="1600" dirty="0"/>
              <a:t> </a:t>
            </a:r>
            <a:r>
              <a:rPr lang="en-US" sz="1600" dirty="0" smtClean="0"/>
              <a:t>and </a:t>
            </a:r>
            <a:r>
              <a:rPr lang="en-US" sz="1600" b="1" dirty="0" smtClean="0"/>
              <a:t>Reflected </a:t>
            </a:r>
            <a:r>
              <a:rPr lang="en-US" sz="1600" b="1" dirty="0"/>
              <a:t>(non-persistent</a:t>
            </a:r>
            <a:r>
              <a:rPr lang="en-US" sz="1600" b="1" dirty="0" smtClean="0"/>
              <a:t>)</a:t>
            </a:r>
            <a:r>
              <a:rPr lang="en-US" sz="1600" b="1" dirty="0" smtClean="0"/>
              <a:t>.</a:t>
            </a:r>
            <a:endParaRPr lang="en-US" sz="1600" b="1" dirty="0" smtClean="0"/>
          </a:p>
          <a:p>
            <a:pPr marL="271780" indent="-180975">
              <a:buFont typeface="Arial" panose="020B0604020202020204" pitchFamily="34" charset="0"/>
              <a:buChar char="•"/>
            </a:pPr>
            <a:r>
              <a:rPr lang="en-IN" sz="1600" b="1" dirty="0"/>
              <a:t>W</a:t>
            </a:r>
            <a:r>
              <a:rPr lang="en-IN" sz="1600" b="1" dirty="0" smtClean="0"/>
              <a:t>ays </a:t>
            </a:r>
            <a:r>
              <a:rPr lang="en-IN" sz="1600" b="1" dirty="0"/>
              <a:t>to prevent or reduce XSS attacks</a:t>
            </a:r>
            <a:r>
              <a:rPr lang="en-IN" sz="1600" dirty="0"/>
              <a:t>:</a:t>
            </a:r>
            <a:endParaRPr lang="en-IN" sz="1600" dirty="0"/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 smtClean="0"/>
              <a:t>Ensure </a:t>
            </a:r>
            <a:r>
              <a:rPr lang="en-IN" sz="1600" dirty="0"/>
              <a:t>that web application developers are aware of XSS vulnerabilities and how to avoid them.</a:t>
            </a:r>
            <a:endParaRPr lang="en-IN" sz="1600" dirty="0"/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/>
              <a:t>Use an IPS implementation to detect and prevent malicious scripts.</a:t>
            </a:r>
            <a:endParaRPr lang="en-IN" sz="1600" dirty="0"/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/>
              <a:t>Use a web proxy to block malicious sites.</a:t>
            </a:r>
            <a:endParaRPr lang="en-IN" sz="1600" dirty="0"/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/>
              <a:t>Use a service such as Cisco Umbrella to prevent users from navigating to </a:t>
            </a:r>
            <a:r>
              <a:rPr lang="en-IN" sz="1600" dirty="0" smtClean="0"/>
              <a:t>malicious websites.</a:t>
            </a:r>
            <a:endParaRPr lang="en-IN" sz="1600" dirty="0"/>
          </a:p>
          <a:p>
            <a:pPr lvl="2"/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Attacking a MySQL Database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948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In this lab, you will </a:t>
            </a:r>
            <a:r>
              <a:rPr lang="en-US" sz="1600" dirty="0" smtClean="0"/>
              <a:t>complete the following objective</a:t>
            </a:r>
            <a:r>
              <a:rPr lang="en-US" sz="1600" dirty="0" smtClean="0"/>
              <a:t> </a:t>
            </a:r>
            <a:r>
              <a:rPr lang="en-US" sz="1600" dirty="0" smtClean="0"/>
              <a:t>: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View a </a:t>
            </a:r>
            <a:r>
              <a:rPr lang="en-US" sz="1600" dirty="0" smtClean="0"/>
              <a:t>PCAP </a:t>
            </a:r>
            <a:r>
              <a:rPr lang="en-US" sz="1600" dirty="0"/>
              <a:t>file from a previous attack against a SQL database.</a:t>
            </a:r>
            <a:endParaRPr lang="fr-FR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Reading Server Logs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948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In this lab, you will complete the following objectives</a:t>
            </a:r>
            <a:r>
              <a:rPr lang="en-US" sz="1600" dirty="0" smtClean="0"/>
              <a:t>: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Reading Log Files with </a:t>
            </a:r>
            <a:r>
              <a:rPr lang="en-US" sz="1600" b="1" dirty="0" smtClean="0"/>
              <a:t>cat</a:t>
            </a:r>
            <a:r>
              <a:rPr lang="en-US" sz="1600" dirty="0"/>
              <a:t>, </a:t>
            </a:r>
            <a:r>
              <a:rPr lang="en-US" sz="1600" b="1" dirty="0" smtClean="0"/>
              <a:t>more</a:t>
            </a:r>
            <a:r>
              <a:rPr lang="en-US" sz="1600" dirty="0"/>
              <a:t>, and </a:t>
            </a:r>
            <a:r>
              <a:rPr lang="en-US" sz="1600" b="1" dirty="0" smtClean="0"/>
              <a:t>less</a:t>
            </a:r>
            <a:endParaRPr lang="en-US" sz="1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Log Files and Syslog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Log Files and </a:t>
            </a:r>
            <a:r>
              <a:rPr lang="en-US" sz="1600" b="1" dirty="0" err="1" smtClean="0"/>
              <a:t>journalctl</a:t>
            </a:r>
            <a:endParaRPr lang="en-US" sz="1600" b="1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326" y="1702341"/>
            <a:ext cx="8348870" cy="1610116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17.3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 Summary</a:t>
            </a:r>
            <a:br>
              <a:rPr lang="en-US" dirty="0"/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5100087" cy="757551"/>
          </a:xfrm>
        </p:spPr>
        <p:txBody>
          <a:bodyPr/>
          <a:lstStyle/>
          <a:p>
            <a:r>
              <a:rPr lang="en-US" altLang="en-US" sz="1200" dirty="0" smtClean="0"/>
              <a:t>Attacking What We Do Summary</a:t>
            </a:r>
            <a:br>
              <a:rPr lang="en-US" altLang="en-US" sz="1800" dirty="0" smtClean="0"/>
            </a:br>
            <a:r>
              <a:rPr lang="en-US" altLang="en-US" sz="1800" dirty="0" smtClean="0"/>
              <a:t>What Did I Learn in this Module?</a:t>
            </a:r>
            <a:br>
              <a:rPr lang="en-US" altLang="en-US" sz="1800" dirty="0" smtClean="0"/>
            </a:br>
            <a:r>
              <a:rPr lang="en-US" altLang="en-US" sz="1800" dirty="0" smtClean="0"/>
              <a:t>APR, DHCP, IP , Web Services</a:t>
            </a:r>
            <a:endParaRPr lang="en-US" altLang="en-US" sz="18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9088" y="744550"/>
            <a:ext cx="8840141" cy="4274248"/>
          </a:xfrm>
        </p:spPr>
        <p:txBody>
          <a:bodyPr/>
          <a:lstStyle/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Any </a:t>
            </a:r>
            <a:r>
              <a:rPr lang="en-US" sz="1600" dirty="0"/>
              <a:t>client can send an unsolicited ARP Reply called a “gratuitous ARP.”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threat actor can poison the ARP cache of devices on the local network, creating an MiTM attack to redirect traffic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Domain Name Service (DNS) protocol </a:t>
            </a:r>
            <a:r>
              <a:rPr lang="en-US" sz="1600" dirty="0" smtClean="0"/>
              <a:t>uses </a:t>
            </a:r>
            <a:r>
              <a:rPr lang="en-US" sz="1600" dirty="0" smtClean="0"/>
              <a:t>Resource </a:t>
            </a:r>
            <a:r>
              <a:rPr lang="en-US" sz="1600" dirty="0"/>
              <a:t>R</a:t>
            </a:r>
            <a:r>
              <a:rPr lang="en-US" sz="1600" dirty="0" smtClean="0"/>
              <a:t>ecords </a:t>
            </a:r>
            <a:r>
              <a:rPr lang="en-US" sz="1600" dirty="0"/>
              <a:t>(RR) to identify the type of DNS </a:t>
            </a:r>
            <a:r>
              <a:rPr lang="en-US" sz="1600" dirty="0" smtClean="0"/>
              <a:t>response.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DNS </a:t>
            </a:r>
            <a:r>
              <a:rPr lang="en-US" sz="1600" dirty="0"/>
              <a:t>open resolvers are vulnerable to multiple malicious activities, including DNS cache poisoning, in which falsified records are provided to the open resolver.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In DNS </a:t>
            </a:r>
            <a:r>
              <a:rPr lang="en-US" sz="1600" dirty="0"/>
              <a:t>amplification and reflection </a:t>
            </a:r>
            <a:r>
              <a:rPr lang="en-US" sz="1600" dirty="0" smtClean="0"/>
              <a:t>attacks, </a:t>
            </a:r>
            <a:r>
              <a:rPr lang="en-US" sz="1600" dirty="0" smtClean="0"/>
              <a:t>the </a:t>
            </a:r>
            <a:r>
              <a:rPr lang="en-US" sz="1600" dirty="0"/>
              <a:t>benign nature of the DNS protocol is exploited to cause DoS</a:t>
            </a:r>
            <a:r>
              <a:rPr lang="en-US" sz="1600" dirty="0" smtClean="0"/>
              <a:t>/ DDoS </a:t>
            </a:r>
            <a:r>
              <a:rPr lang="en-US" sz="1600" dirty="0"/>
              <a:t>attacks.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DNS resource utilization attacks, a DoS attack is launched against the DNS server itself.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Threat </a:t>
            </a:r>
            <a:r>
              <a:rPr lang="en-US" sz="1600" dirty="0" smtClean="0"/>
              <a:t>actors </a:t>
            </a:r>
            <a:r>
              <a:rPr lang="en-US" sz="1600" dirty="0" smtClean="0"/>
              <a:t>use Fast </a:t>
            </a:r>
            <a:r>
              <a:rPr lang="en-US" sz="1600" dirty="0"/>
              <a:t>Flux, in which malicious servers will rapidly change their IP address.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To </a:t>
            </a:r>
            <a:r>
              <a:rPr lang="en-US" sz="1600" dirty="0" smtClean="0"/>
              <a:t>stop </a:t>
            </a:r>
            <a:r>
              <a:rPr lang="en-US" sz="1600" dirty="0"/>
              <a:t>DNS tunneling, a filter that inspects DNS traffic must be used.</a:t>
            </a:r>
            <a:endParaRPr lang="en-US" sz="16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5181568" cy="757551"/>
          </a:xfrm>
        </p:spPr>
        <p:txBody>
          <a:bodyPr/>
          <a:lstStyle/>
          <a:p>
            <a:r>
              <a:rPr lang="en-US" altLang="en-US" sz="1600" dirty="0" smtClean="0"/>
              <a:t>Attacking What We do Summary</a:t>
            </a:r>
            <a:br>
              <a:rPr lang="en-US" altLang="en-US" dirty="0" smtClean="0"/>
            </a:br>
            <a:r>
              <a:rPr lang="en-US" altLang="en-US" dirty="0" smtClean="0"/>
              <a:t>What </a:t>
            </a:r>
            <a:r>
              <a:rPr lang="en-US" altLang="en-US" dirty="0" smtClean="0"/>
              <a:t>Did </a:t>
            </a:r>
            <a:r>
              <a:rPr lang="en-US" altLang="en-US" dirty="0" smtClean="0"/>
              <a:t>I </a:t>
            </a:r>
            <a:r>
              <a:rPr lang="en-US" altLang="en-US" dirty="0" smtClean="0"/>
              <a:t>Learn </a:t>
            </a:r>
            <a:r>
              <a:rPr lang="en-US" altLang="en-US" dirty="0" smtClean="0"/>
              <a:t>in this </a:t>
            </a:r>
            <a:r>
              <a:rPr lang="en-US" altLang="en-US" dirty="0" smtClean="0"/>
              <a:t>Module</a:t>
            </a:r>
            <a:r>
              <a:rPr lang="en-US" altLang="en-US" dirty="0" smtClean="0"/>
              <a:t>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88141" y="789815"/>
            <a:ext cx="8840141" cy="379479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DHCP spoofing attack occurs when a rogue DHCP server is connected to the network and provides false IP configuration parameters to legitimate clients.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compromised web page redirects the user to a site that hosts malicious </a:t>
            </a:r>
            <a:r>
              <a:rPr lang="en-US" sz="1600" dirty="0" smtClean="0"/>
              <a:t>code which is known </a:t>
            </a:r>
            <a:r>
              <a:rPr lang="en-US" sz="1600" dirty="0"/>
              <a:t>as a drive-by download.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Cross-Site </a:t>
            </a:r>
            <a:r>
              <a:rPr lang="en-US" sz="1600" dirty="0"/>
              <a:t>Scripting (XSS) attacks occur when browsers execute malicious scripts on the client and provide threat actors with access to sensitive information on the local host.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OWASP Top 10 Web Application Security Risks is designed to help organizations create secure web applications. </a:t>
            </a:r>
            <a:endParaRPr lang="en-US" sz="16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panose="020B0604020202020204" pitchFamily="34" charset="0"/>
              </a:rPr>
              <a:t>Module </a:t>
            </a:r>
            <a:r>
              <a:rPr lang="en-US" sz="1400" dirty="0" smtClean="0">
                <a:latin typeface="Arial" panose="020B0604020202020204" pitchFamily="34" charset="0"/>
              </a:rPr>
              <a:t>17</a:t>
            </a:r>
            <a:br>
              <a:rPr lang="en-US" dirty="0"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1403287" y="1120374"/>
          <a:ext cx="6400800" cy="1463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20352"/>
                <a:gridCol w="3780448"/>
              </a:tblGrid>
              <a:tr h="1034352">
                <a:tc>
                  <a:txBody>
                    <a:bodyPr/>
                    <a:lstStyle/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Record resource (RR)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Command and Control (C&amp;C) 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iFrame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Open Web Application Security Project (OWASP) 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Cross-Site Scripting (XSS) 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Domain Shadowing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7992" y="1104253"/>
            <a:ext cx="7156174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17.1 IP 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</a:t>
            </a:r>
            <a:r>
              <a:rPr lang="en-US" sz="1600" dirty="0" smtClean="0"/>
              <a:t>Do</a:t>
            </a:r>
            <a:endParaRPr lang="en-US" sz="1600" dirty="0"/>
          </a:p>
          <a:p>
            <a:r>
              <a:rPr lang="en-US" dirty="0" smtClean="0"/>
              <a:t>ARP Vulnerabilities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80837"/>
            <a:ext cx="4102010" cy="38800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Hosts broadcast an ARP Request to other hosts on the network segment to determine the MAC address of a host with a particular IP address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host with the matching IP address in the ARP Request sends an ARP </a:t>
            </a:r>
            <a:r>
              <a:rPr lang="en-US" sz="1600" dirty="0" smtClean="0"/>
              <a:t>Reply</a:t>
            </a:r>
            <a:r>
              <a:rPr lang="en-US" sz="1600" dirty="0"/>
              <a:t> </a:t>
            </a:r>
            <a:r>
              <a:rPr lang="en-US" sz="1600" dirty="0" smtClean="0"/>
              <a:t>called </a:t>
            </a:r>
            <a:r>
              <a:rPr lang="en-US" sz="1600" dirty="0" smtClean="0"/>
              <a:t>“gratuitous </a:t>
            </a:r>
            <a:r>
              <a:rPr lang="en-US" sz="1600" dirty="0"/>
              <a:t>ARP</a:t>
            </a:r>
            <a:r>
              <a:rPr lang="en-US" sz="1600" dirty="0" smtClean="0"/>
              <a:t>.”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A </a:t>
            </a:r>
            <a:r>
              <a:rPr lang="en-IN" sz="1600" dirty="0"/>
              <a:t>threat actor can poison the ARP cache of devices on the local </a:t>
            </a:r>
            <a:r>
              <a:rPr lang="en-IN" sz="1600" dirty="0" smtClean="0"/>
              <a:t>network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The goal is to associate the threat actor’s MAC address with the IP address of the default gateway in the ARP caches of hosts on the LAN segment. </a:t>
            </a:r>
            <a:br>
              <a:rPr lang="en-IN" sz="1600" dirty="0"/>
            </a:b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555" y="1514386"/>
            <a:ext cx="4805363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05555" y="1164931"/>
            <a:ext cx="4938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rgbClr val="000000"/>
                </a:solidFill>
              </a:rPr>
              <a:t>Play the </a:t>
            </a:r>
            <a:r>
              <a:rPr lang="en-IN" sz="1600" dirty="0">
                <a:solidFill>
                  <a:srgbClr val="000000"/>
                </a:solidFill>
              </a:rPr>
              <a:t>animation to see the ARP process at work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ARP </a:t>
            </a:r>
            <a:r>
              <a:rPr lang="en-US" dirty="0"/>
              <a:t>Cache Poisoning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853262"/>
            <a:ext cx="8494097" cy="68582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ARP cache poisoning can be used to launch </a:t>
            </a:r>
            <a:r>
              <a:rPr lang="en-US" sz="1600" dirty="0" smtClean="0"/>
              <a:t>various </a:t>
            </a:r>
            <a:r>
              <a:rPr lang="en-US" sz="1600" dirty="0"/>
              <a:t>man-in-the-middle attacks</a:t>
            </a:r>
            <a:r>
              <a:rPr lang="en-US" sz="1600" dirty="0" smtClean="0"/>
              <a:t>.</a:t>
            </a: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ARP </a:t>
            </a:r>
            <a:r>
              <a:rPr lang="en-US" sz="1600" b="1" dirty="0"/>
              <a:t>cache </a:t>
            </a:r>
            <a:r>
              <a:rPr lang="en-US" sz="1600" b="1" dirty="0" smtClean="0"/>
              <a:t>poisoning </a:t>
            </a:r>
            <a:r>
              <a:rPr lang="en-US" sz="1600" b="1" dirty="0" smtClean="0"/>
              <a:t>process</a:t>
            </a:r>
            <a:endParaRPr lang="en-US" sz="1600" b="1" dirty="0" smtClean="0"/>
          </a:p>
        </p:txBody>
      </p:sp>
      <p:sp>
        <p:nvSpPr>
          <p:cNvPr id="4" name="TextBox 1"/>
          <p:cNvSpPr txBox="1"/>
          <p:nvPr/>
        </p:nvSpPr>
        <p:spPr>
          <a:xfrm>
            <a:off x="282202" y="1611519"/>
            <a:ext cx="2599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ARP Request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02" y="1977433"/>
            <a:ext cx="2599068" cy="187710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Box 2"/>
          <p:cNvSpPr txBox="1"/>
          <p:nvPr/>
        </p:nvSpPr>
        <p:spPr>
          <a:xfrm>
            <a:off x="3000345" y="1636142"/>
            <a:ext cx="3076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ARP Reply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45" y="1993354"/>
            <a:ext cx="3076536" cy="185569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3"/>
          <p:cNvSpPr txBox="1"/>
          <p:nvPr/>
        </p:nvSpPr>
        <p:spPr>
          <a:xfrm>
            <a:off x="5993394" y="1625588"/>
            <a:ext cx="3159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Spoofed Gratuitous ARP replies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"/>
          <a:stretch>
            <a:fillRect/>
          </a:stretch>
        </p:blipFill>
        <p:spPr bwMode="auto">
          <a:xfrm>
            <a:off x="6195955" y="2031729"/>
            <a:ext cx="2830356" cy="180826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 txBox="1"/>
          <p:nvPr/>
        </p:nvSpPr>
        <p:spPr>
          <a:xfrm>
            <a:off x="244443" y="3965410"/>
            <a:ext cx="8781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000000"/>
                </a:solidFill>
              </a:rPr>
              <a:t>Note</a:t>
            </a:r>
            <a:r>
              <a:rPr lang="en-US" sz="1600" i="1" dirty="0" smtClean="0">
                <a:solidFill>
                  <a:srgbClr val="000000"/>
                </a:solidFill>
              </a:rPr>
              <a:t>: There </a:t>
            </a:r>
            <a:r>
              <a:rPr lang="en-US" sz="1600" i="1" dirty="0">
                <a:solidFill>
                  <a:srgbClr val="000000"/>
                </a:solidFill>
              </a:rPr>
              <a:t>are many tools available on the internet to create ARP MITM attacks including </a:t>
            </a:r>
            <a:r>
              <a:rPr lang="en-US" sz="1600" i="1" dirty="0" err="1">
                <a:solidFill>
                  <a:srgbClr val="000000"/>
                </a:solidFill>
              </a:rPr>
              <a:t>dsniff</a:t>
            </a:r>
            <a:r>
              <a:rPr lang="en-US" sz="1600" i="1" dirty="0">
                <a:solidFill>
                  <a:srgbClr val="000000"/>
                </a:solidFill>
              </a:rPr>
              <a:t>, Cain &amp; Abel, </a:t>
            </a:r>
            <a:r>
              <a:rPr lang="en-US" sz="1600" i="1" dirty="0" err="1">
                <a:solidFill>
                  <a:srgbClr val="000000"/>
                </a:solidFill>
              </a:rPr>
              <a:t>ettercap</a:t>
            </a:r>
            <a:r>
              <a:rPr lang="en-US" sz="1600" i="1" dirty="0">
                <a:solidFill>
                  <a:srgbClr val="000000"/>
                </a:solidFill>
              </a:rPr>
              <a:t>, Yersinia, and others</a:t>
            </a:r>
            <a:r>
              <a:rPr lang="en-US" sz="1600" i="1" dirty="0" smtClean="0">
                <a:solidFill>
                  <a:srgbClr val="000000"/>
                </a:solidFill>
              </a:rPr>
              <a:t>.</a:t>
            </a:r>
            <a:endParaRPr lang="en-US" sz="1600" i="1" dirty="0">
              <a:solidFill>
                <a:srgbClr val="00000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DNS </a:t>
            </a:r>
            <a:r>
              <a:rPr lang="en-US" dirty="0"/>
              <a:t>Attacks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3748" cy="134114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/>
              <a:t>DNS attacks include the following: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 smtClean="0"/>
              <a:t>DNS </a:t>
            </a:r>
            <a:r>
              <a:rPr lang="en-US" sz="1600" b="1" dirty="0"/>
              <a:t>open resolver </a:t>
            </a:r>
            <a:r>
              <a:rPr lang="en-US" sz="1600" b="1" dirty="0" smtClean="0"/>
              <a:t>attacks:</a:t>
            </a:r>
            <a:endParaRPr lang="en-US" sz="1600" b="1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DNS open resolver </a:t>
            </a:r>
            <a:r>
              <a:rPr lang="en-US" sz="1600" dirty="0" smtClean="0"/>
              <a:t>is a </a:t>
            </a:r>
            <a:r>
              <a:rPr lang="en-IN" sz="1600" dirty="0"/>
              <a:t>publicly open DNS </a:t>
            </a:r>
            <a:r>
              <a:rPr lang="en-IN" sz="1600" dirty="0" smtClean="0"/>
              <a:t>server </a:t>
            </a:r>
            <a:r>
              <a:rPr lang="en-IN" sz="1600" dirty="0"/>
              <a:t>such as </a:t>
            </a:r>
            <a:r>
              <a:rPr lang="en-IN" sz="1600" dirty="0" smtClean="0"/>
              <a:t>Google DNS </a:t>
            </a:r>
            <a:r>
              <a:rPr lang="en-IN" sz="1600" dirty="0"/>
              <a:t>(8.8.8.8) </a:t>
            </a:r>
            <a:r>
              <a:rPr lang="en-IN" sz="1600" dirty="0" smtClean="0"/>
              <a:t>that </a:t>
            </a:r>
            <a:r>
              <a:rPr lang="en-US" sz="1600" dirty="0" smtClean="0"/>
              <a:t>answers client’s queries outside </a:t>
            </a:r>
            <a:r>
              <a:rPr lang="en-US" sz="1600" dirty="0"/>
              <a:t>its administrative </a:t>
            </a:r>
            <a:r>
              <a:rPr lang="en-US" sz="1600" dirty="0" smtClean="0"/>
              <a:t>domain</a:t>
            </a:r>
            <a:r>
              <a:rPr lang="en-US" sz="1600" dirty="0" smtClean="0"/>
              <a:t>. DNS </a:t>
            </a:r>
            <a:r>
              <a:rPr lang="en-US" sz="1600" dirty="0"/>
              <a:t>open resolvers are vulnerable to multiple malicious activities described in the table.</a:t>
            </a:r>
            <a:endParaRPr lang="en-US" sz="1600" b="1" dirty="0"/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None/>
            </a:pPr>
            <a:endParaRPr lang="en-US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66407" y="2334657"/>
          <a:ext cx="8330120" cy="2256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9712"/>
                <a:gridCol w="5120408"/>
              </a:tblGrid>
              <a:tr h="477115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DNS Resolver Vulnerabilities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Description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727463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DNS cache poisoning attacks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send spoofed, falsified </a:t>
                      </a:r>
                      <a:r>
                        <a:rPr lang="en-US" b="0" dirty="0" smtClean="0">
                          <a:effectLst/>
                        </a:rPr>
                        <a:t>Record </a:t>
                      </a:r>
                      <a:r>
                        <a:rPr lang="en-US" b="0" dirty="0">
                          <a:effectLst/>
                        </a:rPr>
                        <a:t>R</a:t>
                      </a:r>
                      <a:r>
                        <a:rPr lang="en-US" b="0" dirty="0" smtClean="0">
                          <a:effectLst/>
                        </a:rPr>
                        <a:t>esource </a:t>
                      </a:r>
                      <a:r>
                        <a:rPr lang="en-US" b="0" dirty="0">
                          <a:effectLst/>
                        </a:rPr>
                        <a:t>(RR) information to a DNS resolver to redirect users from legitimate sites to malicious sites. 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16386">
                <a:tc>
                  <a:txBody>
                    <a:bodyPr/>
                    <a:lstStyle/>
                    <a:p>
                      <a:pPr fontAlgn="ctr"/>
                      <a:r>
                        <a:rPr lang="en-US" b="1">
                          <a:effectLst/>
                        </a:rPr>
                        <a:t>DNS amplification and reflection attacks</a:t>
                      </a:r>
                      <a:endParaRPr lang="en-US" b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 smtClean="0">
                          <a:effectLst/>
                        </a:rPr>
                        <a:t>Threat </a:t>
                      </a:r>
                      <a:r>
                        <a:rPr lang="en-US" b="0" dirty="0">
                          <a:effectLst/>
                        </a:rPr>
                        <a:t>actors send DNS messages to the open resolvers using the IP address of a target host. 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16386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DNS resource utilization attacks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 smtClean="0">
                          <a:effectLst/>
                        </a:rPr>
                        <a:t>This </a:t>
                      </a:r>
                      <a:r>
                        <a:rPr lang="en-US" b="0" dirty="0">
                          <a:effectLst/>
                        </a:rPr>
                        <a:t>DoS attack consumes all the available resources to negatively affect the operations of the DNS open resolver. 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DNS Attacks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3748" cy="134114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DNS </a:t>
            </a:r>
            <a:r>
              <a:rPr lang="en-US" b="1" dirty="0"/>
              <a:t>Stealth </a:t>
            </a:r>
            <a:r>
              <a:rPr lang="en-US" b="1" dirty="0" smtClean="0"/>
              <a:t>Attacks</a:t>
            </a:r>
            <a:endParaRPr lang="en-US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To hide their identity, threat actors also use the DNS stealth techniques described in the table to carry out their attacks.</a:t>
            </a:r>
            <a:endParaRPr lang="en-US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76135" y="1921079"/>
          <a:ext cx="8330120" cy="2610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7533"/>
                <a:gridCol w="5622587"/>
              </a:tblGrid>
              <a:tr h="384017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DNS Stealth Techniques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Description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85515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Fast Flux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use this technique to hide their phishing and malware delivery </a:t>
                      </a:r>
                      <a:r>
                        <a:rPr lang="en-US" b="0" dirty="0" smtClean="0">
                          <a:effectLst/>
                        </a:rPr>
                        <a:t>sites. </a:t>
                      </a:r>
                      <a:r>
                        <a:rPr lang="en-US" b="0" dirty="0">
                          <a:effectLst/>
                        </a:rPr>
                        <a:t>The DNS IP addresses are continuously changed within minutes. 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85515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Double IP Flux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use this technique to rapidly change the hostname to IP address mappings and to also change the authoritative name server. </a:t>
                      </a:r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increases the difficulty of identifying the source of the attack.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755406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Domain Generation Algorithms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use this technique in malware to randomly generate domain names that can then be used as rendezvous points to their command and control (C&amp;C) servers.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DNS Attacks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3748" cy="2343090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DNS Domain Shadowing </a:t>
            </a:r>
            <a:r>
              <a:rPr lang="en-US" sz="1600" b="1" dirty="0" smtClean="0"/>
              <a:t>Attacks</a:t>
            </a:r>
            <a:endParaRPr lang="en-US" sz="16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In Domain Shadowing, threat </a:t>
            </a:r>
            <a:r>
              <a:rPr lang="en-US" sz="1600" dirty="0"/>
              <a:t>actor </a:t>
            </a:r>
            <a:r>
              <a:rPr lang="en-US" sz="1600" dirty="0" smtClean="0"/>
              <a:t>gather </a:t>
            </a:r>
            <a:r>
              <a:rPr lang="en-US" sz="1600" dirty="0"/>
              <a:t>domain account credentials in order to </a:t>
            </a:r>
            <a:r>
              <a:rPr lang="en-US" sz="1600" dirty="0" smtClean="0"/>
              <a:t>create </a:t>
            </a:r>
            <a:r>
              <a:rPr lang="en-US" sz="1600" dirty="0"/>
              <a:t>multiple sub-domains </a:t>
            </a:r>
            <a:r>
              <a:rPr lang="en-US" sz="1600" dirty="0" smtClean="0"/>
              <a:t>which will be used during </a:t>
            </a:r>
            <a:r>
              <a:rPr lang="en-US" sz="1600" dirty="0"/>
              <a:t>the attacks.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These </a:t>
            </a:r>
            <a:r>
              <a:rPr lang="en-US" sz="1600" dirty="0"/>
              <a:t>subdomains typically point to malicious servers without alerting the actual owner of the parent domain.</a:t>
            </a:r>
            <a:endParaRPr lang="en-US" sz="1600" b="1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Attacking What We Do</a:t>
            </a:r>
            <a:endParaRPr lang="en-US" sz="1600" dirty="0"/>
          </a:p>
          <a:p>
            <a:r>
              <a:rPr lang="en-US" dirty="0" smtClean="0"/>
              <a:t>DNS </a:t>
            </a:r>
            <a:r>
              <a:rPr lang="en-US" dirty="0"/>
              <a:t>Tunneling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8583476" cy="340340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is necessary for the cybersecurity analyst to be able to detect when an attacker is using DNS tunneling to steal data, and prevent and contain the attack.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accomplish this, the security analyst must implement a solution that can block the outbound communications from the infected hosts.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Threat actors who use DNS tunneling place non-DNS traffic within DNS traffic. </a:t>
            </a:r>
            <a:r>
              <a:rPr lang="en-US" sz="1600" dirty="0" smtClean="0"/>
              <a:t>This </a:t>
            </a:r>
            <a:r>
              <a:rPr lang="en-US" sz="1600" dirty="0"/>
              <a:t>method often circumvents security solutions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/>
              <a:t>For the threat actor to use DNS tunneling, the different types of DNS records such as TXT, MX, SRV, NULL, A, or CNAME are altered. </a:t>
            </a:r>
            <a:r>
              <a:rPr lang="en-IN" sz="1600" dirty="0"/>
              <a:t>For example, a TXT record can store the commands that are sent to the infected host bots as DNS replies. 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To </a:t>
            </a:r>
            <a:r>
              <a:rPr lang="en-IN" sz="1600" dirty="0" smtClean="0"/>
              <a:t>stop </a:t>
            </a:r>
            <a:r>
              <a:rPr lang="en-IN" sz="1600" dirty="0"/>
              <a:t>DNS </a:t>
            </a:r>
            <a:r>
              <a:rPr lang="en-IN" sz="1600" dirty="0" err="1"/>
              <a:t>tunneling</a:t>
            </a:r>
            <a:r>
              <a:rPr lang="en-IN" sz="1600" dirty="0"/>
              <a:t>, a filter that inspects DNS traffic must be </a:t>
            </a:r>
            <a:r>
              <a:rPr lang="en-IN" sz="1600" dirty="0" smtClean="0"/>
              <a:t>used.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RTICULATE_SLIDE_THUMBNAIL_REFRESH" val="1"/>
</p:tagLst>
</file>

<file path=ppt/tags/tag10.xml><?xml version="1.0" encoding="utf-8"?>
<p:tagLst xmlns:p="http://schemas.openxmlformats.org/presentationml/2006/main">
  <p:tag name="ARTICULATE_SLIDE_THUMBNAIL_REFRESH" val="1"/>
</p:tagLst>
</file>

<file path=ppt/tags/tag11.xml><?xml version="1.0" encoding="utf-8"?>
<p:tagLst xmlns:p="http://schemas.openxmlformats.org/presentationml/2006/main">
  <p:tag name="ARTICULATE_SLIDE_THUMBNAIL_REFRESH" val="1"/>
</p:tagLst>
</file>

<file path=ppt/tags/tag12.xml><?xml version="1.0" encoding="utf-8"?>
<p:tagLst xmlns:p="http://schemas.openxmlformats.org/presentationml/2006/main">
  <p:tag name="ARTICULATE_SLIDE_THUMBNAIL_REFRESH" val="1"/>
</p:tagLst>
</file>

<file path=ppt/tags/tag13.xml><?xml version="1.0" encoding="utf-8"?>
<p:tagLst xmlns:p="http://schemas.openxmlformats.org/presentationml/2006/main">
  <p:tag name="ARTICULATE_SLIDE_THUMBNAIL_REFRESH" val="1"/>
</p:tagLst>
</file>

<file path=ppt/tags/tag14.xml><?xml version="1.0" encoding="utf-8"?>
<p:tagLst xmlns:p="http://schemas.openxmlformats.org/presentationml/2006/main">
  <p:tag name="ARTICULATE_SLIDE_THUMBNAIL_REFRESH" val="1"/>
</p:tagLst>
</file>

<file path=ppt/tags/tag15.xml><?xml version="1.0" encoding="utf-8"?>
<p:tagLst xmlns:p="http://schemas.openxmlformats.org/presentationml/2006/main">
  <p:tag name="ARTICULATE_SLIDE_THUMBNAIL_REFRESH" val="1"/>
</p:tagLst>
</file>

<file path=ppt/tags/tag16.xml><?xml version="1.0" encoding="utf-8"?>
<p:tagLst xmlns:p="http://schemas.openxmlformats.org/presentationml/2006/main">
  <p:tag name="ARTICULATE_SLIDE_THUMBNAIL_REFRESH" val="1"/>
</p:tagLst>
</file>

<file path=ppt/tags/tag17.xml><?xml version="1.0" encoding="utf-8"?>
<p:tagLst xmlns:p="http://schemas.openxmlformats.org/presentationml/2006/main">
  <p:tag name="ARTICULATE_SLIDE_THUMBNAIL_REFRESH" val="1"/>
</p:tagLst>
</file>

<file path=ppt/tags/tag18.xml><?xml version="1.0" encoding="utf-8"?>
<p:tagLst xmlns:p="http://schemas.openxmlformats.org/presentationml/2006/main">
  <p:tag name="ARTICULATE_SLIDE_THUMBNAIL_REFRESH" val="1"/>
</p:tagLst>
</file>

<file path=ppt/tags/tag19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ags/tag20.xml><?xml version="1.0" encoding="utf-8"?>
<p:tagLst xmlns:p="http://schemas.openxmlformats.org/presentationml/2006/main">
  <p:tag name="ARTICULATE_SLIDE_THUMBNAIL_REFRESH" val="1"/>
</p:tagLst>
</file>

<file path=ppt/tags/tag21.xml><?xml version="1.0" encoding="utf-8"?>
<p:tagLst xmlns:p="http://schemas.openxmlformats.org/presentationml/2006/main">
  <p:tag name="ARTICULATE_SLIDE_THUMBNAIL_REFRESH" val="1"/>
</p:tagLst>
</file>

<file path=ppt/tags/tag22.xml><?xml version="1.0" encoding="utf-8"?>
<p:tagLst xmlns:p="http://schemas.openxmlformats.org/presentationml/2006/main">
  <p:tag name="ARTICULATE_SLIDE_THUMBNAIL_REFRESH" val="1"/>
</p:tagLst>
</file>

<file path=ppt/tags/tag23.xml><?xml version="1.0" encoding="utf-8"?>
<p:tagLst xmlns:p="http://schemas.openxmlformats.org/presentationml/2006/main">
  <p:tag name="ARTICULATE_SLIDE_THUMBNAIL_REFRESH" val="1"/>
</p:tagLst>
</file>

<file path=ppt/tags/tag24.xml><?xml version="1.0" encoding="utf-8"?>
<p:tagLst xmlns:p="http://schemas.openxmlformats.org/presentationml/2006/main">
  <p:tag name="ARTICULATE_SLIDE_THUMBNAIL_REFRESH" val="1"/>
</p:tagLst>
</file>

<file path=ppt/tags/tag25.xml><?xml version="1.0" encoding="utf-8"?>
<p:tagLst xmlns:p="http://schemas.openxmlformats.org/presentationml/2006/main">
  <p:tag name="ARTICULATE_SLIDE_THUMBNAIL_REFRESH" val="1"/>
</p:tagLst>
</file>

<file path=ppt/tags/tag26.xml><?xml version="1.0" encoding="utf-8"?>
<p:tagLst xmlns:p="http://schemas.openxmlformats.org/presentationml/2006/main">
  <p:tag name="ARTICULATE_SLIDE_COUNT" val="71"/>
  <p:tag name="ARTICULATE_PROJECT_OPEN" val="0"/>
</p:tagLst>
</file>

<file path=ppt/tags/tag3.xml><?xml version="1.0" encoding="utf-8"?>
<p:tagLst xmlns:p="http://schemas.openxmlformats.org/presentationml/2006/main">
  <p:tag name="ARTICULATE_SLIDE_THUMBNAIL_REFRESH" val="1"/>
</p:tagLst>
</file>

<file path=ppt/tags/tag4.xml><?xml version="1.0" encoding="utf-8"?>
<p:tagLst xmlns:p="http://schemas.openxmlformats.org/presentationml/2006/main">
  <p:tag name="ARTICULATE_SLIDE_THUMBNAIL_REFRESH" val="1"/>
</p:tagLst>
</file>

<file path=ppt/tags/tag5.xml><?xml version="1.0" encoding="utf-8"?>
<p:tagLst xmlns:p="http://schemas.openxmlformats.org/presentationml/2006/main">
  <p:tag name="ARTICULATE_SLIDE_THUMBNAIL_REFRESH" val="1"/>
</p:tagLst>
</file>

<file path=ppt/tags/tag6.xml><?xml version="1.0" encoding="utf-8"?>
<p:tagLst xmlns:p="http://schemas.openxmlformats.org/presentationml/2006/main">
  <p:tag name="ARTICULATE_SLIDE_THUMBNAIL_REFRESH" val="1"/>
</p:tagLst>
</file>

<file path=ppt/tags/tag7.xml><?xml version="1.0" encoding="utf-8"?>
<p:tagLst xmlns:p="http://schemas.openxmlformats.org/presentationml/2006/main">
  <p:tag name="ARTICULATE_SLIDE_THUMBNAIL_REFRESH" val="1"/>
</p:tagLst>
</file>

<file path=ppt/tags/tag8.xml><?xml version="1.0" encoding="utf-8"?>
<p:tagLst xmlns:p="http://schemas.openxmlformats.org/presentationml/2006/main">
  <p:tag name="ARTICULATE_SLIDE_THUMBNAIL_REFRESH" val="1"/>
</p:tagLst>
</file>

<file path=ppt/tags/tag9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13607</Words>
  <Application>WPS Presentation</Application>
  <PresentationFormat>On-screen Show (16:9)</PresentationFormat>
  <Paragraphs>303</Paragraphs>
  <Slides>28</Slides>
  <Notes>35</Notes>
  <HiddenSlides>7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SimSun</vt:lpstr>
      <vt:lpstr>Wingdings</vt:lpstr>
      <vt:lpstr>MS PGothic</vt:lpstr>
      <vt:lpstr>CiscoSans Thin</vt:lpstr>
      <vt:lpstr>Segoe Print</vt:lpstr>
      <vt:lpstr>CiscoSans</vt:lpstr>
      <vt:lpstr>CiscoSans</vt:lpstr>
      <vt:lpstr>CiscoSans ExtraLight</vt:lpstr>
      <vt:lpstr>Arial</vt:lpstr>
      <vt:lpstr>CiscoSans ExtraLight</vt:lpstr>
      <vt:lpstr>Microsoft YaHei</vt:lpstr>
      <vt:lpstr>Arial Unicode MS</vt:lpstr>
      <vt:lpstr>Calibri</vt:lpstr>
      <vt:lpstr>Default Theme</vt:lpstr>
      <vt:lpstr>Module 17:Attacking What We Do</vt:lpstr>
      <vt:lpstr>Module Objectives</vt:lpstr>
      <vt:lpstr>17.1 IP Services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17.2 Enterprise Services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17.3 Attacking What We Do Summary </vt:lpstr>
      <vt:lpstr>Attacking What We Do Summary What Did I Learn in this Module?</vt:lpstr>
      <vt:lpstr>Attacking What We do Summary What Did I Learn in this Module?</vt:lpstr>
      <vt:lpstr>Module 17 New Terms and Commands</vt:lpstr>
      <vt:lpstr>PowerPoint 演示文稿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user</cp:lastModifiedBy>
  <cp:revision>1330</cp:revision>
  <dcterms:created xsi:type="dcterms:W3CDTF">2016-08-22T22:27:00Z</dcterms:created>
  <dcterms:modified xsi:type="dcterms:W3CDTF">2021-12-05T17:02:17Z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  <property fmtid="{D5CDD505-2E9C-101B-9397-08002B2CF9AE}" pid="10" name="KSOProductBuildVer">
    <vt:lpwstr>1033-11.2.0.10382</vt:lpwstr>
  </property>
  <property fmtid="{D5CDD505-2E9C-101B-9397-08002B2CF9AE}" pid="11" name="ICV">
    <vt:lpwstr>F31BE01C18804B398FBE4F19204E9B3E</vt:lpwstr>
  </property>
</Properties>
</file>