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513" r:id="rId3"/>
    <p:sldId id="730" r:id="rId5"/>
    <p:sldId id="1070" r:id="rId6"/>
    <p:sldId id="880" r:id="rId7"/>
    <p:sldId id="924" r:id="rId8"/>
    <p:sldId id="1052" r:id="rId9"/>
    <p:sldId id="1054" r:id="rId10"/>
    <p:sldId id="876" r:id="rId11"/>
    <p:sldId id="925" r:id="rId12"/>
    <p:sldId id="759" r:id="rId13"/>
    <p:sldId id="1124" r:id="rId14"/>
    <p:sldId id="1144" r:id="rId15"/>
    <p:sldId id="1145" r:id="rId16"/>
    <p:sldId id="1178" r:id="rId17"/>
    <p:sldId id="1146" r:id="rId18"/>
    <p:sldId id="1171" r:id="rId19"/>
    <p:sldId id="1172" r:id="rId20"/>
    <p:sldId id="1147" r:id="rId21"/>
    <p:sldId id="1194" r:id="rId22"/>
    <p:sldId id="1148" r:id="rId23"/>
    <p:sldId id="1149" r:id="rId24"/>
    <p:sldId id="1150" r:id="rId25"/>
    <p:sldId id="1151" r:id="rId26"/>
    <p:sldId id="1180" r:id="rId27"/>
    <p:sldId id="1152" r:id="rId28"/>
    <p:sldId id="1153" r:id="rId29"/>
    <p:sldId id="1189" r:id="rId30"/>
    <p:sldId id="1190" r:id="rId31"/>
    <p:sldId id="1195" r:id="rId32"/>
    <p:sldId id="1191" r:id="rId33"/>
    <p:sldId id="1192" r:id="rId34"/>
    <p:sldId id="1181" r:id="rId35"/>
    <p:sldId id="1182" r:id="rId36"/>
    <p:sldId id="1155" r:id="rId37"/>
    <p:sldId id="1185" r:id="rId38"/>
    <p:sldId id="1156" r:id="rId39"/>
    <p:sldId id="1186" r:id="rId40"/>
    <p:sldId id="1157" r:id="rId41"/>
    <p:sldId id="1158" r:id="rId42"/>
    <p:sldId id="1159" r:id="rId43"/>
    <p:sldId id="1160" r:id="rId44"/>
    <p:sldId id="1161" r:id="rId45"/>
    <p:sldId id="1162" r:id="rId46"/>
    <p:sldId id="1164" r:id="rId47"/>
    <p:sldId id="1166" r:id="rId48"/>
    <p:sldId id="1196" r:id="rId49"/>
    <p:sldId id="1167" r:id="rId50"/>
    <p:sldId id="1170" r:id="rId51"/>
    <p:sldId id="1169" r:id="rId52"/>
    <p:sldId id="1193" r:id="rId53"/>
    <p:sldId id="1173" r:id="rId54"/>
    <p:sldId id="1174" r:id="rId55"/>
    <p:sldId id="1175" r:id="rId56"/>
    <p:sldId id="1176" r:id="rId57"/>
    <p:sldId id="1121" r:id="rId58"/>
    <p:sldId id="1044" r:id="rId59"/>
    <p:sldId id="1177" r:id="rId60"/>
    <p:sldId id="1050" r:id="rId61"/>
    <p:sldId id="291" r:id="rId62"/>
  </p:sldIdLst>
  <p:sldSz cx="9144000" cy="5143500" type="screen16x9"/>
  <p:notesSz cx="6858000" cy="9144000"/>
  <p:custDataLst>
    <p:tags r:id="rId67"/>
  </p:custDataLst>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7" name="hp" initials="h" lastIdx="28" clrIdx="7"/>
  <p:cmAuthor id="1" name="Jane Gibbons -X (jagibbon - DEL ORO CONSULTING INC at Cisco)" initials="JG-(-DOCIaC" lastIdx="28" clrIdx="1"/>
  <p:cmAuthor id="8" name="Telethia Willis (twillis)" initials="TW(" lastIdx="2" clrIdx="8"/>
  <p:cmAuthor id="2" name="Bob Vachon" initials="BV" lastIdx="24" clrIdx="2"/>
  <p:cmAuthor id="9" name="Deepali Mehrotra (dmehrotr)" initials="DM(" lastIdx="1" clrIdx="9"/>
  <p:cmAuthor id="3" name="Sue Livingston -X (suliving - UNICON INC at Cisco)" initials="SL-(-UIaC" lastIdx="4" clrIdx="3"/>
  <p:cmAuthor id="4" name="jagibbon" initials="jmg" lastIdx="3" clrIdx="4"/>
  <p:cmAuthor id="5" name="admin" initials="a" lastIdx="1" clrIdx="5"/>
  <p:cmAuthor id="6" name="Arpita Brat" initials="AB" lastIdx="82"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238" autoAdjust="0"/>
    <p:restoredTop sz="73946" autoAdjust="0"/>
  </p:normalViewPr>
  <p:slideViewPr>
    <p:cSldViewPr snapToGrid="0" showGuides="1">
      <p:cViewPr varScale="1">
        <p:scale>
          <a:sx n="124" d="100"/>
          <a:sy n="124" d="100"/>
        </p:scale>
        <p:origin x="2416" y="168"/>
      </p:cViewPr>
      <p:guideLst>
        <p:guide orient="horz" pos="1647"/>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7" Type="http://schemas.openxmlformats.org/officeDocument/2006/relationships/tags" Target="tags/tag57.xml"/><Relationship Id="rId66" Type="http://schemas.openxmlformats.org/officeDocument/2006/relationships/commentAuthors" Target="commentAuthors.xml"/><Relationship Id="rId65" Type="http://schemas.openxmlformats.org/officeDocument/2006/relationships/tableStyles" Target="tableStyles.xml"/><Relationship Id="rId64" Type="http://schemas.openxmlformats.org/officeDocument/2006/relationships/viewProps" Target="viewProps.xml"/><Relationship Id="rId63" Type="http://schemas.openxmlformats.org/officeDocument/2006/relationships/presProps" Target="presProps.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solidFill>
                  <a:srgbClr val="FF0000"/>
                </a:solidFill>
              </a:rPr>
              <a:t>Cisco Networking Academy Program</a:t>
            </a:r>
            <a:endParaRPr lang="en-US" b="0" dirty="0">
              <a:solidFill>
                <a:srgbClr val="FF0000"/>
              </a:solidFill>
            </a:endParaRPr>
          </a:p>
          <a:p>
            <a:pPr>
              <a:buFontTx/>
              <a:buNone/>
            </a:pPr>
            <a:r>
              <a:rPr lang="en-US" b="0" dirty="0">
                <a:solidFill>
                  <a:srgbClr val="FF0000"/>
                </a:solidFill>
              </a:rPr>
              <a:t>CyberOps Associates v1.0</a:t>
            </a:r>
            <a:endParaRPr lang="en-US" b="0" dirty="0">
              <a:solidFill>
                <a:srgbClr val="FF0000"/>
              </a:solidFill>
            </a:endParaRPr>
          </a:p>
          <a:p>
            <a:pPr>
              <a:buFontTx/>
              <a:buNone/>
            </a:pPr>
            <a:r>
              <a:rPr lang="en-US" sz="1200" b="0" dirty="0">
                <a:solidFill>
                  <a:srgbClr val="FF0000"/>
                </a:solidFill>
              </a:rPr>
              <a:t>Module </a:t>
            </a:r>
            <a:r>
              <a:rPr lang="en-US" dirty="0">
                <a:solidFill>
                  <a:schemeClr val="accent5">
                    <a:lumMod val="40000"/>
                    <a:lumOff val="60000"/>
                  </a:schemeClr>
                </a:solidFill>
              </a:rPr>
              <a:t>5: Network Protocols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solidFill>
                  <a:srgbClr val="FF0000"/>
                </a:solidFill>
              </a:rPr>
              <a:t>Source:</a:t>
            </a:r>
            <a:endParaRPr lang="en-US" sz="1200" b="0" dirty="0">
              <a:solidFill>
                <a:srgbClr val="FF0000"/>
              </a:solidFill>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pPr>
              <a:lnSpc>
                <a:spcPct val="80000"/>
              </a:lnSpc>
              <a:buFontTx/>
              <a:buNone/>
            </a:pPr>
            <a:r>
              <a:rPr lang="en-US" dirty="0">
                <a:solidFill>
                  <a:schemeClr val="accent5">
                    <a:lumMod val="40000"/>
                    <a:lumOff val="60000"/>
                  </a:schemeClr>
                </a:solidFill>
              </a:rPr>
              <a:t>5.1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dirty="0">
                <a:solidFill>
                  <a:schemeClr val="accent5">
                    <a:lumMod val="40000"/>
                    <a:lumOff val="60000"/>
                  </a:schemeClr>
                </a:solidFill>
              </a:rPr>
              <a:t>Network Communications  Process</a:t>
            </a:r>
            <a:endParaRPr lang="en-US" dirty="0">
              <a:solidFill>
                <a:schemeClr val="accent5">
                  <a:lumMod val="40000"/>
                  <a:lumOff val="60000"/>
                </a:schemeClr>
              </a:solidFill>
            </a:endParaRPr>
          </a:p>
          <a:p>
            <a:pPr>
              <a:lnSpc>
                <a:spcPct val="80000"/>
              </a:lnSpc>
              <a:buFontTx/>
              <a:buNone/>
            </a:pPr>
            <a:endParaRPr lang="en-US" dirty="0">
              <a:solidFill>
                <a:schemeClr val="accent5">
                  <a:lumMod val="40000"/>
                  <a:lumOff val="60000"/>
                </a:schemeClr>
              </a:solidFill>
            </a:endParaRPr>
          </a:p>
          <a:p>
            <a:pPr>
              <a:lnSpc>
                <a:spcPct val="80000"/>
              </a:lnSpc>
              <a:buFontTx/>
              <a:buNone/>
            </a:pP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12</a:t>
            </a:r>
            <a:r>
              <a:rPr lang="en-US" sz="1000" dirty="0">
                <a:solidFill>
                  <a:srgbClr val="FF0000"/>
                </a:solidFill>
              </a:rPr>
              <a:t> mi</a:t>
            </a:r>
            <a:r>
              <a:rPr lang="en-US" sz="1000" dirty="0"/>
              <a:t>ns</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Introduce the topic and discuss the networks and their ranges.</a:t>
            </a:r>
            <a:endParaRPr lang="en-US" sz="100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Help the learners get familiar with client-server communications.</a:t>
            </a:r>
            <a:endParaRPr lang="en-US" sz="100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By the end of the topic, ensure the learners also have an understanding of route tracing.</a:t>
            </a:r>
            <a:endParaRPr lang="en-US" sz="1050" dirty="0"/>
          </a:p>
          <a:p>
            <a:pPr marL="171450" lvl="0" indent="-171450">
              <a:buFont typeface="Arial" panose="020B0604020202020204" pitchFamily="34" charset="0"/>
              <a:buChar char="•"/>
            </a:pPr>
            <a:r>
              <a:rPr lang="en-US" sz="1050" b="1" dirty="0"/>
              <a:t>Key Points:</a:t>
            </a:r>
            <a:r>
              <a:rPr lang="en-US" sz="1100" b="1" dirty="0"/>
              <a:t>  </a:t>
            </a:r>
            <a:r>
              <a:rPr lang="en-US" sz="1000" i="0" dirty="0"/>
              <a:t>SOHO, peer-to-peer, client</a:t>
            </a:r>
            <a:r>
              <a:rPr lang="en-US" sz="1000" i="0" baseline="0" dirty="0"/>
              <a:t>-sever, tracing the route</a:t>
            </a:r>
            <a:endParaRPr lang="en-US" i="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5.1 – </a:t>
            </a:r>
            <a:r>
              <a:rPr lang="en-US" sz="1200" dirty="0"/>
              <a:t>Network Communications  Process</a:t>
            </a:r>
            <a:endParaRPr lang="en-US" sz="1200" dirty="0"/>
          </a:p>
          <a:p>
            <a:pPr>
              <a:lnSpc>
                <a:spcPct val="80000"/>
              </a:lnSpc>
              <a:buFontTx/>
              <a:buNone/>
            </a:pP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.1.1 – </a:t>
            </a:r>
            <a:r>
              <a:rPr lang="en-US" sz="1200" b="0" i="0" kern="1200" dirty="0">
                <a:solidFill>
                  <a:schemeClr val="tx1"/>
                </a:solidFill>
                <a:effectLst/>
                <a:latin typeface="+mn-lt"/>
                <a:ea typeface="+mn-ea"/>
                <a:cs typeface="+mn-cs"/>
              </a:rPr>
              <a:t>Networks of Many Sizes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5.1 – </a:t>
            </a:r>
            <a:r>
              <a:rPr lang="en-US" sz="1200" dirty="0"/>
              <a:t>Network Communications  Process</a:t>
            </a:r>
            <a:endParaRPr lang="en-US" sz="1200" dirty="0"/>
          </a:p>
          <a:p>
            <a:pPr>
              <a:lnSpc>
                <a:spcPct val="80000"/>
              </a:lnSpc>
              <a:buFontTx/>
              <a:buNone/>
            </a:pP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.1.1 – </a:t>
            </a:r>
            <a:r>
              <a:rPr lang="en-US" sz="1200" b="0" i="0" kern="1200" dirty="0">
                <a:solidFill>
                  <a:schemeClr val="tx1"/>
                </a:solidFill>
                <a:effectLst/>
                <a:latin typeface="+mn-lt"/>
                <a:ea typeface="+mn-ea"/>
                <a:cs typeface="+mn-cs"/>
              </a:rPr>
              <a:t>Networks of Many Sizes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5.1 – </a:t>
            </a:r>
            <a:r>
              <a:rPr lang="en-US" sz="1200" dirty="0"/>
              <a:t>Network Communications  Process</a:t>
            </a:r>
            <a:endParaRPr lang="en-US" sz="1200" dirty="0"/>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.1.2 – </a:t>
            </a:r>
            <a:r>
              <a:rPr lang="en-US" sz="1200" b="0" i="0" kern="1200" dirty="0">
                <a:solidFill>
                  <a:schemeClr val="tx1"/>
                </a:solidFill>
                <a:effectLst/>
                <a:latin typeface="+mn-lt"/>
                <a:ea typeface="+mn-ea"/>
                <a:cs typeface="+mn-cs"/>
              </a:rPr>
              <a:t>Client-Server Communications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5.1 – </a:t>
            </a:r>
            <a:r>
              <a:rPr lang="en-US" sz="1200" dirty="0"/>
              <a:t>Network Communications  Process</a:t>
            </a:r>
            <a:endParaRPr lang="en-US" sz="1200" dirty="0"/>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.1.2 – </a:t>
            </a:r>
            <a:r>
              <a:rPr lang="en-US" sz="1200" b="0" i="0" kern="1200" dirty="0">
                <a:solidFill>
                  <a:schemeClr val="tx1"/>
                </a:solidFill>
                <a:effectLst/>
                <a:latin typeface="+mn-lt"/>
                <a:ea typeface="+mn-ea"/>
                <a:cs typeface="+mn-cs"/>
              </a:rPr>
              <a:t>Client-Server Communications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5.1 – </a:t>
            </a:r>
            <a:r>
              <a:rPr lang="en-US" sz="1200" dirty="0"/>
              <a:t>Network Communications  Process</a:t>
            </a:r>
            <a:endParaRPr lang="en-US" sz="1200" dirty="0"/>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 </a:t>
            </a:r>
            <a:r>
              <a:rPr lang="en-US" sz="1200" b="0" i="0" kern="1200" dirty="0">
                <a:solidFill>
                  <a:schemeClr val="tx1"/>
                </a:solidFill>
                <a:effectLst/>
                <a:latin typeface="+mn-lt"/>
                <a:ea typeface="+mn-ea"/>
                <a:cs typeface="+mn-cs"/>
              </a:rPr>
              <a:t>Typical Sessions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5.1 – </a:t>
            </a:r>
            <a:r>
              <a:rPr lang="en-US" sz="1200" dirty="0"/>
              <a:t>Network Communications  Process</a:t>
            </a:r>
            <a:endParaRPr lang="en-US" sz="1200" dirty="0"/>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 </a:t>
            </a:r>
            <a:r>
              <a:rPr lang="en-US" sz="1200" b="0" i="0" kern="1200" dirty="0">
                <a:solidFill>
                  <a:schemeClr val="tx1"/>
                </a:solidFill>
                <a:effectLst/>
                <a:latin typeface="+mn-lt"/>
                <a:ea typeface="+mn-ea"/>
                <a:cs typeface="+mn-cs"/>
              </a:rPr>
              <a:t>Typical Sessions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5.1 – </a:t>
            </a:r>
            <a:r>
              <a:rPr lang="en-US" sz="1200" dirty="0"/>
              <a:t>Network Communications  Process</a:t>
            </a:r>
            <a:endParaRPr lang="en-US" sz="1200" dirty="0"/>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.1.3 – </a:t>
            </a:r>
            <a:r>
              <a:rPr lang="en-US" sz="1200" b="0" i="0" kern="1200" dirty="0">
                <a:solidFill>
                  <a:schemeClr val="tx1"/>
                </a:solidFill>
                <a:effectLst/>
                <a:latin typeface="+mn-lt"/>
                <a:ea typeface="+mn-ea"/>
                <a:cs typeface="+mn-cs"/>
              </a:rPr>
              <a:t>Typical Sessions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5.1 – </a:t>
            </a:r>
            <a:r>
              <a:rPr lang="en-US" sz="1200" dirty="0"/>
              <a:t>Network Communications  Process</a:t>
            </a:r>
            <a:endParaRPr lang="en-US" sz="1200" dirty="0"/>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.1.4 – </a:t>
            </a:r>
            <a:r>
              <a:rPr lang="en-US" sz="1200" b="0" i="0" kern="1200" dirty="0">
                <a:solidFill>
                  <a:schemeClr val="tx1"/>
                </a:solidFill>
                <a:effectLst/>
                <a:latin typeface="+mn-lt"/>
                <a:ea typeface="+mn-ea"/>
                <a:cs typeface="+mn-cs"/>
              </a:rPr>
              <a:t>Tracing the Path</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5.1 – </a:t>
            </a:r>
            <a:r>
              <a:rPr lang="en-US" sz="1200" dirty="0"/>
              <a:t>Network Communications  Process</a:t>
            </a:r>
            <a:endParaRPr lang="en-US" sz="1200" dirty="0"/>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.1.4 – </a:t>
            </a:r>
            <a:r>
              <a:rPr lang="en-US" sz="1200" b="0" i="0" kern="1200" dirty="0">
                <a:solidFill>
                  <a:schemeClr val="tx1"/>
                </a:solidFill>
                <a:effectLst/>
                <a:latin typeface="+mn-lt"/>
                <a:ea typeface="+mn-ea"/>
                <a:cs typeface="+mn-cs"/>
              </a:rPr>
              <a:t>Tracing the Path</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7C839C26-801B-42B6-A101-60F37FE2B0A8}" type="slidenum">
              <a:rPr lang="en-US" sz="800" b="0"/>
            </a:fld>
            <a:endParaRPr lang="en-US" sz="800" b="0" dirty="0"/>
          </a:p>
        </p:txBody>
      </p:sp>
      <p:sp>
        <p:nvSpPr>
          <p:cNvPr id="18435" name="Rectangle 2"/>
          <p:cNvSpPr>
            <a:spLocks noGrp="1" noRot="1" noChangeAspect="1" noChangeArrowheads="1" noTextEdit="1"/>
          </p:cNvSpPr>
          <p:nvPr>
            <p:ph type="sldImg"/>
          </p:nvPr>
        </p:nvSpPr>
        <p:spPr/>
      </p:sp>
      <p:sp>
        <p:nvSpPr>
          <p:cNvPr id="1843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5.1 – </a:t>
            </a:r>
            <a:r>
              <a:rPr lang="en-US" sz="1200" dirty="0"/>
              <a:t>Network Communications  Process</a:t>
            </a:r>
            <a:endParaRPr lang="en-US" sz="1200" dirty="0"/>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.1.5 – </a:t>
            </a:r>
            <a:r>
              <a:rPr lang="en-US" dirty="0"/>
              <a:t>Lab - Tracing a Route</a:t>
            </a:r>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b="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Source:</a:t>
            </a:r>
            <a:endParaRPr lang="en-US" sz="1200" b="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dirty="0">
                <a:solidFill>
                  <a:schemeClr val="accent5">
                    <a:lumMod val="40000"/>
                    <a:lumOff val="60000"/>
                  </a:schemeClr>
                </a:solidFill>
              </a:rPr>
              <a:t>5.2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a:lnSpc>
                <a:spcPct val="80000"/>
              </a:lnSpc>
              <a:buFontTx/>
              <a:buNone/>
            </a:pP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25</a:t>
            </a:r>
            <a:r>
              <a:rPr lang="en-US" sz="1000" dirty="0">
                <a:solidFill>
                  <a:srgbClr val="FF0000"/>
                </a:solidFill>
              </a:rPr>
              <a:t> mi</a:t>
            </a:r>
            <a:r>
              <a:rPr lang="en-US" sz="1000" dirty="0"/>
              <a:t>ns</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Give an introduction to the topic and discuss the protocol and its functions.</a:t>
            </a:r>
            <a:endParaRPr lang="en-US" sz="100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Briefly explain TCP/IP Protocol Suite.</a:t>
            </a:r>
            <a:endParaRPr lang="en-US" sz="100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Ensure the learners know about encapsulation.</a:t>
            </a:r>
            <a:endParaRPr lang="en-US" sz="100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Talk over message formatting, size and timing.</a:t>
            </a:r>
            <a:endParaRPr lang="en-US" sz="100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Describe the three methods of communications.</a:t>
            </a:r>
            <a:endParaRPr lang="en-US" sz="100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Take the learners through OSI reference model and TCP/IP protocol model.</a:t>
            </a:r>
            <a:endParaRPr lang="en-US" sz="1050" dirty="0"/>
          </a:p>
          <a:p>
            <a:pPr marL="171450" lvl="0" indent="-171450">
              <a:buFont typeface="Arial" panose="020B0604020202020204" pitchFamily="34" charset="0"/>
              <a:buChar char="•"/>
            </a:pPr>
            <a:r>
              <a:rPr lang="en-US" sz="1050" b="1" dirty="0"/>
              <a:t>Key Points:</a:t>
            </a:r>
            <a:r>
              <a:rPr lang="en-US" sz="1100" b="1" dirty="0"/>
              <a:t>  </a:t>
            </a:r>
            <a:r>
              <a:rPr lang="en-US" sz="1000" i="0" dirty="0"/>
              <a:t>OSI reference model, TCP/IP protocol, Encapsulation, Message</a:t>
            </a:r>
            <a:r>
              <a:rPr lang="en-US" sz="1000" i="0" baseline="0" dirty="0"/>
              <a:t> formatting, Unicast, Multicast, Broadcast</a:t>
            </a:r>
            <a:endParaRPr lang="en-US" i="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.2.1 – </a:t>
            </a:r>
            <a:r>
              <a:rPr lang="en-US" dirty="0"/>
              <a:t>What</a:t>
            </a:r>
            <a:r>
              <a:rPr lang="en-US" baseline="0" dirty="0"/>
              <a:t> are Protocols?</a:t>
            </a: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.2.2 – </a:t>
            </a:r>
            <a:r>
              <a:rPr lang="en-US" sz="1200" b="0" i="0" kern="1200" dirty="0">
                <a:solidFill>
                  <a:schemeClr val="tx1"/>
                </a:solidFill>
                <a:effectLst/>
                <a:latin typeface="+mn-lt"/>
                <a:ea typeface="+mn-ea"/>
                <a:cs typeface="+mn-cs"/>
              </a:rPr>
              <a:t>Network Protocols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.2.2 – </a:t>
            </a:r>
            <a:r>
              <a:rPr lang="en-US" sz="1200" b="0" i="0" kern="1200" dirty="0">
                <a:solidFill>
                  <a:schemeClr val="tx1"/>
                </a:solidFill>
                <a:effectLst/>
                <a:latin typeface="+mn-lt"/>
                <a:ea typeface="+mn-ea"/>
                <a:cs typeface="+mn-cs"/>
              </a:rPr>
              <a:t>Network Protocols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.2.2 – </a:t>
            </a:r>
            <a:r>
              <a:rPr lang="en-US" sz="1200" b="0" i="0" kern="1200" dirty="0">
                <a:solidFill>
                  <a:schemeClr val="tx1"/>
                </a:solidFill>
                <a:effectLst/>
                <a:latin typeface="+mn-lt"/>
                <a:ea typeface="+mn-ea"/>
                <a:cs typeface="+mn-cs"/>
              </a:rPr>
              <a:t>Network Protocols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.2.3 – </a:t>
            </a:r>
            <a:r>
              <a:rPr lang="en-US" sz="1200" b="0" i="0" kern="1200" dirty="0">
                <a:solidFill>
                  <a:schemeClr val="tx1"/>
                </a:solidFill>
                <a:effectLst/>
                <a:latin typeface="+mn-lt"/>
                <a:ea typeface="+mn-ea"/>
                <a:cs typeface="+mn-cs"/>
              </a:rPr>
              <a:t>The TCP/IP Protocol Suite</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.2.3 – </a:t>
            </a:r>
            <a:r>
              <a:rPr lang="en-US" sz="1200" b="0" i="0" kern="1200" dirty="0">
                <a:solidFill>
                  <a:schemeClr val="tx1"/>
                </a:solidFill>
                <a:effectLst/>
                <a:latin typeface="+mn-lt"/>
                <a:ea typeface="+mn-ea"/>
                <a:cs typeface="+mn-cs"/>
              </a:rPr>
              <a:t>The TCP/IP Protocol Suite</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.2.3 – </a:t>
            </a:r>
            <a:r>
              <a:rPr lang="en-US" sz="1200" b="0" i="0" kern="1200" dirty="0">
                <a:solidFill>
                  <a:schemeClr val="tx1"/>
                </a:solidFill>
                <a:effectLst/>
                <a:latin typeface="+mn-lt"/>
                <a:ea typeface="+mn-ea"/>
                <a:cs typeface="+mn-cs"/>
              </a:rPr>
              <a:t>The TCP/IP Protocol Suite</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.2.3 – </a:t>
            </a:r>
            <a:r>
              <a:rPr lang="en-US" sz="1200" b="0" i="0" kern="1200" dirty="0">
                <a:solidFill>
                  <a:schemeClr val="tx1"/>
                </a:solidFill>
                <a:effectLst/>
                <a:latin typeface="+mn-lt"/>
                <a:ea typeface="+mn-ea"/>
                <a:cs typeface="+mn-cs"/>
              </a:rPr>
              <a:t>The TCP/IP Protocol Suite</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.2.3 – </a:t>
            </a:r>
            <a:r>
              <a:rPr lang="en-US" sz="1200" b="0" i="0" kern="1200" dirty="0">
                <a:solidFill>
                  <a:schemeClr val="tx1"/>
                </a:solidFill>
                <a:effectLst/>
                <a:latin typeface="+mn-lt"/>
                <a:ea typeface="+mn-ea"/>
                <a:cs typeface="+mn-cs"/>
              </a:rPr>
              <a:t>The TCP/IP Protocol Suite</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.2.3 – </a:t>
            </a:r>
            <a:r>
              <a:rPr lang="en-US" sz="1200" b="0" i="0" kern="1200" dirty="0">
                <a:solidFill>
                  <a:schemeClr val="tx1"/>
                </a:solidFill>
                <a:effectLst/>
                <a:latin typeface="+mn-lt"/>
                <a:ea typeface="+mn-ea"/>
                <a:cs typeface="+mn-cs"/>
              </a:rPr>
              <a:t>The TCP/IP Protocol Suite</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.2.3 – </a:t>
            </a:r>
            <a:r>
              <a:rPr lang="en-US" sz="1200" b="0" i="0" kern="1200" dirty="0">
                <a:solidFill>
                  <a:schemeClr val="tx1"/>
                </a:solidFill>
                <a:effectLst/>
                <a:latin typeface="+mn-lt"/>
                <a:ea typeface="+mn-ea"/>
                <a:cs typeface="+mn-cs"/>
              </a:rPr>
              <a:t>The TCP/IP Protocol Suite</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.2.3 – </a:t>
            </a:r>
            <a:r>
              <a:rPr lang="en-US" sz="1200" b="0" i="0" kern="1200" dirty="0">
                <a:solidFill>
                  <a:schemeClr val="tx1"/>
                </a:solidFill>
                <a:effectLst/>
                <a:latin typeface="+mn-lt"/>
                <a:ea typeface="+mn-ea"/>
                <a:cs typeface="+mn-cs"/>
              </a:rPr>
              <a:t>The TCP/IP Protocol Suite</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 – </a:t>
            </a:r>
            <a:r>
              <a:rPr lang="en-US" sz="1200" b="0" i="0" kern="1200" dirty="0">
                <a:solidFill>
                  <a:schemeClr val="tx1"/>
                </a:solidFill>
                <a:effectLst/>
                <a:latin typeface="+mn-lt"/>
                <a:ea typeface="+mn-ea"/>
                <a:cs typeface="+mn-cs"/>
              </a:rPr>
              <a:t>Message Formatting and Encapsulation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 – </a:t>
            </a:r>
            <a:r>
              <a:rPr lang="en-US" sz="1200" b="0" i="0" kern="1200" dirty="0">
                <a:solidFill>
                  <a:schemeClr val="tx1"/>
                </a:solidFill>
                <a:effectLst/>
                <a:latin typeface="+mn-lt"/>
                <a:ea typeface="+mn-ea"/>
                <a:cs typeface="+mn-cs"/>
              </a:rPr>
              <a:t>Message Formatting and Encapsulation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.2.4 – </a:t>
            </a:r>
            <a:r>
              <a:rPr lang="en-US" sz="1200" b="0" i="0" kern="1200" dirty="0">
                <a:solidFill>
                  <a:schemeClr val="tx1"/>
                </a:solidFill>
                <a:effectLst/>
                <a:latin typeface="+mn-lt"/>
                <a:ea typeface="+mn-ea"/>
                <a:cs typeface="+mn-cs"/>
              </a:rPr>
              <a:t>Message Formatting and Encapsulation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.2.5 – </a:t>
            </a:r>
            <a:r>
              <a:rPr lang="en-US" sz="1200" b="0" i="0" kern="1200" dirty="0">
                <a:solidFill>
                  <a:schemeClr val="tx1"/>
                </a:solidFill>
                <a:effectLst/>
                <a:latin typeface="+mn-lt"/>
                <a:ea typeface="+mn-ea"/>
                <a:cs typeface="+mn-cs"/>
              </a:rPr>
              <a:t>Message Size</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.2.5 – </a:t>
            </a:r>
            <a:r>
              <a:rPr lang="en-US" sz="1200" b="0" i="0" kern="1200" dirty="0">
                <a:solidFill>
                  <a:schemeClr val="tx1"/>
                </a:solidFill>
                <a:effectLst/>
                <a:latin typeface="+mn-lt"/>
                <a:ea typeface="+mn-ea"/>
                <a:cs typeface="+mn-cs"/>
              </a:rPr>
              <a:t>Message Size</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.2.6 – </a:t>
            </a:r>
            <a:r>
              <a:rPr lang="en-US" sz="1200" b="0" i="0" kern="1200" dirty="0">
                <a:solidFill>
                  <a:schemeClr val="tx1"/>
                </a:solidFill>
                <a:effectLst/>
                <a:latin typeface="+mn-lt"/>
                <a:ea typeface="+mn-ea"/>
                <a:cs typeface="+mn-cs"/>
              </a:rPr>
              <a:t>Message Timing</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1700"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1700"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1700"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1700"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1700"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1700"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1700"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1700"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ACE20BE7-F2F3-4E26-9454-50B18F790A4E}" type="slidenum">
              <a:rPr lang="en-US" sz="800" b="0">
                <a:ea typeface="MS PGothic" panose="020B0600070205080204" pitchFamily="34" charset="-128"/>
              </a:rPr>
            </a:fld>
            <a:endParaRPr lang="en-US" sz="800" b="0" dirty="0">
              <a:ea typeface="MS PGothic" panose="020B0600070205080204" pitchFamily="34" charset="-128"/>
            </a:endParaRPr>
          </a:p>
        </p:txBody>
      </p:sp>
      <p:sp>
        <p:nvSpPr>
          <p:cNvPr id="21507" name="Rectangle 2"/>
          <p:cNvSpPr>
            <a:spLocks noGrp="1" noRot="1" noChangeAspect="1" noChangeArrowheads="1" noTextEdit="1"/>
          </p:cNvSpPr>
          <p:nvPr>
            <p:ph type="sldImg"/>
          </p:nvPr>
        </p:nvSpPr>
        <p:spPr/>
      </p:sp>
      <p:sp>
        <p:nvSpPr>
          <p:cNvPr id="2150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defRPr/>
            </a:pPr>
            <a:endParaRPr lang="en-US" dirty="0"/>
          </a:p>
          <a:p>
            <a:endParaRPr lang="en-GB"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.2.7</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a:solidFill>
                  <a:schemeClr val="tx1"/>
                </a:solidFill>
                <a:effectLst/>
                <a:latin typeface="+mn-lt"/>
                <a:ea typeface="+mn-ea"/>
                <a:cs typeface="+mn-cs"/>
              </a:rPr>
              <a:t>Unicast, Multicast, and Broadcast</a:t>
            </a:r>
            <a:endParaRPr lang="en-US" sz="1200" b="0" i="0" kern="1200" dirty="0">
              <a:solidFill>
                <a:schemeClr val="tx1"/>
              </a:solidFill>
              <a:effectLst/>
              <a:latin typeface="+mn-lt"/>
              <a:ea typeface="+mn-ea"/>
              <a:cs typeface="+mn-cs"/>
            </a:endParaRPr>
          </a:p>
          <a:p>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.2.8</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a:solidFill>
                  <a:schemeClr val="tx1"/>
                </a:solidFill>
                <a:effectLst/>
                <a:latin typeface="+mn-lt"/>
                <a:ea typeface="+mn-ea"/>
                <a:cs typeface="+mn-cs"/>
              </a:rPr>
              <a:t>The Benefits of Using a Layered Model</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.2.9</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a:solidFill>
                  <a:schemeClr val="tx1"/>
                </a:solidFill>
                <a:effectLst/>
                <a:latin typeface="+mn-lt"/>
                <a:ea typeface="+mn-ea"/>
                <a:cs typeface="+mn-cs"/>
              </a:rPr>
              <a:t>The OSI Reference Model</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.2.9</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a:solidFill>
                  <a:schemeClr val="tx1"/>
                </a:solidFill>
                <a:effectLst/>
                <a:latin typeface="+mn-lt"/>
                <a:ea typeface="+mn-ea"/>
                <a:cs typeface="+mn-cs"/>
              </a:rPr>
              <a:t>The OSI Reference Model</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5.2 – </a:t>
            </a:r>
            <a:r>
              <a:rPr lang="en-US" sz="1200" b="0" i="0" kern="1200" dirty="0">
                <a:solidFill>
                  <a:schemeClr val="tx1"/>
                </a:solidFill>
                <a:effectLst/>
                <a:latin typeface="+mn-lt"/>
                <a:ea typeface="+mn-ea"/>
                <a:cs typeface="+mn-cs"/>
              </a:rPr>
              <a:t>Communications Protocols</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.2.10</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a:solidFill>
                  <a:schemeClr val="tx1"/>
                </a:solidFill>
                <a:effectLst/>
                <a:latin typeface="+mn-lt"/>
                <a:ea typeface="+mn-ea"/>
                <a:cs typeface="+mn-cs"/>
              </a:rPr>
              <a:t>The TCP/IP Protocol Model</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solidFill>
                  <a:srgbClr val="FF0000"/>
                </a:solidFill>
              </a:rPr>
              <a:t>Source:</a:t>
            </a:r>
            <a:endParaRPr lang="en-US" sz="1200" b="0" dirty="0">
              <a:solidFill>
                <a:srgbClr val="FF0000"/>
              </a:solidFill>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dirty="0">
                <a:solidFill>
                  <a:schemeClr val="accent5">
                    <a:lumMod val="40000"/>
                    <a:lumOff val="60000"/>
                  </a:schemeClr>
                </a:solidFill>
              </a:rPr>
              <a:t>5.3</a:t>
            </a:r>
            <a:r>
              <a:rPr lang="en-US" baseline="0" dirty="0">
                <a:solidFill>
                  <a:schemeClr val="accent5">
                    <a:lumMod val="40000"/>
                    <a:lumOff val="60000"/>
                  </a:schemeClr>
                </a:solidFill>
              </a:rPr>
              <a:t> - </a:t>
            </a:r>
            <a:r>
              <a:rPr lang="en-US" dirty="0">
                <a:solidFill>
                  <a:schemeClr val="accent5">
                    <a:lumMod val="40000"/>
                    <a:lumOff val="60000"/>
                  </a:schemeClr>
                </a:solidFill>
              </a:rPr>
              <a:t>Data Encapsulation</a:t>
            </a:r>
            <a:endParaRPr lang="en-US" dirty="0">
              <a:solidFill>
                <a:schemeClr val="accent5">
                  <a:lumMod val="40000"/>
                  <a:lumOff val="60000"/>
                </a:schemeClr>
              </a:solidFill>
            </a:endParaRPr>
          </a:p>
          <a:p>
            <a:br>
              <a:rPr lang="en-US" dirty="0">
                <a:solidFill>
                  <a:schemeClr val="accent5">
                    <a:lumMod val="40000"/>
                    <a:lumOff val="60000"/>
                  </a:schemeClr>
                </a:solidFill>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15</a:t>
            </a:r>
            <a:r>
              <a:rPr lang="en-US" sz="1000" dirty="0">
                <a:solidFill>
                  <a:srgbClr val="FF0000"/>
                </a:solidFill>
              </a:rPr>
              <a:t> mi</a:t>
            </a:r>
            <a:r>
              <a:rPr lang="en-US" sz="1000" dirty="0"/>
              <a:t>ns</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This topic describes data encapsulation </a:t>
            </a:r>
            <a:endParaRPr lang="en-US" sz="100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Ensure the learners know about segmentation and multiplexing and their basic difference.</a:t>
            </a:r>
            <a:endParaRPr lang="en-US" sz="100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Explain the association of sequencing with segmentation.</a:t>
            </a:r>
            <a:endParaRPr lang="en-US" sz="100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By the end of the topic, help the learners to know about encapsulation and de-encapsulation with examples.</a:t>
            </a:r>
            <a:endParaRPr lang="en-US" sz="100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Also, mention to the audience that </a:t>
            </a:r>
            <a:r>
              <a:rPr lang="en-US" sz="1400" b="0" i="0" dirty="0">
                <a:solidFill>
                  <a:srgbClr val="58585B"/>
                </a:solidFill>
                <a:effectLst/>
                <a:latin typeface="CiscoSans"/>
              </a:rPr>
              <a:t>W</a:t>
            </a:r>
            <a:r>
              <a:rPr lang="en-US" sz="2000" b="0" i="0" dirty="0">
                <a:solidFill>
                  <a:srgbClr val="58585B"/>
                </a:solidFill>
                <a:effectLst/>
                <a:latin typeface="CiscoSans"/>
              </a:rPr>
              <a:t>ireshark will be used in this course to demonstrate network concepts.</a:t>
            </a:r>
            <a:endParaRPr lang="en-US" sz="2000" b="0" i="0" dirty="0">
              <a:solidFill>
                <a:srgbClr val="58585B"/>
              </a:solidFill>
              <a:effectLst/>
              <a:latin typeface="CiscoSan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b="1" dirty="0"/>
              <a:t>Key Points:</a:t>
            </a:r>
            <a:r>
              <a:rPr lang="en-US" sz="1100" b="1" dirty="0"/>
              <a:t>  </a:t>
            </a:r>
            <a:r>
              <a:rPr lang="en-US" sz="1000" i="0" dirty="0"/>
              <a:t>Segmentation, Multiplexing, </a:t>
            </a:r>
            <a:r>
              <a:rPr lang="en-US" sz="1000" i="0" baseline="0" dirty="0"/>
              <a:t>S</a:t>
            </a:r>
            <a:r>
              <a:rPr lang="en-US" sz="1000" i="0" dirty="0"/>
              <a:t>equencing, Encapsulation, DE-encapsulation, PDU</a:t>
            </a:r>
            <a:endParaRPr lang="en-US" i="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5.3 – </a:t>
            </a:r>
            <a:r>
              <a:rPr lang="en-US" sz="1200" b="0" i="0" kern="1200" dirty="0">
                <a:solidFill>
                  <a:schemeClr val="tx1"/>
                </a:solidFill>
                <a:effectLst/>
                <a:latin typeface="+mn-lt"/>
                <a:ea typeface="+mn-ea"/>
                <a:cs typeface="+mn-cs"/>
              </a:rPr>
              <a:t>Data Encapsulation</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.3.1</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a:solidFill>
                  <a:schemeClr val="tx1"/>
                </a:solidFill>
                <a:effectLst/>
                <a:latin typeface="+mn-lt"/>
                <a:ea typeface="+mn-ea"/>
                <a:cs typeface="+mn-cs"/>
              </a:rPr>
              <a:t>Segmenting Messages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5.3 – </a:t>
            </a:r>
            <a:r>
              <a:rPr lang="en-US" sz="1200" b="0" i="0" kern="1200" dirty="0">
                <a:solidFill>
                  <a:schemeClr val="tx1"/>
                </a:solidFill>
                <a:effectLst/>
                <a:latin typeface="+mn-lt"/>
                <a:ea typeface="+mn-ea"/>
                <a:cs typeface="+mn-cs"/>
              </a:rPr>
              <a:t>Data Encapsulation</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.3.1</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a:solidFill>
                  <a:schemeClr val="tx1"/>
                </a:solidFill>
                <a:effectLst/>
                <a:latin typeface="+mn-lt"/>
                <a:ea typeface="+mn-ea"/>
                <a:cs typeface="+mn-cs"/>
              </a:rPr>
              <a:t>Segmenting Messages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5.3 – </a:t>
            </a:r>
            <a:r>
              <a:rPr lang="en-US" sz="1200" b="0" i="0" kern="1200" dirty="0">
                <a:solidFill>
                  <a:schemeClr val="tx1"/>
                </a:solidFill>
                <a:effectLst/>
                <a:latin typeface="+mn-lt"/>
                <a:ea typeface="+mn-ea"/>
                <a:cs typeface="+mn-cs"/>
              </a:rPr>
              <a:t>Data Encapsulation</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.3.2</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a:solidFill>
                  <a:schemeClr val="tx1"/>
                </a:solidFill>
                <a:effectLst/>
                <a:latin typeface="+mn-lt"/>
                <a:ea typeface="+mn-ea"/>
                <a:cs typeface="+mn-cs"/>
              </a:rPr>
              <a:t>Sequencing</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5.3 – </a:t>
            </a:r>
            <a:r>
              <a:rPr lang="en-US" sz="1200" b="0" i="0" kern="1200" dirty="0">
                <a:solidFill>
                  <a:schemeClr val="tx1"/>
                </a:solidFill>
                <a:effectLst/>
                <a:latin typeface="+mn-lt"/>
                <a:ea typeface="+mn-ea"/>
                <a:cs typeface="+mn-cs"/>
              </a:rPr>
              <a:t>Data Encapsulation</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.3.3</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a:solidFill>
                  <a:schemeClr val="tx1"/>
                </a:solidFill>
                <a:effectLst/>
                <a:latin typeface="+mn-lt"/>
                <a:ea typeface="+mn-ea"/>
                <a:cs typeface="+mn-cs"/>
              </a:rPr>
              <a:t>Protocol Data Units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0A313ED8-785B-4D16-9B17-4143385249B9}" type="slidenum">
              <a:rPr lang="en-US" sz="800" b="0"/>
            </a:fld>
            <a:endParaRPr lang="en-US" sz="800" b="0" dirty="0"/>
          </a:p>
        </p:txBody>
      </p:sp>
      <p:sp>
        <p:nvSpPr>
          <p:cNvPr id="20483" name="Rectangle 2"/>
          <p:cNvSpPr>
            <a:spLocks noGrp="1" noRot="1" noChangeAspect="1" noChangeArrowheads="1" noTextEdit="1"/>
          </p:cNvSpPr>
          <p:nvPr>
            <p:ph type="sldImg"/>
          </p:nvPr>
        </p:nvSpPr>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5.3 – </a:t>
            </a:r>
            <a:r>
              <a:rPr lang="en-US" sz="1200" b="0" i="0" kern="1200" dirty="0">
                <a:solidFill>
                  <a:schemeClr val="tx1"/>
                </a:solidFill>
                <a:effectLst/>
                <a:latin typeface="+mn-lt"/>
                <a:ea typeface="+mn-ea"/>
                <a:cs typeface="+mn-cs"/>
              </a:rPr>
              <a:t>Data Encapsulation</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.3.3</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a:solidFill>
                  <a:schemeClr val="tx1"/>
                </a:solidFill>
                <a:effectLst/>
                <a:latin typeface="+mn-lt"/>
                <a:ea typeface="+mn-ea"/>
                <a:cs typeface="+mn-cs"/>
              </a:rPr>
              <a:t>Protocol Data Units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5.3 – </a:t>
            </a:r>
            <a:r>
              <a:rPr lang="en-US" sz="1200" b="0" i="0" kern="1200" dirty="0">
                <a:solidFill>
                  <a:schemeClr val="tx1"/>
                </a:solidFill>
                <a:effectLst/>
                <a:latin typeface="+mn-lt"/>
                <a:ea typeface="+mn-ea"/>
                <a:cs typeface="+mn-cs"/>
              </a:rPr>
              <a:t>Data Encapsulation</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.3.4</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a:solidFill>
                  <a:schemeClr val="tx1"/>
                </a:solidFill>
                <a:effectLst/>
                <a:latin typeface="+mn-lt"/>
                <a:ea typeface="+mn-ea"/>
                <a:cs typeface="+mn-cs"/>
              </a:rPr>
              <a:t>Three Addresses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5.3 – </a:t>
            </a:r>
            <a:r>
              <a:rPr lang="en-US" sz="1200" b="0" i="0" kern="1200" dirty="0">
                <a:solidFill>
                  <a:schemeClr val="tx1"/>
                </a:solidFill>
                <a:effectLst/>
                <a:latin typeface="+mn-lt"/>
                <a:ea typeface="+mn-ea"/>
                <a:cs typeface="+mn-cs"/>
              </a:rPr>
              <a:t>Data Encapsulation</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.3.5</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a:solidFill>
                  <a:schemeClr val="tx1"/>
                </a:solidFill>
                <a:effectLst/>
                <a:latin typeface="+mn-lt"/>
                <a:ea typeface="+mn-ea"/>
                <a:cs typeface="+mn-cs"/>
              </a:rPr>
              <a:t>Encapsulation Example</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5.3 – </a:t>
            </a:r>
            <a:r>
              <a:rPr lang="en-US" sz="1200" b="0" i="0" kern="1200" dirty="0">
                <a:solidFill>
                  <a:schemeClr val="tx1"/>
                </a:solidFill>
                <a:effectLst/>
                <a:latin typeface="+mn-lt"/>
                <a:ea typeface="+mn-ea"/>
                <a:cs typeface="+mn-cs"/>
              </a:rPr>
              <a:t>Data Encapsulation</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.3.6</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a:solidFill>
                  <a:schemeClr val="tx1"/>
                </a:solidFill>
                <a:effectLst/>
                <a:latin typeface="+mn-lt"/>
                <a:ea typeface="+mn-ea"/>
                <a:cs typeface="+mn-cs"/>
              </a:rPr>
              <a:t>De-encapsulation Example</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rPr>
              <a:t>5</a:t>
            </a:r>
            <a:r>
              <a:rPr lang="en-US" sz="1200" kern="1200" baseline="0" dirty="0">
                <a:solidFill>
                  <a:schemeClr val="tx1"/>
                </a:solidFill>
                <a:latin typeface="Arial" panose="020B0604020202020204" pitchFamily="34" charset="0"/>
                <a:ea typeface="MS PGothic" panose="020B0600070205080204" pitchFamily="34" charset="-128"/>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5.3 – </a:t>
            </a:r>
            <a:r>
              <a:rPr lang="en-US" sz="1200" b="0" i="0" kern="1200" dirty="0">
                <a:solidFill>
                  <a:schemeClr val="tx1"/>
                </a:solidFill>
                <a:effectLst/>
                <a:latin typeface="+mn-lt"/>
                <a:ea typeface="+mn-ea"/>
                <a:cs typeface="+mn-cs"/>
              </a:rPr>
              <a:t>Data Encapsulation</a:t>
            </a:r>
            <a:endParaRPr lang="en-US" sz="1200" b="0" i="0" kern="1200" dirty="0">
              <a:solidFill>
                <a:schemeClr val="tx1"/>
              </a:solidFill>
              <a:effectLst/>
              <a:latin typeface="+mn-lt"/>
              <a:ea typeface="+mn-ea"/>
              <a:cs typeface="+mn-cs"/>
            </a:endParaRPr>
          </a:p>
          <a:p>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5</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.3.7</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dirty="0">
                <a:solidFill>
                  <a:schemeClr val="tx1"/>
                </a:solidFill>
                <a:effectLst/>
                <a:latin typeface="+mn-lt"/>
                <a:ea typeface="+mn-ea"/>
                <a:cs typeface="+mn-cs"/>
              </a:rPr>
              <a:t>Lab - Introduction to Wireshark</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5.3.8 -</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Check Your Understanding – Data Encapsulation</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solidFill>
                  <a:srgbClr val="FF0000"/>
                </a:solidFill>
              </a:rPr>
              <a:t>Source:</a:t>
            </a:r>
            <a:endParaRPr lang="en-US" sz="1200" b="0" dirty="0">
              <a:solidFill>
                <a:srgbClr val="FF0000"/>
              </a:solidFill>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5.4</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 Network Protocols Summary </a:t>
            </a:r>
            <a:endPar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endParaRPr lang="en-US" sz="1050" b="1" u="sng"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5</a:t>
            </a:r>
            <a:r>
              <a:rPr lang="en-US" sz="1000" dirty="0">
                <a:solidFill>
                  <a:srgbClr val="FF0000"/>
                </a:solidFill>
              </a:rPr>
              <a:t> mi</a:t>
            </a:r>
            <a:r>
              <a:rPr lang="en-US" sz="1000" dirty="0"/>
              <a:t>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630" lvl="1" indent="-171450" algn="l" defTabSz="457200" rtl="0" eaLnBrk="1" latinLnBrk="0" hangingPunct="1">
              <a:buFont typeface="Arial" panose="020B0604020202020204" pitchFamily="34" charset="0"/>
              <a:buChar char="•"/>
              <a:tabLst>
                <a:tab pos="117475" algn="l"/>
              </a:tabLst>
            </a:pPr>
            <a:r>
              <a:rPr lang="en-US" sz="1000" kern="1200" dirty="0">
                <a:solidFill>
                  <a:schemeClr val="tx1"/>
                </a:solidFill>
                <a:latin typeface="+mn-lt"/>
                <a:ea typeface="+mn-ea"/>
                <a:cs typeface="+mn-cs"/>
              </a:rPr>
              <a:t>Read out the summary points mentioned on the slide.</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Discuss the same with the participants.</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Ask if they have any questions or doubts. </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At the end, ask the students to take the quiz.</a:t>
            </a:r>
            <a:endParaRPr lang="en-US" sz="1050" dirty="0"/>
          </a:p>
          <a:p>
            <a:pPr>
              <a:lnSpc>
                <a:spcPct val="80000"/>
              </a:lnSpc>
              <a:buFontTx/>
              <a:buNone/>
            </a:pPr>
            <a:r>
              <a:rPr lang="en-US" sz="1050" b="1" dirty="0"/>
              <a:t>Key Points:</a:t>
            </a:r>
            <a:r>
              <a:rPr lang="en-US" sz="1100" b="1" dirty="0"/>
              <a:t> </a:t>
            </a:r>
            <a:r>
              <a:rPr lang="en-IN" sz="1200" b="0" i="0" kern="1200" dirty="0">
                <a:solidFill>
                  <a:schemeClr val="tx1"/>
                </a:solidFill>
                <a:effectLst/>
                <a:latin typeface="+mn-lt"/>
                <a:ea typeface="+mn-ea"/>
                <a:cs typeface="+mn-cs"/>
              </a:rPr>
              <a:t>Network Communications, Communications Protocols, Data Encapsulation</a:t>
            </a:r>
            <a:endParaRPr lang="en-US" sz="1000" b="0" dirty="0">
              <a:solidFill>
                <a:schemeClr val="accent5">
                  <a:lumMod val="40000"/>
                  <a:lumOff val="60000"/>
                </a:schemeClr>
              </a:solidFil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 – Network protocols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5.4 - </a:t>
            </a:r>
            <a:r>
              <a:rPr lang="en-US" altLang="en-US" sz="1200" dirty="0"/>
              <a:t>Network Protocols Summary</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marL="0" marR="0" indent="0" algn="l" defTabSz="457200" rtl="0" eaLnBrk="1" fontAlgn="auto" latinLnBrk="0" hangingPunct="1">
              <a:lnSpc>
                <a:spcPct val="80000"/>
              </a:lnSpc>
              <a:spcBef>
                <a:spcPts val="0"/>
              </a:spcBef>
              <a:spcAft>
                <a:spcPts val="0"/>
              </a:spcAft>
              <a:buClrTx/>
              <a:buSzTx/>
              <a:buFontTx/>
              <a:buNone/>
              <a:defRPr/>
            </a:pPr>
            <a:r>
              <a:rPr lang="en-US" dirty="0"/>
              <a:t>5.4.1</a:t>
            </a:r>
            <a:r>
              <a:rPr lang="en-US" baseline="0" dirty="0"/>
              <a:t> - </a:t>
            </a:r>
            <a:r>
              <a:rPr lang="en-US" sz="1200" b="0" i="0" kern="1200" dirty="0">
                <a:solidFill>
                  <a:schemeClr val="tx1"/>
                </a:solidFill>
                <a:effectLst/>
                <a:latin typeface="+mn-lt"/>
                <a:ea typeface="+mn-ea"/>
                <a:cs typeface="+mn-cs"/>
              </a:rPr>
              <a:t>What Did I Learn in this Module?</a:t>
            </a:r>
            <a:endParaRPr lang="en-US" sz="1200" b="0" i="0" kern="1200" dirty="0">
              <a:solidFill>
                <a:schemeClr val="tx1"/>
              </a:solidFill>
              <a:effectLst/>
              <a:latin typeface="+mn-lt"/>
              <a:ea typeface="+mn-ea"/>
              <a:cs typeface="+mn-cs"/>
            </a:endParaRPr>
          </a:p>
          <a:p>
            <a:pPr>
              <a:lnSpc>
                <a:spcPct val="80000"/>
              </a:lnSpc>
              <a:buFontTx/>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fld>
            <a:endParaRPr lang="en-US" dirty="0">
              <a:solidFill>
                <a:prstClr val="black"/>
              </a:solidFill>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 – Network protocols</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5.4 – </a:t>
            </a:r>
            <a:r>
              <a:rPr lang="en-US" altLang="en-US" sz="1200" dirty="0"/>
              <a:t>Network Protocols Summary</a:t>
            </a:r>
            <a:endPar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marL="0" marR="0" indent="0" algn="l" defTabSz="457200" rtl="0" eaLnBrk="1" fontAlgn="auto" latinLnBrk="0" hangingPunct="1">
              <a:lnSpc>
                <a:spcPct val="80000"/>
              </a:lnSpc>
              <a:spcBef>
                <a:spcPts val="0"/>
              </a:spcBef>
              <a:spcAft>
                <a:spcPts val="0"/>
              </a:spcAft>
              <a:buClrTx/>
              <a:buSzTx/>
              <a:buFontTx/>
              <a:buNone/>
              <a:defRPr/>
            </a:pPr>
            <a:r>
              <a:rPr lang="en-US" dirty="0"/>
              <a:t>5.4.1</a:t>
            </a:r>
            <a:r>
              <a:rPr lang="en-US" baseline="0" dirty="0"/>
              <a:t>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a:t>
            </a:r>
            <a:r>
              <a:rPr lang="en-US" baseline="0" dirty="0"/>
              <a:t> </a:t>
            </a:r>
            <a:r>
              <a:rPr lang="en-US" sz="1200" b="0" i="0" kern="1200" dirty="0">
                <a:solidFill>
                  <a:schemeClr val="tx1"/>
                </a:solidFill>
                <a:effectLst/>
                <a:latin typeface="+mn-lt"/>
                <a:ea typeface="+mn-ea"/>
                <a:cs typeface="+mn-cs"/>
              </a:rPr>
              <a:t>What Did I Learn in this Module?</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80000"/>
              </a:lnSpc>
              <a:spcBef>
                <a:spcPts val="0"/>
              </a:spcBef>
              <a:spcAft>
                <a:spcPts val="0"/>
              </a:spcAft>
              <a:buClrTx/>
              <a:buSzTx/>
              <a:buFontTx/>
              <a:buNone/>
              <a:defRPr/>
            </a:pPr>
            <a:r>
              <a:rPr lang="en-US"/>
              <a:t>5.4.2</a:t>
            </a:r>
            <a:r>
              <a:rPr lang="en-US" baseline="0"/>
              <a:t> </a:t>
            </a:r>
            <a:r>
              <a:rPr lang="en-US" sz="1200" kern="120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b="0" i="0" kern="1200">
                <a:solidFill>
                  <a:schemeClr val="tx1"/>
                </a:solidFill>
                <a:effectLst/>
                <a:latin typeface="+mn-lt"/>
                <a:ea typeface="+mn-ea"/>
                <a:cs typeface="+mn-cs"/>
              </a:rPr>
              <a:t>Module 5: Network Protocols Quiz</a:t>
            </a:r>
            <a:endParaRPr lang="en-US" sz="1200" b="0" i="0" kern="1200">
              <a:solidFill>
                <a:schemeClr val="tx1"/>
              </a:solidFill>
              <a:effectLst/>
              <a:latin typeface="+mn-lt"/>
              <a:ea typeface="+mn-ea"/>
              <a:cs typeface="+mn-cs"/>
            </a:endParaRPr>
          </a:p>
          <a:p>
            <a:pPr marL="0" marR="0" indent="0" algn="l" defTabSz="457200" rtl="0" eaLnBrk="1" fontAlgn="auto" latinLnBrk="0" hangingPunct="1">
              <a:lnSpc>
                <a:spcPct val="8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fld>
            <a:endParaRPr lang="en-US" dirty="0">
              <a:solidFill>
                <a:prstClr val="black"/>
              </a:solidFill>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2755B-29FD-8743-9094-C0E3A734D22E}" type="slidenum">
              <a:rPr lang="en-US" sz="800">
                <a:solidFill>
                  <a:prstClr val="black"/>
                </a:solidFill>
              </a:rPr>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5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pPr>
              <a:lnSpc>
                <a:spcPct val="80000"/>
              </a:lnSpc>
              <a:buFontTx/>
              <a:buNone/>
            </a:pPr>
            <a:r>
              <a:rPr lang="en-US" dirty="0">
                <a:latin typeface="Arial" panose="020B0604020202020204" pitchFamily="34" charset="0"/>
              </a:rPr>
              <a:t>New Terms and Commands</a:t>
            </a:r>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7391C207-9349-46D5-9D89-8ADDA5014D1F}" type="slidenum">
              <a:rPr lang="en-US" sz="800" b="0"/>
            </a:fld>
            <a:endParaRPr lang="en-US" sz="800" b="0" dirty="0"/>
          </a:p>
        </p:txBody>
      </p:sp>
      <p:sp>
        <p:nvSpPr>
          <p:cNvPr id="25603" name="Rectangle 2"/>
          <p:cNvSpPr>
            <a:spLocks noGrp="1" noRot="1" noChangeAspect="1" noChangeArrowheads="1" noTextEdit="1"/>
          </p:cNvSpPr>
          <p:nvPr>
            <p:ph type="sldImg"/>
          </p:nvPr>
        </p:nvSpPr>
        <p:spPr/>
      </p:sp>
      <p:sp>
        <p:nvSpPr>
          <p:cNvPr id="2560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7391C207-9349-46D5-9D89-8ADDA5014D1F}" type="slidenum">
              <a:rPr lang="en-US" sz="800" b="0">
                <a:solidFill>
                  <a:prstClr val="black"/>
                </a:solidFill>
              </a:rPr>
            </a:fld>
            <a:endParaRPr lang="en-US" sz="800" b="0" dirty="0">
              <a:solidFill>
                <a:prstClr val="black"/>
              </a:solidFill>
            </a:endParaRPr>
          </a:p>
        </p:txBody>
      </p:sp>
      <p:sp>
        <p:nvSpPr>
          <p:cNvPr id="25603" name="Rectangle 2"/>
          <p:cNvSpPr>
            <a:spLocks noGrp="1" noRot="1" noChangeAspect="1" noChangeArrowheads="1" noTextEdit="1"/>
          </p:cNvSpPr>
          <p:nvPr>
            <p:ph type="sldImg"/>
          </p:nvPr>
        </p:nvSpPr>
        <p:spPr/>
      </p:sp>
      <p:sp>
        <p:nvSpPr>
          <p:cNvPr id="2560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solidFill>
                  <a:srgbClr val="FF0000"/>
                </a:solidFill>
              </a:rPr>
              <a:t>Cisco Networking Academy Program</a:t>
            </a:r>
            <a:endParaRPr lang="en-US" b="0" dirty="0">
              <a:solidFill>
                <a:srgbClr val="FF0000"/>
              </a:solidFill>
            </a:endParaRPr>
          </a:p>
          <a:p>
            <a:pPr>
              <a:buFontTx/>
              <a:buNone/>
            </a:pPr>
            <a:r>
              <a:rPr lang="en-US" b="0" dirty="0">
                <a:solidFill>
                  <a:srgbClr val="FF0000"/>
                </a:solidFill>
              </a:rPr>
              <a:t>CyberOps Associates v1.0</a:t>
            </a:r>
            <a:endParaRPr lang="en-US" b="0" dirty="0">
              <a:solidFill>
                <a:srgbClr val="FF0000"/>
              </a:solidFill>
            </a:endParaRPr>
          </a:p>
          <a:p>
            <a:pPr>
              <a:buFontTx/>
              <a:buNone/>
            </a:pPr>
            <a:r>
              <a:rPr lang="en-US" sz="1200" b="0" dirty="0">
                <a:solidFill>
                  <a:srgbClr val="FF0000"/>
                </a:solidFill>
              </a:rPr>
              <a:t>Module </a:t>
            </a:r>
            <a:r>
              <a:rPr lang="en-US" dirty="0">
                <a:solidFill>
                  <a:schemeClr val="accent5">
                    <a:lumMod val="40000"/>
                    <a:lumOff val="60000"/>
                  </a:schemeClr>
                </a:solidFill>
              </a:rPr>
              <a:t>5: Network Protocols</a:t>
            </a:r>
            <a:endParaRPr lang="en-US" dirty="0">
              <a:solidFill>
                <a:schemeClr val="accent5">
                  <a:lumMod val="40000"/>
                  <a:lumOff val="60000"/>
                </a:schemeClr>
              </a:solidFill>
            </a:endParaRPr>
          </a:p>
          <a:p>
            <a:pPr>
              <a:buFontTx/>
              <a:buNone/>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dirty="0">
                <a:solidFill>
                  <a:srgbClr val="FF0000"/>
                </a:solidFill>
              </a:rPr>
              <a:t>5 mi</a:t>
            </a:r>
            <a:r>
              <a:rPr lang="en-US" sz="1000" dirty="0"/>
              <a:t>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630" lvl="1" indent="-171450">
              <a:buFont typeface="Arial" panose="020B0604020202020204" pitchFamily="34" charset="0"/>
              <a:buChar char="•"/>
            </a:pPr>
            <a:r>
              <a:rPr lang="en-US" sz="1000" dirty="0"/>
              <a:t>Welcome the audience in a warm and cordial manner. Ensure that everyone is set up with the required resources.</a:t>
            </a:r>
            <a:endParaRPr lang="en-US" sz="1000" dirty="0"/>
          </a:p>
          <a:p>
            <a:pPr marL="341630" lvl="1" indent="-171450">
              <a:buFont typeface="Arial" panose="020B0604020202020204" pitchFamily="34" charset="0"/>
              <a:buChar char="•"/>
            </a:pPr>
            <a:r>
              <a:rPr lang="en-US" sz="1000" dirty="0"/>
              <a:t>Introduce yourself briefly and invite participants to introduce</a:t>
            </a:r>
            <a:r>
              <a:rPr lang="en-US" sz="1000" baseline="0" dirty="0"/>
              <a:t> themselves</a:t>
            </a:r>
            <a:r>
              <a:rPr lang="en-US" sz="1000" dirty="0"/>
              <a:t> with name, dept. and role, if deemed all right. </a:t>
            </a:r>
            <a:endParaRPr lang="en-US" sz="100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0" dirty="0">
                <a:solidFill>
                  <a:prstClr val="black"/>
                </a:solidFill>
              </a:rPr>
              <a:t>To build the context of the module, ask the audience what they know about network protocols and their purpose.</a:t>
            </a:r>
            <a:endParaRPr lang="en-US" sz="1050" b="0" dirty="0">
              <a:solidFill>
                <a:prstClr val="black"/>
              </a:solidFill>
            </a:endParaRPr>
          </a:p>
          <a:p>
            <a:pPr marL="341630" lvl="1" indent="-171450">
              <a:buFont typeface="Arial" panose="020B0604020202020204" pitchFamily="34" charset="0"/>
              <a:buChar char="•"/>
            </a:pPr>
            <a:r>
              <a:rPr lang="en-US" sz="1000" dirty="0"/>
              <a:t>Introduce the topic and encourage learners to come up with a list of expectations from the session. Collate topics on the white board or Desktop while using learner’s inputs to interpret them in words.</a:t>
            </a:r>
            <a:r>
              <a:rPr lang="en-US" sz="1000" b="1" dirty="0"/>
              <a:t> </a:t>
            </a:r>
            <a:endParaRPr lang="en-US" sz="1000" b="1" dirty="0"/>
          </a:p>
          <a:p>
            <a:pPr marL="341630" lvl="1" indent="-171450">
              <a:buFont typeface="Arial" panose="020B0604020202020204" pitchFamily="34" charset="0"/>
              <a:buChar char="•"/>
            </a:pPr>
            <a:r>
              <a:rPr lang="en-US" sz="1000" dirty="0"/>
              <a:t>Read out the Objectives and briefly describe each.</a:t>
            </a:r>
            <a:r>
              <a:rPr lang="en-US" sz="1000" dirty="0">
                <a:solidFill>
                  <a:prstClr val="black"/>
                </a:solidFill>
              </a:rPr>
              <a:t> </a:t>
            </a:r>
            <a:endParaRPr lang="en-US" sz="1000" dirty="0">
              <a:solidFill>
                <a:prstClr val="black"/>
              </a:solidFill>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200" b="1" dirty="0"/>
              <a:t>Key Points: </a:t>
            </a:r>
            <a:r>
              <a:rPr lang="en-US" sz="1200" b="0" i="1" dirty="0"/>
              <a:t>NA</a:t>
            </a:r>
            <a:endParaRPr lang="en-US" sz="1200" i="1" dirty="0"/>
          </a:p>
          <a:p>
            <a:pPr marL="341630" lvl="1" indent="-171450">
              <a:buFont typeface="Courier New" panose="02070309020205020404" pitchFamily="49" charset="0"/>
              <a:buChar char="o"/>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0A313ED8-785B-4D16-9B17-4143385249B9}" type="slidenum">
              <a:rPr lang="en-US" sz="800" b="0"/>
            </a:fld>
            <a:endParaRPr lang="en-US" sz="800" b="0" dirty="0"/>
          </a:p>
        </p:txBody>
      </p:sp>
      <p:sp>
        <p:nvSpPr>
          <p:cNvPr id="20483" name="Rectangle 2"/>
          <p:cNvSpPr>
            <a:spLocks noGrp="1" noRot="1" noChangeAspect="1" noChangeArrowheads="1" noTextEdit="1"/>
          </p:cNvSpPr>
          <p:nvPr>
            <p:ph type="sldImg"/>
          </p:nvPr>
        </p:nvSpPr>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CyberOps Associates v1.0</a:t>
            </a:r>
            <a:endParaRPr lang="en-US" dirty="0">
              <a:solidFill>
                <a:schemeClr val="accent5">
                  <a:lumMod val="40000"/>
                  <a:lumOff val="60000"/>
                </a:schemeClr>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dirty="0">
                <a:solidFill>
                  <a:schemeClr val="accent5">
                    <a:lumMod val="40000"/>
                    <a:lumOff val="60000"/>
                  </a:schemeClr>
                </a:solidFill>
              </a:rPr>
              <a:t>5</a:t>
            </a:r>
            <a:r>
              <a:rPr lang="en-US" baseline="0" dirty="0">
                <a:solidFill>
                  <a:schemeClr val="accent5">
                    <a:lumMod val="40000"/>
                    <a:lumOff val="60000"/>
                  </a:schemeClr>
                </a:solidFill>
              </a:rPr>
              <a:t> - </a:t>
            </a:r>
            <a:r>
              <a:rPr lang="en-US" dirty="0">
                <a:solidFill>
                  <a:schemeClr val="accent5">
                    <a:lumMod val="40000"/>
                    <a:lumOff val="60000"/>
                  </a:schemeClr>
                </a:solidFill>
              </a:rPr>
              <a:t>Network Protocols</a:t>
            </a:r>
            <a:endParaRPr lang="en-US" dirty="0">
              <a:solidFill>
                <a:schemeClr val="accent5">
                  <a:lumMod val="40000"/>
                  <a:lumOff val="60000"/>
                </a:schemeClr>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dirty="0">
                <a:solidFill>
                  <a:schemeClr val="accent5">
                    <a:lumMod val="40000"/>
                    <a:lumOff val="60000"/>
                  </a:schemeClr>
                </a:solidFill>
              </a:rPr>
              <a:t>5.0 - Introduction</a:t>
            </a:r>
            <a:endParaRPr lang="en-US" dirty="0">
              <a:solidFill>
                <a:schemeClr val="accent5">
                  <a:lumMod val="40000"/>
                  <a:lumOff val="60000"/>
                </a:schemeClr>
              </a:solidFill>
            </a:endParaRPr>
          </a:p>
          <a:p>
            <a:r>
              <a:rPr lang="en-GB" dirty="0">
                <a:solidFill>
                  <a:srgbClr val="FF0000"/>
                </a:solidFill>
              </a:rPr>
              <a:t>5.0.2 – </a:t>
            </a:r>
            <a:r>
              <a:rPr lang="en-US" sz="1200" b="0" i="0" kern="1200" dirty="0">
                <a:solidFill>
                  <a:schemeClr val="tx1"/>
                </a:solidFill>
                <a:effectLst/>
                <a:latin typeface="+mn-lt"/>
                <a:ea typeface="+mn-ea"/>
                <a:cs typeface="+mn-cs"/>
              </a:rPr>
              <a:t>What Will I Learn in this Module?</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6080">
              <a:defRPr/>
            </a:pPr>
            <a:fld id="{2F5CCB13-0A32-4557-88E9-079F0C330695}" type="slidenum">
              <a:rPr lang="en-US" kern="0" smtClean="0">
                <a:solidFill>
                  <a:srgbClr val="595959"/>
                </a:solidFill>
              </a:rPr>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anose="020B0604020202020204" pitchFamily="34" charset="0"/>
              </a:rPr>
              <a:t>Click to edit Master text styles</a:t>
            </a:r>
            <a:endParaRPr lang="en-US" dirty="0">
              <a:sym typeface="Arial" panose="020B0604020202020204" pitchFamily="34" charset="0"/>
            </a:endParaRPr>
          </a:p>
          <a:p>
            <a:pPr lvl="1"/>
            <a:r>
              <a:rPr lang="en-US" dirty="0">
                <a:sym typeface="Arial" panose="020B0604020202020204" pitchFamily="34" charset="0"/>
              </a:rPr>
              <a:t>Second level</a:t>
            </a:r>
            <a:endParaRPr lang="en-US" dirty="0">
              <a:sym typeface="Arial" panose="020B0604020202020204" pitchFamily="34" charset="0"/>
            </a:endParaRPr>
          </a:p>
          <a:p>
            <a:pPr lvl="2"/>
            <a:r>
              <a:rPr lang="en-US" dirty="0">
                <a:sym typeface="Arial" panose="020B0604020202020204" pitchFamily="34" charset="0"/>
              </a:rPr>
              <a:t>Third level</a:t>
            </a:r>
            <a:endParaRPr lang="en-US" dirty="0">
              <a:sym typeface="Arial" panose="020B0604020202020204" pitchFamily="34" charset="0"/>
            </a:endParaRPr>
          </a:p>
          <a:p>
            <a:pPr lvl="3"/>
            <a:r>
              <a:rPr lang="en-US" dirty="0">
                <a:sym typeface="Arial" panose="020B0604020202020204" pitchFamily="34" charset="0"/>
              </a:rPr>
              <a:t>Fourth level</a:t>
            </a:r>
            <a:endParaRPr lang="en-US" dirty="0">
              <a:sym typeface="Arial" panose="020B0604020202020204" pitchFamily="34" charset="0"/>
            </a:endParaRP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nSpc>
                <a:spcPct val="100000"/>
              </a:lnSpc>
              <a:defRPr sz="2400"/>
            </a:lvl1pPr>
          </a:lstStyle>
          <a:p>
            <a:pPr lvl="0"/>
            <a:r>
              <a:rPr lang="en-US" dirty="0">
                <a:sym typeface="Arial" panose="020B0604020202020204" pitchFamily="34" charset="0"/>
              </a:rPr>
              <a:t>Click to edit Master title style</a:t>
            </a:r>
            <a:endParaRPr lang="en-US" dirty="0">
              <a:sym typeface="Arial" panose="020B0604020202020204" pitchFamily="34" charset="0"/>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endParaRPr lang="en-US" sz="600" dirty="0">
              <a:solidFill>
                <a:schemeClr val="accent5">
                  <a:lumMod val="50000"/>
                </a:schemeClr>
              </a:solidFill>
              <a:latin typeface="+mn-lt"/>
              <a:ea typeface="+mn-ea"/>
              <a:cs typeface="CiscoSans Thin"/>
            </a:endParaRP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3"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750" marR="0" indent="-285750" algn="ctr" defTabSz="457200" rtl="0" eaLnBrk="1" fontAlgn="auto" latinLnBrk="0" hangingPunct="1">
              <a:lnSpc>
                <a:spcPct val="100000"/>
              </a:lnSpc>
              <a:spcBef>
                <a:spcPct val="20000"/>
              </a:spcBef>
              <a:spcAft>
                <a:spcPts val="0"/>
              </a:spcAft>
              <a:buClrTx/>
              <a:buSzTx/>
              <a:buFont typeface="Arial" panose="020B0604020202020204"/>
              <a:buNone/>
              <a:defRPr sz="2000" b="0" i="0" baseline="0">
                <a:solidFill>
                  <a:schemeClr val="bg1"/>
                </a:solidFill>
                <a:latin typeface="+mn-lt"/>
                <a:cs typeface="CiscoSans ExtraLight"/>
              </a:defRPr>
            </a:lvl1pPr>
          </a:lstStyle>
          <a:p>
            <a:pPr lvl="0"/>
            <a:r>
              <a:rPr lang="en-US"/>
              <a:t>Click to edit Master text styles</a:t>
            </a:r>
            <a:endParaRPr lang="en-US"/>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panose="020B0604020202020204"/>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panose="020B0604020202020204"/>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panose="020B0604020202020204"/>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panose="020B0604020202020204"/>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endParaRPr lang="en-US" dirty="0"/>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endParaRPr lang="en-US" dirty="0"/>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endParaRPr lang="en-US" dirty="0"/>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endParaRPr lang="en-US" dirty="0"/>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endParaRPr lang="en-US" dirty="0"/>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lstStyle/>
          <a:p>
            <a:pPr lvl="0"/>
            <a:r>
              <a:rPr lang="en-GB" altLang="en-US" dirty="0"/>
              <a:t>Title Goes Here</a:t>
            </a:r>
            <a:endParaRPr lang="en-GB" altLang="en-US" dirty="0"/>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endParaRPr lang="en-US" sz="600" dirty="0">
              <a:solidFill>
                <a:schemeClr val="accent3">
                  <a:lumMod val="85000"/>
                </a:schemeClr>
              </a:solidFill>
              <a:latin typeface="+mn-lt"/>
              <a:ea typeface="+mn-ea"/>
              <a:cs typeface="CiscoSans Thin"/>
            </a:endParaRP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8"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wipe/>
  </p:transition>
  <p:txStyles>
    <p:titleStyle>
      <a:lvl1pPr algn="l" defTabSz="684530" rtl="0" eaLnBrk="1" fontAlgn="base" hangingPunct="1">
        <a:lnSpc>
          <a:spcPct val="80000"/>
        </a:lnSpc>
        <a:spcBef>
          <a:spcPct val="0"/>
        </a:spcBef>
        <a:spcAft>
          <a:spcPct val="0"/>
        </a:spcAft>
        <a:defRPr lang="en-US" sz="3200" kern="1200" dirty="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p:titleStyle>
    <p:bodyStyle>
      <a:lvl1pPr marL="170180" indent="-17018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Char char="•"/>
        <a:defRPr lang="en-US" sz="1500" kern="1200" dirty="0">
          <a:solidFill>
            <a:schemeClr val="tx1"/>
          </a:solidFill>
          <a:latin typeface="+mn-lt"/>
          <a:ea typeface="MS PGothic" panose="020B0600070205080204" pitchFamily="34" charset="-128"/>
          <a:cs typeface="CiscoSans"/>
        </a:defRPr>
      </a:lvl1pPr>
      <a:lvl2pPr marL="358775" indent="-215900" algn="l" defTabSz="684530" rtl="0" eaLnBrk="1" fontAlgn="base" hangingPunct="1">
        <a:lnSpc>
          <a:spcPct val="95000"/>
        </a:lnSpc>
        <a:spcBef>
          <a:spcPts val="600"/>
        </a:spcBef>
        <a:spcAft>
          <a:spcPct val="0"/>
        </a:spcAft>
        <a:buClr>
          <a:schemeClr val="tx2"/>
        </a:buClr>
        <a:buFont typeface="Arial" panose="020B0604020202020204" pitchFamily="34" charset="0"/>
        <a:buChar char="•"/>
        <a:defRPr lang="en-US" sz="1400" kern="1200" dirty="0">
          <a:solidFill>
            <a:schemeClr val="tx1"/>
          </a:solidFill>
          <a:latin typeface="+mn-lt"/>
          <a:ea typeface="MS PGothic" panose="020B0600070205080204" pitchFamily="34" charset="-128"/>
          <a:cs typeface="CiscoSans"/>
        </a:defRPr>
      </a:lvl2pPr>
      <a:lvl3pPr marL="431800" indent="-170180" algn="l" defTabSz="684530" rtl="0" eaLnBrk="1" fontAlgn="base" hangingPunct="1">
        <a:lnSpc>
          <a:spcPct val="95000"/>
        </a:lnSpc>
        <a:spcBef>
          <a:spcPts val="625"/>
        </a:spcBef>
        <a:spcAft>
          <a:spcPct val="0"/>
        </a:spcAft>
        <a:buFont typeface="Arial" panose="020B0604020202020204" pitchFamily="34" charset="0"/>
        <a:buChar char="•"/>
        <a:defRPr lang="en-US" sz="1200" kern="1200" dirty="0">
          <a:solidFill>
            <a:schemeClr val="tx1"/>
          </a:solidFill>
          <a:latin typeface="+mn-lt"/>
          <a:ea typeface="MS PGothic" panose="020B0600070205080204" pitchFamily="34" charset="-128"/>
          <a:cs typeface="CiscoSans"/>
        </a:defRPr>
      </a:lvl3pPr>
      <a:lvl4pPr marL="50355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3.xml"/><Relationship Id="rId2" Type="http://schemas.openxmlformats.org/officeDocument/2006/relationships/tags" Target="../tags/tag12.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3.xml"/><Relationship Id="rId2" Type="http://schemas.openxmlformats.org/officeDocument/2006/relationships/tags" Target="../tags/tag14.xml"/><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3.xml"/><Relationship Id="rId2" Type="http://schemas.openxmlformats.org/officeDocument/2006/relationships/tags" Target="../tags/tag15.xml"/><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3.xml"/><Relationship Id="rId2" Type="http://schemas.openxmlformats.org/officeDocument/2006/relationships/tags" Target="../tags/tag16.xml"/><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3.xml"/><Relationship Id="rId2" Type="http://schemas.openxmlformats.org/officeDocument/2006/relationships/tags" Target="../tags/tag17.xml"/><Relationship Id="rId1"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3.xml"/><Relationship Id="rId2" Type="http://schemas.openxmlformats.org/officeDocument/2006/relationships/tags" Target="../tags/tag19.xml"/><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3.xml"/><Relationship Id="rId2" Type="http://schemas.openxmlformats.org/officeDocument/2006/relationships/tags" Target="../tags/tag22.xml"/><Relationship Id="rId1"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3.xml"/><Relationship Id="rId3" Type="http://schemas.openxmlformats.org/officeDocument/2006/relationships/tags" Target="../tags/tag24.xml"/><Relationship Id="rId2" Type="http://schemas.openxmlformats.org/officeDocument/2006/relationships/image" Target="../media/image11.png"/><Relationship Id="rId1" Type="http://schemas.openxmlformats.org/officeDocument/2006/relationships/image" Target="../media/image10.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13.xml"/><Relationship Id="rId3" Type="http://schemas.openxmlformats.org/officeDocument/2006/relationships/tags" Target="../tags/tag25.xml"/><Relationship Id="rId2" Type="http://schemas.openxmlformats.org/officeDocument/2006/relationships/image" Target="../media/image13.png"/><Relationship Id="rId1" Type="http://schemas.openxmlformats.org/officeDocument/2006/relationships/image" Target="../media/image12.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3.xml"/><Relationship Id="rId2" Type="http://schemas.openxmlformats.org/officeDocument/2006/relationships/tags" Target="../tags/tag26.xml"/><Relationship Id="rId1"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tags" Target="../tags/tag2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28.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tags" Target="../tags/tag30.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3.xml"/><Relationship Id="rId1" Type="http://schemas.openxmlformats.org/officeDocument/2006/relationships/tags" Target="../tags/tag31.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3.xml"/><Relationship Id="rId1" Type="http://schemas.openxmlformats.org/officeDocument/2006/relationships/tags" Target="../tags/tag3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tags" Target="../tags/tag3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tags" Target="../tags/tag34.xml"/></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13.xml"/><Relationship Id="rId2" Type="http://schemas.openxmlformats.org/officeDocument/2006/relationships/tags" Target="../tags/tag35.xml"/><Relationship Id="rId1" Type="http://schemas.openxmlformats.org/officeDocument/2006/relationships/image" Target="../media/image15.pn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13.xml"/><Relationship Id="rId2" Type="http://schemas.openxmlformats.org/officeDocument/2006/relationships/tags" Target="../tags/tag36.xml"/><Relationship Id="rId1" Type="http://schemas.openxmlformats.org/officeDocument/2006/relationships/image" Target="../media/image16.png"/></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13.xml"/><Relationship Id="rId2" Type="http://schemas.openxmlformats.org/officeDocument/2006/relationships/tags" Target="../tags/tag37.xml"/><Relationship Id="rId1" Type="http://schemas.openxmlformats.org/officeDocument/2006/relationships/image" Target="../media/image17.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13.xml"/><Relationship Id="rId2" Type="http://schemas.openxmlformats.org/officeDocument/2006/relationships/tags" Target="../tags/tag38.xml"/><Relationship Id="rId1" Type="http://schemas.openxmlformats.org/officeDocument/2006/relationships/image" Target="../media/image18.pn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13.xml"/><Relationship Id="rId2" Type="http://schemas.openxmlformats.org/officeDocument/2006/relationships/tags" Target="../tags/tag39.xml"/><Relationship Id="rId1"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40.xml.rels><?xml version="1.0" encoding="UTF-8" standalone="yes"?>
<Relationships xmlns="http://schemas.openxmlformats.org/package/2006/relationships"><Relationship Id="rId6" Type="http://schemas.openxmlformats.org/officeDocument/2006/relationships/notesSlide" Target="../notesSlides/notesSlide40.xml"/><Relationship Id="rId5" Type="http://schemas.openxmlformats.org/officeDocument/2006/relationships/slideLayout" Target="../slideLayouts/slideLayout13.xml"/><Relationship Id="rId4" Type="http://schemas.openxmlformats.org/officeDocument/2006/relationships/tags" Target="../tags/tag40.xml"/><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13.xml"/><Relationship Id="rId2" Type="http://schemas.openxmlformats.org/officeDocument/2006/relationships/tags" Target="../tags/tag41.xml"/><Relationship Id="rId1" Type="http://schemas.openxmlformats.org/officeDocument/2006/relationships/image" Target="../media/image23.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3.xml"/><Relationship Id="rId1" Type="http://schemas.openxmlformats.org/officeDocument/2006/relationships/tags" Target="../tags/tag42.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3.xml"/><Relationship Id="rId1" Type="http://schemas.openxmlformats.org/officeDocument/2006/relationships/tags" Target="../tags/tag43.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3.xml"/><Relationship Id="rId1" Type="http://schemas.openxmlformats.org/officeDocument/2006/relationships/tags" Target="../tags/tag44.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4.xml"/><Relationship Id="rId1" Type="http://schemas.openxmlformats.org/officeDocument/2006/relationships/tags" Target="../tags/tag45.xml"/></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13.xml"/><Relationship Id="rId2" Type="http://schemas.openxmlformats.org/officeDocument/2006/relationships/tags" Target="../tags/tag46.xml"/><Relationship Id="rId1" Type="http://schemas.openxmlformats.org/officeDocument/2006/relationships/image" Target="../media/image24.png"/></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13.xml"/><Relationship Id="rId2" Type="http://schemas.openxmlformats.org/officeDocument/2006/relationships/tags" Target="../tags/tag47.xml"/><Relationship Id="rId1" Type="http://schemas.openxmlformats.org/officeDocument/2006/relationships/image" Target="../media/image25.png"/></Relationships>
</file>

<file path=ppt/slides/_rels/slide48.xml.rels><?xml version="1.0" encoding="UTF-8" standalone="yes"?>
<Relationships xmlns="http://schemas.openxmlformats.org/package/2006/relationships"><Relationship Id="rId4" Type="http://schemas.openxmlformats.org/officeDocument/2006/relationships/notesSlide" Target="../notesSlides/notesSlide48.xml"/><Relationship Id="rId3" Type="http://schemas.openxmlformats.org/officeDocument/2006/relationships/slideLayout" Target="../slideLayouts/slideLayout13.xml"/><Relationship Id="rId2" Type="http://schemas.openxmlformats.org/officeDocument/2006/relationships/tags" Target="../tags/tag48.xml"/><Relationship Id="rId1" Type="http://schemas.openxmlformats.org/officeDocument/2006/relationships/image" Target="../media/image26.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3.xml"/><Relationship Id="rId1" Type="http://schemas.openxmlformats.org/officeDocument/2006/relationships/tags" Target="../tags/tag49.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50.xml"/><Relationship Id="rId3" Type="http://schemas.openxmlformats.org/officeDocument/2006/relationships/slideLayout" Target="../slideLayouts/slideLayout13.xml"/><Relationship Id="rId2" Type="http://schemas.openxmlformats.org/officeDocument/2006/relationships/tags" Target="../tags/tag50.xml"/><Relationship Id="rId1" Type="http://schemas.openxmlformats.org/officeDocument/2006/relationships/image" Target="../media/image27.png"/></Relationships>
</file>

<file path=ppt/slides/_rels/slide51.xml.rels><?xml version="1.0" encoding="UTF-8" standalone="yes"?>
<Relationships xmlns="http://schemas.openxmlformats.org/package/2006/relationships"><Relationship Id="rId4" Type="http://schemas.openxmlformats.org/officeDocument/2006/relationships/notesSlide" Target="../notesSlides/notesSlide51.xml"/><Relationship Id="rId3" Type="http://schemas.openxmlformats.org/officeDocument/2006/relationships/slideLayout" Target="../slideLayouts/slideLayout13.xml"/><Relationship Id="rId2" Type="http://schemas.openxmlformats.org/officeDocument/2006/relationships/tags" Target="../tags/tag51.xml"/><Relationship Id="rId1" Type="http://schemas.openxmlformats.org/officeDocument/2006/relationships/image" Target="../media/image28.png"/></Relationships>
</file>

<file path=ppt/slides/_rels/slide52.xml.rels><?xml version="1.0" encoding="UTF-8" standalone="yes"?>
<Relationships xmlns="http://schemas.openxmlformats.org/package/2006/relationships"><Relationship Id="rId4" Type="http://schemas.openxmlformats.org/officeDocument/2006/relationships/notesSlide" Target="../notesSlides/notesSlide52.xml"/><Relationship Id="rId3" Type="http://schemas.openxmlformats.org/officeDocument/2006/relationships/slideLayout" Target="../slideLayouts/slideLayout13.xml"/><Relationship Id="rId2" Type="http://schemas.openxmlformats.org/officeDocument/2006/relationships/tags" Target="../tags/tag52.xml"/><Relationship Id="rId1" Type="http://schemas.openxmlformats.org/officeDocument/2006/relationships/image" Target="../media/image29.png"/></Relationships>
</file>

<file path=ppt/slides/_rels/slide53.xml.rels><?xml version="1.0" encoding="UTF-8" standalone="yes"?>
<Relationships xmlns="http://schemas.openxmlformats.org/package/2006/relationships"><Relationship Id="rId4" Type="http://schemas.openxmlformats.org/officeDocument/2006/relationships/notesSlide" Target="../notesSlides/notesSlide53.xml"/><Relationship Id="rId3" Type="http://schemas.openxmlformats.org/officeDocument/2006/relationships/slideLayout" Target="../slideLayouts/slideLayout13.xml"/><Relationship Id="rId2" Type="http://schemas.openxmlformats.org/officeDocument/2006/relationships/tags" Target="../tags/tag53.xml"/><Relationship Id="rId1" Type="http://schemas.openxmlformats.org/officeDocument/2006/relationships/image" Target="../media/image30.pn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3.xml"/><Relationship Id="rId1" Type="http://schemas.openxmlformats.org/officeDocument/2006/relationships/tags" Target="../tags/tag54.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4.xml"/><Relationship Id="rId1" Type="http://schemas.openxmlformats.org/officeDocument/2006/relationships/tags" Target="../tags/tag5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0.xml"/><Relationship Id="rId1" Type="http://schemas.openxmlformats.org/officeDocument/2006/relationships/tags" Target="../tags/tag5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Module 5:Network Protocols</a:t>
            </a:r>
            <a:endParaRPr lang="en-US" dirty="0">
              <a:solidFill>
                <a:schemeClr val="accent5">
                  <a:lumMod val="40000"/>
                  <a:lumOff val="60000"/>
                </a:schemeClr>
              </a:solidFill>
            </a:endParaRP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endParaRPr lang="en-US" dirty="0">
              <a:solidFill>
                <a:schemeClr val="bg2">
                  <a:lumMod val="40000"/>
                  <a:lumOff val="60000"/>
                </a:schemeClr>
              </a:solidFill>
            </a:endParaRPr>
          </a:p>
        </p:txBody>
      </p:sp>
      <p:sp>
        <p:nvSpPr>
          <p:cNvPr id="10" name="Subtitle 6"/>
          <p:cNvSpPr txBox="1"/>
          <p:nvPr/>
        </p:nvSpPr>
        <p:spPr>
          <a:xfrm>
            <a:off x="469497" y="3822226"/>
            <a:ext cx="2368954" cy="902174"/>
          </a:xfrm>
          <a:prstGeom prst="rect">
            <a:avLst/>
          </a:prstGeom>
        </p:spPr>
        <p:txBody>
          <a:bodyPr lIns="91420" tIns="45710" rIns="91420" bIns="45710" anchor="b" anchorCtr="0">
            <a:noAutofit/>
          </a:bodyPr>
          <a:lstStyle>
            <a:lvl1pPr marL="0" indent="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None/>
              <a:defRPr lang="en-US" sz="1200" b="0" i="0" kern="1200">
                <a:solidFill>
                  <a:schemeClr val="accent5"/>
                </a:solidFill>
                <a:latin typeface="+mn-lt"/>
                <a:ea typeface="MS PGothic" panose="020B0600070205080204" pitchFamily="34" charset="-128"/>
                <a:cs typeface="CiscoSans"/>
              </a:defRPr>
            </a:lvl1pPr>
            <a:lvl2pPr marL="342900" indent="0" algn="ctr" defTabSz="684530" rtl="0" eaLnBrk="1" fontAlgn="base" hangingPunct="1">
              <a:lnSpc>
                <a:spcPct val="95000"/>
              </a:lnSpc>
              <a:spcBef>
                <a:spcPts val="600"/>
              </a:spcBef>
              <a:spcAft>
                <a:spcPct val="0"/>
              </a:spcAft>
              <a:buClr>
                <a:schemeClr val="tx2"/>
              </a:buClr>
              <a:buFont typeface="Arial" panose="020B0604020202020204" pitchFamily="34" charset="0"/>
              <a:buNone/>
              <a:defRPr lang="en-US" sz="1400" kern="1200">
                <a:solidFill>
                  <a:schemeClr val="tx1">
                    <a:tint val="75000"/>
                  </a:schemeClr>
                </a:solidFill>
                <a:latin typeface="+mn-lt"/>
                <a:ea typeface="MS PGothic" panose="020B0600070205080204" pitchFamily="34" charset="-128"/>
                <a:cs typeface="CiscoSans"/>
              </a:defRPr>
            </a:lvl2pPr>
            <a:lvl3pPr marL="685800" indent="0" algn="ctr" defTabSz="684530" rtl="0" eaLnBrk="1" fontAlgn="base" hangingPunct="1">
              <a:lnSpc>
                <a:spcPct val="95000"/>
              </a:lnSpc>
              <a:spcBef>
                <a:spcPts val="625"/>
              </a:spcBef>
              <a:spcAft>
                <a:spcPct val="0"/>
              </a:spcAft>
              <a:buFont typeface="Arial" panose="020B0604020202020204" pitchFamily="34" charset="0"/>
              <a:buNone/>
              <a:defRPr lang="en-US" sz="1200" kern="1200">
                <a:solidFill>
                  <a:schemeClr val="tx1">
                    <a:tint val="75000"/>
                  </a:schemeClr>
                </a:solidFill>
                <a:latin typeface="+mn-lt"/>
                <a:ea typeface="MS PGothic" panose="020B0600070205080204" pitchFamily="34" charset="-128"/>
                <a:cs typeface="CiscoSans"/>
              </a:defRPr>
            </a:lvl3pPr>
            <a:lvl4pPr marL="1028700" indent="0" algn="ctr" defTabSz="684530" rtl="0" eaLnBrk="1" fontAlgn="base" hangingPunct="1">
              <a:lnSpc>
                <a:spcPct val="95000"/>
              </a:lnSpc>
              <a:spcBef>
                <a:spcPts val="625"/>
              </a:spcBef>
              <a:spcAft>
                <a:spcPct val="0"/>
              </a:spcAft>
              <a:buFont typeface="Arial" panose="020B0604020202020204" pitchFamily="34" charset="0"/>
              <a:buNone/>
              <a:defRPr lang="en-US" sz="1100" kern="1200">
                <a:solidFill>
                  <a:schemeClr val="tx1">
                    <a:tint val="75000"/>
                  </a:schemeClr>
                </a:solidFill>
                <a:latin typeface="+mn-lt"/>
                <a:ea typeface="MS PGothic" panose="020B0600070205080204" pitchFamily="34" charset="-128"/>
                <a:cs typeface="CiscoSans"/>
              </a:defRPr>
            </a:lvl4pPr>
            <a:lvl5pPr marL="1371600" indent="0" algn="ctr" defTabSz="684530" rtl="0" eaLnBrk="1" fontAlgn="base" hangingPunct="1">
              <a:lnSpc>
                <a:spcPct val="95000"/>
              </a:lnSpc>
              <a:spcBef>
                <a:spcPts val="625"/>
              </a:spcBef>
              <a:spcAft>
                <a:spcPct val="0"/>
              </a:spcAft>
              <a:buFont typeface="Arial" panose="020B0604020202020204" pitchFamily="34" charset="0"/>
              <a:buNone/>
              <a:defRPr lang="en-US" sz="1100" kern="1200">
                <a:solidFill>
                  <a:schemeClr val="tx1">
                    <a:tint val="75000"/>
                  </a:schemeClr>
                </a:solidFill>
                <a:latin typeface="+mn-lt"/>
                <a:ea typeface="MS PGothic" panose="020B0600070205080204" pitchFamily="34" charset="-128"/>
                <a:cs typeface="CiscoSans"/>
              </a:defRPr>
            </a:lvl5pPr>
            <a:lvl6pPr marL="1714500" indent="0" algn="ctr" defTabSz="685800" rtl="0" eaLnBrk="1" latinLnBrk="0" hangingPunct="1">
              <a:spcBef>
                <a:spcPts val="600"/>
              </a:spcBef>
              <a:buFont typeface="Arial" panose="020B0604020202020204" pitchFamily="34" charset="0"/>
              <a:buNone/>
              <a:defRPr sz="900" kern="1200" baseline="0">
                <a:solidFill>
                  <a:schemeClr val="tx1">
                    <a:tint val="75000"/>
                  </a:schemeClr>
                </a:solidFill>
                <a:latin typeface="+mn-lt"/>
                <a:ea typeface="+mn-ea"/>
                <a:cs typeface="+mn-cs"/>
              </a:defRPr>
            </a:lvl6pPr>
            <a:lvl7pPr marL="2057400" indent="0" algn="ctr" defTabSz="685800" rtl="0" eaLnBrk="1" latinLnBrk="0" hangingPunct="1">
              <a:spcBef>
                <a:spcPts val="600"/>
              </a:spcBef>
              <a:buFont typeface="Arial" panose="020B0604020202020204" pitchFamily="34" charset="0"/>
              <a:buNone/>
              <a:defRPr sz="800" kern="1200" baseline="0">
                <a:solidFill>
                  <a:schemeClr val="tx1">
                    <a:tint val="75000"/>
                  </a:schemeClr>
                </a:solidFill>
                <a:latin typeface="+mn-lt"/>
                <a:ea typeface="+mn-ea"/>
                <a:cs typeface="+mn-cs"/>
              </a:defRPr>
            </a:lvl7pPr>
            <a:lvl8pPr marL="2400300" indent="0" algn="ctr" defTabSz="685800" rtl="0" eaLnBrk="1" latinLnBrk="0" hangingPunct="1">
              <a:spcBef>
                <a:spcPct val="20000"/>
              </a:spcBef>
              <a:buFont typeface="Arial" panose="020B0604020202020204" pitchFamily="34" charset="0"/>
              <a:buNone/>
              <a:defRPr sz="1500" kern="1200">
                <a:solidFill>
                  <a:schemeClr val="tx1">
                    <a:tint val="75000"/>
                  </a:schemeClr>
                </a:solidFill>
                <a:latin typeface="+mn-lt"/>
                <a:ea typeface="+mn-ea"/>
                <a:cs typeface="+mn-cs"/>
              </a:defRPr>
            </a:lvl8pPr>
            <a:lvl9pPr marL="2742565" indent="0" algn="ctr" defTabSz="685800" rtl="0" eaLnBrk="1" latinLnBrk="0" hangingPunct="1">
              <a:spcBef>
                <a:spcPct val="20000"/>
              </a:spcBef>
              <a:buFont typeface="Arial" panose="020B0604020202020204" pitchFamily="34" charset="0"/>
              <a:buNone/>
              <a:defRPr sz="1500" kern="1200">
                <a:solidFill>
                  <a:schemeClr val="tx1">
                    <a:tint val="75000"/>
                  </a:schemeClr>
                </a:solidFill>
                <a:latin typeface="+mn-lt"/>
                <a:ea typeface="+mn-ea"/>
                <a:cs typeface="+mn-cs"/>
              </a:defRPr>
            </a:lvl9pPr>
          </a:lstStyle>
          <a:p>
            <a:r>
              <a:rPr lang="en-US" dirty="0">
                <a:solidFill>
                  <a:schemeClr val="accent5">
                    <a:lumMod val="40000"/>
                    <a:lumOff val="60000"/>
                  </a:schemeClr>
                </a:solidFill>
              </a:rPr>
              <a:t>CyberOps Associates v1.0</a:t>
            </a:r>
            <a:endParaRPr lang="en-US" dirty="0">
              <a:solidFill>
                <a:schemeClr val="accent5">
                  <a:lumMod val="40000"/>
                  <a:lumOff val="60000"/>
                </a:schemeClr>
              </a:solidFill>
            </a:endParaRPr>
          </a:p>
          <a:p>
            <a:endParaRPr lang="en-US" dirty="0"/>
          </a:p>
        </p:txBody>
      </p:sp>
    </p:spTree>
    <p:custDataLst>
      <p:tags r:id="rId1"/>
    </p:custData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356044"/>
            <a:ext cx="8600661" cy="1802391"/>
          </a:xfrm>
        </p:spPr>
        <p:txBody>
          <a:bodyPr/>
          <a:lstStyle/>
          <a:p>
            <a:r>
              <a:rPr lang="en-US" dirty="0">
                <a:solidFill>
                  <a:schemeClr val="accent5">
                    <a:lumMod val="40000"/>
                    <a:lumOff val="60000"/>
                  </a:schemeClr>
                </a:solidFill>
              </a:rPr>
              <a:t>5.1 Network Communications Process</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10273"/>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Protocols</a:t>
            </a:r>
            <a:endParaRPr lang="en-US" sz="1600" dirty="0"/>
          </a:p>
          <a:p>
            <a:r>
              <a:rPr lang="en-US" dirty="0"/>
              <a:t>Networks of Many Sizes</a:t>
            </a:r>
            <a:endParaRPr lang="en-US" dirty="0"/>
          </a:p>
        </p:txBody>
      </p:sp>
      <p:sp>
        <p:nvSpPr>
          <p:cNvPr id="2" name="Content Placeholder 1"/>
          <p:cNvSpPr>
            <a:spLocks noGrp="1"/>
          </p:cNvSpPr>
          <p:nvPr>
            <p:ph idx="1"/>
          </p:nvPr>
        </p:nvSpPr>
        <p:spPr>
          <a:xfrm>
            <a:off x="144065" y="798943"/>
            <a:ext cx="8854020" cy="3880061"/>
          </a:xfrm>
        </p:spPr>
        <p:txBody>
          <a:bodyPr/>
          <a:lstStyle/>
          <a:p>
            <a:pPr>
              <a:buFont typeface="Arial" panose="020B0604020202020204" pitchFamily="34" charset="0"/>
              <a:buChar char="•"/>
            </a:pPr>
            <a:r>
              <a:rPr lang="en-US" sz="1600" dirty="0"/>
              <a:t>Networks vary in size. They range from simple networks consisting of two computers, to networks connecting millions of devices.</a:t>
            </a:r>
            <a:endParaRPr lang="en-US" sz="1600" dirty="0"/>
          </a:p>
          <a:p>
            <a:pPr>
              <a:buFont typeface="Arial" panose="020B0604020202020204" pitchFamily="34" charset="0"/>
              <a:buChar char="•"/>
            </a:pPr>
            <a:r>
              <a:rPr lang="en-US" sz="1600" dirty="0"/>
              <a:t>Businesses and large organizations use networks to provide consolidation, storage, and access to information on network servers. Networks provide email, instant messaging, and collaboration among employees. Many organizations use their network’s connection to the internet to provide products and services to customers.</a:t>
            </a:r>
            <a:endParaRPr lang="en-US" sz="1600" dirty="0"/>
          </a:p>
          <a:p>
            <a:pPr>
              <a:buFont typeface="Arial" panose="020B0604020202020204" pitchFamily="34" charset="0"/>
              <a:buChar char="•"/>
            </a:pPr>
            <a:r>
              <a:rPr lang="en-US" sz="1600" b="1" dirty="0"/>
              <a:t>Peer-to-peer network: </a:t>
            </a:r>
            <a:r>
              <a:rPr lang="en-US" sz="1600" dirty="0"/>
              <a:t>In small businesses and homes, many computers function as both the servers and clients on the network. This type of network is called a peer-to-peer network.</a:t>
            </a:r>
            <a:endParaRPr lang="en-US" sz="1600" dirty="0"/>
          </a:p>
          <a:p>
            <a:pPr marL="0" indent="0">
              <a:buNone/>
            </a:pPr>
            <a:br>
              <a:rPr lang="en-US" sz="1600" dirty="0"/>
            </a:br>
            <a:endParaRPr lang="en-US" sz="1600" b="1" dirty="0">
              <a:solidFill>
                <a:srgbClr val="000000"/>
              </a:solidFill>
            </a:endParaRPr>
          </a:p>
        </p:txBody>
      </p:sp>
    </p:spTree>
    <p:custDataLst>
      <p:tags r:id="rId1"/>
    </p:custData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Protocols</a:t>
            </a:r>
            <a:endParaRPr lang="en-US" sz="1600" dirty="0"/>
          </a:p>
          <a:p>
            <a:r>
              <a:rPr lang="en-US" dirty="0"/>
              <a:t>Networks of Many Sizes (Contd.)</a:t>
            </a:r>
            <a:endParaRPr lang="en-US" dirty="0"/>
          </a:p>
        </p:txBody>
      </p:sp>
      <p:sp>
        <p:nvSpPr>
          <p:cNvPr id="2" name="Content Placeholder 1"/>
          <p:cNvSpPr>
            <a:spLocks noGrp="1"/>
          </p:cNvSpPr>
          <p:nvPr>
            <p:ph idx="1"/>
          </p:nvPr>
        </p:nvSpPr>
        <p:spPr>
          <a:xfrm>
            <a:off x="144065" y="798943"/>
            <a:ext cx="4972684" cy="4344557"/>
          </a:xfrm>
        </p:spPr>
        <p:txBody>
          <a:bodyPr/>
          <a:lstStyle/>
          <a:p>
            <a:pPr>
              <a:buFont typeface="Arial" panose="020B0604020202020204" pitchFamily="34" charset="0"/>
              <a:buChar char="•"/>
            </a:pPr>
            <a:r>
              <a:rPr lang="en-US" sz="1600" b="1" dirty="0">
                <a:solidFill>
                  <a:srgbClr val="000000"/>
                </a:solidFill>
              </a:rPr>
              <a:t>Small Home networks: </a:t>
            </a:r>
            <a:r>
              <a:rPr lang="en-US" sz="1600" dirty="0"/>
              <a:t>Small home networks connect a few computers to each other and to the internet.</a:t>
            </a:r>
            <a:endParaRPr lang="en-US" sz="1600" b="1" dirty="0"/>
          </a:p>
          <a:p>
            <a:pPr>
              <a:buFont typeface="Arial" panose="020B0604020202020204" pitchFamily="34" charset="0"/>
              <a:buChar char="•"/>
            </a:pPr>
            <a:r>
              <a:rPr lang="en-US" sz="1600" b="1" dirty="0"/>
              <a:t>Small Office and Home Office (SOHO) networks: </a:t>
            </a:r>
            <a:r>
              <a:rPr lang="en-US" sz="1600" dirty="0"/>
              <a:t>The SOHO network allows a home office or a remote office to connect to a corporate network, or access centralized, shared resources.</a:t>
            </a:r>
            <a:endParaRPr lang="en-US" sz="1600" dirty="0"/>
          </a:p>
          <a:p>
            <a:pPr>
              <a:buFont typeface="Arial" panose="020B0604020202020204" pitchFamily="34" charset="0"/>
              <a:buChar char="•"/>
            </a:pPr>
            <a:r>
              <a:rPr lang="en-US" sz="1600" b="1" dirty="0"/>
              <a:t>Medium to Large networks</a:t>
            </a:r>
            <a:r>
              <a:rPr lang="en-US" sz="1600" dirty="0"/>
              <a:t>: These are used by corporations and schools</a:t>
            </a:r>
            <a:r>
              <a:rPr lang="en-IN" sz="1600" dirty="0"/>
              <a:t> and can have many locations </a:t>
            </a:r>
            <a:r>
              <a:rPr lang="en-US" sz="1600" dirty="0"/>
              <a:t>with hundreds or thousands of interconnected hosts.</a:t>
            </a:r>
            <a:endParaRPr lang="en-US" sz="1600" dirty="0"/>
          </a:p>
          <a:p>
            <a:pPr>
              <a:buFont typeface="Arial" panose="020B0604020202020204" pitchFamily="34" charset="0"/>
              <a:buChar char="•"/>
            </a:pPr>
            <a:r>
              <a:rPr lang="en-US" sz="1600" b="1" dirty="0"/>
              <a:t>World Wide networks</a:t>
            </a:r>
            <a:r>
              <a:rPr lang="en-US" sz="1600" dirty="0"/>
              <a:t>: The internet is a network of networks that connects hundreds of millions of computers world-wide.</a:t>
            </a:r>
            <a:endParaRPr lang="en-US" sz="1600" dirty="0"/>
          </a:p>
          <a:p>
            <a:pPr marL="0" indent="0">
              <a:buNone/>
            </a:pPr>
            <a:endParaRPr lang="en-US" sz="1600" dirty="0"/>
          </a:p>
          <a:p>
            <a:pPr marL="0" indent="0">
              <a:buNone/>
            </a:pPr>
            <a:endParaRPr lang="en-US" sz="1600" b="1" dirty="0">
              <a:solidFill>
                <a:srgbClr val="000000"/>
              </a:solidFill>
            </a:endParaRPr>
          </a:p>
        </p:txBody>
      </p:sp>
      <p:pic>
        <p:nvPicPr>
          <p:cNvPr id="5" name="Picture 4"/>
          <p:cNvPicPr>
            <a:picLocks noChangeAspect="1"/>
          </p:cNvPicPr>
          <p:nvPr/>
        </p:nvPicPr>
        <p:blipFill>
          <a:blip r:embed="rId1"/>
          <a:stretch>
            <a:fillRect/>
          </a:stretch>
        </p:blipFill>
        <p:spPr>
          <a:xfrm>
            <a:off x="5380136" y="1190281"/>
            <a:ext cx="3500477" cy="2836683"/>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Tree>
    <p:custDataLst>
      <p:tags r:id="rId2"/>
    </p:custData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Protocols</a:t>
            </a:r>
            <a:endParaRPr lang="en-US" sz="1600" dirty="0"/>
          </a:p>
          <a:p>
            <a:r>
              <a:rPr lang="en-US" dirty="0"/>
              <a:t>Client-Server Communications</a:t>
            </a:r>
            <a:endParaRPr lang="en-US" dirty="0"/>
          </a:p>
        </p:txBody>
      </p:sp>
      <p:sp>
        <p:nvSpPr>
          <p:cNvPr id="2" name="Content Placeholder 1"/>
          <p:cNvSpPr>
            <a:spLocks noGrp="1"/>
          </p:cNvSpPr>
          <p:nvPr>
            <p:ph idx="1"/>
          </p:nvPr>
        </p:nvSpPr>
        <p:spPr>
          <a:xfrm>
            <a:off x="144063" y="798943"/>
            <a:ext cx="8752801" cy="4045431"/>
          </a:xfrm>
        </p:spPr>
        <p:txBody>
          <a:bodyPr/>
          <a:lstStyle/>
          <a:p>
            <a:pPr>
              <a:buFont typeface="Arial" panose="020B0604020202020204" pitchFamily="34" charset="0"/>
              <a:buChar char="•"/>
            </a:pPr>
            <a:r>
              <a:rPr lang="en-US" sz="1600" dirty="0"/>
              <a:t>All computers that are connected to a network and that participate directly in network communication are classified as hosts. Hosts are also called end devices, endpoints, or nodes. </a:t>
            </a:r>
            <a:endParaRPr lang="en-US" sz="1600" dirty="0"/>
          </a:p>
          <a:p>
            <a:pPr>
              <a:buFont typeface="Arial" panose="020B0604020202020204" pitchFamily="34" charset="0"/>
              <a:buChar char="•"/>
            </a:pPr>
            <a:r>
              <a:rPr lang="en-US" sz="1600" dirty="0"/>
              <a:t>Servers are simply computers with specialized software that enables servers to provide information to other end devices on the network. </a:t>
            </a:r>
            <a:endParaRPr lang="en-US" sz="1600" dirty="0"/>
          </a:p>
          <a:p>
            <a:pPr>
              <a:buFont typeface="Arial" panose="020B0604020202020204" pitchFamily="34" charset="0"/>
              <a:buChar char="•"/>
            </a:pPr>
            <a:r>
              <a:rPr lang="en-US" sz="1600" dirty="0"/>
              <a:t>A server can be single-purpose, providing only one service, such as web pages or it can be multipurpose, providing a variety of services such as web pages, email, and file transfers.</a:t>
            </a:r>
            <a:endParaRPr lang="en-US" sz="1600" dirty="0"/>
          </a:p>
          <a:p>
            <a:pPr>
              <a:buFont typeface="Arial" panose="020B0604020202020204" pitchFamily="34" charset="0"/>
              <a:buChar char="•"/>
            </a:pPr>
            <a:r>
              <a:rPr lang="en-US" sz="1600" dirty="0"/>
              <a:t>Client computers have software installed that enables them to request and display the information obtained from the server. A single computer can run multiple types of client software.</a:t>
            </a:r>
            <a:endParaRPr lang="en-US" sz="1600" dirty="0"/>
          </a:p>
          <a:p>
            <a:pPr>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Protocols</a:t>
            </a:r>
            <a:endParaRPr lang="en-US" sz="1600" dirty="0"/>
          </a:p>
          <a:p>
            <a:r>
              <a:rPr lang="en-US" dirty="0"/>
              <a:t>Client-Server Communications (Contd.)</a:t>
            </a:r>
            <a:endParaRPr lang="en-US" dirty="0"/>
          </a:p>
        </p:txBody>
      </p:sp>
      <p:sp>
        <p:nvSpPr>
          <p:cNvPr id="2" name="Content Placeholder 1"/>
          <p:cNvSpPr>
            <a:spLocks noGrp="1"/>
          </p:cNvSpPr>
          <p:nvPr>
            <p:ph idx="1"/>
          </p:nvPr>
        </p:nvSpPr>
        <p:spPr>
          <a:xfrm>
            <a:off x="144064" y="848371"/>
            <a:ext cx="4687428" cy="3711271"/>
          </a:xfrm>
        </p:spPr>
        <p:txBody>
          <a:bodyPr/>
          <a:lstStyle/>
          <a:p>
            <a:pPr>
              <a:buFont typeface="Arial" panose="020B0604020202020204" pitchFamily="34" charset="0"/>
              <a:buChar char="•"/>
            </a:pPr>
            <a:r>
              <a:rPr lang="en-US" sz="1600" dirty="0"/>
              <a:t>The File Server stores corporate and user files in a central location. The client devices access these files with client software such as Windows Explorer.</a:t>
            </a:r>
            <a:endParaRPr lang="en-US" sz="1600" dirty="0"/>
          </a:p>
          <a:p>
            <a:pPr>
              <a:buFont typeface="Arial" panose="020B0604020202020204" pitchFamily="34" charset="0"/>
              <a:buChar char="•"/>
            </a:pPr>
            <a:r>
              <a:rPr lang="en-US" sz="1600" dirty="0"/>
              <a:t>The Web Server runs web server software and clients use their browser software, such as Windows Internet Explorer, to access web pages on the server.</a:t>
            </a:r>
            <a:endParaRPr lang="en-US" sz="1600" dirty="0"/>
          </a:p>
          <a:p>
            <a:pPr>
              <a:buFont typeface="Arial" panose="020B0604020202020204" pitchFamily="34" charset="0"/>
              <a:buChar char="•"/>
            </a:pPr>
            <a:r>
              <a:rPr lang="en-US" sz="1600" dirty="0"/>
              <a:t>The Email Server runs email server software and clients use their mail client software, such as Microsoft Outlook, to access email on the server.</a:t>
            </a:r>
            <a:endParaRPr lang="en-US" sz="1600" dirty="0"/>
          </a:p>
        </p:txBody>
      </p:sp>
      <p:pic>
        <p:nvPicPr>
          <p:cNvPr id="4"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l="3066" r="384"/>
          <a:stretch>
            <a:fillRect/>
          </a:stretch>
        </p:blipFill>
        <p:spPr bwMode="auto">
          <a:xfrm>
            <a:off x="4831492" y="1038564"/>
            <a:ext cx="4004576" cy="2755223"/>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Protocols</a:t>
            </a:r>
            <a:endParaRPr lang="en-US" sz="1600" dirty="0"/>
          </a:p>
          <a:p>
            <a:r>
              <a:rPr lang="en-US" dirty="0"/>
              <a:t>Typical Sessions</a:t>
            </a:r>
            <a:endParaRPr lang="en-US" dirty="0"/>
          </a:p>
        </p:txBody>
      </p:sp>
      <p:sp>
        <p:nvSpPr>
          <p:cNvPr id="3" name="Content Placeholder 1"/>
          <p:cNvSpPr/>
          <p:nvPr/>
        </p:nvSpPr>
        <p:spPr>
          <a:xfrm>
            <a:off x="144065" y="820917"/>
            <a:ext cx="8855870" cy="738664"/>
          </a:xfrm>
          <a:prstGeom prst="rect">
            <a:avLst/>
          </a:prstGeom>
        </p:spPr>
        <p:txBody>
          <a:bodyPr wrap="square">
            <a:spAutoFit/>
          </a:bodyPr>
          <a:lstStyle/>
          <a:p>
            <a:r>
              <a:rPr lang="en-US" sz="1400" dirty="0">
                <a:solidFill>
                  <a:srgbClr val="000000"/>
                </a:solidFill>
                <a:latin typeface="+mn-lt"/>
              </a:rPr>
              <a:t>A typical network user normally uses some type of computing device to establish many connections with network servers. Those servers could be located in the same room or around the world.</a:t>
            </a:r>
            <a:endParaRPr lang="en-US" sz="1400" dirty="0">
              <a:solidFill>
                <a:srgbClr val="000000"/>
              </a:solidFill>
              <a:latin typeface="+mn-lt"/>
            </a:endParaRPr>
          </a:p>
          <a:p>
            <a:r>
              <a:rPr lang="en-US" sz="1400" dirty="0">
                <a:solidFill>
                  <a:srgbClr val="000000"/>
                </a:solidFill>
                <a:latin typeface="+mn-lt"/>
              </a:rPr>
              <a:t>Let us see some examples.</a:t>
            </a:r>
            <a:endParaRPr lang="en-US" sz="1400" dirty="0">
              <a:solidFill>
                <a:srgbClr val="000000"/>
              </a:solidFill>
              <a:latin typeface="+mn-lt"/>
            </a:endParaRPr>
          </a:p>
        </p:txBody>
      </p:sp>
      <p:sp>
        <p:nvSpPr>
          <p:cNvPr id="5" name="Content Placeholder 1"/>
          <p:cNvSpPr/>
          <p:nvPr/>
        </p:nvSpPr>
        <p:spPr>
          <a:xfrm>
            <a:off x="144065" y="1578468"/>
            <a:ext cx="6587475" cy="3108543"/>
          </a:xfrm>
          <a:prstGeom prst="rect">
            <a:avLst/>
          </a:prstGeom>
        </p:spPr>
        <p:txBody>
          <a:bodyPr wrap="square">
            <a:spAutoFit/>
          </a:bodyPr>
          <a:lstStyle/>
          <a:p>
            <a:r>
              <a:rPr lang="en-US" sz="1400" b="1" dirty="0">
                <a:solidFill>
                  <a:srgbClr val="000000"/>
                </a:solidFill>
                <a:latin typeface="+mn-lt"/>
              </a:rPr>
              <a:t>At School</a:t>
            </a:r>
            <a:endParaRPr lang="en-US" sz="1400" b="1" dirty="0">
              <a:solidFill>
                <a:srgbClr val="000000"/>
              </a:solidFill>
              <a:latin typeface="+mn-lt"/>
            </a:endParaRPr>
          </a:p>
          <a:p>
            <a:pPr marL="285750" indent="-285750">
              <a:buFont typeface="Arial" panose="020B0604020202020204" pitchFamily="34" charset="0"/>
              <a:buChar char="•"/>
            </a:pPr>
            <a:r>
              <a:rPr lang="en-US" sz="1400" dirty="0">
                <a:solidFill>
                  <a:srgbClr val="000000"/>
                </a:solidFill>
                <a:latin typeface="+mn-lt"/>
              </a:rPr>
              <a:t>Students are encouraged to use devices such as laptops and tablets to access learning resources. </a:t>
            </a:r>
            <a:endParaRPr lang="en-US" sz="1400" dirty="0">
              <a:solidFill>
                <a:srgbClr val="000000"/>
              </a:solidFill>
              <a:latin typeface="+mn-lt"/>
            </a:endParaRPr>
          </a:p>
          <a:p>
            <a:pPr marL="285750" indent="-285750">
              <a:buFont typeface="Arial" panose="020B0604020202020204" pitchFamily="34" charset="0"/>
              <a:buChar char="•"/>
            </a:pPr>
            <a:r>
              <a:rPr lang="en-US" sz="1400" dirty="0">
                <a:solidFill>
                  <a:srgbClr val="000000"/>
                </a:solidFill>
                <a:latin typeface="+mn-lt"/>
              </a:rPr>
              <a:t>Terry, connects to the school’s wi-fi network and searches for the required resources using a search engine. </a:t>
            </a:r>
            <a:endParaRPr lang="en-US" sz="1400" dirty="0">
              <a:solidFill>
                <a:srgbClr val="000000"/>
              </a:solidFill>
              <a:latin typeface="+mn-lt"/>
            </a:endParaRPr>
          </a:p>
          <a:p>
            <a:pPr marL="285750" indent="-285750">
              <a:buFont typeface="Arial" panose="020B0604020202020204" pitchFamily="34" charset="0"/>
              <a:buChar char="•"/>
            </a:pPr>
            <a:r>
              <a:rPr lang="en-US" sz="1400" dirty="0">
                <a:solidFill>
                  <a:srgbClr val="000000"/>
                </a:solidFill>
                <a:latin typeface="+mn-lt"/>
              </a:rPr>
              <a:t>Her search is submitted wirelessly from her device to the school’s network. The search data is addressed so that it can find its way back to Terry. </a:t>
            </a:r>
            <a:endParaRPr lang="en-US" sz="1400" dirty="0">
              <a:solidFill>
                <a:srgbClr val="000000"/>
              </a:solidFill>
              <a:latin typeface="+mn-lt"/>
            </a:endParaRPr>
          </a:p>
          <a:p>
            <a:pPr marL="285750" indent="-285750">
              <a:buFont typeface="Arial" panose="020B0604020202020204" pitchFamily="34" charset="0"/>
              <a:buChar char="•"/>
            </a:pPr>
            <a:r>
              <a:rPr lang="en-US" sz="1400" dirty="0">
                <a:solidFill>
                  <a:srgbClr val="000000"/>
                </a:solidFill>
                <a:latin typeface="+mn-lt"/>
              </a:rPr>
              <a:t>The search string of binary data is encoded into radio waves and is converted into electrical signals that travel on the school’s wired network to reach the  school’s Internet Service Provider’s (ISP) network.</a:t>
            </a:r>
            <a:endParaRPr lang="en-US" sz="1400" dirty="0">
              <a:solidFill>
                <a:srgbClr val="000000"/>
              </a:solidFill>
              <a:latin typeface="+mn-lt"/>
            </a:endParaRPr>
          </a:p>
          <a:p>
            <a:pPr marL="285750" indent="-285750">
              <a:buFont typeface="Arial" panose="020B0604020202020204" pitchFamily="34" charset="0"/>
              <a:buChar char="•"/>
            </a:pPr>
            <a:r>
              <a:rPr lang="en-US" sz="1400" dirty="0">
                <a:solidFill>
                  <a:srgbClr val="000000"/>
                </a:solidFill>
                <a:latin typeface="+mn-lt"/>
              </a:rPr>
              <a:t>A combination of technologies take Terry’s search to the search engine website, where the request is processed by the Search Engine’s servers. </a:t>
            </a:r>
            <a:endParaRPr lang="en-US" sz="1400" dirty="0">
              <a:solidFill>
                <a:srgbClr val="000000"/>
              </a:solidFill>
              <a:latin typeface="+mn-lt"/>
            </a:endParaRPr>
          </a:p>
          <a:p>
            <a:pPr marL="285750" indent="-285750">
              <a:buFont typeface="Arial" panose="020B0604020202020204" pitchFamily="34" charset="0"/>
              <a:buChar char="•"/>
            </a:pPr>
            <a:r>
              <a:rPr lang="en-US" sz="1400" dirty="0">
                <a:solidFill>
                  <a:srgbClr val="000000"/>
                </a:solidFill>
                <a:latin typeface="+mn-lt"/>
              </a:rPr>
              <a:t>The results are then encoded and addressed to her school and eventually to Terry’s device</a:t>
            </a:r>
            <a:r>
              <a:rPr lang="en-US" sz="1400" b="1" dirty="0">
                <a:solidFill>
                  <a:srgbClr val="000000"/>
                </a:solidFill>
                <a:latin typeface="+mn-lt"/>
              </a:rPr>
              <a:t>.</a:t>
            </a:r>
            <a:endParaRPr lang="en-US" sz="1400" b="1" dirty="0">
              <a:solidFill>
                <a:srgbClr val="000000"/>
              </a:solidFill>
              <a:latin typeface="+mn-lt"/>
            </a:endParaRPr>
          </a:p>
        </p:txBody>
      </p:sp>
      <p:pic>
        <p:nvPicPr>
          <p:cNvPr id="2150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731541" y="1578467"/>
            <a:ext cx="1867929" cy="17172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Protocols</a:t>
            </a:r>
            <a:endParaRPr lang="en-US" sz="1600" dirty="0"/>
          </a:p>
          <a:p>
            <a:r>
              <a:rPr lang="en-US" dirty="0"/>
              <a:t>Typical Sessions (Contd.)</a:t>
            </a:r>
            <a:endParaRPr lang="en-US" dirty="0"/>
          </a:p>
        </p:txBody>
      </p:sp>
      <p:sp>
        <p:nvSpPr>
          <p:cNvPr id="2" name="Content Placeholder 1"/>
          <p:cNvSpPr>
            <a:spLocks noGrp="1"/>
          </p:cNvSpPr>
          <p:nvPr>
            <p:ph idx="1"/>
          </p:nvPr>
        </p:nvSpPr>
        <p:spPr>
          <a:xfrm>
            <a:off x="144064" y="798943"/>
            <a:ext cx="6373468" cy="4045431"/>
          </a:xfrm>
        </p:spPr>
        <p:txBody>
          <a:bodyPr/>
          <a:lstStyle/>
          <a:p>
            <a:pPr marL="0" indent="0">
              <a:buNone/>
            </a:pPr>
            <a:r>
              <a:rPr lang="en-US" sz="1400" b="1" dirty="0"/>
              <a:t>While Gaming</a:t>
            </a:r>
            <a:endParaRPr lang="en-US" sz="1400" b="1" dirty="0"/>
          </a:p>
          <a:p>
            <a:pPr>
              <a:buFont typeface="Arial" panose="020B0604020202020204" pitchFamily="34" charset="0"/>
              <a:buChar char="•"/>
            </a:pPr>
            <a:r>
              <a:rPr lang="en-US" sz="1400" dirty="0"/>
              <a:t>Michelle uses a gaming console to play games against other players. Her network connects to an ISP using a router and a cable modem that allow her home network to connect to a cable TV network belonging to Michelle’s ISP.</a:t>
            </a:r>
            <a:endParaRPr lang="en-US" sz="1400" dirty="0"/>
          </a:p>
          <a:p>
            <a:pPr algn="l"/>
            <a:r>
              <a:rPr lang="en-US" sz="1400" dirty="0"/>
              <a:t>The cable wires for Michelle’s neighborhood all connect to a central point on a telephone pole and then connect to a fiber-optic network that connects many neighborhoods served by Michelle’s ISP.</a:t>
            </a:r>
            <a:endParaRPr lang="en-US" sz="1400" dirty="0"/>
          </a:p>
          <a:p>
            <a:pPr>
              <a:buFont typeface="Arial" panose="020B0604020202020204" pitchFamily="34" charset="0"/>
              <a:buChar char="•"/>
            </a:pPr>
            <a:r>
              <a:rPr lang="en-US" sz="1400" dirty="0"/>
              <a:t>When Michelle connects her gaming console to a company that hosts a popular online game, her actions in her game become data that is sent to the gamer network. Information that identifies Michelle, the game she is playing, and Michelle’s network location are added to the game data. The pieces of data that represent Michelle’s game play are sent at high speed to the game provider’s network. </a:t>
            </a:r>
            <a:endParaRPr lang="en-US" sz="1400" dirty="0"/>
          </a:p>
          <a:p>
            <a:pPr>
              <a:buFont typeface="Arial" panose="020B0604020202020204" pitchFamily="34" charset="0"/>
              <a:buChar char="•"/>
            </a:pPr>
            <a:r>
              <a:rPr lang="en-US" sz="1400" dirty="0"/>
              <a:t>The results are returned to Michelle in the form of graphics and sounds.</a:t>
            </a:r>
            <a:endParaRPr lang="en-US" sz="1400" dirty="0"/>
          </a:p>
        </p:txBody>
      </p:sp>
      <p:pic>
        <p:nvPicPr>
          <p:cNvPr id="2253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517532" y="1359717"/>
            <a:ext cx="2293721" cy="147292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Protocols</a:t>
            </a:r>
            <a:endParaRPr lang="en-US" sz="1600" dirty="0"/>
          </a:p>
          <a:p>
            <a:r>
              <a:rPr lang="en-US" dirty="0"/>
              <a:t>Typical Sessions (Contd.)</a:t>
            </a:r>
            <a:endParaRPr lang="en-US" dirty="0"/>
          </a:p>
        </p:txBody>
      </p:sp>
      <p:sp>
        <p:nvSpPr>
          <p:cNvPr id="2" name="Content Placeholder 1"/>
          <p:cNvSpPr>
            <a:spLocks noGrp="1"/>
          </p:cNvSpPr>
          <p:nvPr>
            <p:ph idx="1"/>
          </p:nvPr>
        </p:nvSpPr>
        <p:spPr>
          <a:xfrm>
            <a:off x="144064" y="798944"/>
            <a:ext cx="6451289" cy="3928700"/>
          </a:xfrm>
        </p:spPr>
        <p:txBody>
          <a:bodyPr/>
          <a:lstStyle/>
          <a:p>
            <a:pPr marL="0" indent="0">
              <a:buNone/>
            </a:pPr>
            <a:r>
              <a:rPr lang="en-US" sz="1400" b="1" dirty="0"/>
              <a:t>In Medical Consultations</a:t>
            </a:r>
            <a:endParaRPr lang="en-US" sz="1400" b="1" dirty="0"/>
          </a:p>
          <a:p>
            <a:r>
              <a:rPr lang="en-US" sz="1400" dirty="0"/>
              <a:t>Dr. Ismael Awad frequently needs to consult with other specialists on patient cases. His hospital has taken subscription to a special service called Cloud that allows medical data including patient x-rays to be stored at a central location that accessible over the internet. </a:t>
            </a:r>
            <a:endParaRPr lang="en-US" sz="1400" dirty="0"/>
          </a:p>
          <a:p>
            <a:pPr>
              <a:buFont typeface="Arial" panose="020B0604020202020204" pitchFamily="34" charset="0"/>
              <a:buChar char="•"/>
            </a:pPr>
            <a:r>
              <a:rPr lang="en-US" sz="1400" dirty="0"/>
              <a:t>When a patient has an X-ray taken, the image is digitized as data. The hospital uses network services that encrypt the image data and patient information. This encrypted data cannot be intercepted and read as it travels across the internet to the cloud service provider’s data centers. The data is addressed so that it can be routed to the cloud provider’s data center to reach the correct services that provide storage and retrieval of high-resolution digital images.</a:t>
            </a:r>
            <a:endParaRPr lang="en-US" sz="1400" dirty="0"/>
          </a:p>
          <a:p>
            <a:pPr>
              <a:buFont typeface="Arial" panose="020B0604020202020204" pitchFamily="34" charset="0"/>
              <a:buChar char="•"/>
            </a:pPr>
            <a:r>
              <a:rPr lang="en-US" sz="1400" dirty="0"/>
              <a:t>All of this interaction is digital and takes place using networked services that are provided by the medical cloud service.</a:t>
            </a:r>
            <a:endParaRPr lang="en-US" sz="1400" dirty="0"/>
          </a:p>
          <a:p>
            <a:pPr marL="0" indent="0">
              <a:buNone/>
            </a:pPr>
            <a:br>
              <a:rPr lang="en-US" sz="1400" dirty="0"/>
            </a:br>
            <a:endParaRPr lang="en-US" sz="1400" b="1" dirty="0"/>
          </a:p>
        </p:txBody>
      </p:sp>
      <p:pic>
        <p:nvPicPr>
          <p:cNvPr id="2355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595353" y="1354932"/>
            <a:ext cx="2394337" cy="158646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Protocols</a:t>
            </a:r>
            <a:endParaRPr lang="en-US" sz="1600" dirty="0"/>
          </a:p>
          <a:p>
            <a:r>
              <a:rPr lang="en-US" dirty="0"/>
              <a:t>Tracing the Path</a:t>
            </a:r>
            <a:endParaRPr lang="en-US" dirty="0"/>
          </a:p>
        </p:txBody>
      </p:sp>
      <p:sp>
        <p:nvSpPr>
          <p:cNvPr id="2" name="Content Placeholder 1"/>
          <p:cNvSpPr>
            <a:spLocks noGrp="1"/>
          </p:cNvSpPr>
          <p:nvPr>
            <p:ph idx="1"/>
          </p:nvPr>
        </p:nvSpPr>
        <p:spPr>
          <a:xfrm>
            <a:off x="237403" y="784599"/>
            <a:ext cx="8669194" cy="2279236"/>
          </a:xfrm>
        </p:spPr>
        <p:txBody>
          <a:bodyPr/>
          <a:lstStyle/>
          <a:p>
            <a:pPr>
              <a:buFont typeface="Arial" panose="020B0604020202020204" pitchFamily="34" charset="0"/>
              <a:buChar char="•"/>
            </a:pPr>
            <a:r>
              <a:rPr lang="en-US" sz="1800" dirty="0"/>
              <a:t>Cybersecurity analysts need to have a deep understanding of how networks operate. They must be able to determine the origin of traffic and its destination.</a:t>
            </a:r>
            <a:endParaRPr lang="en-US" sz="1800" dirty="0"/>
          </a:p>
          <a:p>
            <a:pPr>
              <a:buFont typeface="Arial" panose="020B0604020202020204" pitchFamily="34" charset="0"/>
              <a:buChar char="•"/>
            </a:pPr>
            <a:r>
              <a:rPr lang="en-US" sz="1800" dirty="0"/>
              <a:t>Traffic from a computer to an internet server can take many paths. </a:t>
            </a:r>
            <a:endParaRPr lang="en-US" sz="1800" dirty="0"/>
          </a:p>
        </p:txBody>
      </p:sp>
    </p:spTree>
    <p:custDataLst>
      <p:tags r:id="rId1"/>
    </p:custData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Protocols</a:t>
            </a:r>
            <a:endParaRPr lang="en-US" sz="1600" dirty="0"/>
          </a:p>
          <a:p>
            <a:r>
              <a:rPr lang="en-US" dirty="0"/>
              <a:t>Tracing the Path (Contd.)</a:t>
            </a:r>
            <a:endParaRPr lang="en-US" dirty="0"/>
          </a:p>
        </p:txBody>
      </p:sp>
      <p:sp>
        <p:nvSpPr>
          <p:cNvPr id="2" name="Content Placeholder 1"/>
          <p:cNvSpPr>
            <a:spLocks noGrp="1"/>
          </p:cNvSpPr>
          <p:nvPr>
            <p:ph idx="1"/>
          </p:nvPr>
        </p:nvSpPr>
        <p:spPr>
          <a:xfrm>
            <a:off x="144065" y="735577"/>
            <a:ext cx="3649722" cy="4344557"/>
          </a:xfrm>
        </p:spPr>
        <p:txBody>
          <a:bodyPr/>
          <a:lstStyle/>
          <a:p>
            <a:pPr>
              <a:buFont typeface="Arial" panose="020B0604020202020204" pitchFamily="34" charset="0"/>
              <a:buChar char="•"/>
            </a:pPr>
            <a:r>
              <a:rPr lang="en-US" sz="1400" dirty="0"/>
              <a:t>A combination of copper and fiber-optic cables that go over land and under the ocean carry data traffic. These connections connect telecommunications facilities and ISPs distributed throughout the world. </a:t>
            </a:r>
            <a:endParaRPr lang="en-US" sz="1400" dirty="0"/>
          </a:p>
          <a:p>
            <a:pPr>
              <a:buFont typeface="Arial" panose="020B0604020202020204" pitchFamily="34" charset="0"/>
              <a:buChar char="•"/>
            </a:pPr>
            <a:r>
              <a:rPr lang="en-US" sz="1400" dirty="0"/>
              <a:t>Global Tier 1 and Tier 2 ISPs connect portions of the internet together, usually through an Internet Exchange Point (IXP). </a:t>
            </a:r>
            <a:endParaRPr lang="en-US" sz="1400" dirty="0"/>
          </a:p>
          <a:p>
            <a:pPr>
              <a:buFont typeface="Arial" panose="020B0604020202020204" pitchFamily="34" charset="0"/>
              <a:buChar char="•"/>
            </a:pPr>
            <a:r>
              <a:rPr lang="en-US" sz="1400" dirty="0"/>
              <a:t>Larger networks connect to Tier 2 networks through a Point of Presence (PoP), which is usually a location in the building where physical connections to the ISP are made. The Tier 3 ISPs connect homes and businesses to the internet.</a:t>
            </a:r>
            <a:endParaRPr lang="en-US" sz="1400" dirty="0"/>
          </a:p>
        </p:txBody>
      </p:sp>
      <p:pic>
        <p:nvPicPr>
          <p:cNvPr id="3" name="Picture 2"/>
          <p:cNvPicPr>
            <a:picLocks noChangeAspect="1"/>
          </p:cNvPicPr>
          <p:nvPr/>
        </p:nvPicPr>
        <p:blipFill>
          <a:blip r:embed="rId1"/>
          <a:stretch>
            <a:fillRect/>
          </a:stretch>
        </p:blipFill>
        <p:spPr>
          <a:xfrm>
            <a:off x="3958814" y="942572"/>
            <a:ext cx="4804593" cy="3258355"/>
          </a:xfrm>
          <a:prstGeom prst="rect">
            <a:avLst/>
          </a:prstGeom>
          <a:ln w="6350">
            <a:solidFill>
              <a:schemeClr val="tx1"/>
            </a:solidFill>
          </a:ln>
        </p:spPr>
      </p:pic>
    </p:spTree>
    <p:custDataLst>
      <p:tags r:id="rId2"/>
    </p:custData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itle 1"/>
          <p:cNvSpPr>
            <a:spLocks noGrp="1" noChangeArrowheads="1"/>
          </p:cNvSpPr>
          <p:nvPr>
            <p:ph type="title"/>
          </p:nvPr>
        </p:nvSpPr>
        <p:spPr>
          <a:xfrm>
            <a:off x="1" y="50629"/>
            <a:ext cx="9144000" cy="757551"/>
          </a:xfrm>
        </p:spPr>
        <p:txBody>
          <a:bodyPr/>
          <a:lstStyle/>
          <a:p>
            <a:r>
              <a:rPr lang="en-US" dirty="0"/>
              <a:t>Instructor Materials – Module 5 Planning Guide</a:t>
            </a:r>
            <a:endParaRPr lang="en-US" dirty="0"/>
          </a:p>
        </p:txBody>
      </p:sp>
      <p:sp>
        <p:nvSpPr>
          <p:cNvPr id="4099" name="Content Placeholder 3"/>
          <p:cNvSpPr>
            <a:spLocks noGrp="1" noChangeArrowheads="1"/>
          </p:cNvSpPr>
          <p:nvPr>
            <p:ph idx="1"/>
          </p:nvPr>
        </p:nvSpPr>
        <p:spPr>
          <a:xfrm>
            <a:off x="144065" y="798944"/>
            <a:ext cx="8853286" cy="3747655"/>
          </a:xfrm>
        </p:spPr>
        <p:txBody>
          <a:bodyPr/>
          <a:lstStyle/>
          <a:p>
            <a:pPr marL="0" indent="0">
              <a:buNone/>
            </a:pPr>
            <a:r>
              <a:rPr lang="en-CA" dirty="0"/>
              <a:t>This PowerPoint deck is divided in two parts:</a:t>
            </a:r>
            <a:endParaRPr lang="en-CA" dirty="0"/>
          </a:p>
          <a:p>
            <a:pPr>
              <a:buFont typeface="Arial" panose="020B0604020202020204" pitchFamily="34" charset="0"/>
              <a:buChar char="•"/>
            </a:pPr>
            <a:r>
              <a:rPr lang="en-US" dirty="0"/>
              <a:t>Instructor Planning Guide</a:t>
            </a:r>
            <a:endParaRPr lang="en-CA" dirty="0">
              <a:solidFill>
                <a:srgbClr val="FF0000"/>
              </a:solidFill>
            </a:endParaRPr>
          </a:p>
          <a:p>
            <a:pPr lvl="1"/>
            <a:r>
              <a:rPr lang="en-CA" dirty="0"/>
              <a:t>Information to help you become familiar with the module</a:t>
            </a:r>
            <a:endParaRPr lang="en-CA" dirty="0"/>
          </a:p>
          <a:p>
            <a:pPr lvl="1"/>
            <a:r>
              <a:rPr lang="en-CA" dirty="0"/>
              <a:t>Teaching aids</a:t>
            </a:r>
            <a:endParaRPr lang="en-CA" dirty="0"/>
          </a:p>
          <a:p>
            <a:pPr>
              <a:buFont typeface="Arial" panose="020B0604020202020204" pitchFamily="34" charset="0"/>
              <a:buChar char="•"/>
            </a:pPr>
            <a:r>
              <a:rPr lang="en-CA" dirty="0"/>
              <a:t>Instructor Class Presentation</a:t>
            </a:r>
            <a:endParaRPr lang="en-CA" dirty="0"/>
          </a:p>
          <a:p>
            <a:pPr lvl="1">
              <a:buFont typeface="Arial" panose="020B0604020202020204" pitchFamily="34" charset="0"/>
              <a:buChar char="•"/>
            </a:pPr>
            <a:r>
              <a:rPr lang="en-CA" dirty="0"/>
              <a:t>Optional slides that you can use in the classroom</a:t>
            </a:r>
            <a:endParaRPr lang="en-CA" dirty="0"/>
          </a:p>
          <a:p>
            <a:pPr lvl="1"/>
            <a:r>
              <a:rPr lang="en-CA" dirty="0"/>
              <a:t>Begins on slide # 8</a:t>
            </a:r>
            <a:endParaRPr lang="en-CA" dirty="0"/>
          </a:p>
          <a:p>
            <a:pPr marL="142875" lvl="1" indent="0">
              <a:buNone/>
            </a:pPr>
            <a:r>
              <a:rPr lang="en-CA" sz="1600" b="1" dirty="0"/>
              <a:t>Note</a:t>
            </a:r>
            <a:r>
              <a:rPr lang="en-CA" sz="1600" dirty="0"/>
              <a:t>: Please remove the Planning Guide from this presentation before sharing with anyone.</a:t>
            </a:r>
            <a:endParaRPr lang="en-CA" sz="1600" dirty="0"/>
          </a:p>
          <a:p>
            <a:pPr marL="0" indent="0">
              <a:buNone/>
            </a:pPr>
            <a:r>
              <a:rPr lang="en-CA" sz="1600" b="1" dirty="0">
                <a:solidFill>
                  <a:schemeClr val="accent4"/>
                </a:solidFill>
              </a:rPr>
              <a:t>For additional help and resources</a:t>
            </a:r>
            <a:r>
              <a:rPr lang="en-CA" sz="1600" b="1" dirty="0">
                <a:solidFill>
                  <a:srgbClr val="FF0000"/>
                </a:solidFill>
              </a:rPr>
              <a:t> </a:t>
            </a:r>
            <a:r>
              <a:rPr lang="en-CA" sz="1600" b="1" dirty="0">
                <a:solidFill>
                  <a:schemeClr val="accent4"/>
                </a:solidFill>
              </a:rPr>
              <a:t>go to the Instructor Home Page and Course Resources for this course. </a:t>
            </a:r>
            <a:r>
              <a:rPr lang="en-US" sz="1600" b="1" dirty="0">
                <a:solidFill>
                  <a:schemeClr val="accent4"/>
                </a:solidFill>
              </a:rPr>
              <a:t>You also can visit the professional development site on www.netacad.com, the official Cisco Networking Academy Facebook page, or Instructor Only FB group.</a:t>
            </a:r>
            <a:endParaRPr lang="en-CA" sz="1600" b="1" dirty="0">
              <a:solidFill>
                <a:schemeClr val="accent4"/>
              </a:solidFill>
            </a:endParaRPr>
          </a:p>
        </p:txBody>
      </p:sp>
    </p:spTree>
    <p:custDataLst>
      <p:tags r:id="rId1"/>
    </p:custData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Protocols</a:t>
            </a:r>
            <a:endParaRPr lang="en-US" sz="1600" dirty="0"/>
          </a:p>
          <a:p>
            <a:r>
              <a:rPr lang="en-US" dirty="0"/>
              <a:t>Lab - Tracing a Route</a:t>
            </a:r>
            <a:endParaRPr lang="en-US" dirty="0"/>
          </a:p>
        </p:txBody>
      </p:sp>
      <p:sp>
        <p:nvSpPr>
          <p:cNvPr id="2" name="Content Placeholder 1"/>
          <p:cNvSpPr>
            <a:spLocks noGrp="1"/>
          </p:cNvSpPr>
          <p:nvPr>
            <p:ph idx="1"/>
          </p:nvPr>
        </p:nvSpPr>
        <p:spPr>
          <a:xfrm>
            <a:off x="215313" y="798943"/>
            <a:ext cx="8655555" cy="3977337"/>
          </a:xfrm>
        </p:spPr>
        <p:txBody>
          <a:bodyPr/>
          <a:lstStyle/>
          <a:p>
            <a:pPr marL="0" indent="0">
              <a:buNone/>
            </a:pPr>
            <a:r>
              <a:rPr lang="en-US" sz="1600" dirty="0"/>
              <a:t>In this lab, you will use two route tracing utilities to examine the internet pathway to destination networks. The objective will be to:</a:t>
            </a:r>
            <a:endParaRPr lang="en-US" sz="1600" dirty="0"/>
          </a:p>
          <a:p>
            <a:pPr lvl="1">
              <a:buClr>
                <a:srgbClr val="000000"/>
              </a:buClr>
            </a:pPr>
            <a:r>
              <a:rPr lang="en-US" sz="1600" dirty="0"/>
              <a:t>Verify connectivity to a website</a:t>
            </a:r>
            <a:endParaRPr lang="en-US" sz="1600" dirty="0"/>
          </a:p>
          <a:p>
            <a:pPr lvl="1">
              <a:buClr>
                <a:srgbClr val="000000"/>
              </a:buClr>
            </a:pPr>
            <a:r>
              <a:rPr lang="en-US" sz="1600" dirty="0"/>
              <a:t>Use the traceroute utility on the Linux command line</a:t>
            </a:r>
            <a:endParaRPr lang="en-US" sz="1600" dirty="0"/>
          </a:p>
          <a:p>
            <a:pPr lvl="1">
              <a:buClr>
                <a:srgbClr val="000000"/>
              </a:buClr>
            </a:pPr>
            <a:r>
              <a:rPr lang="en-US" sz="1600" dirty="0"/>
              <a:t>Use a web-based traceroute tool</a:t>
            </a:r>
            <a:endParaRPr lang="en-US" sz="1600" dirty="0"/>
          </a:p>
          <a:p>
            <a:pPr lvl="1">
              <a:buClr>
                <a:srgbClr val="000000"/>
              </a:buClr>
            </a:pPr>
            <a:endParaRPr lang="en-US" sz="1600" dirty="0"/>
          </a:p>
          <a:p>
            <a:pPr lvl="1">
              <a:buClr>
                <a:srgbClr val="000000"/>
              </a:buClr>
            </a:pPr>
            <a:endParaRPr lang="en-US" sz="1600" dirty="0"/>
          </a:p>
          <a:p>
            <a:pPr lvl="1">
              <a:buClr>
                <a:srgbClr val="000000"/>
              </a:buClr>
            </a:pPr>
            <a:r>
              <a:rPr lang="en-US" sz="1600" dirty="0"/>
              <a:t>cmd </a:t>
            </a:r>
            <a:endParaRPr lang="en-US" sz="1600" dirty="0"/>
          </a:p>
          <a:p>
            <a:pPr lvl="1">
              <a:buClr>
                <a:srgbClr val="000000"/>
              </a:buClr>
            </a:pPr>
            <a:r>
              <a:rPr lang="en-US" sz="1600" dirty="0"/>
              <a:t>&gt;&gt; tracert soutechventures.com </a:t>
            </a:r>
            <a:endParaRPr lang="en-US" sz="1600" dirty="0"/>
          </a:p>
        </p:txBody>
      </p:sp>
    </p:spTree>
    <p:custDataLst>
      <p:tags r:id="rId1"/>
    </p:custData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329" y="1670554"/>
            <a:ext cx="8288600" cy="1802391"/>
          </a:xfrm>
        </p:spPr>
        <p:txBody>
          <a:bodyPr/>
          <a:lstStyle/>
          <a:p>
            <a:r>
              <a:rPr lang="en-US" dirty="0">
                <a:solidFill>
                  <a:schemeClr val="accent5">
                    <a:lumMod val="40000"/>
                    <a:lumOff val="60000"/>
                  </a:schemeClr>
                </a:solidFill>
              </a:rPr>
              <a:t>5.2 Communications Protocols</a:t>
            </a:r>
            <a:br>
              <a:rPr lang="en-US" dirty="0"/>
            </a:b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What are Protocols?</a:t>
            </a:r>
            <a:endParaRPr lang="en-US" dirty="0"/>
          </a:p>
        </p:txBody>
      </p:sp>
      <p:sp>
        <p:nvSpPr>
          <p:cNvPr id="2" name="Content Placeholder 1"/>
          <p:cNvSpPr>
            <a:spLocks noGrp="1"/>
          </p:cNvSpPr>
          <p:nvPr>
            <p:ph idx="1"/>
          </p:nvPr>
        </p:nvSpPr>
        <p:spPr>
          <a:xfrm>
            <a:off x="144064" y="798943"/>
            <a:ext cx="4427936" cy="3977337"/>
          </a:xfrm>
        </p:spPr>
        <p:txBody>
          <a:bodyPr/>
          <a:lstStyle/>
          <a:p>
            <a:pPr>
              <a:buFont typeface="Arial" panose="020B0604020202020204" pitchFamily="34" charset="0"/>
              <a:buChar char="•"/>
            </a:pPr>
            <a:r>
              <a:rPr lang="en-US" sz="1600" dirty="0"/>
              <a:t>Simply having a connection between end devices is not enough to enable communication. For communication to occur, devices must know “how” to communicate. </a:t>
            </a:r>
            <a:endParaRPr lang="en-US" sz="1600" dirty="0"/>
          </a:p>
          <a:p>
            <a:pPr>
              <a:buFont typeface="Arial" panose="020B0604020202020204" pitchFamily="34" charset="0"/>
              <a:buChar char="•"/>
            </a:pPr>
            <a:r>
              <a:rPr lang="en-US" sz="1600" dirty="0"/>
              <a:t>Communication is governed by rules called protocols. </a:t>
            </a:r>
            <a:endParaRPr lang="en-US" sz="1600" dirty="0"/>
          </a:p>
          <a:p>
            <a:pPr>
              <a:buFont typeface="Arial" panose="020B0604020202020204" pitchFamily="34" charset="0"/>
              <a:buChar char="•"/>
            </a:pPr>
            <a:r>
              <a:rPr lang="en-US" sz="1600" dirty="0"/>
              <a:t>These protocols are specific to the type of communication method occurring.</a:t>
            </a:r>
            <a:endParaRPr lang="en-US" sz="1600" dirty="0"/>
          </a:p>
          <a:p>
            <a:pPr>
              <a:buFont typeface="Arial" panose="020B0604020202020204" pitchFamily="34" charset="0"/>
              <a:buChar char="•"/>
            </a:pPr>
            <a:r>
              <a:rPr lang="en-US" sz="1600" dirty="0"/>
              <a:t>Network protocols specify many features of network communication.</a:t>
            </a:r>
            <a:endParaRPr lang="en-US" sz="1600" dirty="0"/>
          </a:p>
          <a:p>
            <a:pPr>
              <a:buFont typeface="Arial" panose="020B0604020202020204" pitchFamily="34" charset="0"/>
              <a:buChar char="•"/>
            </a:pPr>
            <a:endParaRPr lang="en-US" sz="1600" dirty="0"/>
          </a:p>
          <a:p>
            <a:pPr marL="0" indent="0">
              <a:buNone/>
            </a:pPr>
            <a:br>
              <a:rPr lang="en-US" sz="1600" dirty="0"/>
            </a:br>
            <a:endParaRPr lang="en-US" sz="1600" dirty="0"/>
          </a:p>
        </p:txBody>
      </p:sp>
      <p:pic>
        <p:nvPicPr>
          <p:cNvPr id="307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083135" y="798943"/>
            <a:ext cx="3916800" cy="311580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Network Protocols</a:t>
            </a:r>
            <a:endParaRPr lang="en-US" dirty="0"/>
          </a:p>
        </p:txBody>
      </p:sp>
      <p:sp>
        <p:nvSpPr>
          <p:cNvPr id="2" name="Content Placeholder 1"/>
          <p:cNvSpPr>
            <a:spLocks noGrp="1"/>
          </p:cNvSpPr>
          <p:nvPr>
            <p:ph idx="1"/>
          </p:nvPr>
        </p:nvSpPr>
        <p:spPr>
          <a:xfrm>
            <a:off x="144064" y="798943"/>
            <a:ext cx="8766472" cy="2390305"/>
          </a:xfrm>
        </p:spPr>
        <p:txBody>
          <a:bodyPr/>
          <a:lstStyle/>
          <a:p>
            <a:pPr>
              <a:buFont typeface="Arial" panose="020B0604020202020204" pitchFamily="34" charset="0"/>
              <a:buChar char="•"/>
            </a:pPr>
            <a:r>
              <a:rPr lang="en-US" sz="1600" dirty="0"/>
              <a:t>Network protocols provide the means for computers to communicate on networks.</a:t>
            </a:r>
            <a:endParaRPr lang="en-US" sz="1600" dirty="0"/>
          </a:p>
          <a:p>
            <a:pPr>
              <a:buFont typeface="Arial" panose="020B0604020202020204" pitchFamily="34" charset="0"/>
              <a:buChar char="•"/>
            </a:pPr>
            <a:r>
              <a:rPr lang="en-US" sz="1600" dirty="0"/>
              <a:t>Network protocols dictate the message encoding, formatting, encapsulation, size, timing, and delivery options.</a:t>
            </a:r>
            <a:endParaRPr lang="en-US" sz="1600" dirty="0"/>
          </a:p>
          <a:p>
            <a:pPr>
              <a:buFont typeface="Arial" panose="020B0604020202020204" pitchFamily="34" charset="0"/>
              <a:buChar char="•"/>
            </a:pPr>
            <a:r>
              <a:rPr lang="en-US" sz="1600" dirty="0"/>
              <a:t>Networking protocols define a common format and set of rules for exchanging messages between devices.</a:t>
            </a:r>
            <a:endParaRPr lang="en-US" sz="1600" dirty="0"/>
          </a:p>
          <a:p>
            <a:pPr>
              <a:buFont typeface="Arial" panose="020B0604020202020204" pitchFamily="34" charset="0"/>
              <a:buChar char="•"/>
            </a:pPr>
            <a:r>
              <a:rPr lang="en-US" sz="1600" dirty="0"/>
              <a:t>Some common networking protocols are Hypertext Transfer Protocol (HTTP), Transmission Control Protocol (TCP), and Internet Protocol (IP). </a:t>
            </a:r>
            <a:endParaRPr lang="en-US" sz="1600" dirty="0"/>
          </a:p>
        </p:txBody>
      </p:sp>
      <p:sp>
        <p:nvSpPr>
          <p:cNvPr id="4" name="Content Placeholder 1"/>
          <p:cNvSpPr txBox="1"/>
          <p:nvPr/>
        </p:nvSpPr>
        <p:spPr bwMode="auto">
          <a:xfrm>
            <a:off x="188764" y="3703643"/>
            <a:ext cx="8766472" cy="640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1600" b="1" i="1" dirty="0"/>
              <a:t>Note: </a:t>
            </a:r>
            <a:r>
              <a:rPr lang="en-US" sz="1600" i="1" dirty="0"/>
              <a:t>IP in this course refers to both the IPv4 and IPv6 protocols. IPv6 is the most recent version of IP and will eventually replace the more common IPv4.</a:t>
            </a:r>
            <a:endParaRPr lang="en-US" sz="1600" i="1" dirty="0"/>
          </a:p>
        </p:txBody>
      </p:sp>
    </p:spTree>
    <p:custDataLst>
      <p:tags r:id="rId1"/>
    </p:custData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Network Protocols (Contd.)</a:t>
            </a:r>
            <a:endParaRPr lang="en-US" dirty="0"/>
          </a:p>
        </p:txBody>
      </p:sp>
      <p:sp>
        <p:nvSpPr>
          <p:cNvPr id="2" name="Content Placeholder 1"/>
          <p:cNvSpPr>
            <a:spLocks noGrp="1"/>
          </p:cNvSpPr>
          <p:nvPr>
            <p:ph idx="1"/>
          </p:nvPr>
        </p:nvSpPr>
        <p:spPr>
          <a:xfrm>
            <a:off x="167823" y="1097537"/>
            <a:ext cx="3934945" cy="752599"/>
          </a:xfrm>
        </p:spPr>
        <p:txBody>
          <a:bodyPr/>
          <a:lstStyle/>
          <a:p>
            <a:pPr marL="0" indent="0">
              <a:buNone/>
            </a:pPr>
            <a:r>
              <a:rPr lang="en-US" sz="1600" b="1" dirty="0"/>
              <a:t>Message Structure </a:t>
            </a:r>
            <a:r>
              <a:rPr lang="en-US" sz="1600" dirty="0"/>
              <a:t>specifies how the message is formatted or structured.</a:t>
            </a:r>
            <a:endParaRPr lang="en-US" sz="1600" dirty="0"/>
          </a:p>
          <a:p>
            <a:pPr marL="0" indent="0">
              <a:buNone/>
            </a:pPr>
            <a:endParaRPr lang="en-US" sz="1600" dirty="0"/>
          </a:p>
          <a:p>
            <a:pPr marL="0" indent="0">
              <a:buNone/>
            </a:pPr>
            <a:endParaRPr lang="en-US" sz="1600" dirty="0"/>
          </a:p>
          <a:p>
            <a:pPr marL="0" indent="0">
              <a:buNone/>
            </a:pPr>
            <a:endParaRPr lang="en-US" sz="1600" dirty="0"/>
          </a:p>
        </p:txBody>
      </p:sp>
      <p:pic>
        <p:nvPicPr>
          <p:cNvPr id="3" name="Picture 2"/>
          <p:cNvPicPr>
            <a:picLocks noChangeAspect="1"/>
          </p:cNvPicPr>
          <p:nvPr/>
        </p:nvPicPr>
        <p:blipFill>
          <a:blip r:embed="rId1"/>
          <a:stretch>
            <a:fillRect/>
          </a:stretch>
        </p:blipFill>
        <p:spPr>
          <a:xfrm>
            <a:off x="167823" y="2067094"/>
            <a:ext cx="4476209" cy="2376000"/>
          </a:xfrm>
          <a:prstGeom prst="rect">
            <a:avLst/>
          </a:prstGeom>
          <a:ln w="6350" cap="sq">
            <a:solidFill>
              <a:srgbClr val="000000"/>
            </a:solidFill>
            <a:prstDash val="solid"/>
            <a:miter lim="800000"/>
            <a:headEnd/>
            <a:tailEnd/>
          </a:ln>
          <a:effectLst>
            <a:outerShdw blurRad="50800" dist="38100" dir="2700000" algn="tl" rotWithShape="0">
              <a:srgbClr val="000000">
                <a:alpha val="43000"/>
              </a:srgbClr>
            </a:outerShdw>
          </a:effectLst>
        </p:spPr>
      </p:pic>
      <p:sp>
        <p:nvSpPr>
          <p:cNvPr id="5" name="Content Placeholder 4"/>
          <p:cNvSpPr/>
          <p:nvPr/>
        </p:nvSpPr>
        <p:spPr>
          <a:xfrm>
            <a:off x="4837608" y="1058339"/>
            <a:ext cx="4206089" cy="830997"/>
          </a:xfrm>
          <a:prstGeom prst="rect">
            <a:avLst/>
          </a:prstGeom>
        </p:spPr>
        <p:txBody>
          <a:bodyPr wrap="square">
            <a:spAutoFit/>
          </a:bodyPr>
          <a:lstStyle/>
          <a:p>
            <a:pPr marL="0" indent="0">
              <a:buNone/>
            </a:pPr>
            <a:r>
              <a:rPr lang="en-US" sz="1600" b="1" dirty="0">
                <a:solidFill>
                  <a:srgbClr val="000000"/>
                </a:solidFill>
                <a:latin typeface="+mn-lt"/>
              </a:rPr>
              <a:t>Path Sharing </a:t>
            </a:r>
            <a:r>
              <a:rPr lang="en-US" sz="1600" dirty="0">
                <a:solidFill>
                  <a:srgbClr val="000000"/>
                </a:solidFill>
                <a:latin typeface="+mn-lt"/>
              </a:rPr>
              <a:t>specifies</a:t>
            </a:r>
            <a:r>
              <a:rPr lang="en-US" sz="1600" b="1" dirty="0">
                <a:solidFill>
                  <a:srgbClr val="000000"/>
                </a:solidFill>
                <a:latin typeface="+mn-lt"/>
              </a:rPr>
              <a:t> </a:t>
            </a:r>
            <a:r>
              <a:rPr lang="en-US" sz="1600" dirty="0">
                <a:solidFill>
                  <a:srgbClr val="000000"/>
                </a:solidFill>
                <a:latin typeface="+mn-lt"/>
              </a:rPr>
              <a:t>the process by which networking devices share information about pathways with other networks.</a:t>
            </a:r>
            <a:endParaRPr lang="en-US" sz="1600" b="1" dirty="0">
              <a:solidFill>
                <a:srgbClr val="000000"/>
              </a:solidFill>
              <a:latin typeface="+mn-lt"/>
            </a:endParaRPr>
          </a:p>
        </p:txBody>
      </p:sp>
      <p:pic>
        <p:nvPicPr>
          <p:cNvPr id="4" name="Picture 3"/>
          <p:cNvPicPr>
            <a:picLocks noChangeAspect="1"/>
          </p:cNvPicPr>
          <p:nvPr/>
        </p:nvPicPr>
        <p:blipFill>
          <a:blip r:embed="rId2"/>
          <a:stretch>
            <a:fillRect/>
          </a:stretch>
        </p:blipFill>
        <p:spPr>
          <a:xfrm>
            <a:off x="4937359" y="2067094"/>
            <a:ext cx="3862202" cy="2376000"/>
          </a:xfrm>
          <a:prstGeom prst="rect">
            <a:avLst/>
          </a:prstGeom>
          <a:ln w="6350" cap="sq">
            <a:solidFill>
              <a:srgbClr val="000000"/>
            </a:solidFill>
            <a:prstDash val="solid"/>
            <a:miter lim="800000"/>
            <a:headEnd/>
            <a:tailEnd/>
          </a:ln>
          <a:effectLst>
            <a:outerShdw blurRad="50800" dist="38100" dir="2700000" algn="tl" rotWithShape="0">
              <a:srgbClr val="000000">
                <a:alpha val="43000"/>
              </a:srgbClr>
            </a:outerShdw>
          </a:effectLst>
        </p:spPr>
      </p:pic>
    </p:spTree>
    <p:custDataLst>
      <p:tags r:id="rId3"/>
    </p:custData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Network Protocols (Contd.)</a:t>
            </a:r>
            <a:endParaRPr lang="en-US" dirty="0"/>
          </a:p>
        </p:txBody>
      </p:sp>
      <p:sp>
        <p:nvSpPr>
          <p:cNvPr id="2" name="Content Placeholder 1"/>
          <p:cNvSpPr>
            <a:spLocks noGrp="1"/>
          </p:cNvSpPr>
          <p:nvPr>
            <p:ph idx="1"/>
          </p:nvPr>
        </p:nvSpPr>
        <p:spPr>
          <a:xfrm>
            <a:off x="120789" y="930480"/>
            <a:ext cx="4127310" cy="1073466"/>
          </a:xfrm>
        </p:spPr>
        <p:txBody>
          <a:bodyPr/>
          <a:lstStyle/>
          <a:p>
            <a:pPr marL="0" indent="0">
              <a:buNone/>
            </a:pPr>
            <a:r>
              <a:rPr lang="en-US" sz="1600" b="1" dirty="0"/>
              <a:t>Information Sharing</a:t>
            </a:r>
            <a:r>
              <a:rPr lang="en-US" sz="1600" dirty="0"/>
              <a:t> specifies how and when error and system messages are passed between devices.</a:t>
            </a:r>
            <a:endParaRPr lang="en-US" sz="1600" b="1" dirty="0"/>
          </a:p>
          <a:p>
            <a:pPr marL="0" indent="0">
              <a:buNone/>
            </a:pPr>
            <a:endParaRPr lang="en-US" sz="1600" b="1" dirty="0"/>
          </a:p>
          <a:p>
            <a:pPr marL="0" indent="0">
              <a:buNone/>
            </a:pPr>
            <a:endParaRPr lang="en-US" sz="1600" b="1" dirty="0"/>
          </a:p>
        </p:txBody>
      </p:sp>
      <p:pic>
        <p:nvPicPr>
          <p:cNvPr id="3" name="Picture 2"/>
          <p:cNvPicPr>
            <a:picLocks noChangeAspect="1"/>
          </p:cNvPicPr>
          <p:nvPr/>
        </p:nvPicPr>
        <p:blipFill>
          <a:blip r:embed="rId1"/>
          <a:stretch>
            <a:fillRect/>
          </a:stretch>
        </p:blipFill>
        <p:spPr>
          <a:xfrm>
            <a:off x="267470" y="2003946"/>
            <a:ext cx="3960000" cy="2563884"/>
          </a:xfrm>
          <a:prstGeom prst="rect">
            <a:avLst/>
          </a:prstGeom>
          <a:ln w="6350" cap="sq">
            <a:solidFill>
              <a:srgbClr val="000000"/>
            </a:solidFill>
            <a:prstDash val="solid"/>
            <a:miter lim="800000"/>
            <a:headEnd/>
            <a:tailEnd/>
          </a:ln>
          <a:effectLst>
            <a:outerShdw blurRad="50800" dist="38100" dir="2700000" algn="tl" rotWithShape="0">
              <a:srgbClr val="000000">
                <a:alpha val="43000"/>
              </a:srgbClr>
            </a:outerShdw>
          </a:effectLst>
        </p:spPr>
      </p:pic>
      <p:sp>
        <p:nvSpPr>
          <p:cNvPr id="5" name="Content Placeholder 4"/>
          <p:cNvSpPr/>
          <p:nvPr/>
        </p:nvSpPr>
        <p:spPr>
          <a:xfrm>
            <a:off x="4438525" y="934528"/>
            <a:ext cx="4224212" cy="584775"/>
          </a:xfrm>
          <a:prstGeom prst="rect">
            <a:avLst/>
          </a:prstGeom>
        </p:spPr>
        <p:txBody>
          <a:bodyPr wrap="square">
            <a:spAutoFit/>
          </a:bodyPr>
          <a:lstStyle/>
          <a:p>
            <a:pPr marL="0" indent="0">
              <a:buNone/>
            </a:pPr>
            <a:r>
              <a:rPr lang="en-US" sz="1600" b="1" dirty="0">
                <a:solidFill>
                  <a:srgbClr val="000000"/>
                </a:solidFill>
                <a:latin typeface="+mn-lt"/>
              </a:rPr>
              <a:t>Session Management </a:t>
            </a:r>
            <a:r>
              <a:rPr lang="en-US" sz="1600" dirty="0">
                <a:solidFill>
                  <a:srgbClr val="000000"/>
                </a:solidFill>
                <a:latin typeface="+mn-lt"/>
              </a:rPr>
              <a:t>manages the setup and termination of data transfer sessions.</a:t>
            </a:r>
            <a:endParaRPr lang="en-US" sz="1600" b="1" dirty="0">
              <a:solidFill>
                <a:srgbClr val="000000"/>
              </a:solidFill>
              <a:latin typeface="+mn-lt"/>
            </a:endParaRPr>
          </a:p>
        </p:txBody>
      </p:sp>
      <p:pic>
        <p:nvPicPr>
          <p:cNvPr id="4" name="Picture 3"/>
          <p:cNvPicPr>
            <a:picLocks noChangeAspect="1"/>
          </p:cNvPicPr>
          <p:nvPr/>
        </p:nvPicPr>
        <p:blipFill>
          <a:blip r:embed="rId2"/>
          <a:stretch>
            <a:fillRect/>
          </a:stretch>
        </p:blipFill>
        <p:spPr>
          <a:xfrm>
            <a:off x="4475569" y="2003946"/>
            <a:ext cx="4461121" cy="1604245"/>
          </a:xfrm>
          <a:prstGeom prst="rect">
            <a:avLst/>
          </a:prstGeom>
          <a:ln w="6350" cap="sq">
            <a:solidFill>
              <a:srgbClr val="000000"/>
            </a:solidFill>
            <a:prstDash val="solid"/>
            <a:miter lim="800000"/>
            <a:headEnd/>
            <a:tailEnd/>
          </a:ln>
          <a:effectLst>
            <a:outerShdw blurRad="50800" dist="38100" dir="2700000" algn="tl" rotWithShape="0">
              <a:srgbClr val="000000">
                <a:alpha val="43000"/>
              </a:srgbClr>
            </a:outerShdw>
          </a:effectLst>
        </p:spPr>
      </p:pic>
    </p:spTree>
    <p:custDataLst>
      <p:tags r:id="rId3"/>
    </p:custData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The TCP/IP Protocol Suite</a:t>
            </a:r>
            <a:endParaRPr lang="en-US" dirty="0"/>
          </a:p>
        </p:txBody>
      </p:sp>
      <p:sp>
        <p:nvSpPr>
          <p:cNvPr id="2" name="Content Placeholder 1"/>
          <p:cNvSpPr>
            <a:spLocks noGrp="1"/>
          </p:cNvSpPr>
          <p:nvPr>
            <p:ph idx="1"/>
          </p:nvPr>
        </p:nvSpPr>
        <p:spPr>
          <a:xfrm>
            <a:off x="144145" y="978535"/>
            <a:ext cx="1564640" cy="3274060"/>
          </a:xfrm>
        </p:spPr>
        <p:txBody>
          <a:bodyPr/>
          <a:lstStyle/>
          <a:p>
            <a:pPr marL="170180" lvl="4">
              <a:lnSpc>
                <a:spcPct val="100000"/>
              </a:lnSpc>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Alone</a:t>
            </a:r>
            <a:endParaRPr lang="en-US" sz="1400" dirty="0">
              <a:solidFill>
                <a:srgbClr val="000000"/>
              </a:solidFill>
            </a:endParaRPr>
          </a:p>
          <a:p>
            <a:pPr marL="170180" lvl="4">
              <a:lnSpc>
                <a:spcPct val="100000"/>
              </a:lnSpc>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Potatoes</a:t>
            </a:r>
            <a:endParaRPr lang="en-US" sz="1400" dirty="0">
              <a:solidFill>
                <a:srgbClr val="000000"/>
              </a:solidFill>
            </a:endParaRPr>
          </a:p>
          <a:p>
            <a:pPr marL="170180" lvl="4">
              <a:lnSpc>
                <a:spcPct val="100000"/>
              </a:lnSpc>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Sweet</a:t>
            </a:r>
            <a:endParaRPr lang="en-US" sz="1400" dirty="0">
              <a:solidFill>
                <a:srgbClr val="000000"/>
              </a:solidFill>
            </a:endParaRPr>
          </a:p>
          <a:p>
            <a:pPr marL="170180" lvl="4">
              <a:lnSpc>
                <a:spcPct val="100000"/>
              </a:lnSpc>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Take</a:t>
            </a:r>
            <a:endParaRPr lang="en-US" sz="1400" dirty="0">
              <a:solidFill>
                <a:srgbClr val="000000"/>
              </a:solidFill>
            </a:endParaRPr>
          </a:p>
          <a:p>
            <a:pPr marL="170180" lvl="4">
              <a:lnSpc>
                <a:spcPct val="100000"/>
              </a:lnSpc>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Not</a:t>
            </a:r>
            <a:endParaRPr lang="en-US" sz="1400" dirty="0">
              <a:solidFill>
                <a:srgbClr val="000000"/>
              </a:solidFill>
            </a:endParaRPr>
          </a:p>
          <a:p>
            <a:pPr marL="170180" lvl="4">
              <a:lnSpc>
                <a:spcPct val="100000"/>
              </a:lnSpc>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Do</a:t>
            </a:r>
            <a:endParaRPr lang="en-US" sz="1400" dirty="0">
              <a:solidFill>
                <a:srgbClr val="000000"/>
              </a:solidFill>
            </a:endParaRPr>
          </a:p>
          <a:p>
            <a:pPr marL="170180" lvl="4">
              <a:lnSpc>
                <a:spcPct val="100000"/>
              </a:lnSpc>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Please</a:t>
            </a:r>
            <a:endParaRPr lang="en-US" sz="1400" dirty="0">
              <a:solidFill>
                <a:srgbClr val="000000"/>
              </a:solidFill>
            </a:endParaRPr>
          </a:p>
          <a:p>
            <a:pPr marL="142875" lvl="4" indent="0">
              <a:spcBef>
                <a:spcPts val="600"/>
              </a:spcBef>
              <a:spcAft>
                <a:spcPts val="600"/>
              </a:spcAft>
              <a:buClr>
                <a:schemeClr val="tx2"/>
              </a:buClr>
              <a:buSzPct val="90000"/>
              <a:buNone/>
            </a:pPr>
            <a:endParaRPr lang="en-US" sz="1400" dirty="0">
              <a:solidFill>
                <a:srgbClr val="000000"/>
              </a:solidFill>
            </a:endParaRPr>
          </a:p>
        </p:txBody>
      </p:sp>
      <p:pic>
        <p:nvPicPr>
          <p:cNvPr id="6146"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l="3744" r="2138"/>
          <a:stretch>
            <a:fillRect/>
          </a:stretch>
        </p:blipFill>
        <p:spPr bwMode="auto">
          <a:xfrm>
            <a:off x="3490595" y="821055"/>
            <a:ext cx="6158230" cy="3987800"/>
          </a:xfrm>
          <a:prstGeom prst="rect">
            <a:avLst/>
          </a:prstGeom>
          <a:ln w="9525">
            <a:solidFill>
              <a:schemeClr val="tx1"/>
            </a:solidFill>
            <a:miter lim="800000"/>
            <a:headEnd/>
            <a:tailEnd/>
          </a:ln>
          <a:effectLst>
            <a:outerShdw blurRad="50800" dist="38100" dir="2700000" algn="tl" rotWithShape="0">
              <a:srgbClr val="000000">
                <a:alpha val="43000"/>
              </a:srgbClr>
            </a:outerShdw>
          </a:effectLst>
        </p:spPr>
      </p:pic>
      <p:sp>
        <p:nvSpPr>
          <p:cNvPr id="3" name="Content Placeholder 1"/>
          <p:cNvSpPr>
            <a:spLocks noGrp="1"/>
          </p:cNvSpPr>
          <p:nvPr/>
        </p:nvSpPr>
        <p:spPr>
          <a:xfrm>
            <a:off x="1817370" y="978535"/>
            <a:ext cx="1564640" cy="3274060"/>
          </a:xfrm>
          <a:prstGeom prst="rect">
            <a:avLst/>
          </a:prstGeom>
          <a:noFill/>
          <a:ln>
            <a:noFill/>
          </a:ln>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dirty="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dirty="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dirty="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dirty="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170180" lvl="4">
              <a:lnSpc>
                <a:spcPct val="100000"/>
              </a:lnSpc>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Application</a:t>
            </a:r>
            <a:endParaRPr lang="en-US" sz="1400" dirty="0">
              <a:solidFill>
                <a:srgbClr val="000000"/>
              </a:solidFill>
            </a:endParaRPr>
          </a:p>
          <a:p>
            <a:pPr marL="170180" lvl="4">
              <a:lnSpc>
                <a:spcPct val="100000"/>
              </a:lnSpc>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Presentation</a:t>
            </a:r>
            <a:endParaRPr lang="en-US" sz="1400" dirty="0">
              <a:solidFill>
                <a:srgbClr val="000000"/>
              </a:solidFill>
            </a:endParaRPr>
          </a:p>
          <a:p>
            <a:pPr marL="170180" lvl="4">
              <a:lnSpc>
                <a:spcPct val="100000"/>
              </a:lnSpc>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Session</a:t>
            </a:r>
            <a:endParaRPr lang="en-US" sz="1400" dirty="0">
              <a:solidFill>
                <a:srgbClr val="000000"/>
              </a:solidFill>
            </a:endParaRPr>
          </a:p>
          <a:p>
            <a:pPr marL="170180" lvl="4">
              <a:lnSpc>
                <a:spcPct val="100000"/>
              </a:lnSpc>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Transport</a:t>
            </a:r>
            <a:endParaRPr lang="en-US" sz="1400" dirty="0">
              <a:solidFill>
                <a:srgbClr val="000000"/>
              </a:solidFill>
            </a:endParaRPr>
          </a:p>
          <a:p>
            <a:pPr marL="170180" lvl="4">
              <a:lnSpc>
                <a:spcPct val="100000"/>
              </a:lnSpc>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Network</a:t>
            </a:r>
            <a:endParaRPr lang="en-US" sz="1400" dirty="0">
              <a:solidFill>
                <a:srgbClr val="000000"/>
              </a:solidFill>
            </a:endParaRPr>
          </a:p>
          <a:p>
            <a:pPr marL="170180" lvl="4">
              <a:lnSpc>
                <a:spcPct val="100000"/>
              </a:lnSpc>
              <a:spcBef>
                <a:spcPts val="600"/>
              </a:spcBef>
              <a:spcAft>
                <a:spcPts val="600"/>
              </a:spcAft>
              <a:buClr>
                <a:schemeClr val="tx2"/>
              </a:buClr>
              <a:buSzPct val="90000"/>
              <a:buFont typeface="Arial" panose="020B0604020202020204" pitchFamily="34" charset="0"/>
              <a:buChar char="•"/>
            </a:pPr>
            <a:r>
              <a:rPr lang="en-US" sz="1200" dirty="0">
                <a:solidFill>
                  <a:srgbClr val="000000"/>
                </a:solidFill>
              </a:rPr>
              <a:t>Data Link Layer</a:t>
            </a:r>
            <a:endParaRPr lang="en-US" sz="1400" dirty="0">
              <a:solidFill>
                <a:srgbClr val="000000"/>
              </a:solidFill>
            </a:endParaRPr>
          </a:p>
          <a:p>
            <a:pPr marL="170180" lvl="4">
              <a:lnSpc>
                <a:spcPct val="100000"/>
              </a:lnSpc>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Physical</a:t>
            </a:r>
            <a:endParaRPr lang="en-US" sz="1400" dirty="0">
              <a:solidFill>
                <a:srgbClr val="000000"/>
              </a:solidFill>
            </a:endParaRPr>
          </a:p>
          <a:p>
            <a:pPr marL="142875" lvl="4" indent="0">
              <a:spcBef>
                <a:spcPts val="600"/>
              </a:spcBef>
              <a:spcAft>
                <a:spcPts val="600"/>
              </a:spcAft>
              <a:buClr>
                <a:schemeClr val="tx2"/>
              </a:buClr>
              <a:buSzPct val="90000"/>
              <a:buNone/>
            </a:pPr>
            <a:endParaRPr lang="en-US" sz="1400" dirty="0">
              <a:solidFill>
                <a:srgbClr val="000000"/>
              </a:solidFill>
            </a:endParaRPr>
          </a:p>
        </p:txBody>
      </p:sp>
    </p:spTree>
    <p:custDataLst>
      <p:tags r:id="rId2"/>
    </p:custData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The TCP/IP Protocol Suite (Contd.)</a:t>
            </a:r>
            <a:endParaRPr lang="en-US" dirty="0"/>
          </a:p>
        </p:txBody>
      </p:sp>
      <p:sp>
        <p:nvSpPr>
          <p:cNvPr id="8" name="Content Placeholder 1"/>
          <p:cNvSpPr>
            <a:spLocks noGrp="1"/>
          </p:cNvSpPr>
          <p:nvPr>
            <p:ph idx="1"/>
          </p:nvPr>
        </p:nvSpPr>
        <p:spPr>
          <a:xfrm>
            <a:off x="187839" y="820917"/>
            <a:ext cx="8768321" cy="1628013"/>
          </a:xfrm>
        </p:spPr>
        <p:txBody>
          <a:bodyPr/>
          <a:lstStyle/>
          <a:p>
            <a:pPr marL="0" lvl="4" indent="0">
              <a:lnSpc>
                <a:spcPct val="100000"/>
              </a:lnSpc>
              <a:spcBef>
                <a:spcPts val="600"/>
              </a:spcBef>
              <a:spcAft>
                <a:spcPts val="600"/>
              </a:spcAft>
              <a:buClr>
                <a:schemeClr val="tx2"/>
              </a:buClr>
              <a:buSzPct val="90000"/>
              <a:buNone/>
            </a:pPr>
            <a:r>
              <a:rPr lang="en-US" sz="1600" dirty="0">
                <a:solidFill>
                  <a:srgbClr val="000000"/>
                </a:solidFill>
              </a:rPr>
              <a:t>Lets have a look at the brief description of protocols at each layer.</a:t>
            </a:r>
            <a:endParaRPr lang="en-US" sz="1600" dirty="0">
              <a:solidFill>
                <a:srgbClr val="000000"/>
              </a:solidFill>
            </a:endParaRPr>
          </a:p>
          <a:p>
            <a:pPr marL="0" lvl="4" indent="0">
              <a:lnSpc>
                <a:spcPct val="100000"/>
              </a:lnSpc>
              <a:spcBef>
                <a:spcPts val="600"/>
              </a:spcBef>
              <a:spcAft>
                <a:spcPts val="600"/>
              </a:spcAft>
              <a:buClr>
                <a:schemeClr val="tx2"/>
              </a:buClr>
              <a:buSzPct val="90000"/>
              <a:buNone/>
            </a:pPr>
            <a:r>
              <a:rPr lang="en-US" sz="1600" b="1" dirty="0">
                <a:solidFill>
                  <a:srgbClr val="000000"/>
                </a:solidFill>
              </a:rPr>
              <a:t>Application Layer</a:t>
            </a:r>
            <a:endParaRPr lang="en-US" sz="1600" b="1" dirty="0">
              <a:solidFill>
                <a:srgbClr val="000000"/>
              </a:solidFill>
            </a:endParaRPr>
          </a:p>
          <a:p>
            <a:pPr>
              <a:buFont typeface="Arial" panose="020B0604020202020204" pitchFamily="34" charset="0"/>
              <a:buChar char="•"/>
            </a:pPr>
            <a:r>
              <a:rPr lang="en-US" sz="1600" b="1" dirty="0"/>
              <a:t>Name System - DNS </a:t>
            </a:r>
            <a:r>
              <a:rPr lang="en-US" sz="1600" dirty="0"/>
              <a:t>(Domain Name System): Translates domain names into IP addresses.</a:t>
            </a:r>
            <a:endParaRPr lang="en-US" sz="1600" dirty="0">
              <a:solidFill>
                <a:srgbClr val="000000"/>
              </a:solidFill>
            </a:endParaRPr>
          </a:p>
        </p:txBody>
      </p:sp>
      <p:sp>
        <p:nvSpPr>
          <p:cNvPr id="7" name="TextBox 6"/>
          <p:cNvSpPr txBox="1"/>
          <p:nvPr/>
        </p:nvSpPr>
        <p:spPr>
          <a:xfrm>
            <a:off x="336921" y="2141153"/>
            <a:ext cx="1269099" cy="307777"/>
          </a:xfrm>
          <a:prstGeom prst="rect">
            <a:avLst/>
          </a:prstGeom>
          <a:noFill/>
        </p:spPr>
        <p:txBody>
          <a:bodyPr wrap="square" rtlCol="0">
            <a:spAutoFit/>
          </a:bodyPr>
          <a:lstStyle/>
          <a:p>
            <a:r>
              <a:rPr lang="en-US" sz="1400" b="1" dirty="0">
                <a:solidFill>
                  <a:srgbClr val="000000"/>
                </a:solidFill>
              </a:rPr>
              <a:t>Host Config</a:t>
            </a:r>
            <a:endParaRPr lang="en-US" sz="1400" b="1" dirty="0">
              <a:solidFill>
                <a:srgbClr val="000000"/>
              </a:solidFill>
            </a:endParaRPr>
          </a:p>
        </p:txBody>
      </p:sp>
      <p:graphicFrame>
        <p:nvGraphicFramePr>
          <p:cNvPr id="2" name="Table 2"/>
          <p:cNvGraphicFramePr>
            <a:graphicFrameLocks noGrp="1"/>
          </p:cNvGraphicFramePr>
          <p:nvPr/>
        </p:nvGraphicFramePr>
        <p:xfrm>
          <a:off x="187839" y="2458314"/>
          <a:ext cx="8680774" cy="1925320"/>
        </p:xfrm>
        <a:graphic>
          <a:graphicData uri="http://schemas.openxmlformats.org/drawingml/2006/table">
            <a:tbl>
              <a:tblPr firstRow="1" bandRow="1">
                <a:tableStyleId>{5C22544A-7EE6-4342-B048-85BDC9FD1C3A}</a:tableStyleId>
              </a:tblPr>
              <a:tblGrid>
                <a:gridCol w="4340387"/>
                <a:gridCol w="4340387"/>
              </a:tblGrid>
              <a:tr h="370840">
                <a:tc>
                  <a:txBody>
                    <a:bodyPr/>
                    <a:lstStyle/>
                    <a:p>
                      <a:pPr algn="ctr"/>
                      <a:r>
                        <a:rPr lang="en-US" sz="1200" dirty="0"/>
                        <a:t>Protocol</a:t>
                      </a:r>
                      <a:endParaRPr lang="en-US" sz="1200" dirty="0"/>
                    </a:p>
                  </a:txBody>
                  <a:tcPr/>
                </a:tc>
                <a:tc>
                  <a:txBody>
                    <a:bodyPr/>
                    <a:lstStyle/>
                    <a:p>
                      <a:pPr algn="ctr"/>
                      <a:r>
                        <a:rPr lang="en-US" sz="1200" dirty="0"/>
                        <a:t>Description</a:t>
                      </a:r>
                      <a:endParaRPr lang="en-US" sz="1200" dirty="0"/>
                    </a:p>
                  </a:txBody>
                  <a:tcPr/>
                </a:tc>
              </a:tr>
              <a:tr h="370840">
                <a:tc>
                  <a:txBody>
                    <a:bodyPr/>
                    <a:lstStyle/>
                    <a:p>
                      <a:r>
                        <a:rPr lang="en-US" sz="1200" b="1" dirty="0"/>
                        <a:t>DHCPv4 </a:t>
                      </a:r>
                      <a:r>
                        <a:rPr lang="en-US" sz="1200" dirty="0"/>
                        <a:t>(Dynamic Host Configuration Protocol for IPv4)</a:t>
                      </a:r>
                      <a:endParaRPr lang="en-US" sz="1200" dirty="0"/>
                    </a:p>
                  </a:txBody>
                  <a:tcPr/>
                </a:tc>
                <a:tc>
                  <a:txBody>
                    <a:bodyPr/>
                    <a:lstStyle/>
                    <a:p>
                      <a:r>
                        <a:rPr lang="en-US" sz="1200" dirty="0"/>
                        <a:t>Dynamically assigns IPv4 addressing information to DHCPv4 clients at start-up and allows the addresses to be re-used when no longer needed.</a:t>
                      </a:r>
                      <a:endParaRPr lang="en-US" sz="1200" dirty="0"/>
                    </a:p>
                  </a:txBody>
                  <a:tcPr/>
                </a:tc>
              </a:tr>
              <a:tr h="370840">
                <a:tc>
                  <a:txBody>
                    <a:bodyPr/>
                    <a:lstStyle/>
                    <a:p>
                      <a:r>
                        <a:rPr lang="en-US" sz="1200" b="1" dirty="0"/>
                        <a:t>DHCPv6 </a:t>
                      </a:r>
                      <a:r>
                        <a:rPr lang="en-US" sz="1200" dirty="0"/>
                        <a:t>(Dynamic Host Configuration Protocol for IPv6)</a:t>
                      </a:r>
                      <a:endParaRPr lang="en-US" sz="1200" dirty="0"/>
                    </a:p>
                  </a:txBody>
                  <a:tcPr/>
                </a:tc>
                <a:tc>
                  <a:txBody>
                    <a:bodyPr/>
                    <a:lstStyle/>
                    <a:p>
                      <a:r>
                        <a:rPr lang="en-US" sz="1200" dirty="0"/>
                        <a:t>It is similar to DHCPv4. Dynamically assigns IPv6 addressing information to DHCPv6 clients at start-up.</a:t>
                      </a:r>
                      <a:endParaRPr lang="en-US" sz="1200" dirty="0"/>
                    </a:p>
                  </a:txBody>
                  <a:tcPr/>
                </a:tc>
              </a:tr>
              <a:tr h="370840">
                <a:tc>
                  <a:txBody>
                    <a:bodyPr/>
                    <a:lstStyle/>
                    <a:p>
                      <a:r>
                        <a:rPr lang="en-US" sz="1200" b="1" dirty="0"/>
                        <a:t>SLAAC</a:t>
                      </a:r>
                      <a:r>
                        <a:rPr lang="en-US" sz="1200" dirty="0"/>
                        <a:t> (Stateless Address Autoconfiguration)</a:t>
                      </a:r>
                      <a:endParaRPr lang="en-US" sz="1200"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defRPr/>
                      </a:pPr>
                      <a:r>
                        <a:rPr lang="en-US" sz="1200" dirty="0"/>
                        <a:t>A method that allows a device to obtain its IPv6 addressing information without using a DHCPv6 server.</a:t>
                      </a:r>
                      <a:endParaRPr lang="en-US" sz="1200" dirty="0"/>
                    </a:p>
                  </a:txBody>
                  <a:tcPr/>
                </a:tc>
              </a:tr>
            </a:tbl>
          </a:graphicData>
        </a:graphic>
      </p:graphicFrame>
    </p:spTree>
    <p:custDataLst>
      <p:tags r:id="rId1"/>
    </p:custData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The TCP/IP Protocol Suite (Contd.)</a:t>
            </a:r>
            <a:endParaRPr lang="en-US" dirty="0"/>
          </a:p>
        </p:txBody>
      </p:sp>
      <p:sp>
        <p:nvSpPr>
          <p:cNvPr id="3" name="TextBox 2"/>
          <p:cNvSpPr txBox="1"/>
          <p:nvPr/>
        </p:nvSpPr>
        <p:spPr>
          <a:xfrm>
            <a:off x="227193" y="737789"/>
            <a:ext cx="1269099" cy="307777"/>
          </a:xfrm>
          <a:prstGeom prst="rect">
            <a:avLst/>
          </a:prstGeom>
          <a:noFill/>
        </p:spPr>
        <p:txBody>
          <a:bodyPr wrap="square" rtlCol="0">
            <a:spAutoFit/>
          </a:bodyPr>
          <a:lstStyle/>
          <a:p>
            <a:r>
              <a:rPr lang="en-US" sz="1400" b="1" dirty="0">
                <a:solidFill>
                  <a:srgbClr val="000000"/>
                </a:solidFill>
              </a:rPr>
              <a:t>Email</a:t>
            </a:r>
            <a:endParaRPr lang="en-US" sz="1400" b="1" dirty="0">
              <a:solidFill>
                <a:srgbClr val="000000"/>
              </a:solidFill>
            </a:endParaRPr>
          </a:p>
        </p:txBody>
      </p:sp>
      <p:graphicFrame>
        <p:nvGraphicFramePr>
          <p:cNvPr id="4" name="Table 2"/>
          <p:cNvGraphicFramePr>
            <a:graphicFrameLocks noGrp="1"/>
          </p:cNvGraphicFramePr>
          <p:nvPr/>
        </p:nvGraphicFramePr>
        <p:xfrm>
          <a:off x="144065" y="1014454"/>
          <a:ext cx="8772742" cy="1742440"/>
        </p:xfrm>
        <a:graphic>
          <a:graphicData uri="http://schemas.openxmlformats.org/drawingml/2006/table">
            <a:tbl>
              <a:tblPr firstRow="1" bandRow="1">
                <a:tableStyleId>{5C22544A-7EE6-4342-B048-85BDC9FD1C3A}</a:tableStyleId>
              </a:tblPr>
              <a:tblGrid>
                <a:gridCol w="3430408"/>
                <a:gridCol w="5342334"/>
              </a:tblGrid>
              <a:tr h="370840">
                <a:tc>
                  <a:txBody>
                    <a:bodyPr/>
                    <a:lstStyle/>
                    <a:p>
                      <a:pPr algn="ctr"/>
                      <a:r>
                        <a:rPr lang="en-US" sz="1200" dirty="0"/>
                        <a:t>Protocol</a:t>
                      </a:r>
                      <a:endParaRPr lang="en-US" sz="1200" dirty="0"/>
                    </a:p>
                  </a:txBody>
                  <a:tcPr/>
                </a:tc>
                <a:tc>
                  <a:txBody>
                    <a:bodyPr/>
                    <a:lstStyle/>
                    <a:p>
                      <a:pPr algn="ctr"/>
                      <a:r>
                        <a:rPr lang="en-US" sz="1200" dirty="0"/>
                        <a:t>Description</a:t>
                      </a:r>
                      <a:endParaRPr lang="en-US" sz="1200" dirty="0"/>
                    </a:p>
                  </a:txBody>
                  <a:tcPr/>
                </a:tc>
              </a:tr>
              <a:tr h="370840">
                <a:tc>
                  <a:txBody>
                    <a:bodyPr/>
                    <a:lstStyle/>
                    <a:p>
                      <a:r>
                        <a:rPr lang="en-US" sz="1200" b="1" dirty="0"/>
                        <a:t>SMTP</a:t>
                      </a:r>
                      <a:r>
                        <a:rPr lang="en-US" sz="1200" dirty="0"/>
                        <a:t> (Simple Mail Transfer Protocol)</a:t>
                      </a:r>
                      <a:endParaRPr lang="en-US" sz="1200" dirty="0"/>
                    </a:p>
                  </a:txBody>
                  <a:tcPr/>
                </a:tc>
                <a:tc>
                  <a:txBody>
                    <a:bodyPr/>
                    <a:lstStyle/>
                    <a:p>
                      <a:r>
                        <a:rPr lang="en-US" sz="1200" dirty="0"/>
                        <a:t>Enables clients to send email to a mail server and enables servers to send email to other servers.</a:t>
                      </a:r>
                      <a:endParaRPr lang="en-US" sz="1200" dirty="0"/>
                    </a:p>
                  </a:txBody>
                  <a:tcPr/>
                </a:tc>
              </a:tr>
              <a:tr h="370840">
                <a:tc>
                  <a:txBody>
                    <a:bodyPr/>
                    <a:lstStyle/>
                    <a:p>
                      <a:r>
                        <a:rPr lang="en-US" sz="1200" b="1" dirty="0"/>
                        <a:t>POP3 </a:t>
                      </a:r>
                      <a:r>
                        <a:rPr lang="en-US" sz="1200" dirty="0"/>
                        <a:t>(Post Office Protocol version 3)</a:t>
                      </a:r>
                      <a:endParaRPr lang="en-US" sz="1200" dirty="0"/>
                    </a:p>
                  </a:txBody>
                  <a:tcPr/>
                </a:tc>
                <a:tc>
                  <a:txBody>
                    <a:bodyPr/>
                    <a:lstStyle/>
                    <a:p>
                      <a:pPr lvl="0">
                        <a:buFont typeface="Arial" panose="020B0604020202020204" pitchFamily="34" charset="0"/>
                        <a:buNone/>
                      </a:pPr>
                      <a:r>
                        <a:rPr lang="en-US" sz="1200" dirty="0"/>
                        <a:t>Enables clients to retrieve email from a mail server and download the email to the client's local mail application.</a:t>
                      </a:r>
                      <a:endParaRPr lang="en-US" sz="1200" dirty="0"/>
                    </a:p>
                  </a:txBody>
                  <a:tcPr/>
                </a:tc>
              </a:tr>
              <a:tr h="370840">
                <a:tc>
                  <a:txBody>
                    <a:bodyPr/>
                    <a:lstStyle/>
                    <a:p>
                      <a:r>
                        <a:rPr lang="en-US" sz="1200" b="1" dirty="0"/>
                        <a:t>IMAP </a:t>
                      </a:r>
                      <a:r>
                        <a:rPr lang="en-US" sz="1200" dirty="0"/>
                        <a:t>(Internet Message Access Protocol)</a:t>
                      </a:r>
                      <a:endParaRPr lang="en-US" sz="1200" dirty="0"/>
                    </a:p>
                  </a:txBody>
                  <a:tcPr/>
                </a:tc>
                <a:tc>
                  <a:txBody>
                    <a:bodyPr/>
                    <a:lstStyle/>
                    <a:p>
                      <a:pPr lvl="0">
                        <a:buFont typeface="Arial" panose="020B0604020202020204" pitchFamily="34" charset="0"/>
                        <a:buNone/>
                      </a:pPr>
                      <a:r>
                        <a:rPr lang="en-US" sz="1200" dirty="0"/>
                        <a:t>Enables clients to access email stored on a mail server as well as maintaining email on the server.</a:t>
                      </a:r>
                      <a:endParaRPr lang="en-US" sz="1200" dirty="0"/>
                    </a:p>
                  </a:txBody>
                  <a:tcPr/>
                </a:tc>
              </a:tr>
            </a:tbl>
          </a:graphicData>
        </a:graphic>
      </p:graphicFrame>
      <p:sp>
        <p:nvSpPr>
          <p:cNvPr id="8" name="TextBox 7"/>
          <p:cNvSpPr txBox="1"/>
          <p:nvPr/>
        </p:nvSpPr>
        <p:spPr>
          <a:xfrm>
            <a:off x="227193" y="2944587"/>
            <a:ext cx="1269099" cy="307777"/>
          </a:xfrm>
          <a:prstGeom prst="rect">
            <a:avLst/>
          </a:prstGeom>
          <a:noFill/>
        </p:spPr>
        <p:txBody>
          <a:bodyPr wrap="square" rtlCol="0">
            <a:spAutoFit/>
          </a:bodyPr>
          <a:lstStyle/>
          <a:p>
            <a:r>
              <a:rPr lang="en-US" sz="1400" b="1" dirty="0">
                <a:solidFill>
                  <a:srgbClr val="000000"/>
                </a:solidFill>
              </a:rPr>
              <a:t>File Transfer</a:t>
            </a:r>
            <a:endParaRPr lang="en-US" sz="1400" dirty="0">
              <a:solidFill>
                <a:srgbClr val="000000"/>
              </a:solidFill>
            </a:endParaRPr>
          </a:p>
        </p:txBody>
      </p:sp>
      <p:graphicFrame>
        <p:nvGraphicFramePr>
          <p:cNvPr id="7" name="Table 2"/>
          <p:cNvGraphicFramePr>
            <a:graphicFrameLocks noGrp="1"/>
          </p:cNvGraphicFramePr>
          <p:nvPr/>
        </p:nvGraphicFramePr>
        <p:xfrm>
          <a:off x="144065" y="3221252"/>
          <a:ext cx="8772742" cy="1728700"/>
        </p:xfrm>
        <a:graphic>
          <a:graphicData uri="http://schemas.openxmlformats.org/drawingml/2006/table">
            <a:tbl>
              <a:tblPr firstRow="1" bandRow="1">
                <a:tableStyleId>{5C22544A-7EE6-4342-B048-85BDC9FD1C3A}</a:tableStyleId>
              </a:tblPr>
              <a:tblGrid>
                <a:gridCol w="3430408"/>
                <a:gridCol w="5342334"/>
              </a:tblGrid>
              <a:tr h="314428">
                <a:tc>
                  <a:txBody>
                    <a:bodyPr/>
                    <a:lstStyle/>
                    <a:p>
                      <a:pPr algn="ctr"/>
                      <a:r>
                        <a:rPr lang="en-US" sz="1200" dirty="0"/>
                        <a:t>Protocol</a:t>
                      </a:r>
                      <a:endParaRPr lang="en-US" sz="1200" dirty="0"/>
                    </a:p>
                  </a:txBody>
                  <a:tcPr/>
                </a:tc>
                <a:tc>
                  <a:txBody>
                    <a:bodyPr/>
                    <a:lstStyle/>
                    <a:p>
                      <a:pPr algn="ctr"/>
                      <a:r>
                        <a:rPr lang="en-US" sz="1200" dirty="0"/>
                        <a:t>Description</a:t>
                      </a:r>
                      <a:endParaRPr lang="en-US" sz="1200" dirty="0"/>
                    </a:p>
                  </a:txBody>
                  <a:tcPr/>
                </a:tc>
              </a:tr>
              <a:tr h="499872">
                <a:tc>
                  <a:txBody>
                    <a:bodyPr/>
                    <a:lstStyle/>
                    <a:p>
                      <a:r>
                        <a:rPr lang="en-US" sz="1200" b="1" dirty="0"/>
                        <a:t>FTP</a:t>
                      </a:r>
                      <a:r>
                        <a:rPr lang="en-US" sz="1200" dirty="0"/>
                        <a:t> (File Transfer Protocol)</a:t>
                      </a:r>
                      <a:endParaRPr lang="en-US" sz="1200" dirty="0"/>
                    </a:p>
                  </a:txBody>
                  <a:tcPr/>
                </a:tc>
                <a:tc>
                  <a:txBody>
                    <a:bodyPr/>
                    <a:lstStyle/>
                    <a:p>
                      <a:r>
                        <a:rPr lang="en-US" sz="1200" dirty="0"/>
                        <a:t>Sets the rules that enable a user on one host to access and transfer files to and from another host over a network. </a:t>
                      </a:r>
                      <a:endParaRPr lang="en-US" sz="1200" dirty="0"/>
                    </a:p>
                  </a:txBody>
                  <a:tcPr/>
                </a:tc>
              </a:tr>
              <a:tr h="370840">
                <a:tc>
                  <a:txBody>
                    <a:bodyPr/>
                    <a:lstStyle/>
                    <a:p>
                      <a:r>
                        <a:rPr lang="en-US" sz="1200" b="1" dirty="0"/>
                        <a:t>SFTP </a:t>
                      </a:r>
                      <a:r>
                        <a:rPr lang="en-US" sz="1200" dirty="0"/>
                        <a:t>(SSH File Transfer Protocol)</a:t>
                      </a:r>
                      <a:endParaRPr lang="en-US" sz="1200" dirty="0"/>
                    </a:p>
                  </a:txBody>
                  <a:tcPr/>
                </a:tc>
                <a:tc>
                  <a:txBody>
                    <a:bodyPr/>
                    <a:lstStyle/>
                    <a:p>
                      <a:pPr lvl="0">
                        <a:buFont typeface="Arial" panose="020B0604020202020204" pitchFamily="34" charset="0"/>
                        <a:buNone/>
                      </a:pPr>
                      <a:r>
                        <a:rPr lang="en-US" sz="1200" dirty="0"/>
                        <a:t>Used to establish a secure file transfer session in which the file transfer is encrypted.</a:t>
                      </a:r>
                      <a:endParaRPr lang="en-US" sz="1200" dirty="0"/>
                    </a:p>
                  </a:txBody>
                  <a:tcPr/>
                </a:tc>
              </a:tr>
              <a:tr h="370840">
                <a:tc>
                  <a:txBody>
                    <a:bodyPr/>
                    <a:lstStyle/>
                    <a:p>
                      <a:r>
                        <a:rPr lang="en-US" sz="1200" b="1" dirty="0"/>
                        <a:t>TFTP</a:t>
                      </a:r>
                      <a:r>
                        <a:rPr lang="en-US" sz="1200" dirty="0"/>
                        <a:t> (Trivial File Transfer Protocol)</a:t>
                      </a:r>
                      <a:endParaRPr lang="en-US" sz="1200" dirty="0"/>
                    </a:p>
                  </a:txBody>
                  <a:tcPr/>
                </a:tc>
                <a:tc>
                  <a:txBody>
                    <a:bodyPr/>
                    <a:lstStyle/>
                    <a:p>
                      <a:pPr lvl="0">
                        <a:buFont typeface="Arial" panose="020B0604020202020204" pitchFamily="34" charset="0"/>
                        <a:buNone/>
                      </a:pPr>
                      <a:r>
                        <a:rPr lang="en-US" sz="1200" dirty="0"/>
                        <a:t>A simple and connectionless protocol with best-effort, unrecognized file delivery. </a:t>
                      </a:r>
                      <a:endParaRPr lang="en-US" sz="1200" dirty="0"/>
                    </a:p>
                  </a:txBody>
                  <a:tcPr/>
                </a:tc>
              </a:tr>
            </a:tbl>
          </a:graphicData>
        </a:graphic>
      </p:graphicFrame>
    </p:spTree>
    <p:custDataLst>
      <p:tags r:id="rId1"/>
    </p:custData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44065" y="836575"/>
            <a:ext cx="2167664" cy="307777"/>
          </a:xfrm>
          <a:prstGeom prst="rect">
            <a:avLst/>
          </a:prstGeom>
          <a:noFill/>
        </p:spPr>
        <p:txBody>
          <a:bodyPr wrap="square" rtlCol="0">
            <a:spAutoFit/>
          </a:bodyPr>
          <a:lstStyle/>
          <a:p>
            <a:r>
              <a:rPr lang="en-US" sz="1400" b="1" dirty="0">
                <a:solidFill>
                  <a:srgbClr val="000000"/>
                </a:solidFill>
              </a:rPr>
              <a:t>Web and Web Service</a:t>
            </a:r>
            <a:endParaRPr lang="en-US" sz="1400" b="1" dirty="0">
              <a:solidFill>
                <a:srgbClr val="000000"/>
              </a:solidFill>
            </a:endParaRPr>
          </a:p>
        </p:txBody>
      </p:sp>
      <p:graphicFrame>
        <p:nvGraphicFramePr>
          <p:cNvPr id="4" name="Table 2"/>
          <p:cNvGraphicFramePr>
            <a:graphicFrameLocks noGrp="1"/>
          </p:cNvGraphicFramePr>
          <p:nvPr/>
        </p:nvGraphicFramePr>
        <p:xfrm>
          <a:off x="216257" y="1231988"/>
          <a:ext cx="8772742" cy="2014772"/>
        </p:xfrm>
        <a:graphic>
          <a:graphicData uri="http://schemas.openxmlformats.org/drawingml/2006/table">
            <a:tbl>
              <a:tblPr firstRow="1" bandRow="1">
                <a:tableStyleId>{5C22544A-7EE6-4342-B048-85BDC9FD1C3A}</a:tableStyleId>
              </a:tblPr>
              <a:tblGrid>
                <a:gridCol w="3430408"/>
                <a:gridCol w="5342334"/>
              </a:tblGrid>
              <a:tr h="370840">
                <a:tc>
                  <a:txBody>
                    <a:bodyPr/>
                    <a:lstStyle/>
                    <a:p>
                      <a:pPr algn="ctr"/>
                      <a:r>
                        <a:rPr lang="en-US" sz="1400" dirty="0"/>
                        <a:t>Protocol</a:t>
                      </a:r>
                      <a:endParaRPr lang="en-US" sz="1400" dirty="0"/>
                    </a:p>
                  </a:txBody>
                  <a:tcPr/>
                </a:tc>
                <a:tc>
                  <a:txBody>
                    <a:bodyPr/>
                    <a:lstStyle/>
                    <a:p>
                      <a:pPr algn="ctr"/>
                      <a:r>
                        <a:rPr lang="en-US" sz="1400" dirty="0"/>
                        <a:t>Description</a:t>
                      </a:r>
                      <a:endParaRPr lang="en-US" sz="1400" dirty="0"/>
                    </a:p>
                  </a:txBody>
                  <a:tcPr/>
                </a:tc>
              </a:tr>
              <a:tr h="370840">
                <a:tc>
                  <a:txBody>
                    <a:bodyPr/>
                    <a:lstStyle/>
                    <a:p>
                      <a:r>
                        <a:rPr lang="en-US" sz="1400" b="1" dirty="0"/>
                        <a:t>HTTP </a:t>
                      </a:r>
                      <a:r>
                        <a:rPr lang="en-US" sz="1400" dirty="0"/>
                        <a:t>(Hypertext Transfer Protocol)</a:t>
                      </a:r>
                      <a:endParaRPr lang="en-US" sz="1400" dirty="0"/>
                    </a:p>
                  </a:txBody>
                  <a:tcPr/>
                </a:tc>
                <a:tc>
                  <a:txBody>
                    <a:bodyPr/>
                    <a:lstStyle/>
                    <a:p>
                      <a:pPr marL="0" lvl="0" indent="0"/>
                      <a:r>
                        <a:rPr lang="en-US" sz="1400" dirty="0"/>
                        <a:t>A set of rules for exchanging text, graphic images, sound, video, and other multimedia files on the World Wide Web.</a:t>
                      </a:r>
                      <a:endParaRPr lang="en-US" sz="1400" dirty="0"/>
                    </a:p>
                  </a:txBody>
                  <a:tcPr/>
                </a:tc>
              </a:tr>
              <a:tr h="607612">
                <a:tc>
                  <a:txBody>
                    <a:bodyPr/>
                    <a:lstStyle/>
                    <a:p>
                      <a:r>
                        <a:rPr lang="en-US" sz="1400" b="1" dirty="0"/>
                        <a:t>HTTPS</a:t>
                      </a:r>
                      <a:r>
                        <a:rPr lang="en-US" sz="1400" dirty="0"/>
                        <a:t> (HTTP Secure)</a:t>
                      </a:r>
                      <a:endParaRPr lang="en-US" sz="1400" dirty="0"/>
                    </a:p>
                  </a:txBody>
                  <a:tcPr/>
                </a:tc>
                <a:tc>
                  <a:txBody>
                    <a:bodyPr/>
                    <a:lstStyle/>
                    <a:p>
                      <a:pPr marL="0" lvl="0" indent="0"/>
                      <a:r>
                        <a:rPr lang="en-US" sz="1400" dirty="0"/>
                        <a:t>A secure form of HTTP that encrypts the data that is exchanged over the World Wide Web.</a:t>
                      </a:r>
                      <a:endParaRPr lang="en-US" sz="1400" dirty="0"/>
                    </a:p>
                  </a:txBody>
                  <a:tcPr/>
                </a:tc>
              </a:tr>
              <a:tr h="370840">
                <a:tc>
                  <a:txBody>
                    <a:bodyPr/>
                    <a:lstStyle/>
                    <a:p>
                      <a:r>
                        <a:rPr lang="en-US" sz="1400" b="1" dirty="0"/>
                        <a:t>REST</a:t>
                      </a:r>
                      <a:r>
                        <a:rPr lang="en-US" sz="1400" dirty="0"/>
                        <a:t> (Representational State Transfer)</a:t>
                      </a:r>
                      <a:endParaRPr lang="en-US" sz="1400" dirty="0"/>
                    </a:p>
                  </a:txBody>
                  <a:tcPr/>
                </a:tc>
                <a:tc>
                  <a:txBody>
                    <a:bodyPr/>
                    <a:lstStyle/>
                    <a:p>
                      <a:pPr lvl="0">
                        <a:buFont typeface="Arial" panose="020B0604020202020204" pitchFamily="34" charset="0"/>
                        <a:buNone/>
                      </a:pPr>
                      <a:r>
                        <a:rPr lang="en-US" sz="1400" dirty="0"/>
                        <a:t>A web service that uses application programming interfaces (APIs) and HTTP requests to create web applications</a:t>
                      </a:r>
                      <a:endParaRPr lang="en-US" sz="1400" dirty="0"/>
                    </a:p>
                  </a:txBody>
                  <a:tcPr/>
                </a:tc>
              </a:tr>
            </a:tbl>
          </a:graphicData>
        </a:graphic>
      </p:graphicFrame>
      <p:sp>
        <p:nvSpPr>
          <p:cNvPr id="5"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The TCP/IP Protocol Suite (Contd.)</a:t>
            </a:r>
            <a:endParaRPr lang="en-US" dirty="0"/>
          </a:p>
        </p:txBody>
      </p:sp>
    </p:spTree>
    <p:custDataLst>
      <p:tags r:id="rId1"/>
    </p:custData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0" y="166936"/>
            <a:ext cx="9144000" cy="609708"/>
          </a:xfrm>
        </p:spPr>
        <p:txBody>
          <a:bodyPr/>
          <a:lstStyle/>
          <a:p>
            <a:r>
              <a:rPr lang="en-US" dirty="0"/>
              <a:t>What to Expect in this Module</a:t>
            </a:r>
            <a:endParaRPr lang="en-US" dirty="0"/>
          </a:p>
        </p:txBody>
      </p:sp>
      <p:sp>
        <p:nvSpPr>
          <p:cNvPr id="2" name="Content Placeholder 1"/>
          <p:cNvSpPr>
            <a:spLocks noGrp="1"/>
          </p:cNvSpPr>
          <p:nvPr>
            <p:ph idx="1"/>
          </p:nvPr>
        </p:nvSpPr>
        <p:spPr>
          <a:xfrm>
            <a:off x="144065" y="798945"/>
            <a:ext cx="8853286" cy="346366"/>
          </a:xfrm>
        </p:spPr>
        <p:txBody>
          <a:bodyPr/>
          <a:lstStyle/>
          <a:p>
            <a:pPr marL="0" indent="0">
              <a:buNone/>
            </a:pPr>
            <a:r>
              <a:rPr lang="en-US" dirty="0"/>
              <a:t>To facilitate learning, the following features within the GUI may be included in this module:</a:t>
            </a:r>
            <a:endParaRPr lang="en-US" dirty="0"/>
          </a:p>
          <a:p>
            <a:endParaRPr lang="en-US" dirty="0"/>
          </a:p>
          <a:p>
            <a:endParaRPr lang="en-US" dirty="0"/>
          </a:p>
          <a:p>
            <a:pPr marL="0" indent="0">
              <a:buNone/>
            </a:pPr>
            <a:endParaRPr lang="en-US" dirty="0"/>
          </a:p>
        </p:txBody>
      </p:sp>
      <p:graphicFrame>
        <p:nvGraphicFramePr>
          <p:cNvPr id="4" name="Table 3"/>
          <p:cNvGraphicFramePr>
            <a:graphicFrameLocks noGrp="1"/>
          </p:cNvGraphicFramePr>
          <p:nvPr/>
        </p:nvGraphicFramePr>
        <p:xfrm>
          <a:off x="250372" y="1286616"/>
          <a:ext cx="7761514" cy="2227324"/>
        </p:xfrm>
        <a:graphic>
          <a:graphicData uri="http://schemas.openxmlformats.org/drawingml/2006/table">
            <a:tbl>
              <a:tblPr firstRow="1" bandRow="1">
                <a:tableStyleId>{5C22544A-7EE6-4342-B048-85BDC9FD1C3A}</a:tableStyleId>
              </a:tblPr>
              <a:tblGrid>
                <a:gridCol w="1865804"/>
                <a:gridCol w="5895710"/>
              </a:tblGrid>
              <a:tr h="298949">
                <a:tc>
                  <a:txBody>
                    <a:bodyPr/>
                    <a:lstStyle/>
                    <a:p>
                      <a:pPr algn="ctr"/>
                      <a:r>
                        <a:rPr lang="en-US" dirty="0"/>
                        <a:t>Feature</a:t>
                      </a:r>
                      <a:endParaRPr lang="en-US" dirty="0"/>
                    </a:p>
                  </a:txBody>
                  <a:tcPr/>
                </a:tc>
                <a:tc>
                  <a:txBody>
                    <a:bodyPr/>
                    <a:lstStyle/>
                    <a:p>
                      <a:pPr algn="ctr"/>
                      <a:r>
                        <a:rPr lang="en-US" dirty="0"/>
                        <a:t>Description</a:t>
                      </a:r>
                      <a:endParaRPr lang="en-US" dirty="0"/>
                    </a:p>
                  </a:txBody>
                  <a:tcPr/>
                </a:tc>
              </a:tr>
              <a:tr h="358519">
                <a:tc>
                  <a:txBody>
                    <a:bodyPr/>
                    <a:lstStyle/>
                    <a:p>
                      <a:pPr algn="l" fontAlgn="b"/>
                      <a:r>
                        <a:rPr lang="en-US" sz="1400" b="0" i="0" u="none" strike="noStrike" dirty="0">
                          <a:solidFill>
                            <a:srgbClr val="000000"/>
                          </a:solidFill>
                          <a:effectLst/>
                          <a:latin typeface="+mn-lt"/>
                        </a:rPr>
                        <a:t>Animations</a:t>
                      </a:r>
                      <a:endParaRPr lang="en-US" sz="1400" b="0" i="0" u="none" strike="noStrike" dirty="0">
                        <a:solidFill>
                          <a:srgbClr val="000000"/>
                        </a:solidFill>
                        <a:effectLst/>
                        <a:latin typeface="+mn-lt"/>
                      </a:endParaRPr>
                    </a:p>
                  </a:txBody>
                  <a:tcPr marL="9525" marR="9525" marT="9525" marB="0" anchor="b"/>
                </a:tc>
                <a:tc>
                  <a:txBody>
                    <a:bodyPr/>
                    <a:lstStyle/>
                    <a:p>
                      <a:pPr marL="0" marR="0" lvl="0" indent="0" algn="l" defTabSz="685800" rtl="0" eaLnBrk="1" fontAlgn="auto" latinLnBrk="0" hangingPunct="1">
                        <a:lnSpc>
                          <a:spcPct val="100000"/>
                        </a:lnSpc>
                        <a:spcBef>
                          <a:spcPts val="0"/>
                        </a:spcBef>
                        <a:spcAft>
                          <a:spcPts val="0"/>
                        </a:spcAft>
                        <a:buClrTx/>
                        <a:buSzTx/>
                        <a:buFontTx/>
                        <a:buNone/>
                        <a:defRPr/>
                      </a:pPr>
                      <a:r>
                        <a:rPr lang="en-US" dirty="0"/>
                        <a:t>Expose learners to new skills and concepts.</a:t>
                      </a:r>
                      <a:endParaRPr lang="en-US" dirty="0"/>
                    </a:p>
                  </a:txBody>
                  <a:tcPr/>
                </a:tc>
              </a:tr>
              <a:tr h="368586">
                <a:tc>
                  <a:txBody>
                    <a:bodyPr/>
                    <a:lstStyle/>
                    <a:p>
                      <a:pPr marL="0" marR="0" lvl="0" indent="0" algn="l" defTabSz="685800" rtl="0" eaLnBrk="1" fontAlgn="b" latinLnBrk="0" hangingPunct="1">
                        <a:lnSpc>
                          <a:spcPct val="100000"/>
                        </a:lnSpc>
                        <a:spcBef>
                          <a:spcPts val="0"/>
                        </a:spcBef>
                        <a:spcAft>
                          <a:spcPts val="0"/>
                        </a:spcAft>
                        <a:buClrTx/>
                        <a:buSzTx/>
                        <a:buFontTx/>
                        <a:buNone/>
                        <a:defRPr/>
                      </a:pPr>
                      <a:r>
                        <a:rPr lang="en-US" sz="1400" b="0" i="0" u="none" strike="noStrike" dirty="0">
                          <a:solidFill>
                            <a:srgbClr val="000000"/>
                          </a:solidFill>
                          <a:effectLst/>
                          <a:latin typeface="+mn-lt"/>
                        </a:rPr>
                        <a:t>Check Your Understanding(CYU)</a:t>
                      </a:r>
                      <a:endParaRPr lang="en-US" sz="1400" b="0" i="0" u="none" strike="noStrike" dirty="0">
                        <a:solidFill>
                          <a:srgbClr val="000000"/>
                        </a:solidFill>
                        <a:effectLst/>
                        <a:latin typeface="+mn-lt"/>
                      </a:endParaRPr>
                    </a:p>
                  </a:txBody>
                  <a:tcPr marL="9525" marR="9525" marT="9525" marB="0" anchor="b"/>
                </a:tc>
                <a:tc>
                  <a:txBody>
                    <a:bodyPr/>
                    <a:lstStyle/>
                    <a:p>
                      <a:r>
                        <a:rPr lang="en-US" dirty="0"/>
                        <a:t>Per topic online quiz to help learners gauge content understanding. </a:t>
                      </a:r>
                      <a:endParaRPr lang="en-US" dirty="0"/>
                    </a:p>
                  </a:txBody>
                  <a:tcPr/>
                </a:tc>
              </a:tr>
              <a:tr h="298949">
                <a:tc>
                  <a:txBody>
                    <a:bodyPr/>
                    <a:lstStyle/>
                    <a:p>
                      <a:pPr algn="l" fontAlgn="b"/>
                      <a:r>
                        <a:rPr lang="en-US" sz="1400" b="0" i="0" u="none" strike="noStrike" dirty="0">
                          <a:solidFill>
                            <a:srgbClr val="000000"/>
                          </a:solidFill>
                          <a:effectLst/>
                          <a:latin typeface="+mn-lt"/>
                        </a:rPr>
                        <a:t>Hands-On Labs</a:t>
                      </a:r>
                      <a:endParaRPr lang="en-US" sz="1400" b="0" i="0" u="none" strike="noStrike" dirty="0">
                        <a:solidFill>
                          <a:srgbClr val="000000"/>
                        </a:solidFill>
                        <a:effectLst/>
                        <a:latin typeface="+mn-lt"/>
                      </a:endParaRPr>
                    </a:p>
                  </a:txBody>
                  <a:tcPr marL="9525" marR="9525" marT="9525" marB="0" anchor="b"/>
                </a:tc>
                <a:tc>
                  <a:txBody>
                    <a:bodyPr/>
                    <a:lstStyle/>
                    <a:p>
                      <a:r>
                        <a:rPr lang="en-US" dirty="0"/>
                        <a:t>Labs designed for working with physical equipment.</a:t>
                      </a:r>
                      <a:endParaRPr lang="en-US" dirty="0"/>
                    </a:p>
                  </a:txBody>
                  <a:tcPr/>
                </a:tc>
              </a:tr>
              <a:tr h="508213">
                <a:tc>
                  <a:txBody>
                    <a:bodyPr/>
                    <a:lstStyle/>
                    <a:p>
                      <a:pPr algn="l" fontAlgn="b"/>
                      <a:r>
                        <a:rPr lang="en-US" sz="1400" b="0" i="0" u="none" strike="noStrike" dirty="0">
                          <a:solidFill>
                            <a:srgbClr val="000000"/>
                          </a:solidFill>
                          <a:effectLst/>
                          <a:latin typeface="+mn-lt"/>
                        </a:rPr>
                        <a:t>Module Quizzes</a:t>
                      </a:r>
                      <a:endParaRPr lang="en-US" sz="1400" b="0" i="0" u="none" strike="noStrike" dirty="0">
                        <a:solidFill>
                          <a:srgbClr val="000000"/>
                        </a:solidFill>
                        <a:effectLst/>
                        <a:latin typeface="+mn-lt"/>
                      </a:endParaRPr>
                    </a:p>
                  </a:txBody>
                  <a:tcPr marL="9525" marR="9525" marT="9525" marB="0" anchor="ctr"/>
                </a:tc>
                <a:tc>
                  <a:txBody>
                    <a:bodyPr/>
                    <a:lstStyle/>
                    <a:p>
                      <a:r>
                        <a:rPr lang="en-US" dirty="0"/>
                        <a:t>Self-assessments that integrate concepts and skills learned throughout the series of topics presented in the module.</a:t>
                      </a:r>
                      <a:endParaRPr lang="en-US" dirty="0"/>
                    </a:p>
                  </a:txBody>
                  <a:tcPr/>
                </a:tc>
              </a:tr>
              <a:tr h="298949">
                <a:tc>
                  <a:txBody>
                    <a:bodyPr/>
                    <a:lstStyle/>
                    <a:p>
                      <a:pPr algn="l" fontAlgn="b"/>
                      <a:r>
                        <a:rPr lang="en-US" sz="1400" b="0" i="0" u="none" strike="noStrike" dirty="0">
                          <a:solidFill>
                            <a:srgbClr val="000000"/>
                          </a:solidFill>
                          <a:effectLst/>
                          <a:latin typeface="+mn-lt"/>
                        </a:rPr>
                        <a:t>Module Summary</a:t>
                      </a:r>
                      <a:endParaRPr lang="en-US" sz="1400" b="0" i="0" u="none" strike="noStrike" dirty="0">
                        <a:solidFill>
                          <a:srgbClr val="000000"/>
                        </a:solidFill>
                        <a:effectLst/>
                        <a:latin typeface="+mn-lt"/>
                      </a:endParaRPr>
                    </a:p>
                  </a:txBody>
                  <a:tcPr marL="9525" marR="9525" marT="9525" marB="0" anchor="ctr"/>
                </a:tc>
                <a:tc>
                  <a:txBody>
                    <a:bodyPr/>
                    <a:lstStyle/>
                    <a:p>
                      <a:r>
                        <a:rPr lang="en-US" dirty="0"/>
                        <a:t>Briefly recaps module content.</a:t>
                      </a:r>
                      <a:endParaRPr lang="en-US" dirty="0"/>
                    </a:p>
                  </a:txBody>
                  <a:tcPr/>
                </a:tc>
              </a:tr>
            </a:tbl>
          </a:graphicData>
        </a:graphic>
      </p:graphicFrame>
    </p:spTree>
    <p:custDataLst>
      <p:tags r:id="rId1"/>
    </p:custData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The TCP/IP Protocol Suite (Contd.)</a:t>
            </a:r>
            <a:endParaRPr lang="en-US" dirty="0"/>
          </a:p>
        </p:txBody>
      </p:sp>
      <p:sp>
        <p:nvSpPr>
          <p:cNvPr id="8" name="Content Placeholder 1"/>
          <p:cNvSpPr txBox="1"/>
          <p:nvPr/>
        </p:nvSpPr>
        <p:spPr bwMode="auto">
          <a:xfrm>
            <a:off x="144065" y="840373"/>
            <a:ext cx="8837889" cy="3882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lvl="3" indent="-71120">
              <a:spcBef>
                <a:spcPts val="600"/>
              </a:spcBef>
              <a:spcAft>
                <a:spcPts val="600"/>
              </a:spcAft>
              <a:buClr>
                <a:schemeClr val="tx2"/>
              </a:buClr>
              <a:buSzPct val="90000"/>
              <a:buNone/>
            </a:pPr>
            <a:r>
              <a:rPr lang="en-US" sz="1600" b="1" dirty="0">
                <a:solidFill>
                  <a:srgbClr val="000000"/>
                </a:solidFill>
              </a:rPr>
              <a:t>Transport Layer</a:t>
            </a:r>
            <a:endParaRPr lang="en-US" sz="1600" b="1" dirty="0">
              <a:solidFill>
                <a:srgbClr val="000000"/>
              </a:solidFill>
            </a:endParaRPr>
          </a:p>
          <a:p>
            <a:pPr>
              <a:buFont typeface="Arial" panose="020B0604020202020204" pitchFamily="34" charset="0"/>
              <a:buChar char="•"/>
            </a:pPr>
            <a:r>
              <a:rPr lang="en-US" sz="1600" b="1" dirty="0"/>
              <a:t>Connection-Oriented - TCP </a:t>
            </a:r>
            <a:r>
              <a:rPr lang="en-US" sz="1600" dirty="0"/>
              <a:t>(Transmission Control Protocol): Enables reliable communication between processes running on separate hosts and provides reliable transmissions that confirm successful delivery.</a:t>
            </a:r>
            <a:endParaRPr lang="en-US" sz="1600" dirty="0"/>
          </a:p>
          <a:p>
            <a:pPr>
              <a:buFont typeface="Arial" panose="020B0604020202020204" pitchFamily="34" charset="0"/>
              <a:buChar char="•"/>
            </a:pPr>
            <a:r>
              <a:rPr lang="en-US" sz="1600" b="1" dirty="0"/>
              <a:t>Connectionless - UDP</a:t>
            </a:r>
            <a:r>
              <a:rPr lang="en-US" sz="1600" dirty="0"/>
              <a:t> (User Datagram Protocol): Enables a process running on one host to send packets to a process running on another host. </a:t>
            </a:r>
            <a:endParaRPr lang="en-US" sz="1600" dirty="0"/>
          </a:p>
          <a:p>
            <a:pPr marL="0" lvl="3" indent="-71120">
              <a:spcBef>
                <a:spcPts val="600"/>
              </a:spcBef>
              <a:spcAft>
                <a:spcPts val="600"/>
              </a:spcAft>
              <a:buClr>
                <a:schemeClr val="tx2"/>
              </a:buClr>
              <a:buSzPct val="90000"/>
              <a:buNone/>
            </a:pPr>
            <a:endParaRPr lang="en-US" sz="1600" b="1" dirty="0">
              <a:solidFill>
                <a:srgbClr val="000000"/>
              </a:solidFill>
            </a:endParaRPr>
          </a:p>
          <a:p>
            <a:pPr marL="0" lvl="4" indent="0">
              <a:lnSpc>
                <a:spcPct val="100000"/>
              </a:lnSpc>
              <a:spcBef>
                <a:spcPts val="600"/>
              </a:spcBef>
              <a:spcAft>
                <a:spcPts val="600"/>
              </a:spcAft>
              <a:buClr>
                <a:schemeClr val="tx2"/>
              </a:buClr>
              <a:buSzPct val="90000"/>
              <a:buFont typeface="Arial" panose="020B0604020202020204" pitchFamily="34" charset="0"/>
              <a:buNone/>
            </a:pPr>
            <a:endParaRPr lang="en-US" sz="1600" b="1" dirty="0">
              <a:solidFill>
                <a:srgbClr val="000000"/>
              </a:solidFill>
            </a:endParaRPr>
          </a:p>
          <a:p>
            <a:pPr marL="0" lvl="4" indent="0">
              <a:lnSpc>
                <a:spcPct val="100000"/>
              </a:lnSpc>
              <a:spcBef>
                <a:spcPts val="600"/>
              </a:spcBef>
              <a:spcAft>
                <a:spcPts val="600"/>
              </a:spcAft>
              <a:buClr>
                <a:schemeClr val="tx2"/>
              </a:buClr>
              <a:buSzPct val="90000"/>
              <a:buFont typeface="Arial" panose="020B0604020202020204" pitchFamily="34" charset="0"/>
              <a:buNone/>
            </a:pPr>
            <a:endParaRPr lang="en-US" sz="1600" b="1" dirty="0">
              <a:solidFill>
                <a:srgbClr val="000000"/>
              </a:solidFill>
            </a:endParaRPr>
          </a:p>
          <a:p>
            <a:pPr marL="0" lvl="4" indent="0">
              <a:lnSpc>
                <a:spcPct val="100000"/>
              </a:lnSpc>
              <a:spcBef>
                <a:spcPts val="600"/>
              </a:spcBef>
              <a:spcAft>
                <a:spcPts val="600"/>
              </a:spcAft>
              <a:buClr>
                <a:schemeClr val="tx2"/>
              </a:buClr>
              <a:buSzPct val="90000"/>
              <a:buFont typeface="Arial" panose="020B0604020202020204" pitchFamily="34" charset="0"/>
              <a:buNone/>
            </a:pPr>
            <a:endParaRPr lang="en-US" sz="1600" b="1" dirty="0">
              <a:solidFill>
                <a:srgbClr val="000000"/>
              </a:solidFill>
            </a:endParaRPr>
          </a:p>
          <a:p>
            <a:pPr marL="142875" lvl="4" indent="0">
              <a:spcBef>
                <a:spcPts val="600"/>
              </a:spcBef>
              <a:spcAft>
                <a:spcPts val="600"/>
              </a:spcAft>
              <a:buClr>
                <a:schemeClr val="tx2"/>
              </a:buClr>
              <a:buSzPct val="90000"/>
              <a:buFont typeface="Arial" panose="020B0604020202020204" pitchFamily="34" charset="0"/>
              <a:buNone/>
            </a:pPr>
            <a:endParaRPr lang="en-US" sz="1600" dirty="0">
              <a:solidFill>
                <a:srgbClr val="000000"/>
              </a:solidFill>
            </a:endParaRPr>
          </a:p>
        </p:txBody>
      </p:sp>
    </p:spTree>
    <p:custDataLst>
      <p:tags r:id="rId1"/>
    </p:custData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The TCP/IP Protocol Suite (Contd.)</a:t>
            </a:r>
            <a:endParaRPr lang="en-US" dirty="0"/>
          </a:p>
        </p:txBody>
      </p:sp>
      <p:sp>
        <p:nvSpPr>
          <p:cNvPr id="8" name="Content Placeholder 1"/>
          <p:cNvSpPr txBox="1"/>
          <p:nvPr/>
        </p:nvSpPr>
        <p:spPr bwMode="auto">
          <a:xfrm>
            <a:off x="227193" y="814780"/>
            <a:ext cx="8791591" cy="35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lvl="4" indent="0">
              <a:lnSpc>
                <a:spcPct val="100000"/>
              </a:lnSpc>
              <a:spcBef>
                <a:spcPts val="600"/>
              </a:spcBef>
              <a:spcAft>
                <a:spcPts val="600"/>
              </a:spcAft>
              <a:buClr>
                <a:schemeClr val="tx2"/>
              </a:buClr>
              <a:buSzPct val="90000"/>
              <a:buNone/>
            </a:pPr>
            <a:r>
              <a:rPr lang="en-US" sz="1600" b="1" dirty="0">
                <a:solidFill>
                  <a:srgbClr val="000000"/>
                </a:solidFill>
              </a:rPr>
              <a:t>Internet Layer</a:t>
            </a:r>
            <a:endParaRPr lang="en-US" sz="1600" dirty="0">
              <a:solidFill>
                <a:srgbClr val="000000"/>
              </a:solidFill>
            </a:endParaRPr>
          </a:p>
        </p:txBody>
      </p:sp>
      <p:sp>
        <p:nvSpPr>
          <p:cNvPr id="4" name="TextBox 3"/>
          <p:cNvSpPr txBox="1"/>
          <p:nvPr/>
        </p:nvSpPr>
        <p:spPr>
          <a:xfrm>
            <a:off x="227193" y="1172391"/>
            <a:ext cx="2138636" cy="338554"/>
          </a:xfrm>
          <a:prstGeom prst="rect">
            <a:avLst/>
          </a:prstGeom>
          <a:noFill/>
        </p:spPr>
        <p:txBody>
          <a:bodyPr wrap="square" rtlCol="0">
            <a:spAutoFit/>
          </a:bodyPr>
          <a:lstStyle/>
          <a:p>
            <a:r>
              <a:rPr lang="en-IN" sz="1600" b="1" dirty="0">
                <a:solidFill>
                  <a:srgbClr val="000000"/>
                </a:solidFill>
              </a:rPr>
              <a:t>Internet Protocol</a:t>
            </a:r>
            <a:endParaRPr lang="en-US" sz="1600" dirty="0">
              <a:solidFill>
                <a:srgbClr val="000000"/>
              </a:solidFill>
            </a:endParaRPr>
          </a:p>
        </p:txBody>
      </p:sp>
      <p:graphicFrame>
        <p:nvGraphicFramePr>
          <p:cNvPr id="5" name="Table 2"/>
          <p:cNvGraphicFramePr>
            <a:graphicFrameLocks noGrp="1"/>
          </p:cNvGraphicFramePr>
          <p:nvPr/>
        </p:nvGraphicFramePr>
        <p:xfrm>
          <a:off x="288449" y="1599490"/>
          <a:ext cx="8651592" cy="2033066"/>
        </p:xfrm>
        <a:graphic>
          <a:graphicData uri="http://schemas.openxmlformats.org/drawingml/2006/table">
            <a:tbl>
              <a:tblPr firstRow="1" bandRow="1">
                <a:tableStyleId>{5C22544A-7EE6-4342-B048-85BDC9FD1C3A}</a:tableStyleId>
              </a:tblPr>
              <a:tblGrid>
                <a:gridCol w="3383035"/>
                <a:gridCol w="5268557"/>
              </a:tblGrid>
              <a:tr h="426571">
                <a:tc>
                  <a:txBody>
                    <a:bodyPr/>
                    <a:lstStyle/>
                    <a:p>
                      <a:pPr algn="ctr"/>
                      <a:r>
                        <a:rPr lang="en-US" sz="1200" dirty="0"/>
                        <a:t>Protocol</a:t>
                      </a:r>
                      <a:endParaRPr lang="en-US" sz="1200" dirty="0"/>
                    </a:p>
                  </a:txBody>
                  <a:tcPr/>
                </a:tc>
                <a:tc>
                  <a:txBody>
                    <a:bodyPr/>
                    <a:lstStyle/>
                    <a:p>
                      <a:pPr algn="ctr"/>
                      <a:r>
                        <a:rPr lang="en-US" sz="1200" dirty="0"/>
                        <a:t>Description</a:t>
                      </a:r>
                      <a:endParaRPr lang="en-US" sz="1200" dirty="0"/>
                    </a:p>
                  </a:txBody>
                  <a:tcPr/>
                </a:tc>
              </a:tr>
              <a:tr h="646805">
                <a:tc>
                  <a:txBody>
                    <a:bodyPr/>
                    <a:lstStyle/>
                    <a:p>
                      <a:r>
                        <a:rPr lang="en-IN" sz="1200" b="1" dirty="0"/>
                        <a:t>IPv4</a:t>
                      </a:r>
                      <a:r>
                        <a:rPr lang="en-IN" sz="1200" dirty="0"/>
                        <a:t> (Internet Protocol version 4)</a:t>
                      </a:r>
                      <a:endParaRPr lang="en-US" sz="1200" dirty="0"/>
                    </a:p>
                  </a:txBody>
                  <a:tcPr/>
                </a:tc>
                <a:tc>
                  <a:txBody>
                    <a:bodyPr/>
                    <a:lstStyle/>
                    <a:p>
                      <a:r>
                        <a:rPr lang="en-IN" sz="1200" dirty="0"/>
                        <a:t>Receives message segments from the transport layer, packages messages into packets, and addresses packets for end-to-end delivery over a network. IPv4 uses a 32-bit address.</a:t>
                      </a:r>
                      <a:endParaRPr lang="en-US" sz="1200" dirty="0"/>
                    </a:p>
                  </a:txBody>
                  <a:tcPr/>
                </a:tc>
              </a:tr>
              <a:tr h="479845">
                <a:tc>
                  <a:txBody>
                    <a:bodyPr/>
                    <a:lstStyle/>
                    <a:p>
                      <a:r>
                        <a:rPr lang="en-IN" sz="1200" b="1" dirty="0"/>
                        <a:t>IPv6 </a:t>
                      </a:r>
                      <a:r>
                        <a:rPr lang="en-IN" sz="1200" dirty="0"/>
                        <a:t>(IP version 6)</a:t>
                      </a:r>
                      <a:endParaRPr lang="en-US" sz="1200" dirty="0"/>
                    </a:p>
                  </a:txBody>
                  <a:tcPr/>
                </a:tc>
                <a:tc>
                  <a:txBody>
                    <a:bodyPr/>
                    <a:lstStyle/>
                    <a:p>
                      <a:pPr marL="0" lvl="1" algn="l" defTabSz="685800" rtl="0" eaLnBrk="1" latinLnBrk="0" hangingPunct="1">
                        <a:buFont typeface="Arial" panose="020B0604020202020204" pitchFamily="34" charset="0"/>
                        <a:buNone/>
                      </a:pPr>
                      <a:r>
                        <a:rPr lang="en-IN" sz="1200" kern="1200" dirty="0">
                          <a:solidFill>
                            <a:schemeClr val="dk1"/>
                          </a:solidFill>
                          <a:latin typeface="+mn-lt"/>
                          <a:ea typeface="+mn-ea"/>
                          <a:cs typeface="+mn-cs"/>
                        </a:rPr>
                        <a:t>Similar to IPv4 but uses a 128-bit address.</a:t>
                      </a:r>
                      <a:endParaRPr lang="en-IN" sz="1200" kern="1200" dirty="0">
                        <a:solidFill>
                          <a:schemeClr val="dk1"/>
                        </a:solidFill>
                        <a:latin typeface="+mn-lt"/>
                        <a:ea typeface="+mn-ea"/>
                        <a:cs typeface="+mn-cs"/>
                      </a:endParaRPr>
                    </a:p>
                  </a:txBody>
                  <a:tcPr/>
                </a:tc>
              </a:tr>
              <a:tr h="479845">
                <a:tc>
                  <a:txBody>
                    <a:bodyPr/>
                    <a:lstStyle/>
                    <a:p>
                      <a:r>
                        <a:rPr lang="en-IN" sz="1200" b="1" dirty="0"/>
                        <a:t>NAT</a:t>
                      </a:r>
                      <a:r>
                        <a:rPr lang="en-IN" sz="1200" dirty="0"/>
                        <a:t> (Network Address Translation)</a:t>
                      </a:r>
                      <a:endParaRPr lang="en-US" sz="1200" dirty="0"/>
                    </a:p>
                  </a:txBody>
                  <a:tcPr/>
                </a:tc>
                <a:tc>
                  <a:txBody>
                    <a:bodyPr/>
                    <a:lstStyle/>
                    <a:p>
                      <a:pPr marL="0" lvl="1" algn="l" defTabSz="685800" rtl="0" eaLnBrk="1" latinLnBrk="0" hangingPunct="1">
                        <a:buFont typeface="Arial" panose="020B0604020202020204" pitchFamily="34" charset="0"/>
                        <a:buNone/>
                      </a:pPr>
                      <a:r>
                        <a:rPr lang="en-IN" sz="1200" kern="1200" dirty="0">
                          <a:solidFill>
                            <a:schemeClr val="dk1"/>
                          </a:solidFill>
                          <a:latin typeface="+mn-lt"/>
                          <a:ea typeface="+mn-ea"/>
                          <a:cs typeface="+mn-cs"/>
                        </a:rPr>
                        <a:t>Translates IPv4 addresses from a private network into globally unique public IPv4 addresses.</a:t>
                      </a:r>
                      <a:endParaRPr lang="en-IN" sz="1200" kern="1200" dirty="0">
                        <a:solidFill>
                          <a:schemeClr val="dk1"/>
                        </a:solidFill>
                        <a:latin typeface="+mn-lt"/>
                        <a:ea typeface="+mn-ea"/>
                        <a:cs typeface="+mn-cs"/>
                      </a:endParaRPr>
                    </a:p>
                  </a:txBody>
                  <a:tcPr/>
                </a:tc>
              </a:tr>
            </a:tbl>
          </a:graphicData>
        </a:graphic>
      </p:graphicFrame>
    </p:spTree>
    <p:custDataLst>
      <p:tags r:id="rId1"/>
    </p:custData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The TCP/IP Protocol Suite (Contd.)</a:t>
            </a:r>
            <a:endParaRPr lang="en-US" dirty="0"/>
          </a:p>
        </p:txBody>
      </p:sp>
      <p:sp>
        <p:nvSpPr>
          <p:cNvPr id="9" name="TextBox 8"/>
          <p:cNvSpPr txBox="1"/>
          <p:nvPr/>
        </p:nvSpPr>
        <p:spPr>
          <a:xfrm>
            <a:off x="144065" y="714542"/>
            <a:ext cx="2138636" cy="338554"/>
          </a:xfrm>
          <a:prstGeom prst="rect">
            <a:avLst/>
          </a:prstGeom>
          <a:noFill/>
        </p:spPr>
        <p:txBody>
          <a:bodyPr wrap="square" rtlCol="0">
            <a:spAutoFit/>
          </a:bodyPr>
          <a:lstStyle/>
          <a:p>
            <a:r>
              <a:rPr lang="en-IN" sz="1600" b="1" dirty="0">
                <a:solidFill>
                  <a:srgbClr val="000000"/>
                </a:solidFill>
              </a:rPr>
              <a:t>Messaging</a:t>
            </a:r>
            <a:endParaRPr lang="en-IN" sz="1600" b="1" dirty="0">
              <a:solidFill>
                <a:srgbClr val="000000"/>
              </a:solidFill>
            </a:endParaRPr>
          </a:p>
        </p:txBody>
      </p:sp>
      <p:graphicFrame>
        <p:nvGraphicFramePr>
          <p:cNvPr id="5" name="Table 2"/>
          <p:cNvGraphicFramePr>
            <a:graphicFrameLocks noGrp="1"/>
          </p:cNvGraphicFramePr>
          <p:nvPr/>
        </p:nvGraphicFramePr>
        <p:xfrm>
          <a:off x="216257" y="1057996"/>
          <a:ext cx="8772742" cy="1722215"/>
        </p:xfrm>
        <a:graphic>
          <a:graphicData uri="http://schemas.openxmlformats.org/drawingml/2006/table">
            <a:tbl>
              <a:tblPr firstRow="1" bandRow="1">
                <a:tableStyleId>{5C22544A-7EE6-4342-B048-85BDC9FD1C3A}</a:tableStyleId>
              </a:tblPr>
              <a:tblGrid>
                <a:gridCol w="3430408"/>
                <a:gridCol w="5342334"/>
              </a:tblGrid>
              <a:tr h="436975">
                <a:tc>
                  <a:txBody>
                    <a:bodyPr/>
                    <a:lstStyle/>
                    <a:p>
                      <a:pPr algn="ctr"/>
                      <a:r>
                        <a:rPr lang="en-US" sz="1200" dirty="0"/>
                        <a:t>Protocol</a:t>
                      </a:r>
                      <a:endParaRPr lang="en-US" sz="1200" dirty="0"/>
                    </a:p>
                  </a:txBody>
                  <a:tcPr/>
                </a:tc>
                <a:tc>
                  <a:txBody>
                    <a:bodyPr/>
                    <a:lstStyle/>
                    <a:p>
                      <a:pPr algn="ctr"/>
                      <a:r>
                        <a:rPr lang="en-US" sz="1200" dirty="0"/>
                        <a:t>Description</a:t>
                      </a:r>
                      <a:endParaRPr lang="en-US" sz="1200" dirty="0"/>
                    </a:p>
                  </a:txBody>
                  <a:tcPr/>
                </a:tc>
              </a:tr>
              <a:tr h="370840">
                <a:tc>
                  <a:txBody>
                    <a:bodyPr/>
                    <a:lstStyle/>
                    <a:p>
                      <a:r>
                        <a:rPr lang="en-IN" sz="1200" b="1" dirty="0"/>
                        <a:t>ICMPv4 </a:t>
                      </a:r>
                      <a:r>
                        <a:rPr lang="en-IN" sz="1200" dirty="0"/>
                        <a:t>(Internet Control Message Protocol for IPv4)</a:t>
                      </a:r>
                      <a:endParaRPr lang="en-US" sz="1200" dirty="0"/>
                    </a:p>
                  </a:txBody>
                  <a:tcPr/>
                </a:tc>
                <a:tc>
                  <a:txBody>
                    <a:bodyPr/>
                    <a:lstStyle/>
                    <a:p>
                      <a:r>
                        <a:rPr lang="en-IN" sz="1200" dirty="0"/>
                        <a:t>Provides feedback from a destination host to a source host about errors in packet delivery.</a:t>
                      </a:r>
                      <a:endParaRPr lang="en-US" sz="1200" dirty="0"/>
                    </a:p>
                  </a:txBody>
                  <a:tcPr/>
                </a:tc>
              </a:tr>
              <a:tr h="370840">
                <a:tc>
                  <a:txBody>
                    <a:bodyPr/>
                    <a:lstStyle/>
                    <a:p>
                      <a:pPr marL="0" algn="l" defTabSz="685800" rtl="0" eaLnBrk="1" latinLnBrk="0" hangingPunct="1"/>
                      <a:r>
                        <a:rPr lang="en-IN" sz="1200" kern="1200" dirty="0">
                          <a:solidFill>
                            <a:schemeClr val="dk1"/>
                          </a:solidFill>
                          <a:latin typeface="+mn-lt"/>
                          <a:ea typeface="+mn-ea"/>
                          <a:cs typeface="+mn-cs"/>
                        </a:rPr>
                        <a:t>ICMPv6 (ICMP for IPv6)</a:t>
                      </a:r>
                      <a:endParaRPr lang="en-US" sz="1200" kern="1200" dirty="0">
                        <a:solidFill>
                          <a:schemeClr val="dk1"/>
                        </a:solidFill>
                        <a:latin typeface="+mn-lt"/>
                        <a:ea typeface="+mn-ea"/>
                        <a:cs typeface="+mn-cs"/>
                      </a:endParaRPr>
                    </a:p>
                  </a:txBody>
                  <a:tcPr/>
                </a:tc>
                <a:tc>
                  <a:txBody>
                    <a:bodyPr/>
                    <a:lstStyle/>
                    <a:p>
                      <a:pPr marL="0" lvl="0" algn="l" defTabSz="685800" rtl="0" eaLnBrk="1" latinLnBrk="0" hangingPunct="1">
                        <a:buFont typeface="Arial" panose="020B0604020202020204" pitchFamily="34" charset="0"/>
                        <a:buNone/>
                      </a:pPr>
                      <a:r>
                        <a:rPr lang="en-IN" sz="1200" kern="1200" dirty="0">
                          <a:solidFill>
                            <a:schemeClr val="dk1"/>
                          </a:solidFill>
                          <a:latin typeface="+mn-lt"/>
                          <a:ea typeface="+mn-ea"/>
                          <a:cs typeface="+mn-cs"/>
                        </a:rPr>
                        <a:t>Similar functionality to ICMPv4 but is used for IPv6 packets.</a:t>
                      </a:r>
                      <a:endParaRPr lang="en-IN" sz="1200" kern="1200" dirty="0">
                        <a:solidFill>
                          <a:schemeClr val="dk1"/>
                        </a:solidFill>
                        <a:latin typeface="+mn-lt"/>
                        <a:ea typeface="+mn-ea"/>
                        <a:cs typeface="+mn-cs"/>
                      </a:endParaRPr>
                    </a:p>
                  </a:txBody>
                  <a:tcPr/>
                </a:tc>
              </a:tr>
              <a:tr h="370840">
                <a:tc>
                  <a:txBody>
                    <a:bodyPr/>
                    <a:lstStyle/>
                    <a:p>
                      <a:r>
                        <a:rPr lang="en-IN" sz="1200" b="1" dirty="0"/>
                        <a:t>ICMPv6 ND</a:t>
                      </a:r>
                      <a:r>
                        <a:rPr lang="en-IN" sz="1200" dirty="0"/>
                        <a:t> (ICMPv6 Neighbor Discovery)</a:t>
                      </a:r>
                      <a:endParaRPr lang="en-US" sz="1200" dirty="0"/>
                    </a:p>
                  </a:txBody>
                  <a:tcPr/>
                </a:tc>
                <a:tc>
                  <a:txBody>
                    <a:bodyPr/>
                    <a:lstStyle/>
                    <a:p>
                      <a:pPr lvl="0">
                        <a:buFont typeface="Arial" panose="020B0604020202020204" pitchFamily="34" charset="0"/>
                        <a:buNone/>
                      </a:pPr>
                      <a:r>
                        <a:rPr lang="en-IN" sz="1200" dirty="0"/>
                        <a:t>Includes four protocol messages that are used for address resolution and duplicate address detection.</a:t>
                      </a:r>
                      <a:endParaRPr lang="en-US" sz="1200" dirty="0"/>
                    </a:p>
                  </a:txBody>
                  <a:tcPr/>
                </a:tc>
              </a:tr>
            </a:tbl>
          </a:graphicData>
        </a:graphic>
      </p:graphicFrame>
      <p:sp>
        <p:nvSpPr>
          <p:cNvPr id="10" name="TextBox 9"/>
          <p:cNvSpPr txBox="1"/>
          <p:nvPr/>
        </p:nvSpPr>
        <p:spPr>
          <a:xfrm>
            <a:off x="52240" y="2819796"/>
            <a:ext cx="2138636" cy="338554"/>
          </a:xfrm>
          <a:prstGeom prst="rect">
            <a:avLst/>
          </a:prstGeom>
          <a:noFill/>
        </p:spPr>
        <p:txBody>
          <a:bodyPr wrap="square" rtlCol="0">
            <a:spAutoFit/>
          </a:bodyPr>
          <a:lstStyle/>
          <a:p>
            <a:r>
              <a:rPr lang="en-IN" sz="1600" b="1" dirty="0">
                <a:solidFill>
                  <a:srgbClr val="000000"/>
                </a:solidFill>
              </a:rPr>
              <a:t>Routing Protocols</a:t>
            </a:r>
            <a:endParaRPr lang="en-US" sz="1600" dirty="0">
              <a:solidFill>
                <a:srgbClr val="000000"/>
              </a:solidFill>
            </a:endParaRPr>
          </a:p>
        </p:txBody>
      </p:sp>
      <p:graphicFrame>
        <p:nvGraphicFramePr>
          <p:cNvPr id="7" name="Table 2"/>
          <p:cNvGraphicFramePr>
            <a:graphicFrameLocks noGrp="1"/>
          </p:cNvGraphicFramePr>
          <p:nvPr/>
        </p:nvGraphicFramePr>
        <p:xfrm>
          <a:off x="228289" y="3221252"/>
          <a:ext cx="8772742" cy="1728700"/>
        </p:xfrm>
        <a:graphic>
          <a:graphicData uri="http://schemas.openxmlformats.org/drawingml/2006/table">
            <a:tbl>
              <a:tblPr firstRow="1" bandRow="1">
                <a:tableStyleId>{5C22544A-7EE6-4342-B048-85BDC9FD1C3A}</a:tableStyleId>
              </a:tblPr>
              <a:tblGrid>
                <a:gridCol w="3430408"/>
                <a:gridCol w="5342334"/>
              </a:tblGrid>
              <a:tr h="314428">
                <a:tc>
                  <a:txBody>
                    <a:bodyPr/>
                    <a:lstStyle/>
                    <a:p>
                      <a:pPr algn="ctr"/>
                      <a:r>
                        <a:rPr lang="en-US" sz="1200" dirty="0"/>
                        <a:t>Protocol</a:t>
                      </a:r>
                      <a:endParaRPr lang="en-US" sz="1200" dirty="0"/>
                    </a:p>
                  </a:txBody>
                  <a:tcPr/>
                </a:tc>
                <a:tc>
                  <a:txBody>
                    <a:bodyPr/>
                    <a:lstStyle/>
                    <a:p>
                      <a:pPr algn="ctr"/>
                      <a:r>
                        <a:rPr lang="en-US" sz="1200" dirty="0"/>
                        <a:t>Description</a:t>
                      </a:r>
                      <a:endParaRPr lang="en-US" sz="1200" dirty="0"/>
                    </a:p>
                  </a:txBody>
                  <a:tcPr/>
                </a:tc>
              </a:tr>
              <a:tr h="499872">
                <a:tc>
                  <a:txBody>
                    <a:bodyPr/>
                    <a:lstStyle/>
                    <a:p>
                      <a:r>
                        <a:rPr lang="en-IN" sz="1200" b="1" dirty="0"/>
                        <a:t>OSPF</a:t>
                      </a:r>
                      <a:r>
                        <a:rPr lang="en-IN" sz="1200" dirty="0"/>
                        <a:t> (Open Shortest Path First)</a:t>
                      </a:r>
                      <a:endParaRPr lang="en-US" sz="1200"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defRPr/>
                      </a:pPr>
                      <a:r>
                        <a:rPr lang="en-IN" sz="1200" dirty="0"/>
                        <a:t>Link-state routing protocol that uses a hierarchical design based on areas. OSPF is an open standard interior routing protocol.</a:t>
                      </a:r>
                      <a:r>
                        <a:rPr lang="en-US" sz="1200" dirty="0"/>
                        <a:t> </a:t>
                      </a:r>
                      <a:endParaRPr lang="en-US" sz="1200" dirty="0"/>
                    </a:p>
                  </a:txBody>
                  <a:tcPr/>
                </a:tc>
              </a:tr>
              <a:tr h="370840">
                <a:tc>
                  <a:txBody>
                    <a:bodyPr/>
                    <a:lstStyle/>
                    <a:p>
                      <a:r>
                        <a:rPr lang="en-IN" sz="1200" b="1" dirty="0"/>
                        <a:t>EIGRP</a:t>
                      </a:r>
                      <a:r>
                        <a:rPr lang="en-IN" sz="1200" dirty="0"/>
                        <a:t> (Enhanced Interior Gateway Routing Protocol)</a:t>
                      </a:r>
                      <a:endParaRPr lang="en-US" sz="1200" dirty="0"/>
                    </a:p>
                  </a:txBody>
                  <a:tcPr/>
                </a:tc>
                <a:tc>
                  <a:txBody>
                    <a:bodyPr/>
                    <a:lstStyle/>
                    <a:p>
                      <a:pPr lvl="0">
                        <a:buFont typeface="Arial" panose="020B0604020202020204" pitchFamily="34" charset="0"/>
                        <a:buNone/>
                      </a:pPr>
                      <a:r>
                        <a:rPr lang="en-IN" sz="1200" dirty="0"/>
                        <a:t>A Cisco proprietary routing protocol that uses a composite metric based on bandwidth, delay, load and reliability.</a:t>
                      </a:r>
                      <a:endParaRPr lang="en-IN" sz="1200" dirty="0"/>
                    </a:p>
                  </a:txBody>
                  <a:tcPr/>
                </a:tc>
              </a:tr>
              <a:tr h="370840">
                <a:tc>
                  <a:txBody>
                    <a:bodyPr/>
                    <a:lstStyle/>
                    <a:p>
                      <a:r>
                        <a:rPr lang="en-IN" sz="1200" b="1" dirty="0"/>
                        <a:t>BGP</a:t>
                      </a:r>
                      <a:r>
                        <a:rPr lang="en-IN" sz="1200" dirty="0"/>
                        <a:t> (Border Gateway Protocol)</a:t>
                      </a:r>
                      <a:endParaRPr lang="en-US" sz="1200" dirty="0"/>
                    </a:p>
                  </a:txBody>
                  <a:tcPr/>
                </a:tc>
                <a:tc>
                  <a:txBody>
                    <a:bodyPr/>
                    <a:lstStyle/>
                    <a:p>
                      <a:pPr lvl="0">
                        <a:buFont typeface="Arial" panose="020B0604020202020204" pitchFamily="34" charset="0"/>
                        <a:buNone/>
                      </a:pPr>
                      <a:r>
                        <a:rPr lang="en-IN" sz="1200" dirty="0"/>
                        <a:t>An open standard exterior gateway routing protocol used between Internet Service Providers (ISPs).</a:t>
                      </a:r>
                      <a:endParaRPr lang="en-US" sz="1200" dirty="0"/>
                    </a:p>
                  </a:txBody>
                  <a:tcPr/>
                </a:tc>
              </a:tr>
            </a:tbl>
          </a:graphicData>
        </a:graphic>
      </p:graphicFrame>
    </p:spTree>
    <p:custDataLst>
      <p:tags r:id="rId1"/>
    </p:custData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The TCP/IP Protocol Suite (Contd.)</a:t>
            </a:r>
            <a:endParaRPr lang="en-US" dirty="0"/>
          </a:p>
        </p:txBody>
      </p:sp>
      <p:sp>
        <p:nvSpPr>
          <p:cNvPr id="2" name="Content Placeholder 1"/>
          <p:cNvSpPr>
            <a:spLocks noGrp="1"/>
          </p:cNvSpPr>
          <p:nvPr>
            <p:ph idx="1"/>
          </p:nvPr>
        </p:nvSpPr>
        <p:spPr>
          <a:xfrm>
            <a:off x="144063" y="832352"/>
            <a:ext cx="8849465" cy="4017439"/>
          </a:xfrm>
        </p:spPr>
        <p:txBody>
          <a:bodyPr/>
          <a:lstStyle/>
          <a:p>
            <a:pPr marL="0" indent="0">
              <a:buNone/>
            </a:pPr>
            <a:r>
              <a:rPr lang="en-US" sz="1600" b="1" i="0" dirty="0">
                <a:effectLst/>
              </a:rPr>
              <a:t>Network Access Layer</a:t>
            </a:r>
            <a:endParaRPr lang="en-US" sz="1600" b="1" dirty="0"/>
          </a:p>
          <a:p>
            <a:pPr>
              <a:buFont typeface="Arial" panose="020B0604020202020204" pitchFamily="34" charset="0"/>
              <a:buChar char="•"/>
            </a:pPr>
            <a:r>
              <a:rPr lang="en-US" sz="1600" b="1" dirty="0"/>
              <a:t>Address Resolution - ARP</a:t>
            </a:r>
            <a:r>
              <a:rPr lang="en-US" sz="1600" dirty="0"/>
              <a:t> (Address Resolution Protocol): Provides dynamic address mapping between an IPv4 address and a hardware address.</a:t>
            </a:r>
            <a:endParaRPr lang="en-US" sz="1600" dirty="0"/>
          </a:p>
          <a:p>
            <a:pPr>
              <a:buFont typeface="Arial" panose="020B0604020202020204" pitchFamily="34" charset="0"/>
              <a:buChar char="•"/>
            </a:pPr>
            <a:r>
              <a:rPr lang="en-US" sz="1600" b="1" dirty="0"/>
              <a:t>Data Link Protocols - </a:t>
            </a:r>
            <a:endParaRPr lang="en-US" sz="1600" b="1" dirty="0"/>
          </a:p>
          <a:p>
            <a:pPr lvl="1">
              <a:buFont typeface="Arial" panose="020B0604020202020204" pitchFamily="34" charset="0"/>
              <a:buChar char="•"/>
            </a:pPr>
            <a:r>
              <a:rPr lang="en-US" sz="1600" b="1" dirty="0"/>
              <a:t>Ethernet</a:t>
            </a:r>
            <a:r>
              <a:rPr lang="en-US" sz="1600" dirty="0"/>
              <a:t>:</a:t>
            </a:r>
            <a:r>
              <a:rPr lang="en-US" sz="1600" b="1" dirty="0"/>
              <a:t> </a:t>
            </a:r>
            <a:r>
              <a:rPr lang="en-US" sz="1600" dirty="0"/>
              <a:t>Defines the rules for wiring and signaling standards of the network access layer.</a:t>
            </a:r>
            <a:endParaRPr lang="en-US" sz="1600" dirty="0"/>
          </a:p>
          <a:p>
            <a:pPr lvl="1">
              <a:buFont typeface="Arial" panose="020B0604020202020204" pitchFamily="34" charset="0"/>
              <a:buChar char="•"/>
            </a:pPr>
            <a:r>
              <a:rPr lang="en-US" sz="1600" b="1" dirty="0"/>
              <a:t>WLAN</a:t>
            </a:r>
            <a:r>
              <a:rPr lang="en-US" sz="1600" dirty="0"/>
              <a:t> (Wireless Local Area Network): Defines the rules for wireless signaling across the 2.4 GHz and 5 GHz radio frequencies.</a:t>
            </a:r>
            <a:endParaRPr lang="en-US" sz="1600" dirty="0"/>
          </a:p>
          <a:p>
            <a:pPr marL="313055" lvl="4">
              <a:spcBef>
                <a:spcPts val="600"/>
              </a:spcBef>
              <a:spcAft>
                <a:spcPts val="600"/>
              </a:spcAft>
              <a:buClr>
                <a:schemeClr val="tx2"/>
              </a:buClr>
              <a:buSzPct val="90000"/>
              <a:buFont typeface="Arial" panose="020B0604020202020204" pitchFamily="34" charset="0"/>
              <a:buChar char="•"/>
            </a:pPr>
            <a:endParaRPr lang="en-US" sz="1600" dirty="0">
              <a:solidFill>
                <a:srgbClr val="000000"/>
              </a:solidFill>
            </a:endParaRPr>
          </a:p>
          <a:p>
            <a:pPr marL="142875" lvl="4" indent="0">
              <a:spcBef>
                <a:spcPts val="600"/>
              </a:spcBef>
              <a:spcAft>
                <a:spcPts val="600"/>
              </a:spcAft>
              <a:buClr>
                <a:schemeClr val="tx2"/>
              </a:buClr>
              <a:buSzPct val="90000"/>
              <a:buNone/>
            </a:pPr>
            <a:endParaRPr lang="en-US" sz="1600" dirty="0">
              <a:solidFill>
                <a:srgbClr val="000000"/>
              </a:solidFill>
            </a:endParaRPr>
          </a:p>
        </p:txBody>
      </p:sp>
    </p:spTree>
    <p:custDataLst>
      <p:tags r:id="rId1"/>
    </p:custData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Message Formatting and Encapsulation</a:t>
            </a:r>
            <a:endParaRPr lang="en-US" dirty="0"/>
          </a:p>
        </p:txBody>
      </p:sp>
      <p:sp>
        <p:nvSpPr>
          <p:cNvPr id="10" name="Content Placeholder 9"/>
          <p:cNvSpPr>
            <a:spLocks noGrp="1"/>
          </p:cNvSpPr>
          <p:nvPr>
            <p:ph idx="1"/>
          </p:nvPr>
        </p:nvSpPr>
        <p:spPr>
          <a:xfrm>
            <a:off x="144065" y="798945"/>
            <a:ext cx="8853286" cy="2179386"/>
          </a:xfrm>
        </p:spPr>
        <p:txBody>
          <a:bodyPr/>
          <a:lstStyle/>
          <a:p>
            <a:pPr>
              <a:buFont typeface="Arial" panose="020B0604020202020204" pitchFamily="34" charset="0"/>
              <a:buChar char="•"/>
            </a:pPr>
            <a:r>
              <a:rPr lang="en-US" sz="1800" dirty="0"/>
              <a:t>When a message is sent from source to destination, it must use a specific format or structure. </a:t>
            </a:r>
            <a:endParaRPr lang="en-US" sz="1800" dirty="0"/>
          </a:p>
          <a:p>
            <a:pPr>
              <a:buFont typeface="Arial" panose="020B0604020202020204" pitchFamily="34" charset="0"/>
              <a:buChar char="•"/>
            </a:pPr>
            <a:r>
              <a:rPr lang="en-US" sz="1800" dirty="0"/>
              <a:t>Message formats depend on the type of message and the channel that is used to deliver the message.</a:t>
            </a:r>
            <a:endParaRPr lang="en-US" sz="1800" dirty="0"/>
          </a:p>
        </p:txBody>
      </p:sp>
    </p:spTree>
    <p:custDataLst>
      <p:tags r:id="rId1"/>
    </p:custData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Message Formatting and Encapsulation (Contd.)</a:t>
            </a:r>
            <a:endParaRPr lang="en-US" dirty="0"/>
          </a:p>
        </p:txBody>
      </p:sp>
      <p:sp>
        <p:nvSpPr>
          <p:cNvPr id="11" name="Content Placeholder 9"/>
          <p:cNvSpPr txBox="1"/>
          <p:nvPr/>
        </p:nvSpPr>
        <p:spPr bwMode="auto">
          <a:xfrm>
            <a:off x="144066" y="943671"/>
            <a:ext cx="4065078" cy="378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1600" b="1" dirty="0"/>
              <a:t>Analogy:</a:t>
            </a:r>
            <a:endParaRPr lang="en-US" sz="1600" dirty="0"/>
          </a:p>
          <a:p>
            <a:pPr>
              <a:buFont typeface="Arial" panose="020B0604020202020204" pitchFamily="34" charset="0"/>
              <a:buChar char="•"/>
            </a:pPr>
            <a:r>
              <a:rPr lang="en-US" sz="1600" dirty="0"/>
              <a:t>When sending a letter, correct format is required. An envelope has the address of the sender and receiver, each located at the proper place on the envelope. </a:t>
            </a:r>
            <a:endParaRPr lang="en-US" sz="1600" dirty="0"/>
          </a:p>
          <a:p>
            <a:pPr>
              <a:buFont typeface="Arial" panose="020B0604020202020204" pitchFamily="34" charset="0"/>
              <a:buChar char="•"/>
            </a:pPr>
            <a:r>
              <a:rPr lang="en-US" sz="1600" dirty="0"/>
              <a:t>The process of placing one message format (the letter) inside another message format (the envelope) is called encapsulation.</a:t>
            </a:r>
            <a:endParaRPr lang="en-US" sz="1600" dirty="0"/>
          </a:p>
          <a:p>
            <a:pPr>
              <a:buFont typeface="Arial" panose="020B0604020202020204" pitchFamily="34" charset="0"/>
              <a:buChar char="•"/>
            </a:pPr>
            <a:r>
              <a:rPr lang="en-US" sz="1600" dirty="0"/>
              <a:t>De-encapsulation occurs when the process is reversed by the recipient and the letter is removed from the envelope.</a:t>
            </a:r>
            <a:endParaRPr lang="en-US" sz="1600" dirty="0"/>
          </a:p>
          <a:p>
            <a:pPr>
              <a:buFont typeface="Arial" panose="020B0604020202020204" pitchFamily="34" charset="0"/>
              <a:buChar char="•"/>
            </a:pPr>
            <a:endParaRPr lang="en-US" sz="1600" b="1" dirty="0"/>
          </a:p>
          <a:p>
            <a:pPr marL="0" indent="0">
              <a:buFont typeface="Wingdings" panose="05000000000000000000" pitchFamily="2" charset="2"/>
              <a:buNone/>
            </a:pPr>
            <a:endParaRPr lang="en-US" sz="1600" b="1" dirty="0"/>
          </a:p>
        </p:txBody>
      </p:sp>
      <p:pic>
        <p:nvPicPr>
          <p:cNvPr id="2" name="Picture 1"/>
          <p:cNvPicPr>
            <a:picLocks noChangeAspect="1"/>
          </p:cNvPicPr>
          <p:nvPr/>
        </p:nvPicPr>
        <p:blipFill>
          <a:blip r:embed="rId1"/>
          <a:stretch>
            <a:fillRect/>
          </a:stretch>
        </p:blipFill>
        <p:spPr>
          <a:xfrm>
            <a:off x="4441371" y="764671"/>
            <a:ext cx="4429547" cy="4149865"/>
          </a:xfrm>
          <a:prstGeom prst="rect">
            <a:avLst/>
          </a:prstGeom>
          <a:ln w="6350">
            <a:solidFill>
              <a:schemeClr val="tx1"/>
            </a:solidFill>
          </a:ln>
        </p:spPr>
      </p:pic>
    </p:spTree>
    <p:custDataLst>
      <p:tags r:id="rId2"/>
    </p:custData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Message Formatting and Encapsulation (Contd.)</a:t>
            </a:r>
            <a:endParaRPr lang="en-US" dirty="0"/>
          </a:p>
        </p:txBody>
      </p:sp>
      <p:sp>
        <p:nvSpPr>
          <p:cNvPr id="10" name="Content Placeholder 9"/>
          <p:cNvSpPr>
            <a:spLocks noGrp="1"/>
          </p:cNvSpPr>
          <p:nvPr>
            <p:ph idx="1"/>
          </p:nvPr>
        </p:nvSpPr>
        <p:spPr>
          <a:xfrm>
            <a:off x="144067" y="911679"/>
            <a:ext cx="4036048" cy="3484956"/>
          </a:xfrm>
        </p:spPr>
        <p:txBody>
          <a:bodyPr/>
          <a:lstStyle/>
          <a:p>
            <a:pPr marL="0" indent="0">
              <a:buNone/>
            </a:pPr>
            <a:r>
              <a:rPr lang="en-US" sz="1600" b="1" dirty="0"/>
              <a:t>Network:</a:t>
            </a:r>
            <a:endParaRPr lang="en-US" sz="1600" b="1" dirty="0"/>
          </a:p>
          <a:p>
            <a:pPr>
              <a:buFont typeface="Arial" panose="020B0604020202020204" pitchFamily="34" charset="0"/>
              <a:buChar char="•"/>
            </a:pPr>
            <a:r>
              <a:rPr lang="en-US" sz="1600" dirty="0"/>
              <a:t>Similar to sending a letter, a message that is sent over a computer network follows specific format rules for it to be delivered and processed.</a:t>
            </a:r>
            <a:endParaRPr lang="en-US" sz="1600" dirty="0"/>
          </a:p>
          <a:p>
            <a:pPr>
              <a:buFont typeface="Arial" panose="020B0604020202020204" pitchFamily="34" charset="0"/>
              <a:buChar char="•"/>
            </a:pPr>
            <a:r>
              <a:rPr lang="en-US" sz="1600" dirty="0"/>
              <a:t>Internet Protocol (IP) is a protocol with a similar function to the envelope example. </a:t>
            </a:r>
            <a:endParaRPr lang="en-US" sz="1600" dirty="0"/>
          </a:p>
          <a:p>
            <a:pPr>
              <a:buFont typeface="Arial" panose="020B0604020202020204" pitchFamily="34" charset="0"/>
              <a:buChar char="•"/>
            </a:pPr>
            <a:r>
              <a:rPr lang="en-US" sz="1600" dirty="0"/>
              <a:t>IP is responsible for sending a message from the message source to destination over one or more networks.</a:t>
            </a:r>
            <a:endParaRPr lang="en-US" sz="1600" dirty="0"/>
          </a:p>
        </p:txBody>
      </p:sp>
      <p:pic>
        <p:nvPicPr>
          <p:cNvPr id="8195" name="Picture 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383314" y="1441368"/>
            <a:ext cx="4616621" cy="294544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Message Size</a:t>
            </a:r>
            <a:endParaRPr lang="en-US" dirty="0"/>
          </a:p>
        </p:txBody>
      </p:sp>
      <p:sp>
        <p:nvSpPr>
          <p:cNvPr id="10" name="Content Placeholder 9"/>
          <p:cNvSpPr>
            <a:spLocks noGrp="1"/>
          </p:cNvSpPr>
          <p:nvPr>
            <p:ph idx="1"/>
          </p:nvPr>
        </p:nvSpPr>
        <p:spPr>
          <a:xfrm>
            <a:off x="144064" y="798943"/>
            <a:ext cx="4181193" cy="3819355"/>
          </a:xfrm>
        </p:spPr>
        <p:txBody>
          <a:bodyPr/>
          <a:lstStyle/>
          <a:p>
            <a:pPr marL="0" indent="0">
              <a:buNone/>
            </a:pPr>
            <a:r>
              <a:rPr lang="en-US" sz="1600" dirty="0"/>
              <a:t>Another rule of communication is message size.</a:t>
            </a:r>
            <a:endParaRPr lang="en-US" sz="1600" dirty="0"/>
          </a:p>
          <a:p>
            <a:pPr marL="0" indent="0">
              <a:buNone/>
            </a:pPr>
            <a:r>
              <a:rPr lang="en-US" sz="1600" b="1" dirty="0"/>
              <a:t>Analogy: </a:t>
            </a:r>
            <a:endParaRPr lang="en-US" sz="1600" b="1" dirty="0"/>
          </a:p>
          <a:p>
            <a:pPr>
              <a:buFont typeface="Arial" panose="020B0604020202020204" pitchFamily="34" charset="0"/>
              <a:buChar char="•"/>
            </a:pPr>
            <a:r>
              <a:rPr lang="en-US" sz="1600" dirty="0"/>
              <a:t>When people communicate with each other, the messages that they send are usually broken into smaller parts or sentences. </a:t>
            </a:r>
            <a:endParaRPr lang="en-US" sz="1600" dirty="0"/>
          </a:p>
          <a:p>
            <a:pPr>
              <a:buFont typeface="Arial" panose="020B0604020202020204" pitchFamily="34" charset="0"/>
              <a:buChar char="•"/>
            </a:pPr>
            <a:r>
              <a:rPr lang="en-US" sz="1600" dirty="0"/>
              <a:t>These sentences are limited in size to what the receiving person can process at one time. </a:t>
            </a:r>
            <a:r>
              <a:rPr lang="en-US" dirty="0"/>
              <a:t>It </a:t>
            </a:r>
            <a:r>
              <a:rPr lang="en-US" sz="1600" dirty="0"/>
              <a:t>also makes it easier for the receiver to read and comprehend.</a:t>
            </a:r>
            <a:endParaRPr lang="en-US" sz="1600" dirty="0"/>
          </a:p>
          <a:p>
            <a:pPr marL="0" indent="0">
              <a:buNone/>
            </a:pPr>
            <a:endParaRPr lang="en-US" sz="1600" dirty="0"/>
          </a:p>
        </p:txBody>
      </p:sp>
      <p:pic>
        <p:nvPicPr>
          <p:cNvPr id="2" name="Picture 1"/>
          <p:cNvPicPr>
            <a:picLocks noChangeAspect="1"/>
          </p:cNvPicPr>
          <p:nvPr/>
        </p:nvPicPr>
        <p:blipFill>
          <a:blip r:embed="rId1"/>
          <a:stretch>
            <a:fillRect/>
          </a:stretch>
        </p:blipFill>
        <p:spPr>
          <a:xfrm>
            <a:off x="4550255" y="951750"/>
            <a:ext cx="4449681" cy="3240000"/>
          </a:xfrm>
          <a:prstGeom prst="rect">
            <a:avLst/>
          </a:prstGeom>
          <a:ln>
            <a:solidFill>
              <a:schemeClr val="tx1"/>
            </a:solidFill>
          </a:ln>
        </p:spPr>
      </p:pic>
    </p:spTree>
    <p:custDataLst>
      <p:tags r:id="rId2"/>
    </p:custData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Message Size (Contd.)</a:t>
            </a:r>
            <a:endParaRPr lang="en-US" dirty="0"/>
          </a:p>
        </p:txBody>
      </p:sp>
      <p:sp>
        <p:nvSpPr>
          <p:cNvPr id="7" name="Content Placeholder 9"/>
          <p:cNvSpPr txBox="1"/>
          <p:nvPr/>
        </p:nvSpPr>
        <p:spPr bwMode="auto">
          <a:xfrm>
            <a:off x="144065" y="921278"/>
            <a:ext cx="4427935" cy="3736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Font typeface="Wingdings" panose="05000000000000000000" pitchFamily="2" charset="2"/>
              <a:buNone/>
            </a:pPr>
            <a:r>
              <a:rPr lang="en-US" sz="1600" b="1" dirty="0"/>
              <a:t>Network: </a:t>
            </a:r>
            <a:endParaRPr lang="en-US" sz="1600" b="1" dirty="0"/>
          </a:p>
          <a:p>
            <a:pPr>
              <a:buFont typeface="Arial" panose="020B0604020202020204" pitchFamily="34" charset="0"/>
              <a:buChar char="•"/>
            </a:pPr>
            <a:r>
              <a:rPr lang="en-US" sz="1600" dirty="0"/>
              <a:t>Encoding between hosts must be in an appropriate format for the medium.</a:t>
            </a:r>
            <a:endParaRPr lang="en-US" sz="1600" dirty="0"/>
          </a:p>
          <a:p>
            <a:pPr>
              <a:buFont typeface="Arial" panose="020B0604020202020204" pitchFamily="34" charset="0"/>
              <a:buChar char="•"/>
            </a:pPr>
            <a:r>
              <a:rPr lang="en-US" sz="1600" dirty="0"/>
              <a:t>Messages sent across the network are first converted into bits by the sending host</a:t>
            </a:r>
            <a:endParaRPr lang="en-US" sz="1600" dirty="0"/>
          </a:p>
          <a:p>
            <a:pPr>
              <a:buFont typeface="Arial" panose="020B0604020202020204" pitchFamily="34" charset="0"/>
              <a:buChar char="•"/>
            </a:pPr>
            <a:r>
              <a:rPr lang="en-US" sz="1600" dirty="0"/>
              <a:t>Each bit is encoded into a pattern of sounds, light waves, or electrical impulses depending on the network media over which the bits are transmitted.</a:t>
            </a:r>
            <a:endParaRPr lang="en-US" sz="1600" dirty="0"/>
          </a:p>
          <a:p>
            <a:pPr>
              <a:buFont typeface="Arial" panose="020B0604020202020204" pitchFamily="34" charset="0"/>
              <a:buChar char="•"/>
            </a:pPr>
            <a:r>
              <a:rPr lang="en-US" sz="1600" dirty="0"/>
              <a:t>The destination host receives and decodes the signals to interpret the message.</a:t>
            </a:r>
            <a:endParaRPr lang="en-US" sz="1600" dirty="0"/>
          </a:p>
          <a:p>
            <a:pPr>
              <a:buFont typeface="Arial" panose="020B0604020202020204" pitchFamily="34" charset="0"/>
              <a:buChar char="•"/>
            </a:pPr>
            <a:endParaRPr lang="en-US" sz="1600" b="1" dirty="0"/>
          </a:p>
        </p:txBody>
      </p:sp>
      <p:pic>
        <p:nvPicPr>
          <p:cNvPr id="2" name="Picture 1"/>
          <p:cNvPicPr>
            <a:picLocks noChangeAspect="1"/>
          </p:cNvPicPr>
          <p:nvPr/>
        </p:nvPicPr>
        <p:blipFill>
          <a:blip r:embed="rId1"/>
          <a:stretch>
            <a:fillRect/>
          </a:stretch>
        </p:blipFill>
        <p:spPr>
          <a:xfrm>
            <a:off x="4572000" y="921278"/>
            <a:ext cx="4282068" cy="3420587"/>
          </a:xfrm>
          <a:prstGeom prst="rect">
            <a:avLst/>
          </a:prstGeom>
          <a:ln>
            <a:solidFill>
              <a:schemeClr val="tx1"/>
            </a:solidFill>
          </a:ln>
        </p:spPr>
      </p:pic>
    </p:spTree>
    <p:custDataLst>
      <p:tags r:id="rId2"/>
    </p:custData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Message Timing</a:t>
            </a:r>
            <a:endParaRPr lang="en-US" dirty="0"/>
          </a:p>
        </p:txBody>
      </p:sp>
      <p:sp>
        <p:nvSpPr>
          <p:cNvPr id="10" name="Content Placeholder 9"/>
          <p:cNvSpPr>
            <a:spLocks noGrp="1"/>
          </p:cNvSpPr>
          <p:nvPr>
            <p:ph idx="1"/>
          </p:nvPr>
        </p:nvSpPr>
        <p:spPr>
          <a:xfrm>
            <a:off x="38049" y="798944"/>
            <a:ext cx="4708122" cy="3870333"/>
          </a:xfrm>
        </p:spPr>
        <p:txBody>
          <a:bodyPr/>
          <a:lstStyle/>
          <a:p>
            <a:pPr marL="0" indent="0">
              <a:buNone/>
            </a:pPr>
            <a:r>
              <a:rPr lang="en-US" sz="1600" dirty="0"/>
              <a:t>Message timing includes the following:</a:t>
            </a:r>
            <a:endParaRPr lang="en-US" sz="1600" dirty="0"/>
          </a:p>
          <a:p>
            <a:pPr>
              <a:buFont typeface="Arial" panose="020B0604020202020204" pitchFamily="34" charset="0"/>
              <a:buChar char="•"/>
            </a:pPr>
            <a:r>
              <a:rPr lang="en-US" sz="1600" b="1" dirty="0"/>
              <a:t>Flow Control - </a:t>
            </a:r>
            <a:r>
              <a:rPr lang="en-US" sz="1600" dirty="0"/>
              <a:t>Flow control defines how much information can be sent and the speed at which it can be delivered. </a:t>
            </a:r>
            <a:endParaRPr lang="en-US" sz="1600" dirty="0"/>
          </a:p>
          <a:p>
            <a:pPr>
              <a:buFont typeface="Arial" panose="020B0604020202020204" pitchFamily="34" charset="0"/>
              <a:buChar char="•"/>
            </a:pPr>
            <a:r>
              <a:rPr lang="en-US" sz="1600" b="1" dirty="0"/>
              <a:t>Response Timeout -</a:t>
            </a:r>
            <a:r>
              <a:rPr lang="en-US" sz="1600" dirty="0"/>
              <a:t> Hosts on the network use network protocols that specify how long to wait for responses and what action to take if a response timeout occurs.</a:t>
            </a:r>
            <a:endParaRPr lang="en-US" sz="1600" dirty="0"/>
          </a:p>
          <a:p>
            <a:pPr>
              <a:buFont typeface="Arial" panose="020B0604020202020204" pitchFamily="34" charset="0"/>
              <a:buChar char="•"/>
            </a:pPr>
            <a:r>
              <a:rPr lang="en-US" sz="1600" b="1" dirty="0"/>
              <a:t>Access method -</a:t>
            </a:r>
            <a:r>
              <a:rPr lang="en-US" sz="1600" dirty="0"/>
              <a:t> This determines when someone can send a message. When a device wants to transmit on a wireless LAN, it is necessary for the WLAN NIC to determine whether the wireless medium is available.</a:t>
            </a:r>
            <a:endParaRPr lang="en-US" sz="1600" b="1" dirty="0"/>
          </a:p>
        </p:txBody>
      </p:sp>
      <p:pic>
        <p:nvPicPr>
          <p:cNvPr id="2" name="Picture 1"/>
          <p:cNvPicPr>
            <a:picLocks noChangeAspect="1"/>
          </p:cNvPicPr>
          <p:nvPr/>
        </p:nvPicPr>
        <p:blipFill>
          <a:blip r:embed="rId1"/>
          <a:stretch>
            <a:fillRect/>
          </a:stretch>
        </p:blipFill>
        <p:spPr>
          <a:xfrm>
            <a:off x="5065487" y="984797"/>
            <a:ext cx="3920364" cy="3126571"/>
          </a:xfrm>
          <a:prstGeom prst="rect">
            <a:avLst/>
          </a:prstGeom>
          <a:ln>
            <a:solidFill>
              <a:schemeClr val="tx1"/>
            </a:solidFill>
          </a:ln>
        </p:spPr>
      </p:pic>
    </p:spTree>
    <p:custDataLst>
      <p:tags r:id="rId2"/>
    </p:custData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Title 1"/>
          <p:cNvSpPr>
            <a:spLocks noGrp="1" noChangeArrowheads="1"/>
          </p:cNvSpPr>
          <p:nvPr>
            <p:ph type="title"/>
          </p:nvPr>
        </p:nvSpPr>
        <p:spPr/>
        <p:txBody>
          <a:bodyPr/>
          <a:lstStyle/>
          <a:p>
            <a:pPr eaLnBrk="1" hangingPunct="1"/>
            <a:r>
              <a:rPr lang="en-US" dirty="0"/>
              <a:t>Check Your Understanding</a:t>
            </a:r>
            <a:endParaRPr lang="en-US" dirty="0"/>
          </a:p>
        </p:txBody>
      </p:sp>
      <p:sp>
        <p:nvSpPr>
          <p:cNvPr id="7171" name="Content Placeholder 3"/>
          <p:cNvSpPr>
            <a:spLocks noGrp="1" noChangeArrowheads="1"/>
          </p:cNvSpPr>
          <p:nvPr>
            <p:ph idx="1"/>
          </p:nvPr>
        </p:nvSpPr>
        <p:spPr>
          <a:xfrm>
            <a:off x="145357" y="965201"/>
            <a:ext cx="8878570" cy="3643747"/>
          </a:xfrm>
        </p:spPr>
        <p:txBody>
          <a:bodyPr/>
          <a:lstStyle/>
          <a:p>
            <a:pPr>
              <a:spcBef>
                <a:spcPct val="30000"/>
              </a:spcBef>
              <a:buFont typeface="Arial" panose="020B0604020202020204" pitchFamily="34" charset="0"/>
              <a:buChar char="•"/>
            </a:pPr>
            <a:r>
              <a:rPr lang="en-US" dirty="0"/>
              <a:t>Check Your Understanding activities are designed to let students quickly determine if they understand the content and can proceed, or if they need to review. </a:t>
            </a:r>
            <a:endParaRPr lang="en-US" dirty="0"/>
          </a:p>
          <a:p>
            <a:pPr>
              <a:spcBef>
                <a:spcPct val="30000"/>
              </a:spcBef>
              <a:buFont typeface="Arial" panose="020B0604020202020204" pitchFamily="34" charset="0"/>
              <a:buChar char="•"/>
            </a:pPr>
            <a:r>
              <a:rPr lang="en-US" dirty="0"/>
              <a:t>Check Your Understanding activities </a:t>
            </a:r>
            <a:r>
              <a:rPr lang="en-US" b="1" i="1" dirty="0"/>
              <a:t>do not </a:t>
            </a:r>
            <a:r>
              <a:rPr lang="en-US" dirty="0"/>
              <a:t>affect student grades.</a:t>
            </a:r>
            <a:endParaRPr lang="en-US" dirty="0"/>
          </a:p>
          <a:p>
            <a:pPr>
              <a:spcBef>
                <a:spcPct val="30000"/>
              </a:spcBef>
              <a:buFont typeface="Arial" panose="020B0604020202020204" pitchFamily="34" charset="0"/>
              <a:buChar char="•"/>
            </a:pPr>
            <a:r>
              <a:rPr lang="en-US" dirty="0"/>
              <a:t>There are no separate slides for these activities in the PPT. They are listed in the notes area of the slide that appears before these activities.</a:t>
            </a:r>
            <a:endParaRPr lang="en-US" dirty="0"/>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Unicast, Multicast, and Broadcast</a:t>
            </a:r>
            <a:endParaRPr lang="en-US" dirty="0"/>
          </a:p>
        </p:txBody>
      </p:sp>
      <p:sp>
        <p:nvSpPr>
          <p:cNvPr id="10" name="Content Placeholder 9"/>
          <p:cNvSpPr>
            <a:spLocks noGrp="1"/>
          </p:cNvSpPr>
          <p:nvPr>
            <p:ph idx="1"/>
          </p:nvPr>
        </p:nvSpPr>
        <p:spPr>
          <a:xfrm>
            <a:off x="144063" y="798945"/>
            <a:ext cx="8855872" cy="550884"/>
          </a:xfrm>
        </p:spPr>
        <p:txBody>
          <a:bodyPr/>
          <a:lstStyle/>
          <a:p>
            <a:pPr marL="0" indent="0">
              <a:buNone/>
            </a:pPr>
            <a:r>
              <a:rPr lang="en-US" sz="1400" dirty="0"/>
              <a:t>A message can be delivered in different ways. Hosts on a network various delivery options to communicate. The different methods of communication are called as unicast, multicast, and broadcast.</a:t>
            </a:r>
            <a:endParaRPr lang="en-US" sz="1400" dirty="0"/>
          </a:p>
        </p:txBody>
      </p:sp>
      <p:sp>
        <p:nvSpPr>
          <p:cNvPr id="11" name="Content Placeholder 9"/>
          <p:cNvSpPr txBox="1"/>
          <p:nvPr/>
        </p:nvSpPr>
        <p:spPr bwMode="auto">
          <a:xfrm>
            <a:off x="344238" y="1349829"/>
            <a:ext cx="2169159" cy="88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Font typeface="Wingdings" panose="05000000000000000000" pitchFamily="2" charset="2"/>
              <a:buNone/>
            </a:pPr>
            <a:r>
              <a:rPr lang="en-US" sz="1400" b="1" dirty="0"/>
              <a:t>Unicast:</a:t>
            </a:r>
            <a:r>
              <a:rPr lang="en-US" sz="1400" dirty="0"/>
              <a:t> A one-to-one delivery option means there is only a single destination for the message. </a:t>
            </a:r>
            <a:endParaRPr lang="en-US" sz="1400" b="1" dirty="0"/>
          </a:p>
          <a:p>
            <a:pPr marL="0" indent="0">
              <a:buFont typeface="Wingdings" panose="05000000000000000000" pitchFamily="2" charset="2"/>
              <a:buNone/>
            </a:pPr>
            <a:endParaRPr lang="en-US" sz="1400" dirty="0"/>
          </a:p>
        </p:txBody>
      </p:sp>
      <p:pic>
        <p:nvPicPr>
          <p:cNvPr id="2" name="Picture 1"/>
          <p:cNvPicPr>
            <a:picLocks noChangeAspect="1"/>
          </p:cNvPicPr>
          <p:nvPr/>
        </p:nvPicPr>
        <p:blipFill>
          <a:blip r:embed="rId1"/>
          <a:stretch>
            <a:fillRect/>
          </a:stretch>
        </p:blipFill>
        <p:spPr>
          <a:xfrm>
            <a:off x="342433" y="2763453"/>
            <a:ext cx="2170964" cy="1828800"/>
          </a:xfrm>
          <a:prstGeom prst="rect">
            <a:avLst/>
          </a:prstGeom>
          <a:ln>
            <a:solidFill>
              <a:schemeClr val="tx1"/>
            </a:solidFill>
          </a:ln>
        </p:spPr>
      </p:pic>
      <p:sp>
        <p:nvSpPr>
          <p:cNvPr id="12" name="Content Placeholder 9"/>
          <p:cNvSpPr txBox="1"/>
          <p:nvPr/>
        </p:nvSpPr>
        <p:spPr bwMode="auto">
          <a:xfrm>
            <a:off x="3487419" y="1349829"/>
            <a:ext cx="2169159" cy="88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1400" b="1" dirty="0"/>
              <a:t>Multicast: </a:t>
            </a:r>
            <a:r>
              <a:rPr lang="en-US" sz="1400" dirty="0"/>
              <a:t>When a host needs to send messages using a one-to many delivery option.</a:t>
            </a:r>
            <a:endParaRPr lang="en-US" sz="1400" dirty="0"/>
          </a:p>
        </p:txBody>
      </p:sp>
      <p:pic>
        <p:nvPicPr>
          <p:cNvPr id="8" name="Picture 7"/>
          <p:cNvPicPr>
            <a:picLocks noChangeAspect="1"/>
          </p:cNvPicPr>
          <p:nvPr/>
        </p:nvPicPr>
        <p:blipFill>
          <a:blip r:embed="rId2"/>
          <a:stretch>
            <a:fillRect/>
          </a:stretch>
        </p:blipFill>
        <p:spPr>
          <a:xfrm>
            <a:off x="3343834" y="2763453"/>
            <a:ext cx="2456328" cy="1828800"/>
          </a:xfrm>
          <a:prstGeom prst="rect">
            <a:avLst/>
          </a:prstGeom>
          <a:ln w="9525" cap="sq">
            <a:solidFill>
              <a:schemeClr val="tx1"/>
            </a:solidFill>
            <a:prstDash val="solid"/>
            <a:miter lim="800000"/>
            <a:headEnd/>
            <a:tailEnd/>
          </a:ln>
          <a:effectLst/>
        </p:spPr>
      </p:pic>
      <p:sp>
        <p:nvSpPr>
          <p:cNvPr id="13" name="Content Placeholder 9"/>
          <p:cNvSpPr txBox="1"/>
          <p:nvPr/>
        </p:nvSpPr>
        <p:spPr bwMode="auto">
          <a:xfrm>
            <a:off x="6125029" y="1349829"/>
            <a:ext cx="3018971" cy="88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1400" b="1" dirty="0"/>
              <a:t>Broadcast: </a:t>
            </a:r>
            <a:r>
              <a:rPr lang="en-US" sz="1400" dirty="0"/>
              <a:t>If all hosts on the network need to receive the message at the same time, a broadcast may be used. Broadcasting represents a one-to-all message delivery option.</a:t>
            </a:r>
            <a:endParaRPr lang="en-US" sz="1400" dirty="0"/>
          </a:p>
        </p:txBody>
      </p:sp>
      <p:pic>
        <p:nvPicPr>
          <p:cNvPr id="9" name="Picture 8"/>
          <p:cNvPicPr>
            <a:picLocks noChangeAspect="1"/>
          </p:cNvPicPr>
          <p:nvPr/>
        </p:nvPicPr>
        <p:blipFill>
          <a:blip r:embed="rId3"/>
          <a:stretch>
            <a:fillRect/>
          </a:stretch>
        </p:blipFill>
        <p:spPr>
          <a:xfrm>
            <a:off x="6367088" y="2787517"/>
            <a:ext cx="2208286" cy="1828800"/>
          </a:xfrm>
          <a:prstGeom prst="rect">
            <a:avLst/>
          </a:prstGeom>
          <a:ln w="6350" cap="sq">
            <a:solidFill>
              <a:schemeClr val="tx1"/>
            </a:solidFill>
            <a:prstDash val="solid"/>
            <a:miter lim="800000"/>
            <a:headEnd/>
            <a:tailEnd/>
          </a:ln>
          <a:effectLst/>
        </p:spPr>
      </p:pic>
    </p:spTree>
    <p:custDataLst>
      <p:tags r:id="rId4"/>
    </p:custData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The Benefits of Using a Layered Model</a:t>
            </a:r>
            <a:endParaRPr lang="en-US" dirty="0"/>
          </a:p>
        </p:txBody>
      </p:sp>
      <p:sp>
        <p:nvSpPr>
          <p:cNvPr id="10" name="Content Placeholder 9"/>
          <p:cNvSpPr>
            <a:spLocks noGrp="1"/>
          </p:cNvSpPr>
          <p:nvPr>
            <p:ph idx="1"/>
          </p:nvPr>
        </p:nvSpPr>
        <p:spPr>
          <a:xfrm>
            <a:off x="144062" y="798945"/>
            <a:ext cx="4738273" cy="3831421"/>
          </a:xfrm>
        </p:spPr>
        <p:txBody>
          <a:bodyPr/>
          <a:lstStyle/>
          <a:p>
            <a:pPr marL="0" indent="0">
              <a:buNone/>
            </a:pPr>
            <a:r>
              <a:rPr lang="en-US" sz="1400" dirty="0"/>
              <a:t>A layered model is used to modularize the operations of a network into manageable layers. These are the benefits of using a layered model:</a:t>
            </a:r>
            <a:endParaRPr lang="en-US" sz="1400" dirty="0"/>
          </a:p>
          <a:p>
            <a:pPr marL="541655" indent="-180975">
              <a:buClrTx/>
              <a:buSzPct val="100000"/>
              <a:buFont typeface="Arial" panose="020B0604020202020204" pitchFamily="34" charset="0"/>
              <a:buChar char="•"/>
            </a:pPr>
            <a:r>
              <a:rPr lang="en-US" sz="1400" dirty="0"/>
              <a:t>Assisting in protocol design </a:t>
            </a:r>
            <a:endParaRPr lang="en-US" sz="1400" dirty="0"/>
          </a:p>
          <a:p>
            <a:pPr marL="541655" indent="-180975">
              <a:buClrTx/>
              <a:buSzPct val="100000"/>
              <a:buFont typeface="Arial" panose="020B0604020202020204" pitchFamily="34" charset="0"/>
              <a:buChar char="•"/>
            </a:pPr>
            <a:r>
              <a:rPr lang="en-US" sz="1400" dirty="0"/>
              <a:t>Fostering competition </a:t>
            </a:r>
            <a:endParaRPr lang="en-US" sz="1400" dirty="0"/>
          </a:p>
          <a:p>
            <a:pPr marL="541655" indent="-180975">
              <a:buClrTx/>
              <a:buSzPct val="100000"/>
              <a:buFont typeface="Arial" panose="020B0604020202020204" pitchFamily="34" charset="0"/>
              <a:buChar char="•"/>
            </a:pPr>
            <a:r>
              <a:rPr lang="en-US" sz="1400" dirty="0"/>
              <a:t>Preventing technology or capability changes </a:t>
            </a:r>
            <a:endParaRPr lang="en-US" sz="1400" dirty="0"/>
          </a:p>
          <a:p>
            <a:pPr marL="541655" indent="-180975">
              <a:buClrTx/>
              <a:buSzPct val="100000"/>
              <a:buFont typeface="Arial" panose="020B0604020202020204" pitchFamily="34" charset="0"/>
              <a:buChar char="•"/>
            </a:pPr>
            <a:r>
              <a:rPr lang="en-US" sz="1400" dirty="0"/>
              <a:t>Providing a common language</a:t>
            </a:r>
            <a:endParaRPr lang="en-US" sz="1400" b="1" dirty="0"/>
          </a:p>
          <a:p>
            <a:pPr marL="0" indent="0">
              <a:buNone/>
            </a:pPr>
            <a:r>
              <a:rPr lang="en-US" sz="1400" dirty="0"/>
              <a:t>Two layered models that are used to describe network operations are:</a:t>
            </a:r>
            <a:endParaRPr lang="en-US" sz="1400" dirty="0"/>
          </a:p>
          <a:p>
            <a:pPr marL="541655" lvl="2" indent="-180975"/>
            <a:r>
              <a:rPr lang="en-US" sz="1400" dirty="0"/>
              <a:t>Open System Interconnection (OSI) Reference Model</a:t>
            </a:r>
            <a:endParaRPr lang="en-US" sz="1400" dirty="0"/>
          </a:p>
          <a:p>
            <a:pPr marL="541655" lvl="2" indent="-180975"/>
            <a:r>
              <a:rPr lang="en-US" sz="1400" dirty="0"/>
              <a:t>TCP/IP Reference Model</a:t>
            </a:r>
            <a:endParaRPr lang="en-US" sz="1400" dirty="0"/>
          </a:p>
          <a:p>
            <a:pPr>
              <a:buFont typeface="Arial" panose="020B0604020202020204" pitchFamily="34" charset="0"/>
              <a:buChar char="•"/>
            </a:pPr>
            <a:endParaRPr lang="en-US" sz="1400" dirty="0"/>
          </a:p>
        </p:txBody>
      </p:sp>
      <p:pic>
        <p:nvPicPr>
          <p:cNvPr id="1536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882335" y="1104222"/>
            <a:ext cx="4023360" cy="322086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2445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The OSI Reference Model</a:t>
            </a:r>
            <a:endParaRPr lang="en-US" dirty="0"/>
          </a:p>
        </p:txBody>
      </p:sp>
      <p:sp>
        <p:nvSpPr>
          <p:cNvPr id="10" name="Content Placeholder 9"/>
          <p:cNvSpPr>
            <a:spLocks noGrp="1"/>
          </p:cNvSpPr>
          <p:nvPr>
            <p:ph idx="1"/>
          </p:nvPr>
        </p:nvSpPr>
        <p:spPr>
          <a:xfrm>
            <a:off x="144062" y="798945"/>
            <a:ext cx="8766474" cy="3831421"/>
          </a:xfrm>
        </p:spPr>
        <p:txBody>
          <a:bodyPr/>
          <a:lstStyle/>
          <a:p>
            <a:pPr>
              <a:buFont typeface="Arial" panose="020B0604020202020204" pitchFamily="34" charset="0"/>
              <a:buChar char="•"/>
            </a:pPr>
            <a:r>
              <a:rPr lang="en-US" sz="1600" dirty="0"/>
              <a:t>The OSI reference model provides list of functions and services that can occur at each layer. </a:t>
            </a:r>
            <a:endParaRPr lang="en-US" sz="1600" dirty="0"/>
          </a:p>
          <a:p>
            <a:pPr>
              <a:buFont typeface="Arial" panose="020B0604020202020204" pitchFamily="34" charset="0"/>
              <a:buChar char="•"/>
            </a:pPr>
            <a:r>
              <a:rPr lang="en-US" sz="1600" dirty="0"/>
              <a:t>This type of model provides consistency within all types of network protocols and services by describing what must be done at a particular layer, but not prescribing how it should be accomplished.</a:t>
            </a:r>
            <a:endParaRPr lang="en-US" sz="1600" dirty="0"/>
          </a:p>
          <a:p>
            <a:pPr>
              <a:buFont typeface="Arial" panose="020B0604020202020204" pitchFamily="34" charset="0"/>
              <a:buChar char="•"/>
            </a:pPr>
            <a:r>
              <a:rPr lang="en-US" sz="1600" dirty="0"/>
              <a:t>It also describes the interaction of each layer with the layers directly above and below.</a:t>
            </a:r>
            <a:endParaRPr lang="en-US" sz="1600" dirty="0"/>
          </a:p>
          <a:p>
            <a:pPr>
              <a:buFont typeface="Arial" panose="020B0604020202020204" pitchFamily="34" charset="0"/>
              <a:buChar char="•"/>
            </a:pPr>
            <a:r>
              <a:rPr lang="en-US" sz="1600" dirty="0"/>
              <a:t>Note that while the TCP/IP model layers are referred only by name but the seven OSI model layers are more often referred by number rather than by name. </a:t>
            </a:r>
            <a:endParaRPr lang="en-US" sz="1600" dirty="0"/>
          </a:p>
        </p:txBody>
      </p:sp>
    </p:spTree>
    <p:custDataLst>
      <p:tags r:id="rId1"/>
    </p:custData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36862"/>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The OSI Reference Model (Contd.)</a:t>
            </a:r>
            <a:endParaRPr lang="en-US" dirty="0"/>
          </a:p>
        </p:txBody>
      </p:sp>
      <p:graphicFrame>
        <p:nvGraphicFramePr>
          <p:cNvPr id="2" name="Table 1"/>
          <p:cNvGraphicFramePr>
            <a:graphicFrameLocks noGrp="1"/>
          </p:cNvGraphicFramePr>
          <p:nvPr/>
        </p:nvGraphicFramePr>
        <p:xfrm>
          <a:off x="317770" y="887421"/>
          <a:ext cx="8592766" cy="3750653"/>
        </p:xfrm>
        <a:graphic>
          <a:graphicData uri="http://schemas.openxmlformats.org/drawingml/2006/table">
            <a:tbl>
              <a:tblPr firstRow="1" bandRow="1">
                <a:tableStyleId>{5C22544A-7EE6-4342-B048-85BDC9FD1C3A}</a:tableStyleId>
              </a:tblPr>
              <a:tblGrid>
                <a:gridCol w="1541571"/>
                <a:gridCol w="7051195"/>
              </a:tblGrid>
              <a:tr h="337068">
                <a:tc>
                  <a:txBody>
                    <a:bodyPr/>
                    <a:lstStyle/>
                    <a:p>
                      <a:pPr algn="ctr" fontAlgn="ctr"/>
                      <a:r>
                        <a:rPr lang="en-US" b="1" dirty="0">
                          <a:effectLst/>
                        </a:rPr>
                        <a:t>OSI Model Layer</a:t>
                      </a:r>
                      <a:endParaRPr lang="en-US" dirty="0">
                        <a:effectLst/>
                      </a:endParaRPr>
                    </a:p>
                  </a:txBody>
                  <a:tcPr marL="47625" marR="47625" marT="47625" marB="47625" anchor="ctr"/>
                </a:tc>
                <a:tc>
                  <a:txBody>
                    <a:bodyPr/>
                    <a:lstStyle/>
                    <a:p>
                      <a:pPr algn="ctr"/>
                      <a:r>
                        <a:rPr lang="en-US" dirty="0"/>
                        <a:t>Description</a:t>
                      </a:r>
                      <a:endParaRPr lang="en-US" dirty="0"/>
                    </a:p>
                  </a:txBody>
                  <a:tcPr/>
                </a:tc>
              </a:tr>
              <a:tr h="319139">
                <a:tc>
                  <a:txBody>
                    <a:bodyPr/>
                    <a:lstStyle/>
                    <a:p>
                      <a:pPr fontAlgn="ctr"/>
                      <a:r>
                        <a:rPr lang="en-US" b="1" dirty="0">
                          <a:effectLst/>
                        </a:rPr>
                        <a:t>7 - Application</a:t>
                      </a:r>
                      <a:endParaRPr lang="en-US" b="0" dirty="0">
                        <a:effectLst/>
                      </a:endParaRPr>
                    </a:p>
                  </a:txBody>
                  <a:tcPr marL="47625" marR="47625" marT="47625" marB="47625" anchor="ctr"/>
                </a:tc>
                <a:tc>
                  <a:txBody>
                    <a:bodyPr/>
                    <a:lstStyle/>
                    <a:p>
                      <a:pPr fontAlgn="ctr"/>
                      <a:r>
                        <a:rPr lang="en-US" sz="1400" b="0" kern="1200" dirty="0">
                          <a:solidFill>
                            <a:schemeClr val="dk1"/>
                          </a:solidFill>
                          <a:effectLst/>
                          <a:latin typeface="+mn-lt"/>
                          <a:ea typeface="+mn-ea"/>
                          <a:cs typeface="+mn-cs"/>
                        </a:rPr>
                        <a:t>C</a:t>
                      </a:r>
                      <a:r>
                        <a:rPr lang="en-IN" sz="1400" b="0" kern="1200" dirty="0">
                          <a:solidFill>
                            <a:schemeClr val="dk1"/>
                          </a:solidFill>
                          <a:effectLst/>
                          <a:latin typeface="+mn-lt"/>
                          <a:ea typeface="+mn-ea"/>
                          <a:cs typeface="+mn-cs"/>
                        </a:rPr>
                        <a:t>ontains p</a:t>
                      </a:r>
                      <a:r>
                        <a:rPr lang="en-US" sz="1400" b="0" kern="1200" dirty="0">
                          <a:solidFill>
                            <a:schemeClr val="dk1"/>
                          </a:solidFill>
                          <a:effectLst/>
                          <a:latin typeface="+mn-lt"/>
                          <a:ea typeface="+mn-ea"/>
                          <a:cs typeface="+mn-cs"/>
                        </a:rPr>
                        <a:t>rotocols used for process-to-process communications</a:t>
                      </a:r>
                      <a:endParaRPr lang="en-US" sz="1400" b="0" kern="1200" dirty="0">
                        <a:solidFill>
                          <a:schemeClr val="dk1"/>
                        </a:solidFill>
                        <a:effectLst/>
                        <a:latin typeface="+mn-lt"/>
                        <a:ea typeface="+mn-ea"/>
                        <a:cs typeface="+mn-cs"/>
                      </a:endParaRPr>
                    </a:p>
                  </a:txBody>
                  <a:tcPr marL="47625" marR="47625" marT="47625" marB="47625" anchor="ctr"/>
                </a:tc>
              </a:tr>
              <a:tr h="539778">
                <a:tc>
                  <a:txBody>
                    <a:bodyPr/>
                    <a:lstStyle/>
                    <a:p>
                      <a:pPr fontAlgn="ctr"/>
                      <a:r>
                        <a:rPr lang="en-US" b="1" dirty="0">
                          <a:effectLst/>
                        </a:rPr>
                        <a:t>6 - Presentation</a:t>
                      </a:r>
                      <a:endParaRPr lang="en-US" b="0" dirty="0">
                        <a:effectLst/>
                      </a:endParaRPr>
                    </a:p>
                  </a:txBody>
                  <a:tcPr marL="47625" marR="47625" marT="47625" marB="47625" anchor="ctr"/>
                </a:tc>
                <a:tc>
                  <a:txBody>
                    <a:bodyPr/>
                    <a:lstStyle/>
                    <a:p>
                      <a:pPr fontAlgn="ctr"/>
                      <a:r>
                        <a:rPr lang="en-IN" sz="1400" b="0" kern="1200" dirty="0">
                          <a:solidFill>
                            <a:schemeClr val="dk1"/>
                          </a:solidFill>
                          <a:effectLst/>
                          <a:latin typeface="+mn-lt"/>
                          <a:ea typeface="+mn-ea"/>
                          <a:cs typeface="+mn-cs"/>
                        </a:rPr>
                        <a:t>Provides </a:t>
                      </a:r>
                      <a:r>
                        <a:rPr lang="en-US" sz="1400" b="0" kern="1200" dirty="0">
                          <a:solidFill>
                            <a:schemeClr val="dk1"/>
                          </a:solidFill>
                          <a:effectLst/>
                          <a:latin typeface="+mn-lt"/>
                          <a:ea typeface="+mn-ea"/>
                          <a:cs typeface="+mn-cs"/>
                        </a:rPr>
                        <a:t>representation of the data transferred between application layer services</a:t>
                      </a:r>
                      <a:endParaRPr lang="en-US" sz="1400" b="0" kern="1200" dirty="0">
                        <a:solidFill>
                          <a:schemeClr val="dk1"/>
                        </a:solidFill>
                        <a:effectLst/>
                        <a:latin typeface="+mn-lt"/>
                        <a:ea typeface="+mn-ea"/>
                        <a:cs typeface="+mn-cs"/>
                      </a:endParaRPr>
                    </a:p>
                  </a:txBody>
                  <a:tcPr marL="47625" marR="47625" marT="47625" marB="47625" anchor="ctr"/>
                </a:tc>
              </a:tr>
              <a:tr h="476571">
                <a:tc>
                  <a:txBody>
                    <a:bodyPr/>
                    <a:lstStyle/>
                    <a:p>
                      <a:pPr fontAlgn="ctr"/>
                      <a:r>
                        <a:rPr lang="en-US" b="1" dirty="0">
                          <a:effectLst/>
                        </a:rPr>
                        <a:t>5 - Session</a:t>
                      </a:r>
                      <a:endParaRPr lang="en-US" b="0" dirty="0">
                        <a:effectLst/>
                      </a:endParaRPr>
                    </a:p>
                  </a:txBody>
                  <a:tcPr marL="47625" marR="47625" marT="47625" marB="47625" anchor="ctr"/>
                </a:tc>
                <a:tc>
                  <a:txBody>
                    <a:bodyPr/>
                    <a:lstStyle/>
                    <a:p>
                      <a:pPr fontAlgn="ctr"/>
                      <a:r>
                        <a:rPr lang="en-IN" sz="1400" b="0" kern="1200" dirty="0">
                          <a:solidFill>
                            <a:schemeClr val="dk1"/>
                          </a:solidFill>
                          <a:effectLst/>
                          <a:latin typeface="+mn-lt"/>
                          <a:ea typeface="+mn-ea"/>
                          <a:cs typeface="+mn-cs"/>
                        </a:rPr>
                        <a:t>Provides </a:t>
                      </a:r>
                      <a:r>
                        <a:rPr lang="en-US" sz="1400" b="0" kern="1200" dirty="0">
                          <a:solidFill>
                            <a:schemeClr val="dk1"/>
                          </a:solidFill>
                          <a:effectLst/>
                          <a:latin typeface="+mn-lt"/>
                          <a:ea typeface="+mn-ea"/>
                          <a:cs typeface="+mn-cs"/>
                        </a:rPr>
                        <a:t>services to the presentation layer to organize its dialogue and to manage data exchange</a:t>
                      </a:r>
                      <a:endParaRPr lang="en-US" sz="1400" b="0" kern="1200" dirty="0">
                        <a:solidFill>
                          <a:schemeClr val="dk1"/>
                        </a:solidFill>
                        <a:effectLst/>
                        <a:latin typeface="+mn-lt"/>
                        <a:ea typeface="+mn-ea"/>
                        <a:cs typeface="+mn-cs"/>
                      </a:endParaRPr>
                    </a:p>
                  </a:txBody>
                  <a:tcPr marL="47625" marR="47625" marT="47625" marB="47625" anchor="ctr"/>
                </a:tc>
              </a:tr>
              <a:tr h="539778">
                <a:tc>
                  <a:txBody>
                    <a:bodyPr/>
                    <a:lstStyle/>
                    <a:p>
                      <a:pPr fontAlgn="ctr"/>
                      <a:r>
                        <a:rPr lang="en-US" b="1" dirty="0">
                          <a:effectLst/>
                        </a:rPr>
                        <a:t>4 - Transport</a:t>
                      </a:r>
                      <a:endParaRPr lang="en-US" b="0" dirty="0">
                        <a:effectLst/>
                      </a:endParaRPr>
                    </a:p>
                  </a:txBody>
                  <a:tcPr marL="47625" marR="47625" marT="47625" marB="47625" anchor="ctr"/>
                </a:tc>
                <a:tc>
                  <a:txBody>
                    <a:bodyPr/>
                    <a:lstStyle/>
                    <a:p>
                      <a:pPr fontAlgn="ctr"/>
                      <a:r>
                        <a:rPr lang="en-US" sz="1400" b="0" kern="1200" dirty="0">
                          <a:solidFill>
                            <a:schemeClr val="dk1"/>
                          </a:solidFill>
                          <a:effectLst/>
                          <a:latin typeface="+mn-lt"/>
                          <a:ea typeface="+mn-ea"/>
                          <a:cs typeface="+mn-cs"/>
                        </a:rPr>
                        <a:t>Defines services to segment, transfer, and reassemble the data for individual communications between the end devices</a:t>
                      </a:r>
                      <a:endParaRPr lang="en-US" sz="1400" b="0" kern="1200" dirty="0">
                        <a:solidFill>
                          <a:schemeClr val="dk1"/>
                        </a:solidFill>
                        <a:effectLst/>
                        <a:latin typeface="+mn-lt"/>
                        <a:ea typeface="+mn-ea"/>
                        <a:cs typeface="+mn-cs"/>
                      </a:endParaRPr>
                    </a:p>
                  </a:txBody>
                  <a:tcPr marL="47625" marR="47625" marT="47625" marB="47625" anchor="ctr"/>
                </a:tc>
              </a:tr>
              <a:tr h="476571">
                <a:tc>
                  <a:txBody>
                    <a:bodyPr/>
                    <a:lstStyle/>
                    <a:p>
                      <a:pPr fontAlgn="ctr"/>
                      <a:r>
                        <a:rPr lang="en-US" b="1" dirty="0">
                          <a:effectLst/>
                        </a:rPr>
                        <a:t>3 - Network</a:t>
                      </a:r>
                      <a:endParaRPr lang="en-US" b="0" dirty="0">
                        <a:effectLst/>
                      </a:endParaRPr>
                    </a:p>
                  </a:txBody>
                  <a:tcPr marL="47625" marR="47625" marT="47625" marB="47625" anchor="ctr"/>
                </a:tc>
                <a:tc>
                  <a:txBody>
                    <a:bodyPr/>
                    <a:lstStyle/>
                    <a:p>
                      <a:pPr fontAlgn="ctr"/>
                      <a:r>
                        <a:rPr lang="en-IN" sz="1400" b="0" kern="1200" dirty="0">
                          <a:solidFill>
                            <a:schemeClr val="dk1"/>
                          </a:solidFill>
                          <a:effectLst/>
                          <a:latin typeface="+mn-lt"/>
                          <a:ea typeface="+mn-ea"/>
                          <a:cs typeface="+mn-cs"/>
                        </a:rPr>
                        <a:t>Provides </a:t>
                      </a:r>
                      <a:r>
                        <a:rPr lang="en-US" sz="1400" b="0" kern="1200" dirty="0">
                          <a:solidFill>
                            <a:schemeClr val="dk1"/>
                          </a:solidFill>
                          <a:effectLst/>
                          <a:latin typeface="+mn-lt"/>
                          <a:ea typeface="+mn-ea"/>
                          <a:cs typeface="+mn-cs"/>
                        </a:rPr>
                        <a:t>services to exchange the individual pieces of data over the network</a:t>
                      </a:r>
                      <a:endParaRPr lang="en-US" sz="1400" b="0" kern="1200" dirty="0">
                        <a:solidFill>
                          <a:schemeClr val="dk1"/>
                        </a:solidFill>
                        <a:effectLst/>
                        <a:latin typeface="+mn-lt"/>
                        <a:ea typeface="+mn-ea"/>
                        <a:cs typeface="+mn-cs"/>
                      </a:endParaRPr>
                    </a:p>
                  </a:txBody>
                  <a:tcPr marL="47625" marR="47625" marT="47625" marB="47625" anchor="ctr"/>
                </a:tc>
              </a:tr>
              <a:tr h="476571">
                <a:tc>
                  <a:txBody>
                    <a:bodyPr/>
                    <a:lstStyle/>
                    <a:p>
                      <a:pPr fontAlgn="ctr"/>
                      <a:r>
                        <a:rPr lang="en-US" b="1" dirty="0">
                          <a:effectLst/>
                        </a:rPr>
                        <a:t>2 - Data Link</a:t>
                      </a:r>
                      <a:endParaRPr lang="en-US" b="0" dirty="0">
                        <a:effectLst/>
                      </a:endParaRPr>
                    </a:p>
                  </a:txBody>
                  <a:tcPr marL="47625" marR="47625" marT="47625" marB="47625" anchor="ctr"/>
                </a:tc>
                <a:tc>
                  <a:txBody>
                    <a:bodyPr/>
                    <a:lstStyle/>
                    <a:p>
                      <a:pPr fontAlgn="ctr"/>
                      <a:r>
                        <a:rPr lang="en-US" sz="1400" b="0" kern="1200" dirty="0">
                          <a:solidFill>
                            <a:schemeClr val="dk1"/>
                          </a:solidFill>
                          <a:effectLst/>
                          <a:latin typeface="+mn-lt"/>
                          <a:ea typeface="+mn-ea"/>
                          <a:cs typeface="+mn-cs"/>
                        </a:rPr>
                        <a:t>Describe methods for exchanging data frames between devices over a common media</a:t>
                      </a:r>
                      <a:endParaRPr lang="en-US" sz="1400" b="0" kern="1200" dirty="0">
                        <a:solidFill>
                          <a:schemeClr val="dk1"/>
                        </a:solidFill>
                        <a:effectLst/>
                        <a:latin typeface="+mn-lt"/>
                        <a:ea typeface="+mn-ea"/>
                        <a:cs typeface="+mn-cs"/>
                      </a:endParaRPr>
                    </a:p>
                  </a:txBody>
                  <a:tcPr marL="47625" marR="47625" marT="47625" marB="47625" anchor="ctr"/>
                </a:tc>
              </a:tr>
              <a:tr h="539778">
                <a:tc>
                  <a:txBody>
                    <a:bodyPr/>
                    <a:lstStyle/>
                    <a:p>
                      <a:pPr fontAlgn="ctr"/>
                      <a:r>
                        <a:rPr lang="en-US" b="1" dirty="0">
                          <a:effectLst/>
                        </a:rPr>
                        <a:t>1 - Physical</a:t>
                      </a:r>
                      <a:endParaRPr lang="en-US" b="0" dirty="0">
                        <a:effectLst/>
                      </a:endParaRPr>
                    </a:p>
                  </a:txBody>
                  <a:tcPr marL="47625" marR="47625" marT="47625" marB="47625" anchor="ctr"/>
                </a:tc>
                <a:tc>
                  <a:txBody>
                    <a:bodyPr/>
                    <a:lstStyle/>
                    <a:p>
                      <a:pPr fontAlgn="ctr"/>
                      <a:r>
                        <a:rPr lang="en-US" sz="1400" b="0" kern="1200" dirty="0">
                          <a:solidFill>
                            <a:schemeClr val="dk1"/>
                          </a:solidFill>
                          <a:effectLst/>
                          <a:latin typeface="+mn-lt"/>
                          <a:ea typeface="+mn-ea"/>
                          <a:cs typeface="+mn-cs"/>
                        </a:rPr>
                        <a:t>Describe the mechanical, electrical, functional, and procedural means to activate, maintain, and de-activate physical connections for a bit transmission between devices</a:t>
                      </a:r>
                      <a:endParaRPr lang="en-US" sz="1400" b="0" kern="1200" dirty="0">
                        <a:solidFill>
                          <a:schemeClr val="dk1"/>
                        </a:solidFill>
                        <a:effectLst/>
                        <a:latin typeface="+mn-lt"/>
                        <a:ea typeface="+mn-ea"/>
                        <a:cs typeface="+mn-cs"/>
                      </a:endParaRPr>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Communications Protocols</a:t>
            </a:r>
            <a:endParaRPr lang="en-US" sz="1600" dirty="0"/>
          </a:p>
          <a:p>
            <a:r>
              <a:rPr lang="en-US" dirty="0"/>
              <a:t>The TCP/IP Protocol Model</a:t>
            </a:r>
            <a:endParaRPr lang="en-US" dirty="0"/>
          </a:p>
        </p:txBody>
      </p:sp>
      <p:sp>
        <p:nvSpPr>
          <p:cNvPr id="10" name="Content Placeholder 9"/>
          <p:cNvSpPr>
            <a:spLocks noGrp="1"/>
          </p:cNvSpPr>
          <p:nvPr>
            <p:ph idx="1"/>
          </p:nvPr>
        </p:nvSpPr>
        <p:spPr>
          <a:xfrm>
            <a:off x="144062" y="798946"/>
            <a:ext cx="8766474" cy="1127132"/>
          </a:xfrm>
        </p:spPr>
        <p:txBody>
          <a:bodyPr/>
          <a:lstStyle/>
          <a:p>
            <a:pPr>
              <a:buFont typeface="Arial" panose="020B0604020202020204" pitchFamily="34" charset="0"/>
              <a:buChar char="•"/>
            </a:pPr>
            <a:r>
              <a:rPr lang="en-US" sz="1600" dirty="0"/>
              <a:t>The TCP/IP protocol model is also referred to as the internet model.</a:t>
            </a:r>
            <a:endParaRPr lang="en-US" sz="1600" dirty="0"/>
          </a:p>
          <a:p>
            <a:pPr>
              <a:buFont typeface="Arial" panose="020B0604020202020204" pitchFamily="34" charset="0"/>
              <a:buChar char="•"/>
            </a:pPr>
            <a:r>
              <a:rPr lang="en-US" sz="1600" dirty="0"/>
              <a:t>It describes the functions that occur at each layer of protocols within the TCP/IP suite. TCP/IP is also used as a reference model. </a:t>
            </a:r>
            <a:endParaRPr lang="en-US" sz="1600" dirty="0"/>
          </a:p>
        </p:txBody>
      </p:sp>
      <p:graphicFrame>
        <p:nvGraphicFramePr>
          <p:cNvPr id="2" name="Table 1"/>
          <p:cNvGraphicFramePr>
            <a:graphicFrameLocks noGrp="1"/>
          </p:cNvGraphicFramePr>
          <p:nvPr/>
        </p:nvGraphicFramePr>
        <p:xfrm>
          <a:off x="376831" y="1926078"/>
          <a:ext cx="8300936" cy="2564454"/>
        </p:xfrm>
        <a:graphic>
          <a:graphicData uri="http://schemas.openxmlformats.org/drawingml/2006/table">
            <a:tbl>
              <a:tblPr firstRow="1" bandRow="1">
                <a:tableStyleId>{5C22544A-7EE6-4342-B048-85BDC9FD1C3A}</a:tableStyleId>
              </a:tblPr>
              <a:tblGrid>
                <a:gridCol w="3155004"/>
                <a:gridCol w="5145932"/>
              </a:tblGrid>
              <a:tr h="506838">
                <a:tc>
                  <a:txBody>
                    <a:bodyPr/>
                    <a:lstStyle/>
                    <a:p>
                      <a:pPr algn="ctr" fontAlgn="ctr"/>
                      <a:r>
                        <a:rPr lang="en-US" b="1" dirty="0">
                          <a:effectLst/>
                        </a:rPr>
                        <a:t>TCP/IP Model Layer</a:t>
                      </a:r>
                      <a:endParaRPr lang="en-US" dirty="0">
                        <a:effectLst/>
                      </a:endParaRPr>
                    </a:p>
                  </a:txBody>
                  <a:tcPr marL="47625" marR="47625" marT="47625" marB="47625" anchor="ctr"/>
                </a:tc>
                <a:tc>
                  <a:txBody>
                    <a:bodyPr/>
                    <a:lstStyle/>
                    <a:p>
                      <a:pPr algn="ctr" fontAlgn="ctr"/>
                      <a:r>
                        <a:rPr lang="en-US" b="1" dirty="0">
                          <a:effectLst/>
                        </a:rPr>
                        <a:t>Description</a:t>
                      </a:r>
                      <a:endParaRPr lang="en-US" dirty="0">
                        <a:effectLst/>
                      </a:endParaRPr>
                    </a:p>
                  </a:txBody>
                  <a:tcPr marL="47625" marR="47625" marT="47625" marB="47625" anchor="ctr"/>
                </a:tc>
              </a:tr>
              <a:tr h="506838">
                <a:tc>
                  <a:txBody>
                    <a:bodyPr/>
                    <a:lstStyle/>
                    <a:p>
                      <a:pPr fontAlgn="ctr"/>
                      <a:r>
                        <a:rPr lang="en-US" b="1" dirty="0">
                          <a:effectLst/>
                        </a:rPr>
                        <a:t>4 - Application</a:t>
                      </a:r>
                      <a:endParaRPr lang="en-US" b="0" dirty="0">
                        <a:effectLst/>
                      </a:endParaRPr>
                    </a:p>
                  </a:txBody>
                  <a:tcPr marL="47625" marR="47625" marT="47625" marB="47625" anchor="ctr"/>
                </a:tc>
                <a:tc>
                  <a:txBody>
                    <a:bodyPr/>
                    <a:lstStyle/>
                    <a:p>
                      <a:pPr fontAlgn="ctr"/>
                      <a:r>
                        <a:rPr lang="en-US" b="0" dirty="0">
                          <a:effectLst/>
                        </a:rPr>
                        <a:t>Represents data to the user, plus encoding and dialog control</a:t>
                      </a:r>
                      <a:endParaRPr lang="en-US" b="0" dirty="0">
                        <a:effectLst/>
                      </a:endParaRPr>
                    </a:p>
                  </a:txBody>
                  <a:tcPr marL="47625" marR="47625" marT="47625" marB="47625" anchor="ctr"/>
                </a:tc>
              </a:tr>
              <a:tr h="506838">
                <a:tc>
                  <a:txBody>
                    <a:bodyPr/>
                    <a:lstStyle/>
                    <a:p>
                      <a:pPr fontAlgn="ctr"/>
                      <a:r>
                        <a:rPr lang="en-US" b="1" dirty="0">
                          <a:effectLst/>
                        </a:rPr>
                        <a:t>3 - Transport</a:t>
                      </a:r>
                      <a:endParaRPr lang="en-US" b="0" dirty="0">
                        <a:effectLst/>
                      </a:endParaRPr>
                    </a:p>
                  </a:txBody>
                  <a:tcPr marL="47625" marR="47625" marT="47625" marB="47625" anchor="ctr"/>
                </a:tc>
                <a:tc>
                  <a:txBody>
                    <a:bodyPr/>
                    <a:lstStyle/>
                    <a:p>
                      <a:pPr fontAlgn="ctr"/>
                      <a:r>
                        <a:rPr lang="en-US" b="0" dirty="0">
                          <a:effectLst/>
                        </a:rPr>
                        <a:t>Supports communication between various devices across diverse networks</a:t>
                      </a:r>
                      <a:endParaRPr lang="en-US" b="0" dirty="0">
                        <a:effectLst/>
                      </a:endParaRPr>
                    </a:p>
                  </a:txBody>
                  <a:tcPr marL="47625" marR="47625" marT="47625" marB="47625" anchor="ctr"/>
                </a:tc>
              </a:tr>
              <a:tr h="506838">
                <a:tc>
                  <a:txBody>
                    <a:bodyPr/>
                    <a:lstStyle/>
                    <a:p>
                      <a:pPr fontAlgn="ctr"/>
                      <a:r>
                        <a:rPr lang="en-US" b="1" dirty="0">
                          <a:effectLst/>
                        </a:rPr>
                        <a:t>2 - Internet</a:t>
                      </a:r>
                      <a:endParaRPr lang="en-US" b="0" dirty="0">
                        <a:effectLst/>
                      </a:endParaRPr>
                    </a:p>
                  </a:txBody>
                  <a:tcPr marL="47625" marR="47625" marT="47625" marB="47625" anchor="ctr"/>
                </a:tc>
                <a:tc>
                  <a:txBody>
                    <a:bodyPr/>
                    <a:lstStyle/>
                    <a:p>
                      <a:pPr fontAlgn="ctr"/>
                      <a:r>
                        <a:rPr lang="en-US" b="0" dirty="0">
                          <a:effectLst/>
                        </a:rPr>
                        <a:t>Determines the best path through the network</a:t>
                      </a:r>
                      <a:endParaRPr lang="en-US" b="0" dirty="0">
                        <a:effectLst/>
                      </a:endParaRPr>
                    </a:p>
                  </a:txBody>
                  <a:tcPr marL="47625" marR="47625" marT="47625" marB="47625" anchor="ctr"/>
                </a:tc>
              </a:tr>
              <a:tr h="506838">
                <a:tc>
                  <a:txBody>
                    <a:bodyPr/>
                    <a:lstStyle/>
                    <a:p>
                      <a:pPr fontAlgn="ctr"/>
                      <a:r>
                        <a:rPr lang="en-US" b="1" dirty="0">
                          <a:effectLst/>
                        </a:rPr>
                        <a:t>1 - Network Access</a:t>
                      </a:r>
                      <a:endParaRPr lang="en-US" b="0" dirty="0">
                        <a:effectLst/>
                      </a:endParaRPr>
                    </a:p>
                  </a:txBody>
                  <a:tcPr marL="47625" marR="47625" marT="47625" marB="47625" anchor="ctr"/>
                </a:tc>
                <a:tc>
                  <a:txBody>
                    <a:bodyPr/>
                    <a:lstStyle/>
                    <a:p>
                      <a:pPr fontAlgn="ctr"/>
                      <a:r>
                        <a:rPr lang="en-US" b="0" dirty="0">
                          <a:effectLst/>
                        </a:rPr>
                        <a:t>Controls the hardware devices and media that make up the network</a:t>
                      </a:r>
                      <a:endParaRPr lang="en-US" b="0" dirty="0">
                        <a:effectLst/>
                      </a:endParaRPr>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32426" y="1731524"/>
            <a:ext cx="7156174" cy="2196526"/>
          </a:xfrm>
        </p:spPr>
        <p:txBody>
          <a:bodyPr/>
          <a:lstStyle/>
          <a:p>
            <a:r>
              <a:rPr lang="en-US" dirty="0">
                <a:solidFill>
                  <a:schemeClr val="accent5">
                    <a:lumMod val="40000"/>
                    <a:lumOff val="60000"/>
                  </a:schemeClr>
                </a:solidFill>
              </a:rPr>
              <a:t>5.3 Data Encapsulation</a:t>
            </a:r>
            <a:br>
              <a:rPr lang="en-US" dirty="0">
                <a:solidFill>
                  <a:schemeClr val="accent5">
                    <a:lumMod val="40000"/>
                    <a:lumOff val="60000"/>
                  </a:schemeClr>
                </a:solidFill>
              </a:rPr>
            </a:br>
            <a:br>
              <a:rPr lang="en-US" dirty="0"/>
            </a:b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Data Encapsulation</a:t>
            </a:r>
            <a:br>
              <a:rPr lang="en-US" sz="1600" dirty="0"/>
            </a:br>
            <a:r>
              <a:rPr lang="en-US" dirty="0"/>
              <a:t>Segmenting Messages</a:t>
            </a:r>
            <a:endParaRPr lang="en-US" dirty="0"/>
          </a:p>
        </p:txBody>
      </p:sp>
      <p:sp>
        <p:nvSpPr>
          <p:cNvPr id="10" name="Content Placeholder 9"/>
          <p:cNvSpPr>
            <a:spLocks noGrp="1"/>
          </p:cNvSpPr>
          <p:nvPr>
            <p:ph idx="1"/>
          </p:nvPr>
        </p:nvSpPr>
        <p:spPr>
          <a:xfrm>
            <a:off x="86915" y="773860"/>
            <a:ext cx="4203731" cy="3954894"/>
          </a:xfrm>
        </p:spPr>
        <p:txBody>
          <a:bodyPr/>
          <a:lstStyle/>
          <a:p>
            <a:pPr>
              <a:buFont typeface="Arial" panose="020B0604020202020204" pitchFamily="34" charset="0"/>
              <a:buChar char="•"/>
            </a:pPr>
            <a:r>
              <a:rPr lang="en-US" sz="1600" dirty="0"/>
              <a:t>If large streams of data is sent across a network, it would result in delays. If any link in the interconnected network failed during the transmission, it will result in lost of complete message.</a:t>
            </a:r>
            <a:endParaRPr lang="en-US" sz="1600" dirty="0"/>
          </a:p>
          <a:p>
            <a:pPr>
              <a:buFont typeface="Arial" panose="020B0604020202020204" pitchFamily="34" charset="0"/>
              <a:buChar char="•"/>
            </a:pPr>
            <a:r>
              <a:rPr lang="en-US" sz="1600" dirty="0"/>
              <a:t>Segmentation is the process of dividing a stream of data into smaller units for transmissions over the network. </a:t>
            </a:r>
            <a:endParaRPr lang="en-US" sz="1600" dirty="0"/>
          </a:p>
          <a:p>
            <a:pPr>
              <a:buFont typeface="Arial" panose="020B0604020202020204" pitchFamily="34" charset="0"/>
              <a:buChar char="•"/>
            </a:pPr>
            <a:r>
              <a:rPr lang="en-US" sz="1600" dirty="0"/>
              <a:t>Segmentation is necessary as networks use the TCP/IP protocol to send data in individual IP packets. Each packet is sent separately and the packets containing segments for the same destination can be sent over different paths.</a:t>
            </a:r>
            <a:endParaRPr lang="en-US" sz="1600" dirty="0"/>
          </a:p>
        </p:txBody>
      </p:sp>
      <p:pic>
        <p:nvPicPr>
          <p:cNvPr id="4" name="Picture 3"/>
          <p:cNvPicPr>
            <a:picLocks noChangeAspect="1"/>
          </p:cNvPicPr>
          <p:nvPr/>
        </p:nvPicPr>
        <p:blipFill rotWithShape="1">
          <a:blip r:embed="rId1"/>
          <a:srcRect l="25069" t="18495" r="25068" b="8901"/>
          <a:stretch>
            <a:fillRect/>
          </a:stretch>
        </p:blipFill>
        <p:spPr>
          <a:xfrm>
            <a:off x="4572000" y="1133404"/>
            <a:ext cx="3513970" cy="2876691"/>
          </a:xfrm>
          <a:prstGeom prst="rect">
            <a:avLst/>
          </a:prstGeom>
          <a:ln w="9525">
            <a:solidFill>
              <a:schemeClr val="tx1"/>
            </a:solidFill>
          </a:ln>
        </p:spPr>
      </p:pic>
    </p:spTree>
    <p:custDataLst>
      <p:tags r:id="rId2"/>
    </p:custData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Data Encapsulation</a:t>
            </a:r>
            <a:br>
              <a:rPr lang="en-US" sz="1600" dirty="0"/>
            </a:br>
            <a:r>
              <a:rPr lang="en-US" dirty="0"/>
              <a:t>Segmenting Messages (Contd.)</a:t>
            </a:r>
            <a:endParaRPr lang="en-US" dirty="0"/>
          </a:p>
        </p:txBody>
      </p:sp>
      <p:sp>
        <p:nvSpPr>
          <p:cNvPr id="10" name="Content Placeholder 9"/>
          <p:cNvSpPr>
            <a:spLocks noGrp="1"/>
          </p:cNvSpPr>
          <p:nvPr>
            <p:ph idx="1"/>
          </p:nvPr>
        </p:nvSpPr>
        <p:spPr>
          <a:xfrm>
            <a:off x="86915" y="773860"/>
            <a:ext cx="4344408" cy="3954894"/>
          </a:xfrm>
        </p:spPr>
        <p:txBody>
          <a:bodyPr/>
          <a:lstStyle/>
          <a:p>
            <a:pPr marL="0" indent="0">
              <a:buNone/>
            </a:pPr>
            <a:r>
              <a:rPr lang="en-US" sz="1600" b="1" dirty="0"/>
              <a:t>Benefits of segmenting messages:</a:t>
            </a:r>
            <a:endParaRPr lang="en-US" sz="1600" b="1" dirty="0"/>
          </a:p>
          <a:p>
            <a:pPr>
              <a:buFont typeface="Arial" panose="020B0604020202020204" pitchFamily="34" charset="0"/>
              <a:buChar char="•"/>
            </a:pPr>
            <a:r>
              <a:rPr lang="en-US" sz="1600" b="1" dirty="0"/>
              <a:t>Increases speed</a:t>
            </a:r>
            <a:r>
              <a:rPr lang="en-US" sz="1600" dirty="0"/>
              <a:t> - As a large data stream is segmented into packets, more data can be sent over the network without tying up a communications link. This allows many different conversations to be interleaved on the network called multiplexing.</a:t>
            </a:r>
            <a:endParaRPr lang="en-US" sz="1600" dirty="0"/>
          </a:p>
          <a:p>
            <a:pPr>
              <a:buFont typeface="Arial" panose="020B0604020202020204" pitchFamily="34" charset="0"/>
              <a:buChar char="•"/>
            </a:pPr>
            <a:r>
              <a:rPr lang="en-US" sz="1600" b="1" dirty="0"/>
              <a:t>Increases efficiency</a:t>
            </a:r>
            <a:r>
              <a:rPr lang="en-US" sz="1600" dirty="0"/>
              <a:t> - If a single segment fails to reach its destination, only that segment needs to be retransmitted instead of resending the entire data stream.</a:t>
            </a:r>
            <a:endParaRPr lang="en-US" sz="1600" dirty="0"/>
          </a:p>
        </p:txBody>
      </p:sp>
      <p:pic>
        <p:nvPicPr>
          <p:cNvPr id="5" name="Picture 4"/>
          <p:cNvPicPr>
            <a:picLocks noChangeAspect="1"/>
          </p:cNvPicPr>
          <p:nvPr/>
        </p:nvPicPr>
        <p:blipFill rotWithShape="1">
          <a:blip r:embed="rId1"/>
          <a:srcRect l="25069" t="19022" r="24794" b="10849"/>
          <a:stretch>
            <a:fillRect/>
          </a:stretch>
        </p:blipFill>
        <p:spPr>
          <a:xfrm>
            <a:off x="4545560" y="1176164"/>
            <a:ext cx="4065735" cy="3197343"/>
          </a:xfrm>
          <a:prstGeom prst="rect">
            <a:avLst/>
          </a:prstGeom>
          <a:ln w="9525">
            <a:solidFill>
              <a:schemeClr val="tx1"/>
            </a:solidFill>
          </a:ln>
        </p:spPr>
      </p:pic>
    </p:spTree>
    <p:custDataLst>
      <p:tags r:id="rId2"/>
    </p:custData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Data Encapsulation</a:t>
            </a:r>
            <a:br>
              <a:rPr lang="en-US" sz="1600" dirty="0"/>
            </a:br>
            <a:r>
              <a:rPr lang="en-US" dirty="0"/>
              <a:t>Sequencing</a:t>
            </a:r>
            <a:endParaRPr lang="en-US" dirty="0"/>
          </a:p>
        </p:txBody>
      </p:sp>
      <p:sp>
        <p:nvSpPr>
          <p:cNvPr id="4" name="Content Placeholder 3"/>
          <p:cNvSpPr>
            <a:spLocks noGrp="1"/>
          </p:cNvSpPr>
          <p:nvPr>
            <p:ph idx="1"/>
          </p:nvPr>
        </p:nvSpPr>
        <p:spPr>
          <a:xfrm>
            <a:off x="144066" y="798944"/>
            <a:ext cx="4107300" cy="4155319"/>
          </a:xfrm>
        </p:spPr>
        <p:txBody>
          <a:bodyPr/>
          <a:lstStyle/>
          <a:p>
            <a:pPr>
              <a:buFont typeface="Arial" panose="020B0604020202020204" pitchFamily="34" charset="0"/>
              <a:buChar char="•"/>
            </a:pPr>
            <a:r>
              <a:rPr lang="en-US" sz="1600" dirty="0"/>
              <a:t>While transmitting messages using segmentation </a:t>
            </a:r>
            <a:r>
              <a:rPr lang="en-IN" sz="1600" dirty="0"/>
              <a:t>and multiplexing</a:t>
            </a:r>
            <a:r>
              <a:rPr lang="en-US" sz="1600" dirty="0"/>
              <a:t>, there is a possibility of data to reach the destination in a collapsed order.</a:t>
            </a:r>
            <a:endParaRPr lang="en-US" sz="1600" dirty="0"/>
          </a:p>
          <a:p>
            <a:pPr>
              <a:buFont typeface="Arial" panose="020B0604020202020204" pitchFamily="34" charset="0"/>
              <a:buChar char="•"/>
            </a:pPr>
            <a:r>
              <a:rPr lang="en-US" sz="1600" dirty="0"/>
              <a:t>Each segment of the message must go through a sequencing process to ensure that it gets to the correct destination and can be reassembled similar to the content of the original message.</a:t>
            </a:r>
            <a:endParaRPr lang="en-US" sz="1600" dirty="0"/>
          </a:p>
          <a:p>
            <a:pPr>
              <a:buFont typeface="Arial" panose="020B0604020202020204" pitchFamily="34" charset="0"/>
              <a:buChar char="•"/>
            </a:pPr>
            <a:r>
              <a:rPr lang="en-US" sz="1600" dirty="0"/>
              <a:t>TCP is responsible for sequencing the individual segments</a:t>
            </a:r>
            <a:endParaRPr lang="en-US" sz="1600" dirty="0"/>
          </a:p>
          <a:p>
            <a:pPr>
              <a:buFont typeface="Arial" panose="020B0604020202020204" pitchFamily="34" charset="0"/>
              <a:buChar char="•"/>
            </a:pPr>
            <a:r>
              <a:rPr lang="en-US" sz="1600" dirty="0"/>
              <a:t>QoS</a:t>
            </a:r>
            <a:endParaRPr lang="en-US" sz="1600" dirty="0"/>
          </a:p>
        </p:txBody>
      </p:sp>
      <p:pic>
        <p:nvPicPr>
          <p:cNvPr id="16386"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b="1986"/>
          <a:stretch>
            <a:fillRect/>
          </a:stretch>
        </p:blipFill>
        <p:spPr bwMode="auto">
          <a:xfrm>
            <a:off x="4505914" y="1104556"/>
            <a:ext cx="4261758" cy="2989142"/>
          </a:xfrm>
          <a:prstGeom prst="rect">
            <a:avLst/>
          </a:prstGeom>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Data Encapsulation</a:t>
            </a:r>
            <a:br>
              <a:rPr lang="en-US" sz="1600" dirty="0"/>
            </a:br>
            <a:r>
              <a:rPr lang="en-US" dirty="0"/>
              <a:t>Protocol Data Units</a:t>
            </a:r>
            <a:endParaRPr lang="en-US" dirty="0"/>
          </a:p>
        </p:txBody>
      </p:sp>
      <p:sp>
        <p:nvSpPr>
          <p:cNvPr id="4" name="Content Placeholder 3"/>
          <p:cNvSpPr>
            <a:spLocks noGrp="1"/>
          </p:cNvSpPr>
          <p:nvPr>
            <p:ph idx="1"/>
          </p:nvPr>
        </p:nvSpPr>
        <p:spPr>
          <a:xfrm>
            <a:off x="144065" y="798944"/>
            <a:ext cx="8855870" cy="2703013"/>
          </a:xfrm>
        </p:spPr>
        <p:txBody>
          <a:bodyPr/>
          <a:lstStyle/>
          <a:p>
            <a:pPr>
              <a:buFont typeface="Arial" panose="020B0604020202020204" pitchFamily="34" charset="0"/>
              <a:buChar char="•"/>
            </a:pPr>
            <a:r>
              <a:rPr lang="en-US" sz="1600" dirty="0"/>
              <a:t>As application data is passed down the protocol stack on its way to be transmitted across the network media, various protocol information is added at each level. This is known as the encapsulation process.</a:t>
            </a:r>
            <a:endParaRPr lang="en-US" sz="1600" dirty="0"/>
          </a:p>
          <a:p>
            <a:pPr>
              <a:buFont typeface="Arial" panose="020B0604020202020204" pitchFamily="34" charset="0"/>
              <a:buChar char="•"/>
            </a:pPr>
            <a:r>
              <a:rPr lang="en-US" sz="1600" dirty="0"/>
              <a:t>The form that a piece of data takes at any layer is called a Protocol Data Unit (PDU). </a:t>
            </a:r>
            <a:endParaRPr lang="en-US" sz="1600" dirty="0"/>
          </a:p>
          <a:p>
            <a:pPr>
              <a:buFont typeface="Arial" panose="020B0604020202020204" pitchFamily="34" charset="0"/>
              <a:buChar char="•"/>
            </a:pPr>
            <a:r>
              <a:rPr lang="en-US" sz="1600" dirty="0"/>
              <a:t>During encapsulation, each succeeding layer encapsulates the PDU that it receives from the layer above in accordance with the protocol being used. </a:t>
            </a:r>
            <a:endParaRPr lang="en-US" sz="1600" dirty="0"/>
          </a:p>
          <a:p>
            <a:pPr>
              <a:buFont typeface="Arial" panose="020B0604020202020204" pitchFamily="34" charset="0"/>
              <a:buChar char="•"/>
            </a:pPr>
            <a:r>
              <a:rPr lang="en-US" sz="1600" dirty="0"/>
              <a:t>At each stage of the process, a PDU has a different name to reflect its new functions. </a:t>
            </a:r>
            <a:endParaRPr lang="en-US" sz="1600" dirty="0"/>
          </a:p>
          <a:p>
            <a:endParaRPr lang="en-US" sz="1600" dirty="0"/>
          </a:p>
          <a:p>
            <a:endParaRPr lang="en-US" sz="1600" dirty="0"/>
          </a:p>
          <a:p>
            <a:endParaRPr lang="en-US" sz="1600" dirty="0"/>
          </a:p>
        </p:txBody>
      </p:sp>
      <p:sp>
        <p:nvSpPr>
          <p:cNvPr id="5" name="Content Placeholder 3"/>
          <p:cNvSpPr txBox="1"/>
          <p:nvPr/>
        </p:nvSpPr>
        <p:spPr bwMode="auto">
          <a:xfrm>
            <a:off x="216097" y="3713870"/>
            <a:ext cx="8855870" cy="376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1400" b="1" i="1" dirty="0">
                <a:effectLst/>
              </a:rPr>
              <a:t>Note</a:t>
            </a:r>
            <a:r>
              <a:rPr lang="en-US" sz="1400" b="0" i="1" dirty="0">
                <a:effectLst/>
              </a:rPr>
              <a:t>: Although the UDP PDU is called datagram, IP packets are sometimes also referred to as IP datagrams.</a:t>
            </a:r>
            <a:endParaRPr lang="en-US" sz="1400" i="1" dirty="0"/>
          </a:p>
          <a:p>
            <a:endParaRPr lang="en-US" sz="1400" i="1" dirty="0"/>
          </a:p>
          <a:p>
            <a:endParaRPr lang="en-US" sz="1400" i="1" dirty="0"/>
          </a:p>
        </p:txBody>
      </p:sp>
    </p:spTree>
    <p:custDataLst>
      <p:tags r:id="rId1"/>
    </p:custData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3"/>
            <a:ext cx="9144000" cy="568207"/>
          </a:xfrm>
        </p:spPr>
        <p:txBody>
          <a:bodyPr/>
          <a:lstStyle/>
          <a:p>
            <a:pPr eaLnBrk="1" hangingPunct="1"/>
            <a:r>
              <a:rPr lang="en-US" dirty="0"/>
              <a:t>Module 5: Activities</a:t>
            </a:r>
            <a:endParaRPr lang="en-US" dirty="0"/>
          </a:p>
        </p:txBody>
      </p:sp>
      <p:sp>
        <p:nvSpPr>
          <p:cNvPr id="6147" name="Content Placeholder 3"/>
          <p:cNvSpPr>
            <a:spLocks noGrp="1" noChangeArrowheads="1"/>
          </p:cNvSpPr>
          <p:nvPr>
            <p:ph idx="1"/>
          </p:nvPr>
        </p:nvSpPr>
        <p:spPr>
          <a:xfrm>
            <a:off x="136631" y="609600"/>
            <a:ext cx="8695135" cy="348414"/>
          </a:xfrm>
        </p:spPr>
        <p:txBody>
          <a:bodyPr/>
          <a:lstStyle/>
          <a:p>
            <a:pPr marL="0" indent="0">
              <a:spcBef>
                <a:spcPct val="30000"/>
              </a:spcBef>
              <a:buNone/>
            </a:pPr>
            <a:r>
              <a:rPr lang="en-US" dirty="0"/>
              <a:t>What activities are associated with this module?</a:t>
            </a:r>
            <a:endParaRPr lang="en-US" dirty="0">
              <a:solidFill>
                <a:srgbClr val="00B0F0"/>
              </a:solidFill>
            </a:endParaRPr>
          </a:p>
          <a:p>
            <a:pPr marL="0" indent="0">
              <a:spcBef>
                <a:spcPct val="30000"/>
              </a:spcBef>
              <a:buNone/>
            </a:pPr>
            <a:endParaRPr lang="en-US" dirty="0"/>
          </a:p>
          <a:p>
            <a:pPr marL="89535" indent="0">
              <a:spcBef>
                <a:spcPct val="30000"/>
              </a:spcBef>
              <a:buNone/>
            </a:pPr>
            <a:endParaRPr lang="en-US" dirty="0"/>
          </a:p>
          <a:p>
            <a:pPr marL="89535" indent="0">
              <a:spcBef>
                <a:spcPct val="30000"/>
              </a:spcBef>
              <a:buNone/>
            </a:pPr>
            <a:endParaRPr lang="en-US" dirty="0"/>
          </a:p>
        </p:txBody>
      </p:sp>
      <p:graphicFrame>
        <p:nvGraphicFramePr>
          <p:cNvPr id="5" name="Table 1"/>
          <p:cNvGraphicFramePr/>
          <p:nvPr/>
        </p:nvGraphicFramePr>
        <p:xfrm>
          <a:off x="369488" y="1177219"/>
          <a:ext cx="7794797" cy="1698477"/>
        </p:xfrm>
        <a:graphic>
          <a:graphicData uri="http://schemas.openxmlformats.org/drawingml/2006/table">
            <a:tbl>
              <a:tblPr firstRow="1" bandRow="1">
                <a:tableStyleId>{5C22544A-7EE6-4342-B048-85BDC9FD1C3A}</a:tableStyleId>
              </a:tblPr>
              <a:tblGrid>
                <a:gridCol w="1070069"/>
                <a:gridCol w="1759623"/>
                <a:gridCol w="3864594"/>
                <a:gridCol w="1100511"/>
              </a:tblGrid>
              <a:tr h="361649">
                <a:tc>
                  <a:txBody>
                    <a:bodyPr/>
                    <a:lstStyle/>
                    <a:p>
                      <a:pPr marL="0" marR="0" lvl="0" indent="0" algn="ctr" defTabSz="685800" rtl="0" eaLnBrk="1" fontAlgn="auto" latinLnBrk="0" hangingPunct="1">
                        <a:lnSpc>
                          <a:spcPct val="100000"/>
                        </a:lnSpc>
                        <a:spcBef>
                          <a:spcPts val="0"/>
                        </a:spcBef>
                        <a:spcAft>
                          <a:spcPts val="0"/>
                        </a:spcAft>
                        <a:buClrTx/>
                        <a:buSzTx/>
                        <a:buFontTx/>
                        <a:buNone/>
                        <a:defRPr/>
                      </a:pPr>
                      <a:r>
                        <a:rPr lang="en-US" sz="1200" dirty="0"/>
                        <a:t>Page #</a:t>
                      </a:r>
                      <a:endParaRPr lang="en-US" sz="1200" dirty="0"/>
                    </a:p>
                  </a:txBody>
                  <a:tcPr marL="68580" marR="68580" marT="34290" marB="34290"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defRPr/>
                      </a:pPr>
                      <a:r>
                        <a:rPr lang="en-US" sz="1200" dirty="0"/>
                        <a:t>Activity Type</a:t>
                      </a:r>
                      <a:endParaRPr lang="en-US" sz="1200" dirty="0"/>
                    </a:p>
                  </a:txBody>
                  <a:tcPr marL="68580" marR="68580" marT="34290" marB="34290" anchor="ctr"/>
                </a:tc>
                <a:tc>
                  <a:txBody>
                    <a:bodyPr/>
                    <a:lstStyle/>
                    <a:p>
                      <a:pPr algn="ctr"/>
                      <a:r>
                        <a:rPr lang="en-US" sz="1200" dirty="0"/>
                        <a:t>Activity Name</a:t>
                      </a:r>
                      <a:endParaRPr lang="en-US" sz="1200" dirty="0"/>
                    </a:p>
                  </a:txBody>
                  <a:tcPr marL="68580" marR="68580" marT="34290" marB="34290" anchor="ctr"/>
                </a:tc>
                <a:tc>
                  <a:txBody>
                    <a:bodyPr/>
                    <a:lstStyle/>
                    <a:p>
                      <a:pPr algn="ctr"/>
                      <a:r>
                        <a:rPr lang="en-US" sz="1200" dirty="0"/>
                        <a:t>Optional?</a:t>
                      </a:r>
                      <a:endParaRPr lang="en-US" sz="1200" dirty="0"/>
                    </a:p>
                  </a:txBody>
                  <a:tcPr marL="68580" marR="68580" marT="34290" marB="34290" anchor="ctr"/>
                </a:tc>
              </a:tr>
              <a:tr h="344310">
                <a:tc>
                  <a:txBody>
                    <a:bodyPr/>
                    <a:lstStyle/>
                    <a:p>
                      <a:pPr algn="l"/>
                      <a:r>
                        <a:rPr lang="en-US" sz="1100" kern="1200" dirty="0">
                          <a:solidFill>
                            <a:schemeClr val="dk1"/>
                          </a:solidFill>
                          <a:latin typeface="+mn-lt"/>
                          <a:ea typeface="+mn-ea"/>
                          <a:cs typeface="+mn-cs"/>
                        </a:rPr>
                        <a:t>5.1.5</a:t>
                      </a:r>
                      <a:endParaRPr lang="en-US" sz="1100" kern="1200" dirty="0">
                        <a:solidFill>
                          <a:schemeClr val="dk1"/>
                        </a:solidFill>
                        <a:latin typeface="+mn-lt"/>
                        <a:ea typeface="+mn-ea"/>
                        <a:cs typeface="+mn-cs"/>
                      </a:endParaRP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sz="1100" kern="1200" dirty="0">
                          <a:solidFill>
                            <a:schemeClr val="dk1"/>
                          </a:solidFill>
                          <a:latin typeface="+mn-lt"/>
                          <a:ea typeface="+mn-ea"/>
                          <a:cs typeface="+mn-cs"/>
                        </a:rPr>
                        <a:t>Lab</a:t>
                      </a:r>
                      <a:endParaRPr lang="en-US" sz="1100" kern="1200" dirty="0">
                        <a:solidFill>
                          <a:schemeClr val="dk1"/>
                        </a:solidFill>
                        <a:latin typeface="+mn-lt"/>
                        <a:ea typeface="+mn-ea"/>
                        <a:cs typeface="+mn-cs"/>
                      </a:endParaRPr>
                    </a:p>
                  </a:txBody>
                  <a:tcPr marL="68580" marR="68580" marT="34290" marB="34290" anchor="ctr"/>
                </a:tc>
                <a:tc>
                  <a:txBody>
                    <a:bodyPr/>
                    <a:lstStyle/>
                    <a:p>
                      <a:pPr algn="l"/>
                      <a:r>
                        <a:rPr lang="en-US" sz="1100" dirty="0"/>
                        <a:t>Tracing a Route</a:t>
                      </a:r>
                      <a:endParaRPr lang="en-US" sz="1100" dirty="0"/>
                    </a:p>
                  </a:txBody>
                  <a:tcPr marL="68580" marR="68580" marT="34290" marB="34290" anchor="ctr"/>
                </a:tc>
                <a:tc>
                  <a:txBody>
                    <a:bodyPr/>
                    <a:lstStyle/>
                    <a:p>
                      <a:pPr algn="l"/>
                      <a:r>
                        <a:rPr lang="en-US" sz="1100" kern="1200" dirty="0">
                          <a:solidFill>
                            <a:schemeClr val="dk1"/>
                          </a:solidFill>
                          <a:latin typeface="+mn-lt"/>
                          <a:ea typeface="+mn-ea"/>
                          <a:cs typeface="+mn-cs"/>
                        </a:rPr>
                        <a:t>Recommended</a:t>
                      </a:r>
                      <a:endParaRPr lang="en-US" sz="1100" kern="1200" dirty="0">
                        <a:solidFill>
                          <a:schemeClr val="dk1"/>
                        </a:solidFill>
                        <a:latin typeface="+mn-lt"/>
                        <a:ea typeface="+mn-ea"/>
                        <a:cs typeface="+mn-cs"/>
                      </a:endParaRPr>
                    </a:p>
                  </a:txBody>
                  <a:tcPr marL="68580" marR="68580" marT="34290" marB="34290" anchor="ctr"/>
                </a:tc>
              </a:tr>
              <a:tr h="588658">
                <a:tc>
                  <a:txBody>
                    <a:bodyPr/>
                    <a:lstStyle/>
                    <a:p>
                      <a:pPr algn="l"/>
                      <a:r>
                        <a:rPr lang="en-US" sz="1100" kern="1200" dirty="0">
                          <a:solidFill>
                            <a:schemeClr val="dk1"/>
                          </a:solidFill>
                          <a:latin typeface="+mn-lt"/>
                          <a:ea typeface="+mn-ea"/>
                          <a:cs typeface="+mn-cs"/>
                        </a:rPr>
                        <a:t>5.3.7</a:t>
                      </a:r>
                      <a:endParaRPr lang="en-US" sz="1100" kern="1200" dirty="0">
                        <a:solidFill>
                          <a:schemeClr val="dk1"/>
                        </a:solidFill>
                        <a:latin typeface="+mn-lt"/>
                        <a:ea typeface="+mn-ea"/>
                        <a:cs typeface="+mn-cs"/>
                      </a:endParaRP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sz="1100" kern="1200" dirty="0">
                          <a:solidFill>
                            <a:schemeClr val="dk1"/>
                          </a:solidFill>
                          <a:latin typeface="+mn-lt"/>
                          <a:ea typeface="+mn-ea"/>
                          <a:cs typeface="+mn-cs"/>
                        </a:rPr>
                        <a:t>Lab</a:t>
                      </a:r>
                      <a:endParaRPr lang="en-US" sz="1100" kern="1200" dirty="0">
                        <a:solidFill>
                          <a:schemeClr val="dk1"/>
                        </a:solidFill>
                        <a:latin typeface="+mn-lt"/>
                        <a:ea typeface="+mn-ea"/>
                        <a:cs typeface="+mn-cs"/>
                      </a:endParaRPr>
                    </a:p>
                  </a:txBody>
                  <a:tcPr marL="68580" marR="68580" marT="34290" marB="34290"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sz="1100" kern="1200" dirty="0">
                          <a:solidFill>
                            <a:schemeClr val="dk1"/>
                          </a:solidFill>
                          <a:latin typeface="+mn-lt"/>
                          <a:ea typeface="+mn-ea"/>
                          <a:cs typeface="+mn-cs"/>
                        </a:rPr>
                        <a:t>Introduction to Wireshark</a:t>
                      </a:r>
                      <a:endParaRPr lang="en-US" sz="1100" kern="1200" dirty="0">
                        <a:solidFill>
                          <a:schemeClr val="dk1"/>
                        </a:solidFill>
                        <a:latin typeface="+mn-lt"/>
                        <a:ea typeface="+mn-ea"/>
                        <a:cs typeface="+mn-cs"/>
                      </a:endParaRPr>
                    </a:p>
                    <a:p>
                      <a:pPr algn="l"/>
                      <a:endParaRPr lang="en-US" sz="1100" dirty="0"/>
                    </a:p>
                  </a:txBody>
                  <a:tcPr marL="68580" marR="68580" marT="34290" marB="34290" anchor="ctr"/>
                </a:tc>
                <a:tc>
                  <a:txBody>
                    <a:bodyPr/>
                    <a:lstStyle/>
                    <a:p>
                      <a:pPr algn="l"/>
                      <a:r>
                        <a:rPr lang="en-US" sz="1100" kern="1200" dirty="0">
                          <a:solidFill>
                            <a:schemeClr val="dk1"/>
                          </a:solidFill>
                          <a:latin typeface="+mn-lt"/>
                          <a:ea typeface="+mn-ea"/>
                          <a:cs typeface="+mn-cs"/>
                        </a:rPr>
                        <a:t>Recommended</a:t>
                      </a:r>
                      <a:endParaRPr lang="en-US" sz="1100" kern="1200" dirty="0">
                        <a:solidFill>
                          <a:schemeClr val="dk1"/>
                        </a:solidFill>
                        <a:latin typeface="+mn-lt"/>
                        <a:ea typeface="+mn-ea"/>
                        <a:cs typeface="+mn-cs"/>
                      </a:endParaRPr>
                    </a:p>
                  </a:txBody>
                  <a:tcPr marL="68580" marR="68580" marT="34290" marB="34290" anchor="ctr"/>
                </a:tc>
              </a:tr>
              <a:tr h="344310">
                <a:tc>
                  <a:txBody>
                    <a:bodyPr/>
                    <a:lstStyle/>
                    <a:p>
                      <a:pPr algn="l"/>
                      <a:r>
                        <a:rPr lang="en-US" sz="1100" kern="1200" dirty="0">
                          <a:solidFill>
                            <a:schemeClr val="dk1"/>
                          </a:solidFill>
                          <a:latin typeface="+mn-lt"/>
                          <a:ea typeface="+mn-ea"/>
                          <a:cs typeface="+mn-cs"/>
                        </a:rPr>
                        <a:t>5.3.8</a:t>
                      </a:r>
                      <a:endParaRPr lang="en-US" sz="1100" kern="1200" dirty="0">
                        <a:solidFill>
                          <a:schemeClr val="dk1"/>
                        </a:solidFill>
                        <a:latin typeface="+mn-lt"/>
                        <a:ea typeface="+mn-ea"/>
                        <a:cs typeface="+mn-cs"/>
                      </a:endParaRP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sz="1100" kern="1200" dirty="0">
                          <a:solidFill>
                            <a:schemeClr val="dk1"/>
                          </a:solidFill>
                          <a:latin typeface="+mn-lt"/>
                          <a:ea typeface="+mn-ea"/>
                          <a:cs typeface="+mn-cs"/>
                        </a:rPr>
                        <a:t>Check Your Understanding </a:t>
                      </a:r>
                      <a:endParaRPr lang="en-US" sz="1100" kern="1200" dirty="0">
                        <a:solidFill>
                          <a:schemeClr val="dk1"/>
                        </a:solidFill>
                        <a:latin typeface="+mn-lt"/>
                        <a:ea typeface="+mn-ea"/>
                        <a:cs typeface="+mn-cs"/>
                      </a:endParaRPr>
                    </a:p>
                  </a:txBody>
                  <a:tcPr marL="68580" marR="68580" marT="34290" marB="34290" anchor="ctr"/>
                </a:tc>
                <a:tc>
                  <a:txBody>
                    <a:bodyPr/>
                    <a:lstStyle/>
                    <a:p>
                      <a:pPr algn="l"/>
                      <a:r>
                        <a:rPr lang="en-US" sz="1100" kern="1200" dirty="0">
                          <a:solidFill>
                            <a:schemeClr val="dk1"/>
                          </a:solidFill>
                          <a:latin typeface="+mn-lt"/>
                          <a:ea typeface="+mn-ea"/>
                          <a:cs typeface="+mn-cs"/>
                        </a:rPr>
                        <a:t>Data Encapsulation</a:t>
                      </a:r>
                      <a:endParaRPr lang="en-US" sz="1100" dirty="0"/>
                    </a:p>
                  </a:txBody>
                  <a:tcPr marL="68580" marR="68580" marT="34290" marB="34290" anchor="ctr"/>
                </a:tc>
                <a:tc>
                  <a:txBody>
                    <a:bodyPr/>
                    <a:lstStyle/>
                    <a:p>
                      <a:pPr algn="l"/>
                      <a:r>
                        <a:rPr lang="en-US" sz="1100" kern="1200" dirty="0">
                          <a:solidFill>
                            <a:schemeClr val="dk1"/>
                          </a:solidFill>
                          <a:latin typeface="+mn-lt"/>
                          <a:ea typeface="+mn-ea"/>
                          <a:cs typeface="+mn-cs"/>
                        </a:rPr>
                        <a:t>Recommended</a:t>
                      </a:r>
                      <a:endParaRPr lang="en-US" sz="1100" kern="1200" dirty="0">
                        <a:solidFill>
                          <a:schemeClr val="dk1"/>
                        </a:solidFill>
                        <a:latin typeface="+mn-lt"/>
                        <a:ea typeface="+mn-ea"/>
                        <a:cs typeface="+mn-cs"/>
                      </a:endParaRPr>
                    </a:p>
                  </a:txBody>
                  <a:tcPr marL="68580" marR="68580" marT="34290" marB="34290" anchor="ctr"/>
                </a:tc>
              </a:tr>
            </a:tbl>
          </a:graphicData>
        </a:graphic>
      </p:graphicFrame>
    </p:spTree>
    <p:custDataLst>
      <p:tags r:id="rId1"/>
    </p:custData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Data Encapsulation</a:t>
            </a:r>
            <a:br>
              <a:rPr lang="en-US" sz="1600" dirty="0"/>
            </a:br>
            <a:r>
              <a:rPr lang="en-US" dirty="0"/>
              <a:t>Protocol Data Units (Contd.)</a:t>
            </a:r>
            <a:endParaRPr lang="en-US" dirty="0"/>
          </a:p>
        </p:txBody>
      </p:sp>
      <p:sp>
        <p:nvSpPr>
          <p:cNvPr id="4" name="Content Placeholder 3"/>
          <p:cNvSpPr>
            <a:spLocks noGrp="1"/>
          </p:cNvSpPr>
          <p:nvPr>
            <p:ph idx="1"/>
          </p:nvPr>
        </p:nvSpPr>
        <p:spPr>
          <a:xfrm>
            <a:off x="144064" y="798944"/>
            <a:ext cx="4427935" cy="3844308"/>
          </a:xfrm>
        </p:spPr>
        <p:txBody>
          <a:bodyPr/>
          <a:lstStyle/>
          <a:p>
            <a:pPr>
              <a:buFont typeface="Arial" panose="020B0604020202020204" pitchFamily="34" charset="0"/>
              <a:buChar char="•"/>
            </a:pPr>
            <a:r>
              <a:rPr lang="en-US" sz="1600" dirty="0"/>
              <a:t>The PDUs for each form of data are:</a:t>
            </a:r>
            <a:endParaRPr lang="en-US" sz="1600" dirty="0"/>
          </a:p>
          <a:p>
            <a:pPr lvl="1">
              <a:buFont typeface="Arial" panose="020B0604020202020204" pitchFamily="34" charset="0"/>
              <a:buChar char="•"/>
            </a:pPr>
            <a:r>
              <a:rPr lang="en-US" sz="1600" dirty="0"/>
              <a:t>Data - The general term for the PDU used at the application layer</a:t>
            </a:r>
            <a:endParaRPr lang="en-US" sz="1600" dirty="0"/>
          </a:p>
          <a:p>
            <a:pPr lvl="1">
              <a:buFont typeface="Arial" panose="020B0604020202020204" pitchFamily="34" charset="0"/>
              <a:buChar char="•"/>
            </a:pPr>
            <a:r>
              <a:rPr lang="en-US" sz="1600" dirty="0"/>
              <a:t>Segment - Transport layer PDU</a:t>
            </a:r>
            <a:endParaRPr lang="en-US" sz="1600" dirty="0"/>
          </a:p>
          <a:p>
            <a:pPr lvl="1">
              <a:buFont typeface="Arial" panose="020B0604020202020204" pitchFamily="34" charset="0"/>
              <a:buChar char="•"/>
            </a:pPr>
            <a:r>
              <a:rPr lang="en-US" sz="1600" dirty="0"/>
              <a:t>Packet - Network layer PDU</a:t>
            </a:r>
            <a:endParaRPr lang="en-US" sz="1600" dirty="0"/>
          </a:p>
          <a:p>
            <a:pPr lvl="1">
              <a:buFont typeface="Arial" panose="020B0604020202020204" pitchFamily="34" charset="0"/>
              <a:buChar char="•"/>
            </a:pPr>
            <a:r>
              <a:rPr lang="en-US" sz="1600" dirty="0"/>
              <a:t>Frame - Data Link layer PDU</a:t>
            </a:r>
            <a:endParaRPr lang="en-US" sz="1600" dirty="0"/>
          </a:p>
          <a:p>
            <a:pPr lvl="1">
              <a:buFont typeface="Arial" panose="020B0604020202020204" pitchFamily="34" charset="0"/>
              <a:buChar char="•"/>
            </a:pPr>
            <a:r>
              <a:rPr lang="en-US" sz="1600" dirty="0"/>
              <a:t>Bits - Physical layer PDU used when physically transmitting data over the medium</a:t>
            </a:r>
            <a:endParaRPr lang="en-US" sz="1600" dirty="0"/>
          </a:p>
          <a:p>
            <a:pPr>
              <a:buFont typeface="Arial" panose="020B0604020202020204" pitchFamily="34" charset="0"/>
              <a:buChar char="•"/>
            </a:pPr>
            <a:endParaRPr lang="en-US" sz="1600" dirty="0"/>
          </a:p>
        </p:txBody>
      </p:sp>
      <p:sp>
        <p:nvSpPr>
          <p:cNvPr id="5" name="Content Placeholder 3"/>
          <p:cNvSpPr txBox="1"/>
          <p:nvPr/>
        </p:nvSpPr>
        <p:spPr bwMode="auto">
          <a:xfrm>
            <a:off x="21212" y="4175667"/>
            <a:ext cx="9122788" cy="376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142875" lvl="1" indent="0">
              <a:buNone/>
            </a:pPr>
            <a:r>
              <a:rPr lang="en-US" b="1" i="1" dirty="0">
                <a:effectLst/>
              </a:rPr>
              <a:t>Note</a:t>
            </a:r>
            <a:r>
              <a:rPr lang="en-US" b="0" i="1" dirty="0">
                <a:effectLst/>
              </a:rPr>
              <a:t>: </a:t>
            </a:r>
            <a:r>
              <a:rPr lang="en-US" i="1" dirty="0"/>
              <a:t>If the Transport header is TCP, then it is a segment. If the Transport header is UDP then it is a datagram.</a:t>
            </a:r>
            <a:endParaRPr lang="en-US" i="1" dirty="0"/>
          </a:p>
          <a:p>
            <a:endParaRPr lang="en-US" sz="1400" i="1" dirty="0"/>
          </a:p>
        </p:txBody>
      </p:sp>
      <p:pic>
        <p:nvPicPr>
          <p:cNvPr id="3" name="Picture 2"/>
          <p:cNvPicPr>
            <a:picLocks noChangeAspect="1"/>
          </p:cNvPicPr>
          <p:nvPr/>
        </p:nvPicPr>
        <p:blipFill>
          <a:blip r:embed="rId1"/>
          <a:stretch>
            <a:fillRect/>
          </a:stretch>
        </p:blipFill>
        <p:spPr>
          <a:xfrm>
            <a:off x="4449147" y="844667"/>
            <a:ext cx="4550788" cy="3240000"/>
          </a:xfrm>
          <a:prstGeom prst="rect">
            <a:avLst/>
          </a:prstGeom>
          <a:ln w="9525">
            <a:solidFill>
              <a:schemeClr val="tx1"/>
            </a:solidFill>
          </a:ln>
        </p:spPr>
      </p:pic>
    </p:spTree>
    <p:custDataLst>
      <p:tags r:id="rId2"/>
    </p:custData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15865"/>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Data Encapsulation</a:t>
            </a:r>
            <a:br>
              <a:rPr lang="en-US" sz="1600" dirty="0"/>
            </a:br>
            <a:r>
              <a:rPr lang="en-US" dirty="0"/>
              <a:t>Three Addresses</a:t>
            </a:r>
            <a:endParaRPr lang="en-US" dirty="0"/>
          </a:p>
        </p:txBody>
      </p:sp>
      <p:sp>
        <p:nvSpPr>
          <p:cNvPr id="4" name="Content Placeholder 3"/>
          <p:cNvSpPr>
            <a:spLocks noGrp="1"/>
          </p:cNvSpPr>
          <p:nvPr>
            <p:ph idx="1"/>
          </p:nvPr>
        </p:nvSpPr>
        <p:spPr>
          <a:xfrm>
            <a:off x="72816" y="858318"/>
            <a:ext cx="5271080" cy="3510409"/>
          </a:xfrm>
        </p:spPr>
        <p:txBody>
          <a:bodyPr/>
          <a:lstStyle/>
          <a:p>
            <a:pPr>
              <a:buFont typeface="Arial" panose="020B0604020202020204" pitchFamily="34" charset="0"/>
              <a:buChar char="•"/>
            </a:pPr>
            <a:r>
              <a:rPr lang="en-US" sz="1400" dirty="0"/>
              <a:t>Network protocols require addresses to be used for network communication.</a:t>
            </a:r>
            <a:endParaRPr lang="en-US" sz="1400" dirty="0"/>
          </a:p>
          <a:p>
            <a:pPr>
              <a:buFont typeface="Arial" panose="020B0604020202020204" pitchFamily="34" charset="0"/>
              <a:buChar char="•"/>
            </a:pPr>
            <a:r>
              <a:rPr lang="en-US" sz="1400" dirty="0"/>
              <a:t>The OSI transport, network, and data link layers use addressing in some form.</a:t>
            </a:r>
            <a:endParaRPr lang="en-US" sz="1400" dirty="0"/>
          </a:p>
          <a:p>
            <a:pPr>
              <a:buFont typeface="Arial" panose="020B0604020202020204" pitchFamily="34" charset="0"/>
              <a:buChar char="•"/>
            </a:pPr>
            <a:r>
              <a:rPr lang="en-US" sz="1400" dirty="0"/>
              <a:t>The transport layer uses protocol addresses in the form of port numbers to identify network applications.</a:t>
            </a:r>
            <a:endParaRPr lang="en-US" sz="1400" dirty="0"/>
          </a:p>
          <a:p>
            <a:pPr>
              <a:buFont typeface="Arial" panose="020B0604020202020204" pitchFamily="34" charset="0"/>
              <a:buChar char="•"/>
            </a:pPr>
            <a:r>
              <a:rPr lang="en-US" sz="1400" dirty="0"/>
              <a:t>The network layer specifies addresses that identify the networks that clients and servers are attached to.</a:t>
            </a:r>
            <a:endParaRPr lang="en-US" sz="1400" dirty="0"/>
          </a:p>
          <a:p>
            <a:pPr>
              <a:buFont typeface="Arial" panose="020B0604020202020204" pitchFamily="34" charset="0"/>
              <a:buChar char="•"/>
            </a:pPr>
            <a:r>
              <a:rPr lang="en-US" sz="1400" dirty="0"/>
              <a:t>Data link layer specifies the devices on the local LAN that should handle data frames.</a:t>
            </a:r>
            <a:endParaRPr lang="en-US" sz="1400" dirty="0"/>
          </a:p>
          <a:p>
            <a:pPr>
              <a:buFont typeface="Arial" panose="020B0604020202020204" pitchFamily="34" charset="0"/>
              <a:buChar char="•"/>
            </a:pPr>
            <a:r>
              <a:rPr lang="en-US" sz="1400" dirty="0"/>
              <a:t>All three addresses are required for client-server communication.</a:t>
            </a:r>
            <a:endParaRPr lang="en-US" sz="1400" dirty="0"/>
          </a:p>
          <a:p>
            <a:endParaRPr lang="en-US" sz="1400" dirty="0"/>
          </a:p>
          <a:p>
            <a:endParaRPr lang="en-US" sz="1400" dirty="0"/>
          </a:p>
        </p:txBody>
      </p:sp>
      <p:pic>
        <p:nvPicPr>
          <p:cNvPr id="5122"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l="14930" t="7306" r="11788" b="5023"/>
          <a:stretch>
            <a:fillRect/>
          </a:stretch>
        </p:blipFill>
        <p:spPr bwMode="auto">
          <a:xfrm>
            <a:off x="5196706" y="1009557"/>
            <a:ext cx="3796793" cy="3240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Data Encapsulation</a:t>
            </a:r>
            <a:br>
              <a:rPr lang="en-US" sz="1600" dirty="0"/>
            </a:br>
            <a:r>
              <a:rPr lang="en-US" dirty="0"/>
              <a:t>Encapsulation Example</a:t>
            </a:r>
            <a:endParaRPr lang="en-US" dirty="0"/>
          </a:p>
        </p:txBody>
      </p:sp>
      <p:sp>
        <p:nvSpPr>
          <p:cNvPr id="4" name="Content Placeholder 3"/>
          <p:cNvSpPr>
            <a:spLocks noGrp="1"/>
          </p:cNvSpPr>
          <p:nvPr>
            <p:ph idx="1"/>
          </p:nvPr>
        </p:nvSpPr>
        <p:spPr>
          <a:xfrm>
            <a:off x="144066" y="798943"/>
            <a:ext cx="3968453" cy="3510409"/>
          </a:xfrm>
        </p:spPr>
        <p:txBody>
          <a:bodyPr/>
          <a:lstStyle/>
          <a:p>
            <a:pPr>
              <a:buFont typeface="Arial" panose="020B0604020202020204" pitchFamily="34" charset="0"/>
              <a:buChar char="•"/>
            </a:pPr>
            <a:r>
              <a:rPr lang="en-US" sz="1600" dirty="0"/>
              <a:t>When messages are being sent on a network, the encapsulation process works from top to bottom.</a:t>
            </a:r>
            <a:endParaRPr lang="en-US" sz="1600" dirty="0"/>
          </a:p>
          <a:p>
            <a:pPr>
              <a:buFont typeface="Arial" panose="020B0604020202020204" pitchFamily="34" charset="0"/>
              <a:buChar char="•"/>
            </a:pPr>
            <a:r>
              <a:rPr lang="en-US" sz="1600" dirty="0"/>
              <a:t>At each layer, the upper layer information is considered data within the encapsulated protocol. For example, the TCP segment is considered data within the IP packet.</a:t>
            </a:r>
            <a:endParaRPr lang="en-US" sz="1600" dirty="0"/>
          </a:p>
        </p:txBody>
      </p:sp>
      <p:pic>
        <p:nvPicPr>
          <p:cNvPr id="2" name="Picture 1"/>
          <p:cNvPicPr>
            <a:picLocks noChangeAspect="1"/>
          </p:cNvPicPr>
          <p:nvPr/>
        </p:nvPicPr>
        <p:blipFill>
          <a:blip r:embed="rId1"/>
          <a:stretch>
            <a:fillRect/>
          </a:stretch>
        </p:blipFill>
        <p:spPr>
          <a:xfrm>
            <a:off x="4112519" y="834148"/>
            <a:ext cx="4887415" cy="3060000"/>
          </a:xfrm>
          <a:prstGeom prst="rect">
            <a:avLst/>
          </a:prstGeom>
          <a:ln>
            <a:solidFill>
              <a:schemeClr val="tx1"/>
            </a:solidFill>
          </a:ln>
        </p:spPr>
      </p:pic>
    </p:spTree>
    <p:custDataLst>
      <p:tags r:id="rId2"/>
    </p:custData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Data Encapsulation</a:t>
            </a:r>
            <a:br>
              <a:rPr lang="en-US" sz="1600" dirty="0"/>
            </a:br>
            <a:r>
              <a:rPr lang="en-US" dirty="0"/>
              <a:t>De-encapsulation Example</a:t>
            </a:r>
            <a:endParaRPr lang="en-US" dirty="0"/>
          </a:p>
        </p:txBody>
      </p:sp>
      <p:sp>
        <p:nvSpPr>
          <p:cNvPr id="4" name="Content Placeholder 3"/>
          <p:cNvSpPr>
            <a:spLocks noGrp="1"/>
          </p:cNvSpPr>
          <p:nvPr>
            <p:ph idx="1"/>
          </p:nvPr>
        </p:nvSpPr>
        <p:spPr>
          <a:xfrm>
            <a:off x="144066" y="798943"/>
            <a:ext cx="3739165" cy="3948421"/>
          </a:xfrm>
        </p:spPr>
        <p:txBody>
          <a:bodyPr/>
          <a:lstStyle/>
          <a:p>
            <a:pPr>
              <a:buFont typeface="Arial" panose="020B0604020202020204" pitchFamily="34" charset="0"/>
              <a:buChar char="•"/>
            </a:pPr>
            <a:r>
              <a:rPr lang="en-US" sz="1600" dirty="0"/>
              <a:t>This process is reversed at the receiving host and is known as     de-encapsulation. </a:t>
            </a:r>
            <a:endParaRPr lang="en-US" sz="1600" dirty="0"/>
          </a:p>
          <a:p>
            <a:pPr>
              <a:buFont typeface="Arial" panose="020B0604020202020204" pitchFamily="34" charset="0"/>
              <a:buChar char="•"/>
            </a:pPr>
            <a:r>
              <a:rPr lang="en-US" sz="1600" dirty="0"/>
              <a:t>De-encapsulation is the process used by a receiving device to remove one or more of the protocol headers. </a:t>
            </a:r>
            <a:endParaRPr lang="en-US" sz="1600" dirty="0"/>
          </a:p>
          <a:p>
            <a:pPr>
              <a:buFont typeface="Arial" panose="020B0604020202020204" pitchFamily="34" charset="0"/>
              <a:buChar char="•"/>
            </a:pPr>
            <a:r>
              <a:rPr lang="en-US" sz="1600" dirty="0"/>
              <a:t>The data is de-encapsulated as it moves up the stack toward the end-user application.</a:t>
            </a:r>
            <a:endParaRPr lang="en-US" sz="1600" dirty="0"/>
          </a:p>
        </p:txBody>
      </p:sp>
      <p:pic>
        <p:nvPicPr>
          <p:cNvPr id="2" name="Picture 1"/>
          <p:cNvPicPr>
            <a:picLocks noChangeAspect="1"/>
          </p:cNvPicPr>
          <p:nvPr/>
        </p:nvPicPr>
        <p:blipFill>
          <a:blip r:embed="rId1"/>
          <a:stretch>
            <a:fillRect/>
          </a:stretch>
        </p:blipFill>
        <p:spPr>
          <a:xfrm>
            <a:off x="4262511" y="909519"/>
            <a:ext cx="4620632" cy="2565810"/>
          </a:xfrm>
          <a:prstGeom prst="rect">
            <a:avLst/>
          </a:prstGeom>
          <a:ln>
            <a:solidFill>
              <a:schemeClr val="tx1"/>
            </a:solidFill>
          </a:ln>
        </p:spPr>
      </p:pic>
    </p:spTree>
    <p:custDataLst>
      <p:tags r:id="rId2"/>
    </p:custData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72031" y="76597"/>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Data Encapsulation</a:t>
            </a:r>
            <a:br>
              <a:rPr lang="en-US" sz="1600" dirty="0"/>
            </a:br>
            <a:r>
              <a:rPr lang="en-US" dirty="0"/>
              <a:t>Lab - Introduction to Wireshark</a:t>
            </a:r>
            <a:endParaRPr lang="en-US" dirty="0"/>
          </a:p>
        </p:txBody>
      </p:sp>
      <p:sp>
        <p:nvSpPr>
          <p:cNvPr id="4" name="Content Placeholder 3"/>
          <p:cNvSpPr>
            <a:spLocks noGrp="1"/>
          </p:cNvSpPr>
          <p:nvPr>
            <p:ph idx="1"/>
          </p:nvPr>
        </p:nvSpPr>
        <p:spPr>
          <a:xfrm>
            <a:off x="144065" y="798943"/>
            <a:ext cx="8855869" cy="3510409"/>
          </a:xfrm>
        </p:spPr>
        <p:txBody>
          <a:bodyPr/>
          <a:lstStyle/>
          <a:p>
            <a:pPr marL="0" indent="0">
              <a:buNone/>
            </a:pPr>
            <a:r>
              <a:rPr lang="en-US" sz="1800" dirty="0"/>
              <a:t>Wireshark is a software protocol analyzer, or "packet sniffer" application, used for network troubleshooting, analysis, software and protocol development, and education. </a:t>
            </a:r>
            <a:endParaRPr lang="en-US" sz="1800" dirty="0"/>
          </a:p>
          <a:p>
            <a:pPr marL="0" indent="0">
              <a:buNone/>
            </a:pPr>
            <a:r>
              <a:rPr lang="en-US" sz="1800" dirty="0"/>
              <a:t>In this lab, you will use Wireshark to capture and analyze network traffic.</a:t>
            </a:r>
            <a:endParaRPr lang="en-US" sz="1800" dirty="0"/>
          </a:p>
        </p:txBody>
      </p:sp>
    </p:spTree>
    <p:custDataLst>
      <p:tags r:id="rId1"/>
    </p:custData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5838" y="2202213"/>
            <a:ext cx="8612323" cy="1610116"/>
          </a:xfrm>
        </p:spPr>
        <p:txBody>
          <a:bodyPr/>
          <a:lstStyle/>
          <a:p>
            <a:r>
              <a:rPr lang="en-US" dirty="0">
                <a:solidFill>
                  <a:schemeClr val="accent5">
                    <a:lumMod val="40000"/>
                    <a:lumOff val="60000"/>
                  </a:schemeClr>
                </a:solidFill>
              </a:rPr>
              <a:t>5.4 Network Protocols Summary</a:t>
            </a:r>
            <a:br>
              <a:rPr lang="en-US" dirty="0"/>
            </a:b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6270389" cy="757551"/>
          </a:xfrm>
        </p:spPr>
        <p:txBody>
          <a:bodyPr/>
          <a:lstStyle/>
          <a:p>
            <a:r>
              <a:rPr lang="en-US" altLang="en-US" sz="1600" dirty="0"/>
              <a:t>Network Protocols Summary </a:t>
            </a:r>
            <a:br>
              <a:rPr lang="en-US" altLang="en-US" dirty="0"/>
            </a:br>
            <a:r>
              <a:rPr lang="en-US" altLang="en-US" dirty="0"/>
              <a:t>What Did I Learn in this Module?</a:t>
            </a:r>
            <a:endParaRPr lang="en-CA" altLang="en-US" dirty="0"/>
          </a:p>
        </p:txBody>
      </p:sp>
      <p:sp>
        <p:nvSpPr>
          <p:cNvPr id="13315" name="Content Placeholder 2"/>
          <p:cNvSpPr>
            <a:spLocks noGrp="1"/>
          </p:cNvSpPr>
          <p:nvPr>
            <p:ph idx="1"/>
          </p:nvPr>
        </p:nvSpPr>
        <p:spPr>
          <a:xfrm>
            <a:off x="151929" y="735497"/>
            <a:ext cx="8840141" cy="3794790"/>
          </a:xfrm>
        </p:spPr>
        <p:txBody>
          <a:bodyPr/>
          <a:lstStyle/>
          <a:p>
            <a:pPr marL="170180" lvl="2">
              <a:spcBef>
                <a:spcPts val="600"/>
              </a:spcBef>
              <a:spcAft>
                <a:spcPts val="600"/>
              </a:spcAft>
              <a:buClr>
                <a:schemeClr val="tx2"/>
              </a:buClr>
              <a:buSzPct val="90000"/>
              <a:buFont typeface="Arial" panose="020B0604020202020204" pitchFamily="34" charset="0"/>
              <a:buChar char="•"/>
            </a:pPr>
            <a:r>
              <a:rPr lang="en-US" sz="1600" dirty="0"/>
              <a:t>Networks come in all sizes and can be found in homes, businesses, and other organizations. The internet is the largest network in existence.</a:t>
            </a:r>
            <a:endParaRPr lang="en-US" sz="1600" dirty="0"/>
          </a:p>
          <a:p>
            <a:pPr marL="170180" lvl="2">
              <a:spcBef>
                <a:spcPts val="600"/>
              </a:spcBef>
              <a:spcAft>
                <a:spcPts val="600"/>
              </a:spcAft>
              <a:buClr>
                <a:schemeClr val="tx2"/>
              </a:buClr>
              <a:buSzPct val="90000"/>
              <a:buFont typeface="Arial" panose="020B0604020202020204" pitchFamily="34" charset="0"/>
              <a:buChar char="•"/>
            </a:pPr>
            <a:r>
              <a:rPr lang="en-US" sz="1600" dirty="0"/>
              <a:t>Servers are hosts that use specialized software to enable them to respond to requests for different types of data from clients.</a:t>
            </a:r>
            <a:endParaRPr lang="en-US" sz="1600" dirty="0"/>
          </a:p>
          <a:p>
            <a:pPr marL="170180" lvl="2">
              <a:spcBef>
                <a:spcPts val="600"/>
              </a:spcBef>
              <a:spcAft>
                <a:spcPts val="600"/>
              </a:spcAft>
              <a:buClr>
                <a:schemeClr val="tx2"/>
              </a:buClr>
              <a:buSzPct val="90000"/>
              <a:buFont typeface="Arial" panose="020B0604020202020204" pitchFamily="34" charset="0"/>
              <a:buChar char="•"/>
            </a:pPr>
            <a:r>
              <a:rPr lang="en-US" sz="1600" dirty="0"/>
              <a:t>Clients are hosts that use software applications such as web browsers, email clients, or file transfer applications to request data from servers.</a:t>
            </a:r>
            <a:endParaRPr lang="en-US" sz="1600" dirty="0"/>
          </a:p>
          <a:p>
            <a:pPr>
              <a:buFont typeface="Arial" panose="020B0604020202020204" pitchFamily="34" charset="0"/>
              <a:buChar char="•"/>
            </a:pPr>
            <a:r>
              <a:rPr lang="en-US" sz="1600" dirty="0"/>
              <a:t>Larger businesses may connect to Tier 2 ISPs through a Point of Presence (POP).</a:t>
            </a:r>
            <a:endParaRPr lang="en-US" sz="1600" dirty="0"/>
          </a:p>
          <a:p>
            <a:pPr>
              <a:buFont typeface="Arial" panose="020B0604020202020204" pitchFamily="34" charset="0"/>
              <a:buChar char="•"/>
            </a:pPr>
            <a:r>
              <a:rPr lang="en-US" sz="1600" dirty="0"/>
              <a:t>Tier 3 ISPs connect homes and businesses to the internet</a:t>
            </a:r>
            <a:endParaRPr lang="en-US" sz="1600" dirty="0"/>
          </a:p>
          <a:p>
            <a:pPr>
              <a:buFont typeface="Arial" panose="020B0604020202020204" pitchFamily="34" charset="0"/>
              <a:buChar char="•"/>
            </a:pPr>
            <a:r>
              <a:rPr lang="en-US" sz="1600" dirty="0"/>
              <a:t>Network protocols specify many features of network communication such as message encoding, message formatting and encapsulation, and delivery options.</a:t>
            </a:r>
            <a:endParaRPr lang="en-US" sz="1600" dirty="0"/>
          </a:p>
          <a:p>
            <a:pPr>
              <a:buFont typeface="Arial" panose="020B0604020202020204" pitchFamily="34" charset="0"/>
              <a:buChar char="•"/>
            </a:pPr>
            <a:r>
              <a:rPr lang="en-US" sz="1600" dirty="0"/>
              <a:t>Protocols specify how messages are structured and the way that networking devices share information about pathways to other networks. </a:t>
            </a:r>
            <a:endParaRPr lang="en-US" sz="1600" dirty="0"/>
          </a:p>
        </p:txBody>
      </p:sp>
    </p:spTree>
  </p:cSld>
  <p:clrMapOvr>
    <a:masterClrMapping/>
  </p:clrMapOvr>
  <p:transition spd="slow">
    <p:wip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5817140" cy="757551"/>
          </a:xfrm>
        </p:spPr>
        <p:txBody>
          <a:bodyPr/>
          <a:lstStyle/>
          <a:p>
            <a:r>
              <a:rPr lang="en-US" altLang="en-US" sz="1600" dirty="0"/>
              <a:t>Network Protocols Summary</a:t>
            </a:r>
            <a:br>
              <a:rPr lang="en-US" altLang="en-US" dirty="0"/>
            </a:br>
            <a:r>
              <a:rPr lang="en-US" altLang="en-US" dirty="0"/>
              <a:t>What Did I Learn in this Module? (Contd.)</a:t>
            </a:r>
            <a:endParaRPr lang="en-CA" altLang="en-US" dirty="0"/>
          </a:p>
        </p:txBody>
      </p:sp>
      <p:sp>
        <p:nvSpPr>
          <p:cNvPr id="13315" name="Content Placeholder 2"/>
          <p:cNvSpPr>
            <a:spLocks noGrp="1"/>
          </p:cNvSpPr>
          <p:nvPr>
            <p:ph idx="1"/>
          </p:nvPr>
        </p:nvSpPr>
        <p:spPr>
          <a:xfrm>
            <a:off x="151929" y="786297"/>
            <a:ext cx="8840141" cy="3794790"/>
          </a:xfrm>
        </p:spPr>
        <p:txBody>
          <a:bodyPr/>
          <a:lstStyle/>
          <a:p>
            <a:pPr>
              <a:buFont typeface="Arial" panose="020B0604020202020204" pitchFamily="34" charset="0"/>
              <a:buChar char="•"/>
            </a:pPr>
            <a:r>
              <a:rPr lang="en-US" sz="1600" dirty="0"/>
              <a:t>Common protocols at the application layer of the suite are DNS, DHCP, POP3, and HTTPS.</a:t>
            </a:r>
            <a:endParaRPr lang="en-US" sz="1600" dirty="0"/>
          </a:p>
          <a:p>
            <a:pPr>
              <a:buFont typeface="Arial" panose="020B0604020202020204" pitchFamily="34" charset="0"/>
              <a:buChar char="•"/>
            </a:pPr>
            <a:r>
              <a:rPr lang="en-US" sz="1600" dirty="0"/>
              <a:t>The OSI model has seven layers. The TCP/IP model has four layers.</a:t>
            </a:r>
            <a:endParaRPr lang="en-US" sz="1600" dirty="0"/>
          </a:p>
          <a:p>
            <a:pPr marL="170180" lvl="2">
              <a:spcBef>
                <a:spcPts val="600"/>
              </a:spcBef>
              <a:spcAft>
                <a:spcPts val="600"/>
              </a:spcAft>
              <a:buClr>
                <a:schemeClr val="tx2"/>
              </a:buClr>
              <a:buSzPct val="90000"/>
              <a:buFont typeface="Arial" panose="020B0604020202020204" pitchFamily="34" charset="0"/>
              <a:buChar char="•"/>
            </a:pPr>
            <a:r>
              <a:rPr lang="en-US" sz="1600" dirty="0"/>
              <a:t>Data is broken into a series of smaller pieces and sent over the network. This is called segmentation. </a:t>
            </a:r>
            <a:endParaRPr lang="en-US" sz="1600" dirty="0"/>
          </a:p>
          <a:p>
            <a:pPr marL="170180" lvl="2">
              <a:spcBef>
                <a:spcPts val="600"/>
              </a:spcBef>
              <a:spcAft>
                <a:spcPts val="600"/>
              </a:spcAft>
              <a:buClr>
                <a:schemeClr val="tx2"/>
              </a:buClr>
              <a:buSzPct val="90000"/>
              <a:buFont typeface="Arial" panose="020B0604020202020204" pitchFamily="34" charset="0"/>
              <a:buChar char="•"/>
            </a:pPr>
            <a:r>
              <a:rPr lang="en-US" sz="1600" dirty="0"/>
              <a:t>Increased speed is gained because many data conversations can happen at the same time on the network. This is called multiplexing. </a:t>
            </a:r>
            <a:endParaRPr lang="en-US" sz="1600" dirty="0"/>
          </a:p>
          <a:p>
            <a:pPr marL="170180" lvl="2">
              <a:spcBef>
                <a:spcPts val="600"/>
              </a:spcBef>
              <a:spcAft>
                <a:spcPts val="600"/>
              </a:spcAft>
              <a:buClr>
                <a:schemeClr val="tx2"/>
              </a:buClr>
              <a:buSzPct val="90000"/>
              <a:buFont typeface="Arial" panose="020B0604020202020204" pitchFamily="34" charset="0"/>
              <a:buChar char="•"/>
            </a:pPr>
            <a:r>
              <a:rPr lang="en-US" sz="1600" dirty="0"/>
              <a:t>As data is passed down the protocol stack to be sent, different information is added by each layer. This process is called encapsulation. </a:t>
            </a:r>
            <a:endParaRPr lang="en-US" sz="1600" dirty="0"/>
          </a:p>
          <a:p>
            <a:pPr marL="170180" lvl="2">
              <a:spcBef>
                <a:spcPts val="600"/>
              </a:spcBef>
              <a:spcAft>
                <a:spcPts val="600"/>
              </a:spcAft>
              <a:buClr>
                <a:schemeClr val="tx2"/>
              </a:buClr>
              <a:buSzPct val="90000"/>
              <a:buFont typeface="Arial" panose="020B0604020202020204" pitchFamily="34" charset="0"/>
              <a:buChar char="•"/>
            </a:pPr>
            <a:r>
              <a:rPr lang="en-US" sz="1600" dirty="0"/>
              <a:t>The form that data takes at different layer is called a protocol data unit (PDU)</a:t>
            </a:r>
            <a:endParaRPr lang="en-US" sz="1600" dirty="0"/>
          </a:p>
          <a:p>
            <a:pPr marL="170180" lvl="2">
              <a:spcBef>
                <a:spcPts val="600"/>
              </a:spcBef>
              <a:spcAft>
                <a:spcPts val="600"/>
              </a:spcAft>
              <a:buClr>
                <a:schemeClr val="tx2"/>
              </a:buClr>
              <a:buSzPct val="90000"/>
              <a:buFont typeface="Arial" panose="020B0604020202020204" pitchFamily="34" charset="0"/>
              <a:buChar char="•"/>
            </a:pPr>
            <a:r>
              <a:rPr lang="en-US" sz="1600" dirty="0"/>
              <a:t>De-encapsulation is the process used by a receiving device to remove one or more of the protocol headers. </a:t>
            </a:r>
            <a:endParaRPr lang="en-US" sz="1600" dirty="0"/>
          </a:p>
          <a:p>
            <a:pPr marL="0" lvl="2" indent="0">
              <a:spcBef>
                <a:spcPts val="600"/>
              </a:spcBef>
              <a:spcAft>
                <a:spcPts val="600"/>
              </a:spcAft>
              <a:buClr>
                <a:schemeClr val="tx2"/>
              </a:buClr>
              <a:buSzPct val="90000"/>
              <a:buNone/>
            </a:pPr>
            <a:endParaRPr lang="en-US" sz="1600" dirty="0"/>
          </a:p>
        </p:txBody>
      </p:sp>
    </p:spTree>
  </p:cSld>
  <p:clrMapOvr>
    <a:masterClrMapping/>
  </p:clrMapOvr>
  <p:transition spd="slow">
    <p:wipe/>
  </p:transition>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1"/>
          <p:cNvSpPr>
            <a:spLocks noGrp="1" noChangeArrowheads="1"/>
          </p:cNvSpPr>
          <p:nvPr>
            <p:ph type="title"/>
          </p:nvPr>
        </p:nvSpPr>
        <p:spPr/>
        <p:txBody>
          <a:bodyPr/>
          <a:lstStyle/>
          <a:p>
            <a:pPr eaLnBrk="1" hangingPunct="1"/>
            <a:r>
              <a:rPr lang="en-US" sz="1400" dirty="0">
                <a:latin typeface="Arial" panose="020B0604020202020204" pitchFamily="34" charset="0"/>
              </a:rPr>
              <a:t>Module 5</a:t>
            </a:r>
            <a:br>
              <a:rPr lang="en-US" dirty="0">
                <a:latin typeface="Arial" panose="020B0604020202020204" pitchFamily="34" charset="0"/>
              </a:rPr>
            </a:br>
            <a:r>
              <a:rPr lang="en-US" dirty="0">
                <a:latin typeface="Arial" panose="020B0604020202020204" pitchFamily="34" charset="0"/>
              </a:rPr>
              <a:t>New Terms and Commands</a:t>
            </a:r>
            <a:endParaRPr lang="en-US" dirty="0">
              <a:latin typeface="Arial" panose="020B0604020202020204" pitchFamily="34" charset="0"/>
            </a:endParaRPr>
          </a:p>
        </p:txBody>
      </p:sp>
      <p:graphicFrame>
        <p:nvGraphicFramePr>
          <p:cNvPr id="3" name="Content Placeholder 2"/>
          <p:cNvGraphicFramePr>
            <a:graphicFrameLocks noGrp="1"/>
          </p:cNvGraphicFramePr>
          <p:nvPr>
            <p:ph idx="1"/>
          </p:nvPr>
        </p:nvGraphicFramePr>
        <p:xfrm>
          <a:off x="335666" y="838271"/>
          <a:ext cx="8461093" cy="2527500"/>
        </p:xfrm>
        <a:graphic>
          <a:graphicData uri="http://schemas.openxmlformats.org/drawingml/2006/table">
            <a:tbl>
              <a:tblPr firstRow="1" bandRow="1">
                <a:tableStyleId>{F5AB1C69-6EDB-4FF4-983F-18BD219EF322}</a:tableStyleId>
              </a:tblPr>
              <a:tblGrid>
                <a:gridCol w="4019427"/>
                <a:gridCol w="4441666"/>
              </a:tblGrid>
              <a:tr h="2527500">
                <a:tc>
                  <a:txBody>
                    <a:bodyPr/>
                    <a:lstStyle/>
                    <a:p>
                      <a:pPr marL="173355" indent="-173355">
                        <a:spcBef>
                          <a:spcPts val="200"/>
                        </a:spcBef>
                        <a:spcAft>
                          <a:spcPts val="200"/>
                        </a:spcAft>
                        <a:buFont typeface="Arial" panose="020B0604020202020204" pitchFamily="34" charset="0"/>
                        <a:buChar char="•"/>
                      </a:pPr>
                      <a:r>
                        <a:rPr lang="en-US" sz="1600" b="0" dirty="0">
                          <a:solidFill>
                            <a:schemeClr val="tx1"/>
                          </a:solidFill>
                          <a:latin typeface="+mn-lt"/>
                        </a:rPr>
                        <a:t>Small</a:t>
                      </a:r>
                      <a:r>
                        <a:rPr lang="en-US" sz="1600" b="0" baseline="0" dirty="0">
                          <a:solidFill>
                            <a:schemeClr val="tx1"/>
                          </a:solidFill>
                          <a:latin typeface="+mn-lt"/>
                        </a:rPr>
                        <a:t> office and home office (SOHO)</a:t>
                      </a:r>
                      <a:endParaRPr lang="en-US" sz="1600" b="0" dirty="0">
                        <a:solidFill>
                          <a:schemeClr val="tx1"/>
                        </a:solidFill>
                        <a:latin typeface="+mn-lt"/>
                      </a:endParaRPr>
                    </a:p>
                    <a:p>
                      <a:pPr marL="173355" indent="-173355">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Peer-to-peer</a:t>
                      </a:r>
                      <a:endParaRPr lang="en-US" sz="1600" b="0" kern="1200" dirty="0">
                        <a:solidFill>
                          <a:schemeClr val="tx1"/>
                        </a:solidFill>
                        <a:latin typeface="+mn-lt"/>
                        <a:ea typeface="+mn-ea"/>
                        <a:cs typeface="+mn-cs"/>
                      </a:endParaRPr>
                    </a:p>
                    <a:p>
                      <a:pPr marL="173355" marR="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US" sz="1600" b="0" kern="1200" dirty="0">
                          <a:solidFill>
                            <a:schemeClr val="tx1"/>
                          </a:solidFill>
                          <a:latin typeface="+mn-lt"/>
                          <a:ea typeface="+mn-ea"/>
                          <a:cs typeface="+mn-cs"/>
                        </a:rPr>
                        <a:t>Internet Exchange Point (IXP).</a:t>
                      </a:r>
                      <a:endParaRPr lang="en-US" sz="1600" b="0" kern="1200" dirty="0">
                        <a:solidFill>
                          <a:schemeClr val="tx1"/>
                        </a:solidFill>
                        <a:latin typeface="+mn-lt"/>
                        <a:ea typeface="+mn-ea"/>
                        <a:cs typeface="+mn-cs"/>
                      </a:endParaRPr>
                    </a:p>
                    <a:p>
                      <a:pPr marL="173355" marR="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US" sz="1600" b="0" kern="1200" dirty="0">
                          <a:solidFill>
                            <a:schemeClr val="tx1"/>
                          </a:solidFill>
                          <a:latin typeface="+mn-lt"/>
                          <a:ea typeface="+mn-ea"/>
                          <a:cs typeface="+mn-cs"/>
                        </a:rPr>
                        <a:t>Point Of Presence (POP)</a:t>
                      </a:r>
                      <a:endParaRPr lang="en-US" sz="1600" b="0" kern="1200" dirty="0">
                        <a:solidFill>
                          <a:schemeClr val="tx1"/>
                        </a:solidFill>
                        <a:latin typeface="+mn-lt"/>
                        <a:ea typeface="+mn-ea"/>
                        <a:cs typeface="+mn-cs"/>
                      </a:endParaRPr>
                    </a:p>
                    <a:p>
                      <a:pPr marL="173355" marR="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US" sz="1600" b="0" kern="1200" dirty="0">
                          <a:solidFill>
                            <a:schemeClr val="tx1"/>
                          </a:solidFill>
                          <a:latin typeface="+mn-lt"/>
                          <a:ea typeface="+mn-ea"/>
                          <a:cs typeface="+mn-cs"/>
                        </a:rPr>
                        <a:t>Bring Your Own Device (BYOD)</a:t>
                      </a:r>
                      <a:endParaRPr lang="en-US" sz="1600" b="0" kern="1200" dirty="0">
                        <a:solidFill>
                          <a:schemeClr val="tx1"/>
                        </a:solidFill>
                        <a:latin typeface="+mn-lt"/>
                        <a:ea typeface="+mn-ea"/>
                        <a:cs typeface="+mn-cs"/>
                      </a:endParaRPr>
                    </a:p>
                    <a:p>
                      <a:pPr marL="173355" indent="-173355" algn="l" defTabSz="685800" rtl="0" eaLnBrk="1" latinLnBrk="0" hangingPunct="1">
                        <a:spcBef>
                          <a:spcPts val="200"/>
                        </a:spcBef>
                        <a:spcAft>
                          <a:spcPts val="200"/>
                        </a:spcAft>
                        <a:buFont typeface="Arial" panose="020B0604020202020204" pitchFamily="34" charset="0"/>
                        <a:buChar char="•"/>
                      </a:pPr>
                      <a:endParaRPr lang="en-US" sz="1600" b="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spcBef>
                          <a:spcPts val="200"/>
                        </a:spcBef>
                        <a:spcAft>
                          <a:spcPts val="200"/>
                        </a:spcAft>
                        <a:buFont typeface="Arial" panose="020B0604020202020204" pitchFamily="34" charset="0"/>
                        <a:buChar char="•"/>
                      </a:pPr>
                      <a:r>
                        <a:rPr lang="en-US" sz="1600" b="0" baseline="0" dirty="0">
                          <a:solidFill>
                            <a:schemeClr val="tx1"/>
                          </a:solidFill>
                          <a:latin typeface="+mn-lt"/>
                        </a:rPr>
                        <a:t>Internet service provider (ISP)</a:t>
                      </a:r>
                      <a:endParaRPr lang="en-US" sz="1600" b="0" baseline="0" dirty="0">
                        <a:solidFill>
                          <a:schemeClr val="tx1"/>
                        </a:solidFill>
                        <a:latin typeface="+mn-lt"/>
                      </a:endParaRPr>
                    </a:p>
                    <a:p>
                      <a:pPr marL="285750" indent="-285750">
                        <a:spcBef>
                          <a:spcPts val="200"/>
                        </a:spcBef>
                        <a:spcAft>
                          <a:spcPts val="200"/>
                        </a:spcAft>
                        <a:buFont typeface="Arial" panose="020B0604020202020204" pitchFamily="34" charset="0"/>
                        <a:buChar char="•"/>
                      </a:pPr>
                      <a:r>
                        <a:rPr lang="en-US" sz="1600" b="0" baseline="0" dirty="0">
                          <a:solidFill>
                            <a:schemeClr val="tx1"/>
                          </a:solidFill>
                          <a:latin typeface="+mn-lt"/>
                        </a:rPr>
                        <a:t>Transmission control protocol (TCP)</a:t>
                      </a:r>
                      <a:endParaRPr lang="en-US" sz="1600" b="0" baseline="0" dirty="0">
                        <a:solidFill>
                          <a:schemeClr val="tx1"/>
                        </a:solidFill>
                        <a:latin typeface="+mn-lt"/>
                      </a:endParaRPr>
                    </a:p>
                    <a:p>
                      <a:pPr marL="285750" indent="-285750">
                        <a:spcBef>
                          <a:spcPts val="200"/>
                        </a:spcBef>
                        <a:spcAft>
                          <a:spcPts val="200"/>
                        </a:spcAft>
                        <a:buFont typeface="Arial" panose="020B0604020202020204" pitchFamily="34" charset="0"/>
                        <a:buChar char="•"/>
                      </a:pPr>
                      <a:r>
                        <a:rPr lang="en-US" sz="1600" b="0" baseline="0" dirty="0">
                          <a:solidFill>
                            <a:schemeClr val="tx1"/>
                          </a:solidFill>
                          <a:latin typeface="+mn-lt"/>
                        </a:rPr>
                        <a:t>User Datagram Protocol (UDP)</a:t>
                      </a:r>
                      <a:endParaRPr lang="en-US" sz="1600" b="0" baseline="0" dirty="0">
                        <a:solidFill>
                          <a:schemeClr val="tx1"/>
                        </a:solidFill>
                        <a:latin typeface="+mn-lt"/>
                      </a:endParaRPr>
                    </a:p>
                    <a:p>
                      <a:pPr marL="285750" indent="-285750">
                        <a:spcBef>
                          <a:spcPts val="200"/>
                        </a:spcBef>
                        <a:spcAft>
                          <a:spcPts val="200"/>
                        </a:spcAft>
                        <a:buFont typeface="Arial" panose="020B0604020202020204" pitchFamily="34" charset="0"/>
                        <a:buChar char="•"/>
                      </a:pPr>
                      <a:r>
                        <a:rPr lang="en-US" sz="1600" b="0" baseline="0" dirty="0">
                          <a:solidFill>
                            <a:schemeClr val="tx1"/>
                          </a:solidFill>
                          <a:latin typeface="+mn-lt"/>
                        </a:rPr>
                        <a:t>Open System Interconnection (OSI)</a:t>
                      </a:r>
                      <a:endParaRPr lang="en-US" sz="1600" b="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slow">
    <p:wip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5: Best Practices</a:t>
            </a:r>
            <a:endParaRPr lang="en-US" dirty="0"/>
          </a:p>
        </p:txBody>
      </p:sp>
      <p:sp>
        <p:nvSpPr>
          <p:cNvPr id="11266" name="Content Placeholder 1"/>
          <p:cNvSpPr>
            <a:spLocks noGrp="1" noChangeArrowheads="1"/>
          </p:cNvSpPr>
          <p:nvPr>
            <p:ph idx="1"/>
          </p:nvPr>
        </p:nvSpPr>
        <p:spPr>
          <a:xfrm>
            <a:off x="144065" y="798945"/>
            <a:ext cx="8853286" cy="3909242"/>
          </a:xfrm>
        </p:spPr>
        <p:txBody>
          <a:bodyPr/>
          <a:lstStyle/>
          <a:p>
            <a:pPr marL="0" indent="0">
              <a:lnSpc>
                <a:spcPct val="85000"/>
              </a:lnSpc>
              <a:spcBef>
                <a:spcPct val="30000"/>
              </a:spcBef>
              <a:buNone/>
            </a:pPr>
            <a:r>
              <a:rPr lang="en-US" sz="1600" dirty="0"/>
              <a:t>Prior to teaching Module 5, the instructor should:</a:t>
            </a:r>
            <a:endParaRPr lang="en-US" sz="1600" dirty="0"/>
          </a:p>
          <a:p>
            <a:pPr>
              <a:lnSpc>
                <a:spcPct val="85000"/>
              </a:lnSpc>
              <a:spcBef>
                <a:spcPct val="30000"/>
              </a:spcBef>
              <a:buFont typeface="Arial" panose="020B0604020202020204" pitchFamily="34" charset="0"/>
              <a:buChar char="•"/>
            </a:pPr>
            <a:r>
              <a:rPr lang="en-US" sz="1600" dirty="0"/>
              <a:t>Review the activities and assessments for this module.</a:t>
            </a:r>
            <a:endParaRPr lang="en-US" sz="1600" dirty="0"/>
          </a:p>
          <a:p>
            <a:pPr>
              <a:lnSpc>
                <a:spcPct val="85000"/>
              </a:lnSpc>
              <a:spcBef>
                <a:spcPct val="30000"/>
              </a:spcBef>
              <a:buFont typeface="Arial" panose="020B0604020202020204" pitchFamily="34" charset="0"/>
              <a:buChar char="•"/>
            </a:pPr>
            <a:r>
              <a:rPr lang="en-US" sz="1600" dirty="0"/>
              <a:t>Try to include as many questions as possible to keep students engaged during classroom presentation.</a:t>
            </a:r>
            <a:endParaRPr lang="en-US" sz="1600" dirty="0"/>
          </a:p>
          <a:p>
            <a:pPr marL="0" indent="0">
              <a:lnSpc>
                <a:spcPct val="85000"/>
              </a:lnSpc>
              <a:spcBef>
                <a:spcPct val="30000"/>
              </a:spcBef>
              <a:buNone/>
            </a:pPr>
            <a:endParaRPr lang="en-US" sz="1600" dirty="0"/>
          </a:p>
          <a:p>
            <a:pPr marL="0" indent="0">
              <a:lnSpc>
                <a:spcPct val="85000"/>
              </a:lnSpc>
              <a:spcBef>
                <a:spcPct val="30000"/>
              </a:spcBef>
              <a:buNone/>
            </a:pPr>
            <a:r>
              <a:rPr lang="en-US" sz="1600" b="1" dirty="0"/>
              <a:t>Topic 5.1</a:t>
            </a:r>
            <a:endParaRPr lang="en-US" sz="1600" b="1" dirty="0"/>
          </a:p>
          <a:p>
            <a:pPr marL="167005" indent="-167005">
              <a:lnSpc>
                <a:spcPct val="85000"/>
              </a:lnSpc>
              <a:spcBef>
                <a:spcPct val="30000"/>
              </a:spcBef>
              <a:buFont typeface="Arial" panose="020B0604020202020204" pitchFamily="34" charset="0"/>
              <a:buChar char="•"/>
            </a:pPr>
            <a:r>
              <a:rPr lang="en-US" sz="1600" dirty="0"/>
              <a:t>Ask the participants to share their understanding of the networks and their ranges.</a:t>
            </a:r>
            <a:endParaRPr lang="en-US" sz="1600" dirty="0"/>
          </a:p>
          <a:p>
            <a:pPr marL="167005" indent="-167005">
              <a:lnSpc>
                <a:spcPct val="85000"/>
              </a:lnSpc>
              <a:spcBef>
                <a:spcPct val="30000"/>
              </a:spcBef>
              <a:buFont typeface="Arial" panose="020B0604020202020204" pitchFamily="34" charset="0"/>
              <a:buChar char="•"/>
            </a:pPr>
            <a:r>
              <a:rPr lang="en-US" sz="1600" dirty="0"/>
              <a:t>Ask the class what do they know about </a:t>
            </a:r>
            <a:r>
              <a:rPr lang="en-IN" sz="1600" dirty="0"/>
              <a:t>client-server communications.</a:t>
            </a:r>
            <a:endParaRPr lang="en-IN" sz="1600" dirty="0"/>
          </a:p>
          <a:p>
            <a:pPr marL="167005" indent="-167005">
              <a:lnSpc>
                <a:spcPct val="85000"/>
              </a:lnSpc>
              <a:spcBef>
                <a:spcPct val="30000"/>
              </a:spcBef>
              <a:buFont typeface="Arial" panose="020B0604020202020204" pitchFamily="34" charset="0"/>
              <a:buChar char="•"/>
            </a:pPr>
            <a:r>
              <a:rPr lang="en-IN" sz="1600" dirty="0"/>
              <a:t>Ask the class to share any general example of network communication session.</a:t>
            </a:r>
            <a:endParaRPr lang="en-IN" sz="1600" dirty="0"/>
          </a:p>
          <a:p>
            <a:pPr marL="167005" indent="-167005">
              <a:lnSpc>
                <a:spcPct val="85000"/>
              </a:lnSpc>
              <a:spcBef>
                <a:spcPct val="30000"/>
              </a:spcBef>
              <a:buFont typeface="Arial" panose="020B0604020202020204" pitchFamily="34" charset="0"/>
              <a:buChar char="•"/>
            </a:pPr>
            <a:r>
              <a:rPr lang="en-IN" sz="1600" dirty="0"/>
              <a:t>Show an example of a network to the class and let them trace the path and share their understanding.</a:t>
            </a:r>
            <a:endParaRPr lang="en-IN" sz="1600" dirty="0"/>
          </a:p>
          <a:p>
            <a:pPr marL="733425" lvl="1" indent="-285750">
              <a:lnSpc>
                <a:spcPct val="85000"/>
              </a:lnSpc>
              <a:spcBef>
                <a:spcPct val="30000"/>
              </a:spcBef>
            </a:pPr>
            <a:endParaRPr lang="en-US" sz="1600" dirty="0"/>
          </a:p>
        </p:txBody>
      </p:sp>
    </p:spTree>
    <p:custDataLst>
      <p:tags r:id="rId1"/>
    </p:custData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5: Best Practices (Contd.)</a:t>
            </a:r>
            <a:endParaRPr lang="en-US" dirty="0"/>
          </a:p>
        </p:txBody>
      </p:sp>
      <p:sp>
        <p:nvSpPr>
          <p:cNvPr id="11266" name="Content Placeholder 1"/>
          <p:cNvSpPr>
            <a:spLocks noGrp="1" noChangeArrowheads="1"/>
          </p:cNvSpPr>
          <p:nvPr>
            <p:ph idx="1"/>
          </p:nvPr>
        </p:nvSpPr>
        <p:spPr>
          <a:xfrm>
            <a:off x="145357" y="655404"/>
            <a:ext cx="8998642" cy="4034162"/>
          </a:xfrm>
        </p:spPr>
        <p:txBody>
          <a:bodyPr/>
          <a:lstStyle/>
          <a:p>
            <a:pPr marL="0" indent="0">
              <a:lnSpc>
                <a:spcPct val="85000"/>
              </a:lnSpc>
              <a:spcBef>
                <a:spcPct val="30000"/>
              </a:spcBef>
              <a:buNone/>
            </a:pPr>
            <a:r>
              <a:rPr lang="en-US" altLang="ja-JP" sz="1600" b="1" dirty="0"/>
              <a:t>Topic 5.2</a:t>
            </a:r>
            <a:endParaRPr lang="en-US" altLang="ja-JP" sz="1600" b="1" dirty="0"/>
          </a:p>
          <a:p>
            <a:pPr marL="285750" lvl="1" indent="-285750">
              <a:lnSpc>
                <a:spcPct val="85000"/>
              </a:lnSpc>
              <a:spcBef>
                <a:spcPct val="30000"/>
              </a:spcBef>
              <a:spcAft>
                <a:spcPts val="600"/>
              </a:spcAft>
              <a:buSzPct val="100000"/>
            </a:pPr>
            <a:r>
              <a:rPr lang="en-US" sz="1600" dirty="0"/>
              <a:t>Ask the learners what do they know about network protocols.</a:t>
            </a:r>
            <a:endParaRPr lang="en-US" sz="1600" dirty="0"/>
          </a:p>
          <a:p>
            <a:pPr marL="285750" lvl="1" indent="-285750">
              <a:lnSpc>
                <a:spcPct val="85000"/>
              </a:lnSpc>
              <a:spcBef>
                <a:spcPct val="30000"/>
              </a:spcBef>
              <a:spcAft>
                <a:spcPts val="600"/>
              </a:spcAft>
              <a:buSzPct val="100000"/>
            </a:pPr>
            <a:r>
              <a:rPr lang="en-US" sz="1600" dirty="0"/>
              <a:t>Form an interactive session with the class by giving real time examples on message formatting and encapsulation and ask some related questions in the session.</a:t>
            </a:r>
            <a:endParaRPr lang="en-US" sz="1600" dirty="0"/>
          </a:p>
          <a:p>
            <a:pPr marL="285750" lvl="1" indent="-285750">
              <a:lnSpc>
                <a:spcPct val="85000"/>
              </a:lnSpc>
              <a:spcBef>
                <a:spcPct val="30000"/>
              </a:spcBef>
              <a:spcAft>
                <a:spcPts val="600"/>
              </a:spcAft>
              <a:buSzPct val="100000"/>
            </a:pPr>
            <a:r>
              <a:rPr lang="en-US" sz="1600" dirty="0"/>
              <a:t>Brief the methods of communication and then ask the learners to explain.</a:t>
            </a:r>
            <a:endParaRPr lang="en-US" sz="1600" dirty="0"/>
          </a:p>
          <a:p>
            <a:pPr marL="285750" lvl="1" indent="-285750">
              <a:lnSpc>
                <a:spcPct val="85000"/>
              </a:lnSpc>
              <a:spcBef>
                <a:spcPct val="30000"/>
              </a:spcBef>
              <a:spcAft>
                <a:spcPts val="600"/>
              </a:spcAft>
              <a:buSzPct val="100000"/>
            </a:pPr>
            <a:r>
              <a:rPr lang="en-US" sz="1600" dirty="0"/>
              <a:t>Question the participants about their knowledge on OSI reference model and TCP/IP protocol model.</a:t>
            </a:r>
            <a:endParaRPr lang="en-US" sz="1600" dirty="0"/>
          </a:p>
          <a:p>
            <a:pPr marL="0" indent="0">
              <a:lnSpc>
                <a:spcPct val="85000"/>
              </a:lnSpc>
              <a:spcBef>
                <a:spcPct val="30000"/>
              </a:spcBef>
              <a:buNone/>
            </a:pPr>
            <a:r>
              <a:rPr lang="en-US" sz="1600" b="1" dirty="0"/>
              <a:t>Topic 5.3</a:t>
            </a:r>
            <a:endParaRPr lang="en-US" sz="1600" b="1" dirty="0"/>
          </a:p>
          <a:p>
            <a:pPr marL="285750" lvl="1" indent="-285750">
              <a:lnSpc>
                <a:spcPct val="85000"/>
              </a:lnSpc>
              <a:spcBef>
                <a:spcPct val="30000"/>
              </a:spcBef>
              <a:spcAft>
                <a:spcPts val="600"/>
              </a:spcAft>
              <a:buSzPct val="100000"/>
            </a:pPr>
            <a:r>
              <a:rPr lang="en-US" sz="1600" dirty="0"/>
              <a:t>Explain the class about segmentation and multiplexing and then ask them to find the basic difference.</a:t>
            </a:r>
            <a:endParaRPr lang="en-US" sz="1600" dirty="0"/>
          </a:p>
          <a:p>
            <a:pPr marL="285750" lvl="1" indent="-285750">
              <a:lnSpc>
                <a:spcPct val="85000"/>
              </a:lnSpc>
              <a:spcBef>
                <a:spcPct val="30000"/>
              </a:spcBef>
              <a:spcAft>
                <a:spcPts val="600"/>
              </a:spcAft>
              <a:buSzPct val="100000"/>
            </a:pPr>
            <a:r>
              <a:rPr lang="en-US" sz="1600" dirty="0"/>
              <a:t>Briefly explain sequencing and then ask the learners about the importance of sequencing in segmenting messages.</a:t>
            </a:r>
            <a:endParaRPr lang="en-US" sz="1600" dirty="0"/>
          </a:p>
          <a:p>
            <a:pPr marL="285750" lvl="1" indent="-285750">
              <a:lnSpc>
                <a:spcPct val="85000"/>
              </a:lnSpc>
              <a:spcBef>
                <a:spcPct val="30000"/>
              </a:spcBef>
              <a:spcAft>
                <a:spcPts val="600"/>
              </a:spcAft>
              <a:buSzPct val="100000"/>
            </a:pPr>
            <a:r>
              <a:rPr lang="en-US" sz="1600" dirty="0"/>
              <a:t>Explain encapsulation and de-encapsulation to the class.</a:t>
            </a:r>
            <a:endParaRPr lang="en-US" dirty="0"/>
          </a:p>
          <a:p>
            <a:pPr marL="0" indent="0">
              <a:lnSpc>
                <a:spcPct val="85000"/>
              </a:lnSpc>
              <a:spcBef>
                <a:spcPct val="30000"/>
              </a:spcBef>
              <a:buNone/>
            </a:pPr>
            <a:endParaRPr lang="en-US" sz="1400" dirty="0"/>
          </a:p>
          <a:p>
            <a:pPr>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555" lvl="2" indent="-214630">
              <a:buFont typeface="Arial" panose="020B0604020202020204" pitchFamily="34" charset="0"/>
              <a:buChar char="•"/>
            </a:pPr>
            <a:endParaRPr lang="en-US" dirty="0"/>
          </a:p>
          <a:p>
            <a:pPr marL="630555" lvl="2" indent="-214630">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699592"/>
            <a:ext cx="6672708" cy="1508188"/>
          </a:xfrm>
        </p:spPr>
        <p:txBody>
          <a:bodyPr/>
          <a:lstStyle/>
          <a:p>
            <a:r>
              <a:rPr lang="en-US" dirty="0">
                <a:solidFill>
                  <a:schemeClr val="accent5">
                    <a:lumMod val="40000"/>
                    <a:lumOff val="60000"/>
                  </a:schemeClr>
                </a:solidFill>
              </a:rPr>
              <a:t>Module 5:Network Protocols</a:t>
            </a:r>
            <a:endParaRPr lang="en-US" dirty="0">
              <a:solidFill>
                <a:srgbClr val="FF0000"/>
              </a:solidFill>
            </a:endParaRP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CyberOps  Associates v1.0</a:t>
            </a:r>
            <a:endParaRPr lang="en-US" dirty="0">
              <a:solidFill>
                <a:schemeClr val="accent5">
                  <a:lumMod val="40000"/>
                  <a:lumOff val="60000"/>
                </a:schemeClr>
              </a:solidFill>
            </a:endParaRPr>
          </a:p>
          <a:p>
            <a:endParaRPr lang="en-US" dirty="0"/>
          </a:p>
        </p:txBody>
      </p:sp>
    </p:spTree>
    <p:custDataLst>
      <p:tags r:id="rId1"/>
    </p:custData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4"/>
            <a:ext cx="9144000" cy="612812"/>
          </a:xfrm>
        </p:spPr>
        <p:txBody>
          <a:bodyPr/>
          <a:lstStyle/>
          <a:p>
            <a:pPr eaLnBrk="1" hangingPunct="1"/>
            <a:r>
              <a:rPr lang="en-US" dirty="0"/>
              <a:t>Module Objectives</a:t>
            </a:r>
            <a:endParaRPr lang="en-US" dirty="0"/>
          </a:p>
        </p:txBody>
      </p:sp>
      <p:sp>
        <p:nvSpPr>
          <p:cNvPr id="6147" name="Content Placeholder 1"/>
          <p:cNvSpPr>
            <a:spLocks noGrp="1" noChangeArrowheads="1"/>
          </p:cNvSpPr>
          <p:nvPr>
            <p:ph idx="1"/>
          </p:nvPr>
        </p:nvSpPr>
        <p:spPr>
          <a:xfrm>
            <a:off x="99461" y="654206"/>
            <a:ext cx="8731272" cy="827461"/>
          </a:xfrm>
        </p:spPr>
        <p:txBody>
          <a:bodyPr/>
          <a:lstStyle/>
          <a:p>
            <a:pPr marL="0" indent="0">
              <a:buNone/>
            </a:pPr>
            <a:r>
              <a:rPr lang="en-US" sz="1600" b="1" dirty="0"/>
              <a:t>Module Title:</a:t>
            </a:r>
            <a:r>
              <a:rPr lang="en-US" sz="1600" dirty="0"/>
              <a:t> Network Protocols</a:t>
            </a:r>
            <a:endParaRPr lang="en-US" sz="1600" dirty="0"/>
          </a:p>
          <a:p>
            <a:pPr marL="0" indent="0">
              <a:buNone/>
            </a:pPr>
            <a:r>
              <a:rPr lang="en-US" sz="1600" b="1" dirty="0"/>
              <a:t>Module Objective:</a:t>
            </a:r>
            <a:r>
              <a:rPr lang="en-US" sz="1600" dirty="0"/>
              <a:t> Explain how protocols enable network operations.</a:t>
            </a:r>
            <a:endParaRPr lang="en-US" sz="1600" dirty="0"/>
          </a:p>
          <a:p>
            <a:pPr>
              <a:lnSpc>
                <a:spcPct val="85000"/>
              </a:lnSpc>
              <a:spcBef>
                <a:spcPct val="30000"/>
              </a:spcBef>
              <a:buFont typeface="Arial" panose="020B0604020202020204" pitchFamily="34" charset="0"/>
              <a:buChar char="•"/>
            </a:pPr>
            <a:endParaRPr lang="en-US" sz="1600" dirty="0"/>
          </a:p>
          <a:p>
            <a:pPr marL="375285" indent="-285750">
              <a:spcBef>
                <a:spcPct val="30000"/>
              </a:spcBef>
              <a:buFont typeface="Arial" panose="020B0604020202020204" pitchFamily="34" charset="0"/>
              <a:buChar char="•"/>
            </a:pPr>
            <a:endParaRPr lang="en-US" dirty="0"/>
          </a:p>
        </p:txBody>
      </p:sp>
      <p:graphicFrame>
        <p:nvGraphicFramePr>
          <p:cNvPr id="5" name="Table 4"/>
          <p:cNvGraphicFramePr>
            <a:graphicFrameLocks noGrp="1"/>
          </p:cNvGraphicFramePr>
          <p:nvPr/>
        </p:nvGraphicFramePr>
        <p:xfrm>
          <a:off x="342900" y="1698539"/>
          <a:ext cx="8267699" cy="1675473"/>
        </p:xfrm>
        <a:graphic>
          <a:graphicData uri="http://schemas.openxmlformats.org/drawingml/2006/table">
            <a:tbl>
              <a:tblPr firstRow="1" firstCol="1" bandRow="1">
                <a:tableStyleId>{5C22544A-7EE6-4342-B048-85BDC9FD1C3A}</a:tableStyleId>
              </a:tblPr>
              <a:tblGrid>
                <a:gridCol w="2919042"/>
                <a:gridCol w="5348657"/>
              </a:tblGrid>
              <a:tr h="369846">
                <a:tc>
                  <a:txBody>
                    <a:bodyPr/>
                    <a:lstStyle/>
                    <a:p>
                      <a:pPr marL="0" marR="0" algn="ctr">
                        <a:lnSpc>
                          <a:spcPct val="107000"/>
                        </a:lnSpc>
                        <a:spcBef>
                          <a:spcPts val="0"/>
                        </a:spcBef>
                        <a:spcAft>
                          <a:spcPts val="0"/>
                        </a:spcAft>
                      </a:pPr>
                      <a:r>
                        <a:rPr lang="en-US" sz="1100" dirty="0">
                          <a:effectLst/>
                        </a:rPr>
                        <a:t>Topic Title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c>
                  <a:txBody>
                    <a:bodyPr/>
                    <a:lstStyle/>
                    <a:p>
                      <a:pPr marL="0" marR="0" algn="ctr">
                        <a:lnSpc>
                          <a:spcPct val="107000"/>
                        </a:lnSpc>
                        <a:spcBef>
                          <a:spcPts val="0"/>
                        </a:spcBef>
                        <a:spcAft>
                          <a:spcPts val="0"/>
                        </a:spcAft>
                      </a:pPr>
                      <a:r>
                        <a:rPr lang="en-US" sz="1100" dirty="0">
                          <a:effectLst/>
                        </a:rPr>
                        <a:t>Topic Objective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r>
              <a:tr h="435209">
                <a:tc>
                  <a:txBody>
                    <a:bodyPr/>
                    <a:lstStyle/>
                    <a:p>
                      <a:pPr fontAlgn="ctr"/>
                      <a:r>
                        <a:rPr lang="en-US" sz="1100" b="1" dirty="0">
                          <a:effectLst/>
                        </a:rPr>
                        <a:t>Network Communications Process</a:t>
                      </a:r>
                      <a:endParaRPr lang="en-US" sz="1100" b="1" dirty="0">
                        <a:effectLst/>
                      </a:endParaRPr>
                    </a:p>
                  </a:txBody>
                  <a:tcPr marL="47625" marR="47625" marT="47625" marB="47625" anchor="ctr"/>
                </a:tc>
                <a:tc>
                  <a:txBody>
                    <a:bodyPr/>
                    <a:lstStyle/>
                    <a:p>
                      <a:pPr fontAlgn="ctr"/>
                      <a:r>
                        <a:rPr lang="en-US" sz="1100" b="0" dirty="0">
                          <a:effectLst/>
                        </a:rPr>
                        <a:t>Explain the basic operation of data networked communications.</a:t>
                      </a:r>
                      <a:endParaRPr lang="en-US" sz="1100" b="0" dirty="0">
                        <a:effectLst/>
                      </a:endParaRPr>
                    </a:p>
                  </a:txBody>
                  <a:tcPr marL="47625" marR="47625" marT="47625" marB="47625" anchor="ctr"/>
                </a:tc>
              </a:tr>
              <a:tr h="435209">
                <a:tc>
                  <a:txBody>
                    <a:bodyPr/>
                    <a:lstStyle/>
                    <a:p>
                      <a:pPr fontAlgn="ctr"/>
                      <a:r>
                        <a:rPr lang="en-US" sz="1100" b="1" dirty="0">
                          <a:effectLst/>
                        </a:rPr>
                        <a:t>Communications Protocols</a:t>
                      </a:r>
                      <a:endParaRPr lang="en-US" sz="1100" b="1" dirty="0">
                        <a:effectLst/>
                      </a:endParaRPr>
                    </a:p>
                  </a:txBody>
                  <a:tcPr marL="47625" marR="47625" marT="47625" marB="47625" anchor="ctr"/>
                </a:tc>
                <a:tc>
                  <a:txBody>
                    <a:bodyPr/>
                    <a:lstStyle/>
                    <a:p>
                      <a:pPr fontAlgn="ctr"/>
                      <a:r>
                        <a:rPr lang="en-US" sz="1100" b="0" dirty="0">
                          <a:effectLst/>
                        </a:rPr>
                        <a:t>Explain how protocols enable network operations.</a:t>
                      </a:r>
                      <a:endParaRPr lang="en-US" sz="1100" b="0" dirty="0">
                        <a:effectLst/>
                      </a:endParaRPr>
                    </a:p>
                  </a:txBody>
                  <a:tcPr marL="47625" marR="47625" marT="47625" marB="47625" anchor="ctr"/>
                </a:tc>
              </a:tr>
              <a:tr h="435209">
                <a:tc>
                  <a:txBody>
                    <a:bodyPr/>
                    <a:lstStyle/>
                    <a:p>
                      <a:pPr fontAlgn="ctr"/>
                      <a:r>
                        <a:rPr lang="en-US" sz="1100" b="1" dirty="0">
                          <a:effectLst/>
                        </a:rPr>
                        <a:t>Data Encapsulation</a:t>
                      </a:r>
                      <a:endParaRPr lang="en-US" sz="1100" b="1" dirty="0">
                        <a:effectLst/>
                      </a:endParaRPr>
                    </a:p>
                  </a:txBody>
                  <a:tcPr marL="47625" marR="47625" marT="47625" marB="47625" anchor="ctr"/>
                </a:tc>
                <a:tc>
                  <a:txBody>
                    <a:bodyPr/>
                    <a:lstStyle/>
                    <a:p>
                      <a:pPr fontAlgn="ctr"/>
                      <a:r>
                        <a:rPr lang="en-US" sz="1100" b="0" dirty="0">
                          <a:effectLst/>
                        </a:rPr>
                        <a:t>Explain how data encapsulation allows data to be transported across the network.</a:t>
                      </a:r>
                      <a:endParaRPr lang="en-US" sz="1100" b="0" dirty="0">
                        <a:effectLst/>
                      </a:endParaRPr>
                    </a:p>
                  </a:txBody>
                  <a:tcPr marL="47625" marR="47625" marT="47625" marB="47625" anchor="ctr"/>
                </a:tc>
              </a:tr>
            </a:tbl>
          </a:graphicData>
        </a:graphic>
      </p:graphicFrame>
    </p:spTree>
    <p:custDataLst>
      <p:tags r:id="rId1"/>
    </p:custDataLst>
  </p:cSld>
  <p:clrMapOvr>
    <a:masterClrMapping/>
  </p:clrMapOvr>
  <p:transition spd="slow">
    <p:wipe/>
  </p:transition>
</p:sld>
</file>

<file path=ppt/tags/tag1.xml><?xml version="1.0" encoding="utf-8"?>
<p:tagLst xmlns:p="http://schemas.openxmlformats.org/presentationml/2006/main">
  <p:tag name="ARTICULATE_SLIDE_THUMBNAIL_REFRESH" val="1"/>
</p:tagLst>
</file>

<file path=ppt/tags/tag10.xml><?xml version="1.0" encoding="utf-8"?>
<p:tagLst xmlns:p="http://schemas.openxmlformats.org/presentationml/2006/main">
  <p:tag name="ARTICULATE_SLIDE_THUMBNAIL_REFRESH" val="1"/>
</p:tagLst>
</file>

<file path=ppt/tags/tag11.xml><?xml version="1.0" encoding="utf-8"?>
<p:tagLst xmlns:p="http://schemas.openxmlformats.org/presentationml/2006/main">
  <p:tag name="ARTICULATE_SLIDE_THUMBNAIL_REFRESH" val="1"/>
</p:tagLst>
</file>

<file path=ppt/tags/tag12.xml><?xml version="1.0" encoding="utf-8"?>
<p:tagLst xmlns:p="http://schemas.openxmlformats.org/presentationml/2006/main">
  <p:tag name="ARTICULATE_SLIDE_THUMBNAIL_REFRESH" val="1"/>
</p:tagLst>
</file>

<file path=ppt/tags/tag13.xml><?xml version="1.0" encoding="utf-8"?>
<p:tagLst xmlns:p="http://schemas.openxmlformats.org/presentationml/2006/main">
  <p:tag name="ARTICULATE_SLIDE_THUMBNAIL_REFRESH" val="1"/>
</p:tagLst>
</file>

<file path=ppt/tags/tag14.xml><?xml version="1.0" encoding="utf-8"?>
<p:tagLst xmlns:p="http://schemas.openxmlformats.org/presentationml/2006/main">
  <p:tag name="ARTICULATE_SLIDE_THUMBNAIL_REFRESH" val="1"/>
</p:tagLst>
</file>

<file path=ppt/tags/tag15.xml><?xml version="1.0" encoding="utf-8"?>
<p:tagLst xmlns:p="http://schemas.openxmlformats.org/presentationml/2006/main">
  <p:tag name="ARTICULATE_SLIDE_THUMBNAIL_REFRESH" val="1"/>
</p:tagLst>
</file>

<file path=ppt/tags/tag16.xml><?xml version="1.0" encoding="utf-8"?>
<p:tagLst xmlns:p="http://schemas.openxmlformats.org/presentationml/2006/main">
  <p:tag name="ARTICULATE_SLIDE_THUMBNAIL_REFRESH" val="1"/>
</p:tagLst>
</file>

<file path=ppt/tags/tag17.xml><?xml version="1.0" encoding="utf-8"?>
<p:tagLst xmlns:p="http://schemas.openxmlformats.org/presentationml/2006/main">
  <p:tag name="ARTICULATE_SLIDE_THUMBNAIL_REFRESH" val="1"/>
</p:tagLst>
</file>

<file path=ppt/tags/tag18.xml><?xml version="1.0" encoding="utf-8"?>
<p:tagLst xmlns:p="http://schemas.openxmlformats.org/presentationml/2006/main">
  <p:tag name="ARTICULATE_SLIDE_THUMBNAIL_REFRESH" val="1"/>
</p:tagLst>
</file>

<file path=ppt/tags/tag19.xml><?xml version="1.0" encoding="utf-8"?>
<p:tagLst xmlns:p="http://schemas.openxmlformats.org/presentationml/2006/main">
  <p:tag name="ARTICULATE_SLIDE_THUMBNAIL_REFRESH" val="1"/>
</p:tagLst>
</file>

<file path=ppt/tags/tag2.xml><?xml version="1.0" encoding="utf-8"?>
<p:tagLst xmlns:p="http://schemas.openxmlformats.org/presentationml/2006/main">
  <p:tag name="ARTICULATE_SLIDE_THUMBNAIL_REFRESH" val="1"/>
</p:tagLst>
</file>

<file path=ppt/tags/tag20.xml><?xml version="1.0" encoding="utf-8"?>
<p:tagLst xmlns:p="http://schemas.openxmlformats.org/presentationml/2006/main">
  <p:tag name="ARTICULATE_SLIDE_THUMBNAIL_REFRESH" val="1"/>
</p:tagLst>
</file>

<file path=ppt/tags/tag21.xml><?xml version="1.0" encoding="utf-8"?>
<p:tagLst xmlns:p="http://schemas.openxmlformats.org/presentationml/2006/main">
  <p:tag name="ARTICULATE_SLIDE_THUMBNAIL_REFRESH" val="1"/>
</p:tagLst>
</file>

<file path=ppt/tags/tag22.xml><?xml version="1.0" encoding="utf-8"?>
<p:tagLst xmlns:p="http://schemas.openxmlformats.org/presentationml/2006/main">
  <p:tag name="ARTICULATE_SLIDE_THUMBNAIL_REFRESH" val="1"/>
</p:tagLst>
</file>

<file path=ppt/tags/tag23.xml><?xml version="1.0" encoding="utf-8"?>
<p:tagLst xmlns:p="http://schemas.openxmlformats.org/presentationml/2006/main">
  <p:tag name="ARTICULATE_SLIDE_THUMBNAIL_REFRESH" val="1"/>
</p:tagLst>
</file>

<file path=ppt/tags/tag24.xml><?xml version="1.0" encoding="utf-8"?>
<p:tagLst xmlns:p="http://schemas.openxmlformats.org/presentationml/2006/main">
  <p:tag name="ARTICULATE_SLIDE_THUMBNAIL_REFRESH" val="1"/>
</p:tagLst>
</file>

<file path=ppt/tags/tag25.xml><?xml version="1.0" encoding="utf-8"?>
<p:tagLst xmlns:p="http://schemas.openxmlformats.org/presentationml/2006/main">
  <p:tag name="ARTICULATE_SLIDE_THUMBNAIL_REFRESH" val="1"/>
</p:tagLst>
</file>

<file path=ppt/tags/tag26.xml><?xml version="1.0" encoding="utf-8"?>
<p:tagLst xmlns:p="http://schemas.openxmlformats.org/presentationml/2006/main">
  <p:tag name="ARTICULATE_SLIDE_THUMBNAIL_REFRESH" val="1"/>
</p:tagLst>
</file>

<file path=ppt/tags/tag27.xml><?xml version="1.0" encoding="utf-8"?>
<p:tagLst xmlns:p="http://schemas.openxmlformats.org/presentationml/2006/main">
  <p:tag name="ARTICULATE_SLIDE_THUMBNAIL_REFRESH" val="1"/>
</p:tagLst>
</file>

<file path=ppt/tags/tag28.xml><?xml version="1.0" encoding="utf-8"?>
<p:tagLst xmlns:p="http://schemas.openxmlformats.org/presentationml/2006/main">
  <p:tag name="ARTICULATE_SLIDE_THUMBNAIL_REFRESH" val="1"/>
</p:tagLst>
</file>

<file path=ppt/tags/tag29.xml><?xml version="1.0" encoding="utf-8"?>
<p:tagLst xmlns:p="http://schemas.openxmlformats.org/presentationml/2006/main">
  <p:tag name="ARTICULATE_SLIDE_THUMBNAIL_REFRESH" val="1"/>
</p:tagLst>
</file>

<file path=ppt/tags/tag3.xml><?xml version="1.0" encoding="utf-8"?>
<p:tagLst xmlns:p="http://schemas.openxmlformats.org/presentationml/2006/main">
  <p:tag name="ARTICULATE_SLIDE_THUMBNAIL_REFRESH" val="1"/>
</p:tagLst>
</file>

<file path=ppt/tags/tag30.xml><?xml version="1.0" encoding="utf-8"?>
<p:tagLst xmlns:p="http://schemas.openxmlformats.org/presentationml/2006/main">
  <p:tag name="ARTICULATE_SLIDE_THUMBNAIL_REFRESH" val="1"/>
</p:tagLst>
</file>

<file path=ppt/tags/tag31.xml><?xml version="1.0" encoding="utf-8"?>
<p:tagLst xmlns:p="http://schemas.openxmlformats.org/presentationml/2006/main">
  <p:tag name="ARTICULATE_SLIDE_THUMBNAIL_REFRESH" val="1"/>
</p:tagLst>
</file>

<file path=ppt/tags/tag32.xml><?xml version="1.0" encoding="utf-8"?>
<p:tagLst xmlns:p="http://schemas.openxmlformats.org/presentationml/2006/main">
  <p:tag name="ARTICULATE_SLIDE_THUMBNAIL_REFRESH" val="1"/>
</p:tagLst>
</file>

<file path=ppt/tags/tag33.xml><?xml version="1.0" encoding="utf-8"?>
<p:tagLst xmlns:p="http://schemas.openxmlformats.org/presentationml/2006/main">
  <p:tag name="ARTICULATE_SLIDE_THUMBNAIL_REFRESH" val="1"/>
</p:tagLst>
</file>

<file path=ppt/tags/tag34.xml><?xml version="1.0" encoding="utf-8"?>
<p:tagLst xmlns:p="http://schemas.openxmlformats.org/presentationml/2006/main">
  <p:tag name="ARTICULATE_SLIDE_THUMBNAIL_REFRESH" val="1"/>
</p:tagLst>
</file>

<file path=ppt/tags/tag35.xml><?xml version="1.0" encoding="utf-8"?>
<p:tagLst xmlns:p="http://schemas.openxmlformats.org/presentationml/2006/main">
  <p:tag name="ARTICULATE_SLIDE_THUMBNAIL_REFRESH" val="1"/>
</p:tagLst>
</file>

<file path=ppt/tags/tag36.xml><?xml version="1.0" encoding="utf-8"?>
<p:tagLst xmlns:p="http://schemas.openxmlformats.org/presentationml/2006/main">
  <p:tag name="ARTICULATE_SLIDE_THUMBNAIL_REFRESH" val="1"/>
</p:tagLst>
</file>

<file path=ppt/tags/tag37.xml><?xml version="1.0" encoding="utf-8"?>
<p:tagLst xmlns:p="http://schemas.openxmlformats.org/presentationml/2006/main">
  <p:tag name="ARTICULATE_SLIDE_THUMBNAIL_REFRESH" val="1"/>
</p:tagLst>
</file>

<file path=ppt/tags/tag38.xml><?xml version="1.0" encoding="utf-8"?>
<p:tagLst xmlns:p="http://schemas.openxmlformats.org/presentationml/2006/main">
  <p:tag name="ARTICULATE_SLIDE_THUMBNAIL_REFRESH" val="1"/>
</p:tagLst>
</file>

<file path=ppt/tags/tag39.xml><?xml version="1.0" encoding="utf-8"?>
<p:tagLst xmlns:p="http://schemas.openxmlformats.org/presentationml/2006/main">
  <p:tag name="ARTICULATE_SLIDE_THUMBNAIL_REFRESH" val="1"/>
</p:tagLst>
</file>

<file path=ppt/tags/tag4.xml><?xml version="1.0" encoding="utf-8"?>
<p:tagLst xmlns:p="http://schemas.openxmlformats.org/presentationml/2006/main">
  <p:tag name="ARTICULATE_SLIDE_THUMBNAIL_REFRESH" val="1"/>
</p:tagLst>
</file>

<file path=ppt/tags/tag40.xml><?xml version="1.0" encoding="utf-8"?>
<p:tagLst xmlns:p="http://schemas.openxmlformats.org/presentationml/2006/main">
  <p:tag name="ARTICULATE_SLIDE_THUMBNAIL_REFRESH" val="1"/>
</p:tagLst>
</file>

<file path=ppt/tags/tag41.xml><?xml version="1.0" encoding="utf-8"?>
<p:tagLst xmlns:p="http://schemas.openxmlformats.org/presentationml/2006/main">
  <p:tag name="ARTICULATE_SLIDE_THUMBNAIL_REFRESH" val="1"/>
</p:tagLst>
</file>

<file path=ppt/tags/tag42.xml><?xml version="1.0" encoding="utf-8"?>
<p:tagLst xmlns:p="http://schemas.openxmlformats.org/presentationml/2006/main">
  <p:tag name="ARTICULATE_SLIDE_THUMBNAIL_REFRESH" val="1"/>
</p:tagLst>
</file>

<file path=ppt/tags/tag43.xml><?xml version="1.0" encoding="utf-8"?>
<p:tagLst xmlns:p="http://schemas.openxmlformats.org/presentationml/2006/main">
  <p:tag name="ARTICULATE_SLIDE_THUMBNAIL_REFRESH" val="1"/>
</p:tagLst>
</file>

<file path=ppt/tags/tag44.xml><?xml version="1.0" encoding="utf-8"?>
<p:tagLst xmlns:p="http://schemas.openxmlformats.org/presentationml/2006/main">
  <p:tag name="ARTICULATE_SLIDE_THUMBNAIL_REFRESH" val="1"/>
</p:tagLst>
</file>

<file path=ppt/tags/tag45.xml><?xml version="1.0" encoding="utf-8"?>
<p:tagLst xmlns:p="http://schemas.openxmlformats.org/presentationml/2006/main">
  <p:tag name="ARTICULATE_SLIDE_THUMBNAIL_REFRESH" val="1"/>
</p:tagLst>
</file>

<file path=ppt/tags/tag46.xml><?xml version="1.0" encoding="utf-8"?>
<p:tagLst xmlns:p="http://schemas.openxmlformats.org/presentationml/2006/main">
  <p:tag name="ARTICULATE_SLIDE_THUMBNAIL_REFRESH" val="1"/>
</p:tagLst>
</file>

<file path=ppt/tags/tag47.xml><?xml version="1.0" encoding="utf-8"?>
<p:tagLst xmlns:p="http://schemas.openxmlformats.org/presentationml/2006/main">
  <p:tag name="ARTICULATE_SLIDE_THUMBNAIL_REFRESH" val="1"/>
</p:tagLst>
</file>

<file path=ppt/tags/tag48.xml><?xml version="1.0" encoding="utf-8"?>
<p:tagLst xmlns:p="http://schemas.openxmlformats.org/presentationml/2006/main">
  <p:tag name="ARTICULATE_SLIDE_THUMBNAIL_REFRESH" val="1"/>
</p:tagLst>
</file>

<file path=ppt/tags/tag49.xml><?xml version="1.0" encoding="utf-8"?>
<p:tagLst xmlns:p="http://schemas.openxmlformats.org/presentationml/2006/main">
  <p:tag name="ARTICULATE_SLIDE_THUMBNAIL_REFRESH" val="1"/>
</p:tagLst>
</file>

<file path=ppt/tags/tag5.xml><?xml version="1.0" encoding="utf-8"?>
<p:tagLst xmlns:p="http://schemas.openxmlformats.org/presentationml/2006/main">
  <p:tag name="ARTICULATE_SLIDE_THUMBNAIL_REFRESH" val="1"/>
</p:tagLst>
</file>

<file path=ppt/tags/tag50.xml><?xml version="1.0" encoding="utf-8"?>
<p:tagLst xmlns:p="http://schemas.openxmlformats.org/presentationml/2006/main">
  <p:tag name="ARTICULATE_SLIDE_THUMBNAIL_REFRESH" val="1"/>
</p:tagLst>
</file>

<file path=ppt/tags/tag51.xml><?xml version="1.0" encoding="utf-8"?>
<p:tagLst xmlns:p="http://schemas.openxmlformats.org/presentationml/2006/main">
  <p:tag name="ARTICULATE_SLIDE_THUMBNAIL_REFRESH" val="1"/>
</p:tagLst>
</file>

<file path=ppt/tags/tag52.xml><?xml version="1.0" encoding="utf-8"?>
<p:tagLst xmlns:p="http://schemas.openxmlformats.org/presentationml/2006/main">
  <p:tag name="ARTICULATE_SLIDE_THUMBNAIL_REFRESH" val="1"/>
</p:tagLst>
</file>

<file path=ppt/tags/tag53.xml><?xml version="1.0" encoding="utf-8"?>
<p:tagLst xmlns:p="http://schemas.openxmlformats.org/presentationml/2006/main">
  <p:tag name="ARTICULATE_SLIDE_THUMBNAIL_REFRESH" val="1"/>
</p:tagLst>
</file>

<file path=ppt/tags/tag54.xml><?xml version="1.0" encoding="utf-8"?>
<p:tagLst xmlns:p="http://schemas.openxmlformats.org/presentationml/2006/main">
  <p:tag name="ARTICULATE_SLIDE_THUMBNAIL_REFRESH" val="1"/>
</p:tagLst>
</file>

<file path=ppt/tags/tag55.xml><?xml version="1.0" encoding="utf-8"?>
<p:tagLst xmlns:p="http://schemas.openxmlformats.org/presentationml/2006/main">
  <p:tag name="ARTICULATE_SLIDE_THUMBNAIL_REFRESH" val="1"/>
</p:tagLst>
</file>

<file path=ppt/tags/tag56.xml><?xml version="1.0" encoding="utf-8"?>
<p:tagLst xmlns:p="http://schemas.openxmlformats.org/presentationml/2006/main">
  <p:tag name="ARTICULATE_SLIDE_THUMBNAIL_REFRESH" val="1"/>
</p:tagLst>
</file>

<file path=ppt/tags/tag57.xml><?xml version="1.0" encoding="utf-8"?>
<p:tagLst xmlns:p="http://schemas.openxmlformats.org/presentationml/2006/main">
  <p:tag name="ARTICULATE_SLIDE_COUNT" val="71"/>
  <p:tag name="ARTICULATE_PROJECT_OPEN" val="0"/>
</p:tagLst>
</file>

<file path=ppt/tags/tag6.xml><?xml version="1.0" encoding="utf-8"?>
<p:tagLst xmlns:p="http://schemas.openxmlformats.org/presentationml/2006/main">
  <p:tag name="ARTICULATE_SLIDE_THUMBNAIL_REFRESH" val="1"/>
</p:tagLst>
</file>

<file path=ppt/tags/tag7.xml><?xml version="1.0" encoding="utf-8"?>
<p:tagLst xmlns:p="http://schemas.openxmlformats.org/presentationml/2006/main">
  <p:tag name="ARTICULATE_SLIDE_THUMBNAIL_REFRESH" val="1"/>
</p:tagLst>
</file>

<file path=ppt/tags/tag8.xml><?xml version="1.0" encoding="utf-8"?>
<p:tagLst xmlns:p="http://schemas.openxmlformats.org/presentationml/2006/main">
  <p:tag name="ARTICULATE_SLIDE_THUMBNAIL_REFRESH" val="1"/>
</p:tagLst>
</file>

<file path=ppt/tags/tag9.xml><?xml version="1.0" encoding="utf-8"?>
<p:tagLst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0</TotalTime>
  <Words>27909</Words>
  <Application>WPS Presentation</Application>
  <PresentationFormat>On-screen Show (16:9)</PresentationFormat>
  <Paragraphs>741</Paragraphs>
  <Slides>59</Slides>
  <Notes>59</Notes>
  <HiddenSlides>7</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59</vt:i4>
      </vt:variant>
    </vt:vector>
  </HeadingPairs>
  <TitlesOfParts>
    <vt:vector size="76" baseType="lpstr">
      <vt:lpstr>Arial</vt:lpstr>
      <vt:lpstr>SimSun</vt:lpstr>
      <vt:lpstr>Wingdings</vt:lpstr>
      <vt:lpstr>MS PGothic</vt:lpstr>
      <vt:lpstr>CiscoSans Thin</vt:lpstr>
      <vt:lpstr>Segoe Print</vt:lpstr>
      <vt:lpstr>CiscoSans</vt:lpstr>
      <vt:lpstr>CiscoSans</vt:lpstr>
      <vt:lpstr>CiscoSans ExtraLight</vt:lpstr>
      <vt:lpstr>Arial</vt:lpstr>
      <vt:lpstr>CiscoSans ExtraLight</vt:lpstr>
      <vt:lpstr>Courier New</vt:lpstr>
      <vt:lpstr>Calibri</vt:lpstr>
      <vt:lpstr>Times New Roman</vt:lpstr>
      <vt:lpstr>Microsoft YaHei</vt:lpstr>
      <vt:lpstr>Arial Unicode MS</vt:lpstr>
      <vt:lpstr>Default Theme</vt:lpstr>
      <vt:lpstr>Module 5:Network Protocols</vt:lpstr>
      <vt:lpstr>Instructor Materials – Module 5 Planning Guide</vt:lpstr>
      <vt:lpstr>What to Expect in this Module</vt:lpstr>
      <vt:lpstr>Check Your Understanding</vt:lpstr>
      <vt:lpstr>Module 5: Activities</vt:lpstr>
      <vt:lpstr>Module 5: Best Practices</vt:lpstr>
      <vt:lpstr>Module 5: Best Practices (Contd.)</vt:lpstr>
      <vt:lpstr>Module 5:Network Protocols</vt:lpstr>
      <vt:lpstr>Module Objectives</vt:lpstr>
      <vt:lpstr>5.1 Network Communications Process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5.2 Communications Protocols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5.3 Data Encapsulation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5.4 Network Protocols Summary </vt:lpstr>
      <vt:lpstr>Network Protocols Summary  What Did I Learn in this Module?</vt:lpstr>
      <vt:lpstr>Network Protocols Summary What Did I Learn in this Module? (Contd.)</vt:lpstr>
      <vt:lpstr>Module 5 New Terms and Commands</vt:lpstr>
      <vt:lpstr>PowerPoint 演示文稿</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user</cp:lastModifiedBy>
  <cp:revision>1738</cp:revision>
  <dcterms:created xsi:type="dcterms:W3CDTF">2016-08-22T22:27:00Z</dcterms:created>
  <dcterms:modified xsi:type="dcterms:W3CDTF">2021-11-30T20:38:26Z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y fmtid="{D5CDD505-2E9C-101B-9397-08002B2CF9AE}" pid="10" name="ICV">
    <vt:lpwstr>9539B61A1EC54FAABCB83982876E76D8</vt:lpwstr>
  </property>
  <property fmtid="{D5CDD505-2E9C-101B-9397-08002B2CF9AE}" pid="11" name="KSOProductBuildVer">
    <vt:lpwstr>1033-11.2.0.10382</vt:lpwstr>
  </property>
</Properties>
</file>