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925" r:id="rId5"/>
    <p:sldId id="759" r:id="rId6"/>
    <p:sldId id="1093" r:id="rId7"/>
    <p:sldId id="1115" r:id="rId8"/>
    <p:sldId id="1110" r:id="rId9"/>
    <p:sldId id="1143" r:id="rId10"/>
    <p:sldId id="1144" r:id="rId11"/>
    <p:sldId id="1116" r:id="rId12"/>
    <p:sldId id="1117" r:id="rId13"/>
    <p:sldId id="1112" r:id="rId14"/>
    <p:sldId id="1113" r:id="rId15"/>
    <p:sldId id="1105" r:id="rId16"/>
    <p:sldId id="1079" r:id="rId17"/>
    <p:sldId id="1106" r:id="rId18"/>
    <p:sldId id="1107" r:id="rId19"/>
    <p:sldId id="1108" r:id="rId20"/>
    <p:sldId id="1099" r:id="rId21"/>
    <p:sldId id="1120" r:id="rId22"/>
    <p:sldId id="1142" r:id="rId23"/>
    <p:sldId id="1122" r:id="rId24"/>
    <p:sldId id="1123" r:id="rId25"/>
    <p:sldId id="1145" r:id="rId26"/>
    <p:sldId id="1076" r:id="rId27"/>
    <p:sldId id="291" r:id="rId28"/>
  </p:sldIdLst>
  <p:sldSz cx="9144000" cy="5143500" type="screen16x9"/>
  <p:notesSz cx="6858000" cy="9144000"/>
  <p:custDataLst>
    <p:tags r:id="rId33"/>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Telethia Willis (twillis)" initials="TW(" lastIdx="3" clrIdx="5"/>
  <p:cmAuthor id="6" name="Sneha Alex" initials="SA" lastIdx="2"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3" autoAdjust="0"/>
    <p:restoredTop sz="57826" autoAdjust="0"/>
  </p:normalViewPr>
  <p:slideViewPr>
    <p:cSldViewPr snapToGrid="0" showGuides="1">
      <p:cViewPr varScale="1">
        <p:scale>
          <a:sx n="55" d="100"/>
          <a:sy n="55" d="100"/>
        </p:scale>
        <p:origin x="1932" y="66"/>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gs" Target="tags/tag25.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r>
              <a:rPr lang="en-US" dirty="0">
                <a:solidFill>
                  <a:srgbClr val="AFE8FB"/>
                </a:solidFill>
              </a:rPr>
              <a:t>CyberOps Associate v1.0</a:t>
            </a:r>
            <a:endParaRPr lang="en-US" dirty="0">
              <a:solidFill>
                <a:srgbClr val="FF0000"/>
              </a:solidFill>
            </a:endParaRPr>
          </a:p>
          <a:p>
            <a:pPr algn="l">
              <a:buFont typeface="+mj-lt"/>
              <a:buNone/>
            </a:pPr>
            <a:r>
              <a:rPr lang="en-US" sz="1200" b="0" dirty="0"/>
              <a:t>Module 18: </a:t>
            </a:r>
            <a:r>
              <a:rPr lang="en-US" b="0" i="0" dirty="0">
                <a:solidFill>
                  <a:srgbClr val="58585B"/>
                </a:solidFill>
                <a:effectLst/>
                <a:latin typeface="CiscoSans"/>
              </a:rPr>
              <a:t>Understanding Defense</a:t>
            </a:r>
            <a:endParaRPr lang="en-US" b="0" i="0" dirty="0">
              <a:solidFill>
                <a:srgbClr val="58585B"/>
              </a:solidFill>
              <a:effectLst/>
              <a:latin typeface="CiscoSan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18.1.4 </a:t>
            </a:r>
            <a:r>
              <a:rPr lang="en-GB" dirty="0"/>
              <a:t>– </a:t>
            </a:r>
            <a:r>
              <a:rPr lang="en-US" b="0" i="0" dirty="0">
                <a:solidFill>
                  <a:srgbClr val="056153"/>
                </a:solidFill>
                <a:effectLst/>
                <a:latin typeface="CiscoSans"/>
              </a:rPr>
              <a:t>Identify Threats</a:t>
            </a:r>
            <a:endParaRPr lang="en-US" b="0" i="0" dirty="0">
              <a:solidFill>
                <a:srgbClr val="056153"/>
              </a:solidFill>
              <a:effectLst/>
              <a:latin typeface="CiscoSan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18.1.5 </a:t>
            </a:r>
            <a:r>
              <a:rPr lang="en-GB" dirty="0"/>
              <a:t>– </a:t>
            </a:r>
            <a:r>
              <a:rPr lang="en-US" b="0" i="0" dirty="0">
                <a:solidFill>
                  <a:srgbClr val="056153"/>
                </a:solidFill>
                <a:effectLst/>
                <a:latin typeface="CiscoSans"/>
              </a:rPr>
              <a:t>The Security Onion and The Security Artichoke</a:t>
            </a:r>
            <a:endParaRPr lang="en-US" b="0" i="0" dirty="0">
              <a:solidFill>
                <a:srgbClr val="056153"/>
              </a:solidFill>
              <a:effectLst/>
              <a:latin typeface="CiscoSan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b="0" i="0" dirty="0">
              <a:solidFill>
                <a:srgbClr val="056153"/>
              </a:solidFill>
              <a:effectLst/>
              <a:latin typeface="CiscoSan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18.1.5 </a:t>
            </a:r>
            <a:r>
              <a:rPr lang="en-GB" dirty="0"/>
              <a:t>– </a:t>
            </a:r>
            <a:r>
              <a:rPr lang="en-US" b="0" i="0" dirty="0">
                <a:solidFill>
                  <a:srgbClr val="056153"/>
                </a:solidFill>
                <a:effectLst/>
                <a:latin typeface="CiscoSans"/>
              </a:rPr>
              <a:t>The Security Onion and The Security Artichoke</a:t>
            </a:r>
            <a:endParaRPr lang="en-US" b="0" i="0" dirty="0">
              <a:solidFill>
                <a:srgbClr val="056153"/>
              </a:solidFill>
              <a:effectLst/>
              <a:latin typeface="CiscoSan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b="0" i="0" dirty="0">
              <a:solidFill>
                <a:srgbClr val="056153"/>
              </a:solidFill>
              <a:effectLst/>
              <a:latin typeface="CiscoSan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US" sz="1200" b="0" dirty="0"/>
              <a:t>18 –  </a:t>
            </a:r>
            <a:r>
              <a:rPr lang="en-US" b="0" i="0" dirty="0">
                <a:solidFill>
                  <a:srgbClr val="58585B"/>
                </a:solidFill>
                <a:effectLst/>
                <a:latin typeface="CiscoSans"/>
              </a:rPr>
              <a:t>Understanding Defense</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18.2 </a:t>
            </a:r>
            <a:r>
              <a:rPr lang="en-GB" dirty="0"/>
              <a:t>– </a:t>
            </a:r>
            <a:r>
              <a:rPr lang="en-US" dirty="0">
                <a:solidFill>
                  <a:schemeClr val="accent5">
                    <a:lumMod val="40000"/>
                    <a:lumOff val="60000"/>
                  </a:schemeClr>
                </a:solidFill>
              </a:rPr>
              <a:t>Security Policies, Regulations, and Standards</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10 min</a:t>
            </a:r>
            <a:endParaRPr lang="en-US" sz="1000" b="0" dirty="0"/>
          </a:p>
          <a:p>
            <a:pPr marL="171450" lvl="0" indent="-171450">
              <a:buFont typeface="Arial" panose="020B0604020202020204" pitchFamily="34" charset="0"/>
              <a:buChar char="•"/>
            </a:pPr>
            <a:r>
              <a:rPr lang="en-US" sz="1050" b="1" dirty="0"/>
              <a:t>Instructor Notes: </a:t>
            </a:r>
            <a:endParaRPr lang="en-US" sz="1050" b="0" i="0" dirty="0">
              <a:solidFill>
                <a:schemeClr val="tx1"/>
              </a:solidFill>
              <a:effectLst/>
              <a:latin typeface="+mn-lt"/>
            </a:endParaRPr>
          </a:p>
          <a:p>
            <a:pPr marL="628650" lvl="1" indent="-171450">
              <a:buFont typeface="Arial" panose="020B0604020202020204" pitchFamily="34" charset="0"/>
              <a:buChar char="•"/>
            </a:pPr>
            <a:r>
              <a:rPr lang="en-US" sz="1200" b="0" i="0" dirty="0">
                <a:solidFill>
                  <a:srgbClr val="58585B"/>
                </a:solidFill>
                <a:effectLst/>
                <a:latin typeface="CiscoSans"/>
              </a:rPr>
              <a:t>Give a brief introduction of the topic to the learners.</a:t>
            </a:r>
            <a:endParaRPr lang="en-US" sz="1200" b="0" i="0" dirty="0">
              <a:solidFill>
                <a:srgbClr val="58585B"/>
              </a:solidFill>
              <a:effectLst/>
              <a:latin typeface="CiscoSans"/>
            </a:endParaRPr>
          </a:p>
          <a:p>
            <a:pPr marL="628650" lvl="1" indent="-171450">
              <a:buFont typeface="Arial" panose="020B0604020202020204" pitchFamily="34" charset="0"/>
              <a:buChar char="•"/>
            </a:pPr>
            <a:r>
              <a:rPr lang="en-US" sz="1200" b="0" i="0" dirty="0">
                <a:solidFill>
                  <a:srgbClr val="58585B"/>
                </a:solidFill>
                <a:effectLst/>
                <a:latin typeface="CiscoSans"/>
              </a:rPr>
              <a:t>Ensure the learners have knowledge regarding</a:t>
            </a:r>
            <a:r>
              <a:rPr lang="en-US" sz="1200" b="0" i="0" baseline="0" dirty="0">
                <a:solidFill>
                  <a:srgbClr val="58585B"/>
                </a:solidFill>
                <a:effectLst/>
                <a:latin typeface="CiscoSans"/>
              </a:rPr>
              <a:t> </a:t>
            </a:r>
            <a:r>
              <a:rPr lang="en-US" sz="1200" b="0" i="0" dirty="0">
                <a:solidFill>
                  <a:srgbClr val="58585B"/>
                </a:solidFill>
                <a:effectLst/>
                <a:latin typeface="CiscoSans"/>
              </a:rPr>
              <a:t>the business policies and security policies.</a:t>
            </a:r>
            <a:endParaRPr lang="en-US" sz="1200" b="0" i="0" dirty="0">
              <a:solidFill>
                <a:srgbClr val="58585B"/>
              </a:solidFill>
              <a:effectLst/>
              <a:latin typeface="CiscoSans"/>
            </a:endParaRPr>
          </a:p>
          <a:p>
            <a:pPr marL="628650" lvl="1" indent="-171450">
              <a:buFont typeface="Arial" panose="020B0604020202020204" pitchFamily="34" charset="0"/>
              <a:buChar char="•"/>
            </a:pPr>
            <a:r>
              <a:rPr lang="en-US" sz="1200" b="0" i="0" dirty="0">
                <a:solidFill>
                  <a:srgbClr val="58585B"/>
                </a:solidFill>
                <a:effectLst/>
                <a:latin typeface="CiscoSans"/>
              </a:rPr>
              <a:t>Discuss the</a:t>
            </a:r>
            <a:r>
              <a:rPr lang="en-US" altLang="ja-JP" sz="1200" dirty="0"/>
              <a:t> BYOD policies and its benefits with the learners.</a:t>
            </a:r>
            <a:endParaRPr lang="en-US" altLang="ja-JP" sz="1200" dirty="0"/>
          </a:p>
          <a:p>
            <a:pPr marL="628650" lvl="1" indent="-171450">
              <a:buFont typeface="Arial" panose="020B0604020202020204" pitchFamily="34" charset="0"/>
              <a:buChar char="•"/>
            </a:pPr>
            <a:r>
              <a:rPr lang="en-US" altLang="ja-JP" sz="1000" dirty="0"/>
              <a:t>By the end of the topic, discuss</a:t>
            </a:r>
            <a:r>
              <a:rPr lang="en-US" altLang="ja-JP" sz="1000" baseline="0" dirty="0"/>
              <a:t> </a:t>
            </a:r>
            <a:r>
              <a:rPr lang="en-US" altLang="ja-JP" sz="1000" dirty="0"/>
              <a:t>the regulatory and standards compliance with the learners.</a:t>
            </a:r>
            <a:endParaRPr lang="en-US" altLang="ja-JP" sz="1000"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1" dirty="0"/>
              <a:t>Key Points:</a:t>
            </a:r>
            <a:r>
              <a:rPr lang="en-US" sz="1100" b="1" dirty="0"/>
              <a:t>  </a:t>
            </a:r>
            <a:r>
              <a:rPr lang="en-US" b="0" i="0" dirty="0">
                <a:solidFill>
                  <a:srgbClr val="056153"/>
                </a:solidFill>
                <a:effectLst/>
                <a:latin typeface="CiscoSans"/>
              </a:rPr>
              <a:t>BYOD policies, business policies, security policies</a:t>
            </a:r>
            <a:endParaRPr lang="en-US" sz="1200" b="0" i="0" kern="1200" dirty="0">
              <a:solidFill>
                <a:schemeClr val="tx1"/>
              </a:solidFill>
              <a:effectLst/>
              <a:latin typeface="+mn-lt"/>
              <a:ea typeface="+mn-ea"/>
              <a:cs typeface="+mn-cs"/>
            </a:endParaRPr>
          </a:p>
          <a:p>
            <a:pPr marL="0" lvl="0" indent="-28702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endParaRPr lang="en-US" sz="1200" b="0" dirty="0"/>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18.2.1</a:t>
            </a:r>
            <a:r>
              <a:rPr lang="en-GB" dirty="0"/>
              <a:t> – </a:t>
            </a:r>
            <a:r>
              <a:rPr lang="en-US" dirty="0"/>
              <a:t>Business Policies</a:t>
            </a:r>
            <a:endParaRPr lang="en-US" sz="1200" b="0" i="0" kern="1200" dirty="0">
              <a:solidFill>
                <a:schemeClr val="tx1"/>
              </a:solidFill>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endParaRPr lang="en-US" sz="1200" b="0" dirty="0"/>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18.2.1</a:t>
            </a:r>
            <a:r>
              <a:rPr lang="en-GB" dirty="0"/>
              <a:t> – </a:t>
            </a:r>
            <a:r>
              <a:rPr lang="en-US" dirty="0"/>
              <a:t>Business Policies</a:t>
            </a:r>
            <a:endParaRPr lang="en-US" sz="1200" b="0" i="0" kern="1200" dirty="0">
              <a:solidFill>
                <a:schemeClr val="tx1"/>
              </a:solidFill>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endParaRPr lang="en-US" sz="1200" b="0" dirty="0"/>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18.2.2</a:t>
            </a:r>
            <a:r>
              <a:rPr lang="en-GB" dirty="0"/>
              <a:t> – </a:t>
            </a:r>
            <a:r>
              <a:rPr lang="en-US" dirty="0"/>
              <a:t>Security Policy</a:t>
            </a:r>
            <a:endParaRPr lang="en-US" sz="1200" b="0" i="0" kern="1200" dirty="0">
              <a:solidFill>
                <a:schemeClr val="tx1"/>
              </a:solidFill>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endParaRPr lang="en-US" sz="1200" b="0" dirty="0"/>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18.2.2</a:t>
            </a:r>
            <a:r>
              <a:rPr lang="en-GB" dirty="0"/>
              <a:t> – </a:t>
            </a:r>
            <a:r>
              <a:rPr lang="en-US" dirty="0"/>
              <a:t>Security Policy</a:t>
            </a:r>
            <a:endParaRPr lang="en-US" sz="1200" b="0" i="0" kern="1200" dirty="0">
              <a:solidFill>
                <a:schemeClr val="tx1"/>
              </a:solidFill>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endParaRPr lang="en-US" sz="1200" b="0" dirty="0"/>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18.2.3</a:t>
            </a:r>
            <a:r>
              <a:rPr lang="en-GB" dirty="0"/>
              <a:t> – </a:t>
            </a:r>
            <a:r>
              <a:rPr lang="en-US" dirty="0"/>
              <a:t>BYOD Policies</a:t>
            </a:r>
            <a:endParaRPr lang="en-US" sz="1200" b="0" i="0" kern="1200" dirty="0">
              <a:solidFill>
                <a:schemeClr val="tx1"/>
              </a:solidFill>
              <a:latin typeface="+mn-lt"/>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endParaRPr lang="en-US" sz="1200" b="0" dirty="0"/>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18.2.3</a:t>
            </a:r>
            <a:r>
              <a:rPr lang="en-GB" dirty="0"/>
              <a:t> – </a:t>
            </a:r>
            <a:r>
              <a:rPr lang="en-US" dirty="0"/>
              <a:t>BYOD Policies</a:t>
            </a:r>
            <a:endParaRPr lang="en-US" sz="1200" b="0" i="0" kern="1200" dirty="0">
              <a:solidFill>
                <a:schemeClr val="tx1"/>
              </a:solidFill>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mj-lt"/>
              <a:buNone/>
            </a:pPr>
            <a:r>
              <a:rPr lang="en-US" sz="1200" b="0" dirty="0"/>
              <a:t>18 </a:t>
            </a:r>
            <a:r>
              <a:rPr lang="en-GB" dirty="0"/>
              <a:t>–</a:t>
            </a:r>
            <a:r>
              <a:rPr lang="en-US" sz="1200" b="0" dirty="0"/>
              <a:t> Understanding Defense</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18.0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18.0.2</a:t>
            </a:r>
            <a:r>
              <a:rPr lang="en-GB" dirty="0"/>
              <a:t> – </a:t>
            </a:r>
            <a:r>
              <a:rPr lang="en-US" sz="1200" b="0" i="0" kern="1200" dirty="0">
                <a:solidFill>
                  <a:schemeClr val="tx1"/>
                </a:solidFill>
                <a:effectLst/>
                <a:latin typeface="+mn-lt"/>
                <a:ea typeface="+mn-ea"/>
                <a:cs typeface="+mn-cs"/>
              </a:rPr>
              <a:t>What Will I Learn in this Module?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endParaRPr lang="en-US" sz="1200" b="0" dirty="0"/>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r>
              <a:rPr lang="en-US" sz="1200" b="0" i="0" kern="1200" dirty="0">
                <a:solidFill>
                  <a:schemeClr val="tx1"/>
                </a:solidFill>
                <a:effectLst/>
                <a:latin typeface="+mn-lt"/>
                <a:ea typeface="+mn-ea"/>
                <a:cs typeface="+mn-cs"/>
              </a:rPr>
              <a:t>18.2.4</a:t>
            </a:r>
            <a:r>
              <a:rPr lang="en-GB" dirty="0"/>
              <a:t> – </a:t>
            </a:r>
            <a:r>
              <a:rPr lang="en-US" sz="1200" b="0" i="0" kern="1200" dirty="0">
                <a:solidFill>
                  <a:schemeClr val="tx1"/>
                </a:solidFill>
                <a:latin typeface="+mn-lt"/>
                <a:ea typeface="+mn-ea"/>
                <a:cs typeface="+mn-cs"/>
              </a:rPr>
              <a:t>Regulatory and Standards Compliance</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lgn="l">
              <a:buFont typeface="+mj-lt"/>
              <a:buNone/>
            </a:pPr>
            <a:r>
              <a:rPr lang="en-US" sz="1200" b="0" dirty="0"/>
              <a:t>18 –  </a:t>
            </a:r>
            <a:r>
              <a:rPr lang="en-US" b="0" i="0" dirty="0">
                <a:solidFill>
                  <a:srgbClr val="58585B"/>
                </a:solidFill>
                <a:effectLst/>
                <a:latin typeface="CiscoSans"/>
              </a:rPr>
              <a:t>Understanding Defense</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18.3 </a:t>
            </a:r>
            <a:r>
              <a:rPr lang="en-GB" dirty="0"/>
              <a:t>– </a:t>
            </a:r>
            <a:r>
              <a:rPr lang="en-US" b="0" i="0" dirty="0">
                <a:solidFill>
                  <a:srgbClr val="FFFFFF"/>
                </a:solidFill>
                <a:effectLst/>
                <a:latin typeface="CiscoSans"/>
              </a:rPr>
              <a:t>Understanding Defense Summary</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5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endParaRPr lang="en-US" sz="1000" kern="1200" dirty="0">
              <a:solidFill>
                <a:schemeClr val="tx1"/>
              </a:solidFill>
              <a:latin typeface="+mn-lt"/>
              <a:ea typeface="+mn-ea"/>
              <a:cs typeface="+mn-c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en-US" sz="1000" kern="1200" dirty="0">
                <a:solidFill>
                  <a:schemeClr val="tx1"/>
                </a:solidFill>
                <a:latin typeface="+mn-lt"/>
                <a:ea typeface="+mn-ea"/>
                <a:cs typeface="+mn-cs"/>
              </a:rPr>
              <a:t>Encourage</a:t>
            </a:r>
            <a:r>
              <a:rPr lang="en-IN" altLang="en-US" sz="1000" dirty="0">
                <a:latin typeface="Arial" panose="020B0604020202020204"/>
                <a:ea typeface="MS PGothic" panose="020B0600070205080204" pitchFamily="34" charset="-128"/>
                <a:cs typeface="Arial" panose="020B0604020202020204"/>
              </a:rPr>
              <a:t> them to complete the module quiz</a:t>
            </a:r>
            <a:r>
              <a:rPr lang="en-IN" altLang="en-US" sz="1000" baseline="0" dirty="0">
                <a:latin typeface="Arial" panose="020B0604020202020204"/>
                <a:ea typeface="MS PGothic" panose="020B0600070205080204" pitchFamily="34" charset="-128"/>
                <a:cs typeface="Arial" panose="020B0604020202020204"/>
              </a:rPr>
              <a:t> at section 18.3.2.</a:t>
            </a:r>
            <a:endParaRPr lang="en-IN" altLang="en-US" sz="1000" dirty="0">
              <a:latin typeface="Arial" panose="020B0604020202020204" pitchFamily="34" charset="0"/>
              <a:ea typeface="MS PGothic" panose="020B0600070205080204" pitchFamily="34" charset="-128"/>
              <a:cs typeface="Arial" panose="020B0604020202020204"/>
            </a:endParaRPr>
          </a:p>
          <a:p>
            <a:pPr marL="0" marR="0" lvl="0" indent="-28702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1" dirty="0"/>
              <a:t>Key Points: </a:t>
            </a:r>
            <a:r>
              <a:rPr lang="en-US" sz="1050" b="0" dirty="0"/>
              <a:t>NA</a:t>
            </a:r>
            <a:endParaRPr lang="en-US" sz="1200" b="0" i="0" kern="1200" dirty="0">
              <a:solidFill>
                <a:schemeClr val="tx1"/>
              </a:solidFill>
              <a:effectLst/>
              <a:latin typeface="+mn-lt"/>
              <a:ea typeface="+mn-ea"/>
              <a:cs typeface="+mn-cs"/>
            </a:endParaRPr>
          </a:p>
          <a:p>
            <a:pPr marL="0" lvl="0" indent="-28702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mj-lt"/>
              <a:buNone/>
            </a:pPr>
            <a:r>
              <a:rPr lang="en-US" sz="1200" b="0" dirty="0"/>
              <a:t>18 –  </a:t>
            </a:r>
            <a:r>
              <a:rPr lang="en-US" b="0" i="0" dirty="0">
                <a:solidFill>
                  <a:srgbClr val="58585B"/>
                </a:solidFill>
                <a:effectLst/>
                <a:latin typeface="CiscoSans"/>
              </a:rPr>
              <a:t>Understanding Defense</a:t>
            </a:r>
            <a:endParaRPr lang="en-US" b="0" i="0" dirty="0">
              <a:solidFill>
                <a:srgbClr val="58585B"/>
              </a:solidFill>
              <a:effectLst/>
              <a:latin typeface="CiscoSans"/>
            </a:endParaRPr>
          </a:p>
          <a:p>
            <a:pPr algn="l">
              <a:buFont typeface="+mj-lt"/>
              <a:buNone/>
            </a:pPr>
            <a:r>
              <a:rPr lang="en-US" sz="1200" b="0" dirty="0">
                <a:solidFill>
                  <a:srgbClr val="FF0000"/>
                </a:solidFill>
              </a:rPr>
              <a:t>18.3 </a:t>
            </a:r>
            <a:r>
              <a:rPr lang="en-GB" dirty="0"/>
              <a:t>– </a:t>
            </a:r>
            <a:r>
              <a:rPr lang="en-US" b="0" i="0" dirty="0">
                <a:solidFill>
                  <a:srgbClr val="FFFFFF"/>
                </a:solidFill>
                <a:effectLst/>
                <a:latin typeface="CiscoSans"/>
              </a:rPr>
              <a:t>Understanding Defense Summary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18.3.1</a:t>
            </a:r>
            <a:r>
              <a:rPr lang="en-GB" dirty="0"/>
              <a:t> – </a:t>
            </a:r>
            <a:r>
              <a:rPr lang="en-US" dirty="0"/>
              <a:t>What Did I Learn in this Module?</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mj-lt"/>
              <a:buNone/>
            </a:pPr>
            <a:r>
              <a:rPr lang="en-US" sz="1200" b="0" dirty="0"/>
              <a:t>18 –  </a:t>
            </a:r>
            <a:r>
              <a:rPr lang="en-US" b="0" i="0" dirty="0">
                <a:solidFill>
                  <a:srgbClr val="58585B"/>
                </a:solidFill>
                <a:effectLst/>
                <a:latin typeface="CiscoSans"/>
              </a:rPr>
              <a:t>Understanding Defense</a:t>
            </a:r>
            <a:endParaRPr lang="en-US" b="0" i="0" dirty="0">
              <a:solidFill>
                <a:srgbClr val="58585B"/>
              </a:solidFill>
              <a:effectLst/>
              <a:latin typeface="CiscoSans"/>
            </a:endParaRPr>
          </a:p>
          <a:p>
            <a:pPr algn="l">
              <a:buFont typeface="+mj-lt"/>
              <a:buNone/>
            </a:pPr>
            <a:r>
              <a:rPr lang="en-US" sz="1200" b="0" dirty="0">
                <a:solidFill>
                  <a:srgbClr val="FF0000"/>
                </a:solidFill>
              </a:rPr>
              <a:t>18.3 </a:t>
            </a:r>
            <a:r>
              <a:rPr lang="en-GB" dirty="0"/>
              <a:t>– </a:t>
            </a:r>
            <a:r>
              <a:rPr lang="en-US" b="0" i="0" dirty="0">
                <a:solidFill>
                  <a:srgbClr val="FFFFFF"/>
                </a:solidFill>
                <a:effectLst/>
                <a:latin typeface="CiscoSans"/>
              </a:rPr>
              <a:t>Understanding Defense Summary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18.3.1</a:t>
            </a:r>
            <a:r>
              <a:rPr lang="en-GB" dirty="0"/>
              <a:t> – </a:t>
            </a:r>
            <a:r>
              <a:rPr lang="en-US" dirty="0"/>
              <a:t>What Did I Learn in this Module?</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18.3.2 – Quiz – </a:t>
            </a:r>
            <a:r>
              <a:rPr lang="en-US" b="0" i="0" dirty="0">
                <a:solidFill>
                  <a:srgbClr val="056153"/>
                </a:solidFill>
                <a:effectLst/>
                <a:latin typeface="CiscoSans"/>
              </a:rPr>
              <a:t>Understanding Defense Quiz</a:t>
            </a:r>
            <a:endParaRPr lang="en-US" b="0" i="0" dirty="0">
              <a:solidFill>
                <a:srgbClr val="056153"/>
              </a:solidFill>
              <a:effectLst/>
              <a:latin typeface="CiscoSan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t>18 –  </a:t>
            </a:r>
            <a:r>
              <a:rPr lang="en-US" b="0" i="0" dirty="0">
                <a:solidFill>
                  <a:srgbClr val="58585B"/>
                </a:solidFill>
                <a:effectLst/>
                <a:latin typeface="CiscoSans"/>
              </a:rPr>
              <a:t>Understanding Defense</a:t>
            </a:r>
            <a:endParaRPr lang="en-US" b="0" i="0" dirty="0">
              <a:solidFill>
                <a:srgbClr val="58585B"/>
              </a:solidFill>
              <a:effectLst/>
              <a:latin typeface="CiscoSans"/>
            </a:endParaRPr>
          </a:p>
          <a:p>
            <a:pPr marL="0" marR="0" lvl="0" indent="0" algn="l" defTabSz="457200" rtl="0" eaLnBrk="1" fontAlgn="auto" latinLnBrk="0" hangingPunct="1">
              <a:lnSpc>
                <a:spcPct val="100000"/>
              </a:lnSpc>
              <a:spcBef>
                <a:spcPts val="0"/>
              </a:spcBef>
              <a:spcAft>
                <a:spcPts val="0"/>
              </a:spcAft>
              <a:buClrTx/>
              <a:buSzTx/>
              <a:buFontTx/>
              <a:buNone/>
              <a:defRPr/>
            </a:pPr>
            <a:r>
              <a:rPr lang="en-US" b="0" i="0" dirty="0">
                <a:solidFill>
                  <a:srgbClr val="58585B"/>
                </a:solidFill>
                <a:effectLst/>
                <a:latin typeface="CiscoSans"/>
              </a:rPr>
              <a:t>New Terms and Commands </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lgn="l">
              <a:buFont typeface="+mj-lt"/>
              <a:buNone/>
            </a:pPr>
            <a:r>
              <a:rPr lang="en-US" sz="1200" b="0" dirty="0"/>
              <a:t>18 –  </a:t>
            </a:r>
            <a:r>
              <a:rPr lang="en-US" b="0" i="0" dirty="0">
                <a:solidFill>
                  <a:srgbClr val="58585B"/>
                </a:solidFill>
                <a:effectLst/>
                <a:latin typeface="CiscoSans"/>
              </a:rPr>
              <a:t>Understanding Defense</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18.1 </a:t>
            </a:r>
            <a:r>
              <a:rPr lang="en-GB" dirty="0"/>
              <a:t>–</a:t>
            </a:r>
            <a:r>
              <a:rPr lang="en-US" sz="1200" b="0" dirty="0">
                <a:solidFill>
                  <a:srgbClr val="FF0000"/>
                </a:solidFill>
              </a:rPr>
              <a:t> Defense-in-Depth</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10 min</a:t>
            </a:r>
            <a:endParaRPr lang="en-US" sz="1000" b="0" dirty="0"/>
          </a:p>
          <a:p>
            <a:pPr marL="171450" lvl="0" indent="-171450">
              <a:buFont typeface="Arial" panose="020B0604020202020204" pitchFamily="34" charset="0"/>
              <a:buChar char="•"/>
            </a:pPr>
            <a:r>
              <a:rPr lang="en-US" sz="1050" b="1" dirty="0"/>
              <a:t>Instructor Notes:</a:t>
            </a:r>
            <a:endParaRPr lang="en-US" sz="1050" b="0" i="0" dirty="0">
              <a:solidFill>
                <a:schemeClr val="tx1"/>
              </a:solidFill>
              <a:effectLst/>
              <a:latin typeface="+mn-lt"/>
            </a:endParaRPr>
          </a:p>
          <a:p>
            <a:pPr marL="628650" lvl="1" indent="-171450">
              <a:buFont typeface="Arial" panose="020B0604020202020204" pitchFamily="34" charset="0"/>
              <a:buChar char="•"/>
            </a:pPr>
            <a:r>
              <a:rPr lang="en-US" sz="1200" b="0" i="0" dirty="0">
                <a:solidFill>
                  <a:srgbClr val="58585B"/>
                </a:solidFill>
                <a:effectLst/>
                <a:latin typeface="CiscoSans"/>
              </a:rPr>
              <a:t>Introduce the topic and explain how the defense-in-depth strategy is used to protect networks.</a:t>
            </a:r>
            <a:endParaRPr lang="en-US" sz="1200" b="0" i="0" dirty="0">
              <a:solidFill>
                <a:srgbClr val="58585B"/>
              </a:solidFill>
              <a:effectLst/>
              <a:latin typeface="CiscoSans"/>
            </a:endParaRPr>
          </a:p>
          <a:p>
            <a:pPr marL="628650" lvl="1" indent="-171450">
              <a:buFont typeface="Arial" panose="020B0604020202020204" pitchFamily="34" charset="0"/>
              <a:buChar char="•"/>
            </a:pPr>
            <a:r>
              <a:rPr lang="en-US" sz="1200" dirty="0"/>
              <a:t>Ensure the learners understand the analogies to describe a defense-in-depth approach.</a:t>
            </a:r>
            <a:endParaRPr lang="en-US" sz="1200" b="0" i="0" dirty="0">
              <a:solidFill>
                <a:srgbClr val="58585B"/>
              </a:solidFill>
              <a:effectLst/>
              <a:latin typeface="CiscoSan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1" dirty="0"/>
              <a:t>Key Points: </a:t>
            </a:r>
            <a:r>
              <a:rPr lang="en-US" sz="1400" b="0" i="0" dirty="0">
                <a:solidFill>
                  <a:srgbClr val="056153"/>
                </a:solidFill>
                <a:effectLst/>
                <a:latin typeface="CiscoSans"/>
              </a:rPr>
              <a:t>Assets, Vulnerabilities, Threats</a:t>
            </a:r>
            <a:r>
              <a:rPr lang="en-US" sz="1200" b="0" i="0" kern="1200" dirty="0">
                <a:solidFill>
                  <a:schemeClr val="tx1"/>
                </a:solidFill>
                <a:effectLst/>
                <a:latin typeface="+mn-lt"/>
                <a:ea typeface="+mn-ea"/>
                <a:cs typeface="+mn-cs"/>
              </a:rPr>
              <a:t>, Security Onion, Security Artichoke</a:t>
            </a:r>
            <a:endParaRPr lang="en-US" sz="1200" b="0" i="0" kern="1200" dirty="0">
              <a:solidFill>
                <a:schemeClr val="tx1"/>
              </a:solidFill>
              <a:effectLst/>
              <a:latin typeface="+mn-lt"/>
              <a:ea typeface="+mn-ea"/>
              <a:cs typeface="+mn-cs"/>
            </a:endParaRPr>
          </a:p>
          <a:p>
            <a:pPr marL="0" lvl="0" indent="-28702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18.1.1</a:t>
            </a:r>
            <a:r>
              <a:rPr lang="en-GB" dirty="0"/>
              <a:t> – </a:t>
            </a:r>
            <a:r>
              <a:rPr lang="en-US" b="0" i="0" dirty="0">
                <a:solidFill>
                  <a:srgbClr val="056153"/>
                </a:solidFill>
                <a:effectLst/>
                <a:latin typeface="CiscoSans"/>
              </a:rPr>
              <a:t>Assets, Vulnerabilities, Threats</a:t>
            </a:r>
            <a:endParaRPr lang="en-US" b="0" i="0" dirty="0">
              <a:solidFill>
                <a:srgbClr val="056153"/>
              </a:solidFill>
              <a:effectLst/>
              <a:latin typeface="CiscoSans"/>
            </a:endParaRPr>
          </a:p>
          <a:p>
            <a:endParaRPr lang="en-US" sz="1200" b="0" i="0" kern="1200" dirty="0">
              <a:solidFill>
                <a:schemeClr val="tx1"/>
              </a:solidFill>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18.1.2</a:t>
            </a:r>
            <a:r>
              <a:rPr lang="en-GB" dirty="0"/>
              <a:t> – Identify </a:t>
            </a:r>
            <a:r>
              <a:rPr lang="en-US" b="0" i="0" dirty="0">
                <a:solidFill>
                  <a:srgbClr val="056153"/>
                </a:solidFill>
                <a:effectLst/>
                <a:latin typeface="CiscoSans"/>
              </a:rPr>
              <a:t>Assets</a:t>
            </a:r>
            <a:endParaRPr lang="en-US" b="0" i="0" dirty="0">
              <a:solidFill>
                <a:srgbClr val="056153"/>
              </a:solidFill>
              <a:effectLst/>
              <a:latin typeface="CiscoSans"/>
            </a:endParaRPr>
          </a:p>
          <a:p>
            <a:endParaRPr lang="en-US" sz="1200" b="0" i="0" kern="1200" dirty="0">
              <a:solidFill>
                <a:schemeClr val="tx1"/>
              </a:solidFill>
              <a:latin typeface="+mn-lt"/>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18.1.3 </a:t>
            </a:r>
            <a:r>
              <a:rPr lang="en-GB" dirty="0"/>
              <a:t>– </a:t>
            </a:r>
            <a:r>
              <a:rPr lang="en-US" b="0" i="0" dirty="0">
                <a:solidFill>
                  <a:srgbClr val="056153"/>
                </a:solidFill>
                <a:effectLst/>
                <a:latin typeface="CiscoSans"/>
              </a:rPr>
              <a:t>Identify Vulnerabilities</a:t>
            </a:r>
            <a:endParaRPr lang="en-US" b="0" i="0" dirty="0">
              <a:solidFill>
                <a:srgbClr val="056153"/>
              </a:solidFill>
              <a:effectLst/>
              <a:latin typeface="CiscoSan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18.1.3 </a:t>
            </a:r>
            <a:r>
              <a:rPr lang="en-GB" dirty="0"/>
              <a:t>– </a:t>
            </a:r>
            <a:r>
              <a:rPr lang="en-US" b="0" i="0" dirty="0">
                <a:solidFill>
                  <a:srgbClr val="056153"/>
                </a:solidFill>
                <a:effectLst/>
                <a:latin typeface="CiscoSans"/>
              </a:rPr>
              <a:t>Identify Vulnerabilities</a:t>
            </a:r>
            <a:endParaRPr lang="en-US" b="0" i="0" dirty="0">
              <a:solidFill>
                <a:srgbClr val="056153"/>
              </a:solidFill>
              <a:effectLst/>
              <a:latin typeface="CiscoSan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18.1.3 </a:t>
            </a:r>
            <a:r>
              <a:rPr lang="en-GB" dirty="0"/>
              <a:t>– </a:t>
            </a:r>
            <a:r>
              <a:rPr lang="en-US" b="0" i="0" dirty="0">
                <a:solidFill>
                  <a:srgbClr val="056153"/>
                </a:solidFill>
                <a:effectLst/>
                <a:latin typeface="CiscoSans"/>
              </a:rPr>
              <a:t>Identify Vulnerabilities</a:t>
            </a:r>
            <a:endParaRPr lang="en-US" b="0" i="0" dirty="0">
              <a:solidFill>
                <a:srgbClr val="056153"/>
              </a:solidFill>
              <a:effectLst/>
              <a:latin typeface="CiscoSan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18.1.4 </a:t>
            </a:r>
            <a:r>
              <a:rPr lang="en-GB" dirty="0"/>
              <a:t>– </a:t>
            </a:r>
            <a:r>
              <a:rPr lang="en-US" b="0" i="0" dirty="0">
                <a:solidFill>
                  <a:srgbClr val="056153"/>
                </a:solidFill>
                <a:effectLst/>
                <a:latin typeface="CiscoSans"/>
              </a:rPr>
              <a:t>Identify Threats</a:t>
            </a:r>
            <a:endParaRPr lang="en-US" b="0" i="0" dirty="0">
              <a:solidFill>
                <a:srgbClr val="056153"/>
              </a:solidFill>
              <a:effectLst/>
              <a:latin typeface="CiscoSan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2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tags" Target="../tags/tag8.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410753"/>
            <a:ext cx="8010624" cy="1141247"/>
          </a:xfrm>
        </p:spPr>
        <p:txBody>
          <a:bodyPr/>
          <a:lstStyle/>
          <a:p>
            <a:pPr algn="l"/>
            <a:r>
              <a:rPr lang="en-US" dirty="0">
                <a:solidFill>
                  <a:schemeClr val="accent5">
                    <a:lumMod val="40000"/>
                    <a:lumOff val="60000"/>
                  </a:schemeClr>
                </a:solidFill>
              </a:rPr>
              <a:t>Module 18: Understanding Defense</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lang="en-US" dirty="0">
                <a:solidFill>
                  <a:srgbClr val="AFE8FB"/>
                </a:solidFill>
              </a:rPr>
              <a:t>CyberOps Associate v1.0</a:t>
            </a:r>
            <a:endParaRPr lang="en-US" dirty="0">
              <a:solidFill>
                <a:srgbClr val="FF0000"/>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Understanding Defense</a:t>
            </a:r>
            <a:br>
              <a:rPr lang="en-US" altLang="en-US" dirty="0"/>
            </a:br>
            <a:r>
              <a:rPr lang="en-US" dirty="0"/>
              <a:t>Identify Threats (Contd.)</a:t>
            </a:r>
            <a:endParaRPr lang="en-US" dirty="0"/>
          </a:p>
        </p:txBody>
      </p:sp>
      <p:sp>
        <p:nvSpPr>
          <p:cNvPr id="2" name="Content Placeholder 1"/>
          <p:cNvSpPr>
            <a:spLocks noGrp="1"/>
          </p:cNvSpPr>
          <p:nvPr>
            <p:ph idx="1"/>
          </p:nvPr>
        </p:nvSpPr>
        <p:spPr>
          <a:xfrm>
            <a:off x="144066" y="745380"/>
            <a:ext cx="8855868" cy="3652740"/>
          </a:xfrm>
        </p:spPr>
        <p:txBody>
          <a:bodyPr/>
          <a:lstStyle/>
          <a:p>
            <a:pPr>
              <a:buFont typeface="Arial" panose="020B0604020202020204" pitchFamily="34" charset="0"/>
              <a:buChar char="•"/>
            </a:pPr>
            <a:r>
              <a:rPr lang="en-IN" sz="1600" dirty="0"/>
              <a:t>The figure displays a</a:t>
            </a:r>
            <a:r>
              <a:rPr lang="en-US" sz="1600" dirty="0"/>
              <a:t> simple topology of a defense-in-depth approach:</a:t>
            </a:r>
            <a:endParaRPr lang="en-US" sz="1600" dirty="0"/>
          </a:p>
          <a:p>
            <a:pPr lvl="1">
              <a:buFont typeface="Arial" panose="020B0604020202020204" pitchFamily="34" charset="0"/>
              <a:buChar char="•"/>
            </a:pPr>
            <a:r>
              <a:rPr lang="en-US" sz="1600" b="1" dirty="0"/>
              <a:t>Edge router - </a:t>
            </a:r>
            <a:r>
              <a:rPr lang="en-US" sz="1600" dirty="0"/>
              <a:t>The first line of defense is known as an edge router (R1 in the figure). The edge router has a set of rules specifying which traffic it allows or denies. It passes all connections that are intended for the internal LAN to the firewall.</a:t>
            </a:r>
            <a:endParaRPr lang="en-US" sz="1600" dirty="0"/>
          </a:p>
          <a:p>
            <a:pPr lvl="1">
              <a:buFont typeface="Arial" panose="020B0604020202020204" pitchFamily="34" charset="0"/>
              <a:buChar char="•"/>
            </a:pPr>
            <a:r>
              <a:rPr lang="en-US" sz="1600" b="1" dirty="0"/>
              <a:t>Firewall -</a:t>
            </a:r>
            <a:r>
              <a:rPr lang="en-US" sz="1600" dirty="0"/>
              <a:t> A second line of defense is the firewall. The firewall is a checkpoint device that performs additional filtering and tracks the state of the connections. It denies the initiation of connections from the untrusted networks to the trusted network while enabling internal users to establish two-way connections to the untrusted networks.</a:t>
            </a:r>
            <a:endParaRPr lang="en-US" sz="1600" dirty="0"/>
          </a:p>
          <a:p>
            <a:pPr lvl="1">
              <a:buFont typeface="Arial" panose="020B0604020202020204" pitchFamily="34" charset="0"/>
              <a:buChar char="•"/>
            </a:pPr>
            <a:r>
              <a:rPr lang="en-US" sz="1600" b="1" i="0" dirty="0">
                <a:effectLst/>
              </a:rPr>
              <a:t>Internal router - </a:t>
            </a:r>
            <a:r>
              <a:rPr lang="en-US" sz="1600" b="0" i="0" dirty="0">
                <a:effectLst/>
              </a:rPr>
              <a:t>Another line of defense is the internal router (R2 in the figure). It can apply final filtering rules on the traffic before it is forwarded to its destination.</a:t>
            </a:r>
            <a:endParaRPr lang="en-US" sz="1600" b="0" i="0" dirty="0">
              <a:effectLst/>
            </a:endParaRPr>
          </a:p>
        </p:txBody>
      </p:sp>
      <p:pic>
        <p:nvPicPr>
          <p:cNvPr id="4" name="Picture 3"/>
          <p:cNvPicPr>
            <a:picLocks noChangeAspect="1" noChangeArrowheads="1"/>
          </p:cNvPicPr>
          <p:nvPr/>
        </p:nvPicPr>
        <p:blipFill rotWithShape="1">
          <a:blip r:embed="rId1"/>
          <a:srcRect l="4040" t="10542" r="3667" b="41063"/>
          <a:stretch>
            <a:fillRect/>
          </a:stretch>
        </p:blipFill>
        <p:spPr bwMode="auto">
          <a:xfrm>
            <a:off x="1406570" y="3592105"/>
            <a:ext cx="5983058" cy="1124372"/>
          </a:xfrm>
          <a:prstGeom prst="rect">
            <a:avLst/>
          </a:prstGeom>
          <a:noFill/>
          <a:ln w="9525">
            <a:solidFill>
              <a:schemeClr val="tx1">
                <a:lumMod val="60000"/>
                <a:lumOff val="40000"/>
              </a:schemeClr>
            </a:solidFill>
            <a:miter lim="800000"/>
            <a:headEnd/>
            <a:tailEnd/>
          </a:ln>
        </p:spPr>
      </p:pic>
    </p:spTree>
    <p:custDataLst>
      <p:tags r:id="rId2"/>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Understanding Defense</a:t>
            </a:r>
            <a:br>
              <a:rPr lang="en-US" altLang="en-US" dirty="0"/>
            </a:br>
            <a:r>
              <a:rPr lang="en-US" dirty="0"/>
              <a:t>The Security Onion and The Security Artichoke</a:t>
            </a:r>
            <a:endParaRPr lang="en-US" dirty="0"/>
          </a:p>
        </p:txBody>
      </p:sp>
      <p:sp>
        <p:nvSpPr>
          <p:cNvPr id="2" name="Content Placeholder 1"/>
          <p:cNvSpPr>
            <a:spLocks noGrp="1"/>
          </p:cNvSpPr>
          <p:nvPr>
            <p:ph idx="1"/>
          </p:nvPr>
        </p:nvSpPr>
        <p:spPr>
          <a:xfrm>
            <a:off x="144065" y="752052"/>
            <a:ext cx="8683411" cy="388596"/>
          </a:xfrm>
        </p:spPr>
        <p:txBody>
          <a:bodyPr/>
          <a:lstStyle/>
          <a:p>
            <a:pPr marL="0" indent="0" algn="l">
              <a:spcBef>
                <a:spcPts val="300"/>
              </a:spcBef>
              <a:spcAft>
                <a:spcPts val="300"/>
              </a:spcAft>
              <a:buNone/>
            </a:pPr>
            <a:r>
              <a:rPr lang="en-US" sz="1600" b="0" i="0" dirty="0">
                <a:effectLst/>
              </a:rPr>
              <a:t>There are two common analogies that are used to describe a defense-in-depth approach.</a:t>
            </a:r>
            <a:endParaRPr lang="en-US" sz="1600" b="0" i="0" dirty="0">
              <a:effectLst/>
            </a:endParaRPr>
          </a:p>
        </p:txBody>
      </p:sp>
      <p:sp>
        <p:nvSpPr>
          <p:cNvPr id="4" name="Content Placeholder 1"/>
          <p:cNvSpPr/>
          <p:nvPr/>
        </p:nvSpPr>
        <p:spPr>
          <a:xfrm>
            <a:off x="155788" y="1031930"/>
            <a:ext cx="3783170" cy="3277820"/>
          </a:xfrm>
          <a:prstGeom prst="rect">
            <a:avLst/>
          </a:prstGeom>
        </p:spPr>
        <p:txBody>
          <a:bodyPr wrap="square">
            <a:spAutoFit/>
          </a:bodyPr>
          <a:lstStyle/>
          <a:p>
            <a:pPr>
              <a:spcBef>
                <a:spcPts val="300"/>
              </a:spcBef>
              <a:spcAft>
                <a:spcPts val="300"/>
              </a:spcAft>
            </a:pPr>
            <a:r>
              <a:rPr lang="en-US" sz="1600" b="1" dirty="0">
                <a:solidFill>
                  <a:srgbClr val="000000"/>
                </a:solidFill>
              </a:rPr>
              <a:t>Security Onion</a:t>
            </a:r>
            <a:endParaRPr lang="en-US" sz="1600" b="1" dirty="0">
              <a:solidFill>
                <a:srgbClr val="000000"/>
              </a:solidFill>
            </a:endParaRPr>
          </a:p>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rPr>
              <a:t>A common analogy used to describe a defense-in-depth approach is called "the security onion."</a:t>
            </a:r>
            <a:endParaRPr lang="en-US" sz="1600" dirty="0">
              <a:solidFill>
                <a:srgbClr val="000000"/>
              </a:solidFill>
            </a:endParaRPr>
          </a:p>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rPr>
              <a:t> As illustrated in figure, a threat actor would have to peel away at a network’s defenses layer by layer in a manner similar to peeling an onion.</a:t>
            </a:r>
            <a:endParaRPr lang="en-US" sz="1600" dirty="0">
              <a:solidFill>
                <a:srgbClr val="000000"/>
              </a:solidFill>
            </a:endParaRPr>
          </a:p>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rPr>
              <a:t>Only after penetrating each layer would the threat actor reach the target data or system.</a:t>
            </a:r>
            <a:endParaRPr lang="en-US" sz="1600" dirty="0">
              <a:solidFill>
                <a:srgbClr val="000000"/>
              </a:solidFill>
            </a:endParaRPr>
          </a:p>
        </p:txBody>
      </p:sp>
      <p:pic>
        <p:nvPicPr>
          <p:cNvPr id="5" name="Picture 3"/>
          <p:cNvPicPr>
            <a:picLocks noChangeAspect="1"/>
          </p:cNvPicPr>
          <p:nvPr/>
        </p:nvPicPr>
        <p:blipFill>
          <a:blip r:embed="rId1"/>
          <a:stretch>
            <a:fillRect/>
          </a:stretch>
        </p:blipFill>
        <p:spPr>
          <a:xfrm>
            <a:off x="3962404" y="1351661"/>
            <a:ext cx="5014849" cy="2592000"/>
          </a:xfrm>
          <a:prstGeom prst="rect">
            <a:avLst/>
          </a:prstGeom>
          <a:ln>
            <a:solidFill>
              <a:schemeClr val="tx1">
                <a:lumMod val="60000"/>
                <a:lumOff val="40000"/>
              </a:schemeClr>
            </a:solidFill>
          </a:ln>
        </p:spPr>
      </p:pic>
      <p:sp>
        <p:nvSpPr>
          <p:cNvPr id="7" name="Content Placeholder 1"/>
          <p:cNvSpPr/>
          <p:nvPr/>
        </p:nvSpPr>
        <p:spPr>
          <a:xfrm>
            <a:off x="155788" y="4182017"/>
            <a:ext cx="8671688" cy="584775"/>
          </a:xfrm>
          <a:prstGeom prst="rect">
            <a:avLst/>
          </a:prstGeom>
        </p:spPr>
        <p:txBody>
          <a:bodyPr wrap="square">
            <a:spAutoFit/>
          </a:bodyPr>
          <a:lstStyle/>
          <a:p>
            <a:pPr>
              <a:spcBef>
                <a:spcPts val="300"/>
              </a:spcBef>
              <a:spcAft>
                <a:spcPts val="300"/>
              </a:spcAft>
            </a:pPr>
            <a:r>
              <a:rPr lang="en-US" sz="1600" b="1" dirty="0">
                <a:solidFill>
                  <a:srgbClr val="000000"/>
                </a:solidFill>
              </a:rPr>
              <a:t>Note</a:t>
            </a:r>
            <a:r>
              <a:rPr lang="en-US" sz="1600" dirty="0">
                <a:solidFill>
                  <a:srgbClr val="000000"/>
                </a:solidFill>
              </a:rPr>
              <a:t>:</a:t>
            </a:r>
            <a:r>
              <a:rPr lang="en-US" sz="1600" i="1" dirty="0">
                <a:solidFill>
                  <a:srgbClr val="000000"/>
                </a:solidFill>
              </a:rPr>
              <a:t> The security onion described on this page is a way of visualizing defense-in-depth. This is not to be confused with the Security Onion suite of network security tools.</a:t>
            </a:r>
            <a:endParaRPr lang="en-US" sz="1600" i="1" dirty="0">
              <a:solidFill>
                <a:srgbClr val="000000"/>
              </a:solidFill>
            </a:endParaRPr>
          </a:p>
        </p:txBody>
      </p:sp>
    </p:spTree>
    <p:custDataLst>
      <p:tags r:id="rId2"/>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Understanding Defense</a:t>
            </a:r>
            <a:br>
              <a:rPr lang="en-US" altLang="en-US" dirty="0"/>
            </a:br>
            <a:r>
              <a:rPr lang="en-US" dirty="0"/>
              <a:t>The Security Onion and The Security Artichoke (Contd.)</a:t>
            </a:r>
            <a:endParaRPr lang="en-US" dirty="0"/>
          </a:p>
        </p:txBody>
      </p:sp>
      <p:sp>
        <p:nvSpPr>
          <p:cNvPr id="2" name="Content Placeholder 1"/>
          <p:cNvSpPr>
            <a:spLocks noGrp="1"/>
          </p:cNvSpPr>
          <p:nvPr>
            <p:ph idx="1"/>
          </p:nvPr>
        </p:nvSpPr>
        <p:spPr>
          <a:xfrm>
            <a:off x="144065" y="798943"/>
            <a:ext cx="5331702" cy="4159919"/>
          </a:xfrm>
        </p:spPr>
        <p:txBody>
          <a:bodyPr/>
          <a:lstStyle/>
          <a:p>
            <a:pPr marL="0" indent="0">
              <a:spcBef>
                <a:spcPts val="300"/>
              </a:spcBef>
              <a:spcAft>
                <a:spcPts val="300"/>
              </a:spcAft>
              <a:buNone/>
            </a:pPr>
            <a:r>
              <a:rPr lang="en-US" sz="1600" b="1" dirty="0"/>
              <a:t>Security Artichoke</a:t>
            </a:r>
            <a:endParaRPr lang="en-US" sz="1600" b="0" i="0" dirty="0">
              <a:effectLst/>
            </a:endParaRPr>
          </a:p>
          <a:p>
            <a:pPr>
              <a:spcBef>
                <a:spcPts val="300"/>
              </a:spcBef>
              <a:spcAft>
                <a:spcPts val="300"/>
              </a:spcAft>
              <a:buFont typeface="Arial" panose="020B0604020202020204" pitchFamily="34" charset="0"/>
              <a:buChar char="•"/>
            </a:pPr>
            <a:r>
              <a:rPr lang="en-US" sz="1600" dirty="0"/>
              <a:t>The evolution of borderless networks has changed the analogy to the "security artichoke", which benefits the threat actor.</a:t>
            </a:r>
            <a:endParaRPr lang="en-US" sz="1600" dirty="0"/>
          </a:p>
          <a:p>
            <a:pPr>
              <a:spcBef>
                <a:spcPts val="300"/>
              </a:spcBef>
              <a:spcAft>
                <a:spcPts val="300"/>
              </a:spcAft>
              <a:buFont typeface="Arial" panose="020B0604020202020204" pitchFamily="34" charset="0"/>
              <a:buChar char="•"/>
            </a:pPr>
            <a:r>
              <a:rPr lang="en-US" sz="1600" dirty="0"/>
              <a:t>As illustrated in the figure, threat actors no longer have to peel away each layer. They only need to remove certain "artichoke leaves."</a:t>
            </a:r>
            <a:endParaRPr lang="en-US" sz="1600" dirty="0"/>
          </a:p>
          <a:p>
            <a:pPr>
              <a:spcBef>
                <a:spcPts val="300"/>
              </a:spcBef>
              <a:spcAft>
                <a:spcPts val="300"/>
              </a:spcAft>
              <a:buFont typeface="Arial" panose="020B0604020202020204" pitchFamily="34" charset="0"/>
              <a:buChar char="•"/>
            </a:pPr>
            <a:r>
              <a:rPr lang="en-US" sz="1600" dirty="0"/>
              <a:t>The bonus is that each "leaf" of the network may reveal sensitive data that is not well secured.</a:t>
            </a:r>
            <a:endParaRPr lang="en-US" sz="1600" dirty="0"/>
          </a:p>
          <a:p>
            <a:pPr>
              <a:spcBef>
                <a:spcPts val="300"/>
              </a:spcBef>
              <a:spcAft>
                <a:spcPts val="300"/>
              </a:spcAft>
              <a:buFont typeface="Arial" panose="020B0604020202020204" pitchFamily="34" charset="0"/>
              <a:buChar char="•"/>
            </a:pPr>
            <a:r>
              <a:rPr lang="en-US" sz="1600" dirty="0"/>
              <a:t>In order to get at the heart of the artichoke, the hacker chips away at the security armor along the perimeter.</a:t>
            </a:r>
            <a:endParaRPr lang="en-US" sz="1600" dirty="0"/>
          </a:p>
          <a:p>
            <a:pPr>
              <a:spcBef>
                <a:spcPts val="300"/>
              </a:spcBef>
              <a:spcAft>
                <a:spcPts val="300"/>
              </a:spcAft>
              <a:buFont typeface="Arial" panose="020B0604020202020204" pitchFamily="34" charset="0"/>
              <a:buChar char="•"/>
            </a:pPr>
            <a:r>
              <a:rPr lang="en-US" sz="1600" dirty="0"/>
              <a:t>While internet-facing systems are very well protected, persistent hackers do find a gap in that hard-core exterior through which they can enter.</a:t>
            </a:r>
            <a:endParaRPr lang="en-US" sz="1600" dirty="0"/>
          </a:p>
          <a:p>
            <a:pPr>
              <a:spcBef>
                <a:spcPts val="300"/>
              </a:spcBef>
              <a:spcAft>
                <a:spcPts val="300"/>
              </a:spcAft>
              <a:buFont typeface="Arial" panose="020B0604020202020204" pitchFamily="34" charset="0"/>
              <a:buChar char="•"/>
            </a:pPr>
            <a:endParaRPr lang="en-US" sz="1600" dirty="0"/>
          </a:p>
        </p:txBody>
      </p:sp>
      <p:pic>
        <p:nvPicPr>
          <p:cNvPr id="4" name="Picture 3"/>
          <p:cNvPicPr>
            <a:picLocks noChangeAspect="1"/>
          </p:cNvPicPr>
          <p:nvPr/>
        </p:nvPicPr>
        <p:blipFill rotWithShape="1">
          <a:blip r:embed="rId1"/>
          <a:srcRect l="2095"/>
          <a:stretch>
            <a:fillRect/>
          </a:stretch>
        </p:blipFill>
        <p:spPr>
          <a:xfrm>
            <a:off x="5347713" y="1089889"/>
            <a:ext cx="3652221" cy="3600000"/>
          </a:xfrm>
          <a:prstGeom prst="rect">
            <a:avLst/>
          </a:prstGeom>
          <a:ln>
            <a:solidFill>
              <a:schemeClr val="tx1">
                <a:lumMod val="60000"/>
                <a:lumOff val="40000"/>
              </a:schemeClr>
            </a:solidFill>
          </a:ln>
        </p:spPr>
      </p:pic>
    </p:spTree>
    <p:custDataLst>
      <p:tags r:id="rId2"/>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6582" y="1489166"/>
            <a:ext cx="8275532" cy="1698171"/>
          </a:xfrm>
        </p:spPr>
        <p:txBody>
          <a:bodyPr/>
          <a:lstStyle/>
          <a:p>
            <a:r>
              <a:rPr lang="en-US" dirty="0">
                <a:solidFill>
                  <a:schemeClr val="accent5">
                    <a:lumMod val="40000"/>
                    <a:lumOff val="60000"/>
                  </a:schemeClr>
                </a:solidFill>
              </a:rPr>
              <a:t>18.2 Security Policies, Regulations, and Standards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Policies, Regulations, and Standards</a:t>
            </a:r>
            <a:br>
              <a:rPr lang="en-US" altLang="en-US" dirty="0"/>
            </a:br>
            <a:r>
              <a:rPr lang="en-US" dirty="0"/>
              <a:t>Business Policies</a:t>
            </a:r>
            <a:endParaRPr lang="en-US" dirty="0"/>
          </a:p>
        </p:txBody>
      </p:sp>
      <p:sp>
        <p:nvSpPr>
          <p:cNvPr id="2" name="Content Placeholder 1"/>
          <p:cNvSpPr>
            <a:spLocks noGrp="1"/>
          </p:cNvSpPr>
          <p:nvPr>
            <p:ph idx="1"/>
          </p:nvPr>
        </p:nvSpPr>
        <p:spPr>
          <a:xfrm>
            <a:off x="144065" y="798945"/>
            <a:ext cx="8855870" cy="2382520"/>
          </a:xfrm>
        </p:spPr>
        <p:txBody>
          <a:bodyPr/>
          <a:lstStyle/>
          <a:p>
            <a:pPr>
              <a:buFont typeface="Arial" panose="020B0604020202020204" pitchFamily="34" charset="0"/>
              <a:buChar char="•"/>
            </a:pPr>
            <a:r>
              <a:rPr lang="en-US" sz="1600" dirty="0"/>
              <a:t>Business policies are the guidelines that are developed by an organization to govern its actions. </a:t>
            </a:r>
            <a:endParaRPr lang="en-US" sz="1600" dirty="0"/>
          </a:p>
          <a:p>
            <a:pPr>
              <a:buFont typeface="Arial" panose="020B0604020202020204" pitchFamily="34" charset="0"/>
              <a:buChar char="•"/>
            </a:pPr>
            <a:r>
              <a:rPr lang="en-US" sz="1600" dirty="0"/>
              <a:t>The policies define standards of correct behavior for the business and its employees. </a:t>
            </a:r>
            <a:endParaRPr lang="en-US" sz="1600" dirty="0"/>
          </a:p>
          <a:p>
            <a:pPr>
              <a:buFont typeface="Arial" panose="020B0604020202020204" pitchFamily="34" charset="0"/>
              <a:buChar char="•"/>
            </a:pPr>
            <a:r>
              <a:rPr lang="en-US" sz="1600" dirty="0"/>
              <a:t>In networking, policies define the activities that are allowed on the network.</a:t>
            </a:r>
            <a:endParaRPr lang="en-US" sz="1600" dirty="0"/>
          </a:p>
          <a:p>
            <a:pPr>
              <a:buFont typeface="Arial" panose="020B0604020202020204" pitchFamily="34" charset="0"/>
              <a:buChar char="•"/>
            </a:pPr>
            <a:r>
              <a:rPr lang="en-US" sz="1600" dirty="0"/>
              <a:t>This sets a baseline of acceptable use. If behavior that violates business policy is detected on the network, it is possible that a security breach has occurred.</a:t>
            </a:r>
            <a:endParaRPr lang="en-US" sz="1600" dirty="0"/>
          </a:p>
          <a:p>
            <a:pPr>
              <a:buFont typeface="Arial" panose="020B0604020202020204" pitchFamily="34" charset="0"/>
              <a:buChar char="•"/>
            </a:pPr>
            <a:endParaRPr lang="en-US" sz="1600" dirty="0"/>
          </a:p>
          <a:p>
            <a:pPr>
              <a:buFont typeface="Arial" panose="020B0604020202020204" pitchFamily="34" charset="0"/>
              <a:buChar char="•"/>
            </a:pPr>
            <a:r>
              <a:rPr lang="en-US" sz="1600" dirty="0"/>
              <a:t>NIST</a:t>
            </a:r>
            <a:endParaRPr lang="en-US" sz="1600" dirty="0"/>
          </a:p>
          <a:p>
            <a:pPr>
              <a:buFont typeface="Arial" panose="020B0604020202020204" pitchFamily="34" charset="0"/>
              <a:buChar char="•"/>
            </a:pPr>
            <a:r>
              <a:rPr lang="en-US" sz="1600" dirty="0"/>
              <a:t>HIPPA</a:t>
            </a:r>
            <a:endParaRPr lang="en-US" sz="1600" dirty="0"/>
          </a:p>
          <a:p>
            <a:pPr>
              <a:buFont typeface="Arial" panose="020B0604020202020204" pitchFamily="34" charset="0"/>
              <a:buChar char="•"/>
            </a:pPr>
            <a:r>
              <a:rPr lang="en-US" sz="1600" dirty="0"/>
              <a:t>GDPR</a:t>
            </a:r>
            <a:endParaRPr lang="en-US" sz="1600" dirty="0"/>
          </a:p>
          <a:p>
            <a:pPr>
              <a:buFont typeface="Arial" panose="020B0604020202020204" pitchFamily="34" charset="0"/>
              <a:buChar char="•"/>
            </a:pPr>
            <a:r>
              <a:rPr lang="en-US" sz="1600" dirty="0"/>
              <a:t>PCI </a:t>
            </a:r>
            <a:endParaRPr lang="en-US" sz="1600" dirty="0"/>
          </a:p>
          <a:p>
            <a:pPr marL="0" indent="0">
              <a:buNone/>
            </a:pPr>
            <a:endParaRPr lang="en-US" sz="1600" dirty="0"/>
          </a:p>
        </p:txBody>
      </p:sp>
    </p:spTree>
    <p:custDataLst>
      <p:tags r:id="rId1"/>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Policies, Regulations, and Standards</a:t>
            </a:r>
            <a:br>
              <a:rPr lang="en-US" altLang="en-US" dirty="0"/>
            </a:br>
            <a:r>
              <a:rPr lang="en-US" dirty="0"/>
              <a:t>Business Policies (Contd.)</a:t>
            </a:r>
            <a:endParaRPr lang="en-US" dirty="0"/>
          </a:p>
        </p:txBody>
      </p:sp>
      <p:sp>
        <p:nvSpPr>
          <p:cNvPr id="2" name="Content Placeholder 1"/>
          <p:cNvSpPr/>
          <p:nvPr/>
        </p:nvSpPr>
        <p:spPr>
          <a:xfrm>
            <a:off x="300446" y="708140"/>
            <a:ext cx="7511144" cy="338554"/>
          </a:xfrm>
          <a:prstGeom prst="rect">
            <a:avLst/>
          </a:prstGeom>
        </p:spPr>
        <p:txBody>
          <a:bodyPr wrap="square">
            <a:spAutoFit/>
          </a:bodyPr>
          <a:lstStyle/>
          <a:p>
            <a:r>
              <a:rPr lang="en-US" sz="1600" dirty="0">
                <a:solidFill>
                  <a:srgbClr val="000000"/>
                </a:solidFill>
                <a:latin typeface="+mn-lt"/>
              </a:rPr>
              <a:t>An organization may have several guiding policies, as listed in the table.</a:t>
            </a:r>
            <a:endParaRPr lang="en-IN" sz="1600" dirty="0">
              <a:solidFill>
                <a:srgbClr val="000000"/>
              </a:solidFill>
              <a:latin typeface="+mn-lt"/>
            </a:endParaRPr>
          </a:p>
        </p:txBody>
      </p:sp>
      <p:graphicFrame>
        <p:nvGraphicFramePr>
          <p:cNvPr id="3" name="Table 3"/>
          <p:cNvGraphicFramePr>
            <a:graphicFrameLocks noGrp="1"/>
          </p:cNvGraphicFramePr>
          <p:nvPr>
            <p:ph idx="1"/>
          </p:nvPr>
        </p:nvGraphicFramePr>
        <p:xfrm>
          <a:off x="300446" y="1098947"/>
          <a:ext cx="8621485" cy="3598606"/>
        </p:xfrm>
        <a:graphic>
          <a:graphicData uri="http://schemas.openxmlformats.org/drawingml/2006/table">
            <a:tbl>
              <a:tblPr firstRow="1" bandRow="1">
                <a:tableStyleId>{5C22544A-7EE6-4342-B048-85BDC9FD1C3A}</a:tableStyleId>
              </a:tblPr>
              <a:tblGrid>
                <a:gridCol w="1058091"/>
                <a:gridCol w="7563394"/>
              </a:tblGrid>
              <a:tr h="292214">
                <a:tc>
                  <a:txBody>
                    <a:bodyPr/>
                    <a:lstStyle/>
                    <a:p>
                      <a:pPr algn="ctr"/>
                      <a:r>
                        <a:rPr lang="en-US" sz="1400" b="1" i="0" kern="1200" dirty="0">
                          <a:solidFill>
                            <a:schemeClr val="lt1"/>
                          </a:solidFill>
                          <a:latin typeface="+mn-lt"/>
                          <a:ea typeface="+mn-ea"/>
                          <a:cs typeface="+mn-cs"/>
                        </a:rPr>
                        <a:t>Policy</a:t>
                      </a:r>
                      <a:endParaRPr lang="en-US" sz="1400" dirty="0"/>
                    </a:p>
                  </a:txBody>
                  <a:tcPr/>
                </a:tc>
                <a:tc>
                  <a:txBody>
                    <a:bodyPr/>
                    <a:lstStyle/>
                    <a:p>
                      <a:pPr algn="ctr"/>
                      <a:r>
                        <a:rPr lang="en-US" sz="1400" dirty="0"/>
                        <a:t>Description</a:t>
                      </a:r>
                      <a:endParaRPr lang="en-US" sz="1400" dirty="0"/>
                    </a:p>
                  </a:txBody>
                  <a:tcPr/>
                </a:tc>
              </a:tr>
              <a:tr h="1190686">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sz="1400" b="0" i="0" kern="1200" dirty="0">
                          <a:solidFill>
                            <a:schemeClr val="tx1"/>
                          </a:solidFill>
                          <a:effectLst/>
                          <a:latin typeface="+mn-lt"/>
                          <a:ea typeface="+mn-ea"/>
                          <a:cs typeface="+mn-cs"/>
                        </a:rPr>
                        <a:t>Company</a:t>
                      </a:r>
                      <a:r>
                        <a:rPr lang="en-US" sz="1400" b="0" i="0" kern="1200" dirty="0">
                          <a:solidFill>
                            <a:schemeClr val="tx1"/>
                          </a:solidFill>
                          <a:latin typeface="+mn-lt"/>
                          <a:ea typeface="+mn-ea"/>
                          <a:cs typeface="+mn-cs"/>
                        </a:rPr>
                        <a:t> </a:t>
                      </a:r>
                      <a:r>
                        <a:rPr lang="en-US" sz="1400" b="0" i="0" kern="1200" dirty="0">
                          <a:solidFill>
                            <a:schemeClr val="tx1"/>
                          </a:solidFill>
                          <a:effectLst/>
                          <a:latin typeface="+mn-lt"/>
                          <a:ea typeface="+mn-ea"/>
                          <a:cs typeface="+mn-cs"/>
                        </a:rPr>
                        <a:t>policies</a:t>
                      </a:r>
                      <a:r>
                        <a:rPr lang="en-US" sz="1400" b="0" i="0" kern="1200" dirty="0">
                          <a:solidFill>
                            <a:schemeClr val="tx1"/>
                          </a:solidFill>
                          <a:latin typeface="+mn-lt"/>
                          <a:ea typeface="+mn-ea"/>
                          <a:cs typeface="+mn-cs"/>
                        </a:rPr>
                        <a:t>  </a:t>
                      </a:r>
                      <a:endParaRPr lang="en-US" sz="1400" b="0" i="0" kern="1200" dirty="0">
                        <a:solidFill>
                          <a:schemeClr val="tx1"/>
                        </a:solidFill>
                        <a:latin typeface="+mn-lt"/>
                        <a:ea typeface="+mn-ea"/>
                        <a:cs typeface="+mn-cs"/>
                      </a:endParaRPr>
                    </a:p>
                  </a:txBody>
                  <a:tcPr/>
                </a:tc>
                <a:tc>
                  <a:txBody>
                    <a:bodyPr/>
                    <a:lstStyle/>
                    <a:p>
                      <a:pPr marL="107950" indent="-107950">
                        <a:buFont typeface="Arial" panose="020B0604020202020204" pitchFamily="34" charset="0"/>
                        <a:buChar char="•"/>
                      </a:pPr>
                      <a:r>
                        <a:rPr lang="en-US" sz="1400" b="0" i="0" kern="1200" dirty="0">
                          <a:solidFill>
                            <a:schemeClr val="dk1"/>
                          </a:solidFill>
                          <a:latin typeface="+mn-lt"/>
                          <a:ea typeface="+mn-ea"/>
                          <a:cs typeface="+mn-cs"/>
                        </a:rPr>
                        <a:t>It establishes the rules of conduct and the responsibilities of both employees and employers.</a:t>
                      </a:r>
                      <a:endParaRPr lang="en-US" sz="1400" b="0" i="0" kern="1200" dirty="0">
                        <a:solidFill>
                          <a:schemeClr val="dk1"/>
                        </a:solidFill>
                        <a:latin typeface="+mn-lt"/>
                        <a:ea typeface="+mn-ea"/>
                        <a:cs typeface="+mn-cs"/>
                      </a:endParaRPr>
                    </a:p>
                    <a:p>
                      <a:pPr marL="107950" indent="-107950">
                        <a:buFont typeface="Arial" panose="020B0604020202020204" pitchFamily="34" charset="0"/>
                        <a:buChar char="•"/>
                      </a:pPr>
                      <a:r>
                        <a:rPr lang="en-US" sz="1400" b="0" i="0" kern="1200" dirty="0">
                          <a:solidFill>
                            <a:schemeClr val="dk1"/>
                          </a:solidFill>
                          <a:latin typeface="+mn-lt"/>
                          <a:ea typeface="+mn-ea"/>
                          <a:cs typeface="+mn-cs"/>
                        </a:rPr>
                        <a:t>It protect the rights of workers as well as the business interests of employers.</a:t>
                      </a:r>
                      <a:endParaRPr lang="en-US" sz="1400" b="0" i="0" kern="1200" dirty="0">
                        <a:solidFill>
                          <a:schemeClr val="dk1"/>
                        </a:solidFill>
                        <a:latin typeface="+mn-lt"/>
                        <a:ea typeface="+mn-ea"/>
                        <a:cs typeface="+mn-cs"/>
                      </a:endParaRPr>
                    </a:p>
                    <a:p>
                      <a:pPr marL="107950" indent="-107950">
                        <a:buFont typeface="Arial" panose="020B0604020202020204" pitchFamily="34" charset="0"/>
                        <a:buChar char="•"/>
                      </a:pPr>
                      <a:r>
                        <a:rPr lang="en-US" sz="1400" b="0" i="0" kern="1200" dirty="0">
                          <a:solidFill>
                            <a:schemeClr val="dk1"/>
                          </a:solidFill>
                          <a:latin typeface="+mn-lt"/>
                          <a:ea typeface="+mn-ea"/>
                          <a:cs typeface="+mn-cs"/>
                        </a:rPr>
                        <a:t>Depending on the needs of the organization, various policies and procedures establish rules regarding employee conduct, attendance, dress code, privacy and other areas related to the terms and conditions of employment.</a:t>
                      </a:r>
                      <a:endParaRPr lang="en-US" sz="1400" b="0" i="0" kern="1200" dirty="0">
                        <a:solidFill>
                          <a:schemeClr val="dk1"/>
                        </a:solidFill>
                        <a:latin typeface="+mn-lt"/>
                        <a:ea typeface="+mn-ea"/>
                        <a:cs typeface="+mn-cs"/>
                      </a:endParaRPr>
                    </a:p>
                  </a:txBody>
                  <a:tcPr/>
                </a:tc>
              </a:tr>
              <a:tr h="701315">
                <a:tc>
                  <a:txBody>
                    <a:bodyPr/>
                    <a:lstStyle/>
                    <a:p>
                      <a:r>
                        <a:rPr lang="en-US" sz="1400" b="0" i="0" kern="1200" dirty="0">
                          <a:solidFill>
                            <a:schemeClr val="dk1"/>
                          </a:solidFill>
                          <a:effectLst/>
                          <a:latin typeface="+mn-lt"/>
                          <a:ea typeface="+mn-ea"/>
                          <a:cs typeface="+mn-cs"/>
                        </a:rPr>
                        <a:t>Employee</a:t>
                      </a:r>
                      <a:r>
                        <a:rPr lang="en-US" sz="1400" b="0" i="0" kern="1200" dirty="0">
                          <a:solidFill>
                            <a:schemeClr val="dk1"/>
                          </a:solidFill>
                          <a:latin typeface="+mn-lt"/>
                          <a:ea typeface="+mn-ea"/>
                          <a:cs typeface="+mn-cs"/>
                        </a:rPr>
                        <a:t> </a:t>
                      </a:r>
                      <a:r>
                        <a:rPr lang="en-US" sz="1400" b="0" i="0" kern="1200" dirty="0">
                          <a:solidFill>
                            <a:schemeClr val="dk1"/>
                          </a:solidFill>
                          <a:effectLst/>
                          <a:latin typeface="+mn-lt"/>
                          <a:ea typeface="+mn-ea"/>
                          <a:cs typeface="+mn-cs"/>
                        </a:rPr>
                        <a:t>policies</a:t>
                      </a:r>
                      <a:endParaRPr lang="en-US" sz="1400" b="0" i="0" kern="1200" dirty="0">
                        <a:solidFill>
                          <a:schemeClr val="dk1"/>
                        </a:solidFill>
                        <a:effectLst/>
                        <a:latin typeface="+mn-lt"/>
                        <a:ea typeface="+mn-ea"/>
                        <a:cs typeface="+mn-cs"/>
                      </a:endParaRPr>
                    </a:p>
                  </a:txBody>
                  <a:tcPr/>
                </a:tc>
                <a:tc>
                  <a:txBody>
                    <a:bodyPr/>
                    <a:lstStyle/>
                    <a:p>
                      <a:pPr marL="107950" indent="-107950">
                        <a:buFont typeface="Arial" panose="020B0604020202020204" pitchFamily="34" charset="0"/>
                        <a:buChar char="•"/>
                      </a:pPr>
                      <a:r>
                        <a:rPr lang="en-US" sz="1400" b="0" i="0" kern="1200" dirty="0">
                          <a:solidFill>
                            <a:schemeClr val="dk1"/>
                          </a:solidFill>
                          <a:latin typeface="+mn-lt"/>
                          <a:ea typeface="+mn-ea"/>
                          <a:cs typeface="+mn-cs"/>
                        </a:rPr>
                        <a:t>These policies are created and maintained by human resources staff to identify employee salary, pay schedule, employee benefits, work schedule, vacations, and more.</a:t>
                      </a:r>
                      <a:endParaRPr lang="en-US" sz="1400" b="0" i="0" kern="1200" dirty="0">
                        <a:solidFill>
                          <a:schemeClr val="dk1"/>
                        </a:solidFill>
                        <a:latin typeface="+mn-lt"/>
                        <a:ea typeface="+mn-ea"/>
                        <a:cs typeface="+mn-cs"/>
                      </a:endParaRPr>
                    </a:p>
                    <a:p>
                      <a:pPr marL="107950" indent="-107950">
                        <a:buFont typeface="Arial" panose="020B0604020202020204" pitchFamily="34" charset="0"/>
                        <a:buChar char="•"/>
                      </a:pPr>
                      <a:r>
                        <a:rPr lang="en-US" sz="1400" b="0" i="0" kern="1200" dirty="0">
                          <a:solidFill>
                            <a:schemeClr val="dk1"/>
                          </a:solidFill>
                          <a:latin typeface="+mn-lt"/>
                          <a:ea typeface="+mn-ea"/>
                          <a:cs typeface="+mn-cs"/>
                        </a:rPr>
                        <a:t>They are often provided to new employees to review and sign.</a:t>
                      </a:r>
                      <a:endParaRPr lang="en-US" sz="1400" b="0" i="0" kern="1200" dirty="0">
                        <a:solidFill>
                          <a:schemeClr val="dk1"/>
                        </a:solidFill>
                        <a:latin typeface="+mn-lt"/>
                        <a:ea typeface="+mn-ea"/>
                        <a:cs typeface="+mn-cs"/>
                      </a:endParaRPr>
                    </a:p>
                  </a:txBody>
                  <a:tcPr/>
                </a:tc>
              </a:tr>
              <a:tr h="1314965">
                <a:tc>
                  <a:txBody>
                    <a:bodyPr/>
                    <a:lstStyle/>
                    <a:p>
                      <a:r>
                        <a:rPr lang="en-US" sz="1400" b="0" i="0" kern="1200" dirty="0">
                          <a:solidFill>
                            <a:schemeClr val="dk1"/>
                          </a:solidFill>
                          <a:effectLst/>
                          <a:latin typeface="+mn-lt"/>
                          <a:ea typeface="+mn-ea"/>
                          <a:cs typeface="+mn-cs"/>
                        </a:rPr>
                        <a:t>Security</a:t>
                      </a:r>
                      <a:r>
                        <a:rPr lang="en-US" sz="1400" b="0" i="0" kern="1200" dirty="0">
                          <a:solidFill>
                            <a:schemeClr val="dk1"/>
                          </a:solidFill>
                          <a:latin typeface="+mn-lt"/>
                          <a:ea typeface="+mn-ea"/>
                          <a:cs typeface="+mn-cs"/>
                        </a:rPr>
                        <a:t> </a:t>
                      </a:r>
                      <a:r>
                        <a:rPr lang="en-US" sz="1400" b="0" i="0" kern="1200" dirty="0">
                          <a:solidFill>
                            <a:schemeClr val="dk1"/>
                          </a:solidFill>
                          <a:effectLst/>
                          <a:latin typeface="+mn-lt"/>
                          <a:ea typeface="+mn-ea"/>
                          <a:cs typeface="+mn-cs"/>
                        </a:rPr>
                        <a:t>policies</a:t>
                      </a:r>
                      <a:endParaRPr lang="en-US" sz="1400" b="0" i="0" kern="1200" dirty="0">
                        <a:solidFill>
                          <a:schemeClr val="dk1"/>
                        </a:solidFill>
                        <a:effectLst/>
                        <a:latin typeface="+mn-lt"/>
                        <a:ea typeface="+mn-ea"/>
                        <a:cs typeface="+mn-cs"/>
                      </a:endParaRPr>
                    </a:p>
                  </a:txBody>
                  <a:tcPr/>
                </a:tc>
                <a:tc>
                  <a:txBody>
                    <a:bodyPr/>
                    <a:lstStyle/>
                    <a:p>
                      <a:pPr marL="107950" indent="-107950">
                        <a:buFont typeface="Arial" panose="020B0604020202020204" pitchFamily="34" charset="0"/>
                        <a:buChar char="•"/>
                      </a:pPr>
                      <a:r>
                        <a:rPr lang="en-US" sz="1400" b="0" i="0" kern="1200" dirty="0">
                          <a:solidFill>
                            <a:schemeClr val="dk1"/>
                          </a:solidFill>
                          <a:latin typeface="+mn-lt"/>
                          <a:ea typeface="+mn-ea"/>
                          <a:cs typeface="+mn-cs"/>
                        </a:rPr>
                        <a:t>These policies identify a set of security objectives for a company, define the rules of behavior for users and administrators, and specify system requirements.</a:t>
                      </a:r>
                      <a:endParaRPr lang="en-US" sz="1400" b="0" i="0" kern="1200" dirty="0">
                        <a:solidFill>
                          <a:schemeClr val="dk1"/>
                        </a:solidFill>
                        <a:latin typeface="+mn-lt"/>
                        <a:ea typeface="+mn-ea"/>
                        <a:cs typeface="+mn-cs"/>
                      </a:endParaRPr>
                    </a:p>
                    <a:p>
                      <a:pPr marL="107950" indent="-107950">
                        <a:buFont typeface="Arial" panose="020B0604020202020204" pitchFamily="34" charset="0"/>
                        <a:buChar char="•"/>
                      </a:pPr>
                      <a:r>
                        <a:rPr lang="en-US" sz="1400" b="0" i="0" kern="1200" dirty="0">
                          <a:solidFill>
                            <a:schemeClr val="dk1"/>
                          </a:solidFill>
                          <a:latin typeface="+mn-lt"/>
                          <a:ea typeface="+mn-ea"/>
                          <a:cs typeface="+mn-cs"/>
                        </a:rPr>
                        <a:t>These objectives, rules, and requirements collectively ensure the security of a network and the computer systems in an organization.</a:t>
                      </a:r>
                      <a:endParaRPr lang="en-US" sz="1400" b="0" i="0" kern="1200" dirty="0">
                        <a:solidFill>
                          <a:schemeClr val="dk1"/>
                        </a:solidFill>
                        <a:latin typeface="+mn-lt"/>
                        <a:ea typeface="+mn-ea"/>
                        <a:cs typeface="+mn-cs"/>
                      </a:endParaRPr>
                    </a:p>
                    <a:p>
                      <a:pPr marL="107950" indent="-107950">
                        <a:buFont typeface="Arial" panose="020B0604020202020204" pitchFamily="34" charset="0"/>
                        <a:buChar char="•"/>
                      </a:pPr>
                      <a:r>
                        <a:rPr lang="en-US" sz="1400" b="0" i="0" kern="1200" dirty="0">
                          <a:solidFill>
                            <a:schemeClr val="dk1"/>
                          </a:solidFill>
                          <a:latin typeface="+mn-lt"/>
                          <a:ea typeface="+mn-ea"/>
                          <a:cs typeface="+mn-cs"/>
                        </a:rPr>
                        <a:t>It is a constantly evolving document based on changes in the threat landscape, vulnerabilities, and business and employee requirements.</a:t>
                      </a:r>
                      <a:endParaRPr lang="en-US" sz="1400" b="0" i="0" kern="1200" dirty="0">
                        <a:solidFill>
                          <a:schemeClr val="dk1"/>
                        </a:solidFill>
                        <a:latin typeface="+mn-lt"/>
                        <a:ea typeface="+mn-ea"/>
                        <a:cs typeface="+mn-cs"/>
                      </a:endParaRPr>
                    </a:p>
                  </a:txBody>
                  <a:tcPr/>
                </a:tc>
              </a:tr>
            </a:tbl>
          </a:graphicData>
        </a:graphic>
      </p:graphicFrame>
    </p:spTree>
    <p:custDataLst>
      <p:tags r:id="rId1"/>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Policies, Regulations, and Standards</a:t>
            </a:r>
            <a:endParaRPr lang="en-US" sz="1600" dirty="0"/>
          </a:p>
          <a:p>
            <a:r>
              <a:rPr lang="en-US" dirty="0"/>
              <a:t>Security Policy</a:t>
            </a:r>
            <a:endParaRPr lang="en-US" dirty="0"/>
          </a:p>
        </p:txBody>
      </p:sp>
      <p:sp>
        <p:nvSpPr>
          <p:cNvPr id="2" name="Content Placeholder 1"/>
          <p:cNvSpPr>
            <a:spLocks noGrp="1"/>
          </p:cNvSpPr>
          <p:nvPr>
            <p:ph idx="1"/>
          </p:nvPr>
        </p:nvSpPr>
        <p:spPr>
          <a:xfrm>
            <a:off x="144065" y="798944"/>
            <a:ext cx="8855870" cy="4170097"/>
          </a:xfrm>
        </p:spPr>
        <p:txBody>
          <a:bodyPr/>
          <a:lstStyle/>
          <a:p>
            <a:pPr>
              <a:buFont typeface="Arial" panose="020B0604020202020204" pitchFamily="34" charset="0"/>
              <a:buChar char="•"/>
            </a:pPr>
            <a:r>
              <a:rPr lang="en-US" sz="1600" dirty="0"/>
              <a:t>Security policies are used to inform users, staff, and managers of an organization’s requirements for protecting technology and information assets. </a:t>
            </a:r>
            <a:endParaRPr lang="en-US" sz="1600" dirty="0"/>
          </a:p>
          <a:p>
            <a:pPr>
              <a:buFont typeface="Arial" panose="020B0604020202020204" pitchFamily="34" charset="0"/>
              <a:buChar char="•"/>
            </a:pPr>
            <a:r>
              <a:rPr lang="en-US" sz="1600" dirty="0"/>
              <a:t>A comprehensive security policy has a number of benefits, including the following:</a:t>
            </a:r>
            <a:endParaRPr lang="en-US" sz="1600" dirty="0"/>
          </a:p>
          <a:p>
            <a:pPr lvl="1">
              <a:buFont typeface="Arial" panose="020B0604020202020204" pitchFamily="34" charset="0"/>
              <a:buChar char="•"/>
            </a:pPr>
            <a:r>
              <a:rPr lang="en-US" sz="1600" dirty="0"/>
              <a:t>Demonstrates an organization’s commitment to security</a:t>
            </a:r>
            <a:endParaRPr lang="en-US" sz="1600" dirty="0"/>
          </a:p>
          <a:p>
            <a:pPr lvl="1">
              <a:buFont typeface="Arial" panose="020B0604020202020204" pitchFamily="34" charset="0"/>
              <a:buChar char="•"/>
            </a:pPr>
            <a:r>
              <a:rPr lang="en-US" sz="1600" dirty="0"/>
              <a:t>Sets the rules for expected behavior</a:t>
            </a:r>
            <a:endParaRPr lang="en-US" sz="1600" dirty="0"/>
          </a:p>
          <a:p>
            <a:pPr lvl="1">
              <a:buFont typeface="Arial" panose="020B0604020202020204" pitchFamily="34" charset="0"/>
              <a:buChar char="•"/>
            </a:pPr>
            <a:r>
              <a:rPr lang="en-US" sz="1600" dirty="0"/>
              <a:t>Ensures consistency in system operations, software and hardware acquisition and use, and maintenance</a:t>
            </a:r>
            <a:endParaRPr lang="en-US" sz="1600" dirty="0"/>
          </a:p>
          <a:p>
            <a:pPr lvl="1">
              <a:buFont typeface="Arial" panose="020B0604020202020204" pitchFamily="34" charset="0"/>
              <a:buChar char="•"/>
            </a:pPr>
            <a:r>
              <a:rPr lang="en-US" sz="1600" dirty="0"/>
              <a:t>Defines the legal consequences of violations</a:t>
            </a:r>
            <a:endParaRPr lang="en-US" sz="1600" dirty="0"/>
          </a:p>
          <a:p>
            <a:pPr lvl="1">
              <a:buFont typeface="Arial" panose="020B0604020202020204" pitchFamily="34" charset="0"/>
              <a:buChar char="•"/>
            </a:pPr>
            <a:r>
              <a:rPr lang="en-US" sz="1600" dirty="0"/>
              <a:t>Gives security staff the backing of management</a:t>
            </a:r>
            <a:endParaRPr lang="en-US" sz="1600" dirty="0"/>
          </a:p>
          <a:p>
            <a:pPr>
              <a:buFont typeface="Arial" panose="020B0604020202020204" pitchFamily="34" charset="0"/>
              <a:buChar char="•"/>
            </a:pPr>
            <a:r>
              <a:rPr lang="en-US" sz="1600" dirty="0"/>
              <a:t>A security policy also specifies the mechanisms that are needed to meet security requirements and provides a baseline from which to acquire, configure, and audit computer systems and networks for compliance.</a:t>
            </a:r>
            <a:endParaRPr lang="en-US" sz="1600" dirty="0"/>
          </a:p>
        </p:txBody>
      </p:sp>
    </p:spTree>
    <p:custDataLst>
      <p:tags r:id="rId1"/>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Policies, Regulations, and Standards</a:t>
            </a:r>
            <a:endParaRPr lang="en-US" sz="1600" dirty="0"/>
          </a:p>
          <a:p>
            <a:r>
              <a:rPr lang="en-US" dirty="0"/>
              <a:t>Security Policy (Contd.)</a:t>
            </a:r>
            <a:endParaRPr lang="en-US" dirty="0"/>
          </a:p>
        </p:txBody>
      </p:sp>
      <p:sp>
        <p:nvSpPr>
          <p:cNvPr id="2" name="Content Placeholder 1"/>
          <p:cNvSpPr>
            <a:spLocks noGrp="1"/>
          </p:cNvSpPr>
          <p:nvPr>
            <p:ph idx="1"/>
          </p:nvPr>
        </p:nvSpPr>
        <p:spPr>
          <a:xfrm>
            <a:off x="144065" y="833980"/>
            <a:ext cx="8855870" cy="476700"/>
          </a:xfrm>
        </p:spPr>
        <p:txBody>
          <a:bodyPr/>
          <a:lstStyle/>
          <a:p>
            <a:pPr marL="0" indent="0">
              <a:buNone/>
            </a:pPr>
            <a:r>
              <a:rPr lang="en-US" sz="1600" dirty="0"/>
              <a:t>The following table lists the policies that may be included in a security policy:</a:t>
            </a:r>
            <a:endParaRPr lang="en-US" sz="1600" dirty="0"/>
          </a:p>
          <a:p>
            <a:pPr marL="0" indent="0">
              <a:buNone/>
            </a:pPr>
            <a:endParaRPr lang="en-US" sz="1600" dirty="0"/>
          </a:p>
        </p:txBody>
      </p:sp>
      <p:graphicFrame>
        <p:nvGraphicFramePr>
          <p:cNvPr id="4" name="Table 3"/>
          <p:cNvGraphicFramePr>
            <a:graphicFrameLocks noGrp="1"/>
          </p:cNvGraphicFramePr>
          <p:nvPr/>
        </p:nvGraphicFramePr>
        <p:xfrm>
          <a:off x="261632" y="1205495"/>
          <a:ext cx="8594986" cy="3219450"/>
        </p:xfrm>
        <a:graphic>
          <a:graphicData uri="http://schemas.openxmlformats.org/drawingml/2006/table">
            <a:tbl>
              <a:tblPr firstRow="1" bandRow="1">
                <a:tableStyleId>{5C22544A-7EE6-4342-B048-85BDC9FD1C3A}</a:tableStyleId>
              </a:tblPr>
              <a:tblGrid>
                <a:gridCol w="1989187"/>
                <a:gridCol w="6605799"/>
              </a:tblGrid>
              <a:tr h="237099">
                <a:tc>
                  <a:txBody>
                    <a:bodyPr/>
                    <a:lstStyle/>
                    <a:p>
                      <a:pPr algn="ctr"/>
                      <a:r>
                        <a:rPr lang="en-US" sz="1400" b="1" i="0" kern="1200" dirty="0">
                          <a:solidFill>
                            <a:schemeClr val="lt1"/>
                          </a:solidFill>
                          <a:latin typeface="+mn-lt"/>
                          <a:ea typeface="+mn-ea"/>
                          <a:cs typeface="+mn-cs"/>
                        </a:rPr>
                        <a:t>Policy</a:t>
                      </a:r>
                      <a:endParaRPr lang="en-US" sz="1400" dirty="0"/>
                    </a:p>
                  </a:txBody>
                  <a:tcPr/>
                </a:tc>
                <a:tc>
                  <a:txBody>
                    <a:bodyPr/>
                    <a:lstStyle/>
                    <a:p>
                      <a:pPr algn="ctr"/>
                      <a:r>
                        <a:rPr lang="en-US" sz="1400" dirty="0"/>
                        <a:t>Description</a:t>
                      </a:r>
                      <a:endParaRPr lang="en-US" sz="1400" dirty="0"/>
                    </a:p>
                  </a:txBody>
                  <a:tcPr/>
                </a:tc>
              </a:tr>
              <a:tr h="403068">
                <a:tc>
                  <a:txBody>
                    <a:bodyPr/>
                    <a:lstStyle/>
                    <a:p>
                      <a:r>
                        <a:rPr lang="en-US" sz="1400" b="0" i="0" kern="1200" dirty="0">
                          <a:solidFill>
                            <a:schemeClr val="dk1"/>
                          </a:solidFill>
                          <a:effectLst/>
                          <a:latin typeface="+mn-lt"/>
                          <a:ea typeface="+mn-ea"/>
                          <a:cs typeface="+mn-cs"/>
                        </a:rPr>
                        <a:t>Identification and authentication policy</a:t>
                      </a:r>
                      <a:endParaRPr lang="en-US" sz="1400" b="0" i="0" kern="1200" dirty="0">
                        <a:solidFill>
                          <a:schemeClr val="dk1"/>
                        </a:solidFill>
                        <a:effectLst/>
                        <a:latin typeface="+mn-lt"/>
                        <a:ea typeface="+mn-ea"/>
                        <a:cs typeface="+mn-cs"/>
                      </a:endParaRPr>
                    </a:p>
                  </a:txBody>
                  <a:tcPr/>
                </a:tc>
                <a:tc>
                  <a:txBody>
                    <a:bodyPr/>
                    <a:lstStyle/>
                    <a:p>
                      <a:pPr>
                        <a:buFont typeface="Arial" panose="020B0604020202020204" pitchFamily="34" charset="0"/>
                        <a:buNone/>
                      </a:pPr>
                      <a:r>
                        <a:rPr lang="en-US" sz="1400" b="0" i="0" kern="1200" dirty="0">
                          <a:solidFill>
                            <a:schemeClr val="dk1"/>
                          </a:solidFill>
                          <a:latin typeface="+mn-lt"/>
                          <a:ea typeface="+mn-ea"/>
                          <a:cs typeface="+mn-cs"/>
                        </a:rPr>
                        <a:t>It specifies authorized persons that can have access to network resources and identity verification procedures.</a:t>
                      </a:r>
                      <a:endParaRPr lang="en-US" sz="1400" b="0" i="0" kern="1200" dirty="0">
                        <a:solidFill>
                          <a:schemeClr val="dk1"/>
                        </a:solidFill>
                        <a:latin typeface="+mn-lt"/>
                        <a:ea typeface="+mn-ea"/>
                        <a:cs typeface="+mn-cs"/>
                      </a:endParaRPr>
                    </a:p>
                  </a:txBody>
                  <a:tcPr/>
                </a:tc>
              </a:tr>
              <a:tr h="240063">
                <a:tc>
                  <a:txBody>
                    <a:bodyPr/>
                    <a:lstStyle/>
                    <a:p>
                      <a:pPr fontAlgn="ctr"/>
                      <a:r>
                        <a:rPr lang="en-US" sz="1400" b="0" i="0" kern="1200" dirty="0">
                          <a:solidFill>
                            <a:schemeClr val="dk1"/>
                          </a:solidFill>
                          <a:effectLst/>
                          <a:latin typeface="+mn-lt"/>
                          <a:ea typeface="+mn-ea"/>
                          <a:cs typeface="+mn-cs"/>
                        </a:rPr>
                        <a:t>Password policies</a:t>
                      </a:r>
                      <a:endParaRPr lang="en-US" sz="1400" b="0" i="0" kern="1200" dirty="0">
                        <a:solidFill>
                          <a:schemeClr val="dk1"/>
                        </a:solidFill>
                        <a:effectLst/>
                        <a:latin typeface="+mn-lt"/>
                        <a:ea typeface="+mn-ea"/>
                        <a:cs typeface="+mn-cs"/>
                      </a:endParaRPr>
                    </a:p>
                  </a:txBody>
                  <a:tcPr marL="47625" marR="47625" marT="47625" marB="47625" anchor="ctr"/>
                </a:tc>
                <a:tc>
                  <a:txBody>
                    <a:bodyPr/>
                    <a:lstStyle/>
                    <a:p>
                      <a:pPr fontAlgn="ctr"/>
                      <a:r>
                        <a:rPr lang="en-US" sz="1400" b="0" i="0" kern="1200" dirty="0">
                          <a:solidFill>
                            <a:schemeClr val="dk1"/>
                          </a:solidFill>
                          <a:latin typeface="+mn-lt"/>
                          <a:ea typeface="+mn-ea"/>
                          <a:cs typeface="+mn-cs"/>
                        </a:rPr>
                        <a:t>These ensure passwords meet minimum requirements and are changed regularly.</a:t>
                      </a:r>
                      <a:endParaRPr lang="en-US" sz="1400" b="0" i="0" kern="1200" dirty="0">
                        <a:solidFill>
                          <a:schemeClr val="dk1"/>
                        </a:solidFill>
                        <a:latin typeface="+mn-lt"/>
                        <a:ea typeface="+mn-ea"/>
                        <a:cs typeface="+mn-cs"/>
                      </a:endParaRPr>
                    </a:p>
                  </a:txBody>
                  <a:tcPr marL="47625" marR="47625" marT="47625" marB="47625" anchor="ctr"/>
                </a:tc>
              </a:tr>
              <a:tr h="406032">
                <a:tc>
                  <a:txBody>
                    <a:bodyPr/>
                    <a:lstStyle/>
                    <a:p>
                      <a:pPr fontAlgn="ctr"/>
                      <a:r>
                        <a:rPr lang="en-US" sz="1400" b="0" i="0" kern="1200" dirty="0">
                          <a:solidFill>
                            <a:schemeClr val="dk1"/>
                          </a:solidFill>
                          <a:effectLst/>
                          <a:latin typeface="+mn-lt"/>
                          <a:ea typeface="+mn-ea"/>
                          <a:cs typeface="+mn-cs"/>
                        </a:rPr>
                        <a:t>Acceptable use policy (AUP)</a:t>
                      </a:r>
                      <a:endParaRPr lang="en-US" sz="1400" b="0" i="0" kern="1200" dirty="0">
                        <a:solidFill>
                          <a:schemeClr val="dk1"/>
                        </a:solidFill>
                        <a:effectLst/>
                        <a:latin typeface="+mn-lt"/>
                        <a:ea typeface="+mn-ea"/>
                        <a:cs typeface="+mn-cs"/>
                      </a:endParaRPr>
                    </a:p>
                  </a:txBody>
                  <a:tcPr marL="47625" marR="47625" marT="47625" marB="47625" anchor="ctr"/>
                </a:tc>
                <a:tc>
                  <a:txBody>
                    <a:bodyPr/>
                    <a:lstStyle/>
                    <a:p>
                      <a:pPr fontAlgn="ctr"/>
                      <a:r>
                        <a:rPr lang="en-US" sz="1400" b="0" i="0" kern="1200" dirty="0">
                          <a:solidFill>
                            <a:schemeClr val="dk1"/>
                          </a:solidFill>
                          <a:latin typeface="+mn-lt"/>
                          <a:ea typeface="+mn-ea"/>
                          <a:cs typeface="+mn-cs"/>
                        </a:rPr>
                        <a:t>It identifies network applications and uses that are acceptable to the organization. It may also identify ramifications if this policy is violated.</a:t>
                      </a:r>
                      <a:endParaRPr lang="en-US" sz="1400" b="0" i="0" kern="1200" dirty="0">
                        <a:solidFill>
                          <a:schemeClr val="dk1"/>
                        </a:solidFill>
                        <a:latin typeface="+mn-lt"/>
                        <a:ea typeface="+mn-ea"/>
                        <a:cs typeface="+mn-cs"/>
                      </a:endParaRPr>
                    </a:p>
                  </a:txBody>
                  <a:tcPr marL="47625" marR="47625" marT="47625" marB="47625" anchor="ctr"/>
                </a:tc>
              </a:tr>
              <a:tr h="406032">
                <a:tc>
                  <a:txBody>
                    <a:bodyPr/>
                    <a:lstStyle/>
                    <a:p>
                      <a:pPr fontAlgn="ctr"/>
                      <a:r>
                        <a:rPr lang="en-US" sz="1400" b="0" i="0" kern="1200" dirty="0">
                          <a:solidFill>
                            <a:schemeClr val="dk1"/>
                          </a:solidFill>
                          <a:effectLst/>
                          <a:latin typeface="+mn-lt"/>
                          <a:ea typeface="+mn-ea"/>
                          <a:cs typeface="+mn-cs"/>
                        </a:rPr>
                        <a:t>Remote access policy</a:t>
                      </a:r>
                      <a:endParaRPr lang="en-US" sz="1400" b="0" i="0" kern="1200" dirty="0">
                        <a:solidFill>
                          <a:schemeClr val="dk1"/>
                        </a:solidFill>
                        <a:effectLst/>
                        <a:latin typeface="+mn-lt"/>
                        <a:ea typeface="+mn-ea"/>
                        <a:cs typeface="+mn-cs"/>
                      </a:endParaRPr>
                    </a:p>
                  </a:txBody>
                  <a:tcPr marL="47625" marR="47625" marT="47625" marB="47625" anchor="ctr"/>
                </a:tc>
                <a:tc>
                  <a:txBody>
                    <a:bodyPr/>
                    <a:lstStyle/>
                    <a:p>
                      <a:pPr fontAlgn="ctr"/>
                      <a:r>
                        <a:rPr lang="en-US" sz="1400" b="0" i="0" kern="1200" dirty="0">
                          <a:solidFill>
                            <a:schemeClr val="dk1"/>
                          </a:solidFill>
                          <a:latin typeface="+mn-lt"/>
                          <a:ea typeface="+mn-ea"/>
                          <a:cs typeface="+mn-cs"/>
                        </a:rPr>
                        <a:t>It identifies how remote users can access a network and what is accessible via remote connectivity.</a:t>
                      </a:r>
                      <a:endParaRPr lang="en-US" sz="1400" b="0" i="0" kern="1200" dirty="0">
                        <a:solidFill>
                          <a:schemeClr val="dk1"/>
                        </a:solidFill>
                        <a:latin typeface="+mn-lt"/>
                        <a:ea typeface="+mn-ea"/>
                        <a:cs typeface="+mn-cs"/>
                      </a:endParaRPr>
                    </a:p>
                  </a:txBody>
                  <a:tcPr marL="47625" marR="47625" marT="47625" marB="47625" anchor="ctr"/>
                </a:tc>
              </a:tr>
              <a:tr h="406032">
                <a:tc>
                  <a:txBody>
                    <a:bodyPr/>
                    <a:lstStyle/>
                    <a:p>
                      <a:pPr fontAlgn="ctr"/>
                      <a:r>
                        <a:rPr lang="en-US" sz="1400" b="0" i="0" kern="1200" dirty="0">
                          <a:solidFill>
                            <a:schemeClr val="dk1"/>
                          </a:solidFill>
                          <a:effectLst/>
                          <a:latin typeface="+mn-lt"/>
                          <a:ea typeface="+mn-ea"/>
                          <a:cs typeface="+mn-cs"/>
                        </a:rPr>
                        <a:t>Network maintenance policy</a:t>
                      </a:r>
                      <a:endParaRPr lang="en-US" sz="1400" b="0" i="0" kern="1200" dirty="0">
                        <a:solidFill>
                          <a:schemeClr val="dk1"/>
                        </a:solidFill>
                        <a:effectLst/>
                        <a:latin typeface="+mn-lt"/>
                        <a:ea typeface="+mn-ea"/>
                        <a:cs typeface="+mn-cs"/>
                      </a:endParaRPr>
                    </a:p>
                  </a:txBody>
                  <a:tcPr marL="47625" marR="47625" marT="47625" marB="47625" anchor="ctr"/>
                </a:tc>
                <a:tc>
                  <a:txBody>
                    <a:bodyPr/>
                    <a:lstStyle/>
                    <a:p>
                      <a:pPr fontAlgn="ctr"/>
                      <a:r>
                        <a:rPr lang="en-US" sz="1400" b="0" i="0" kern="1200" dirty="0">
                          <a:solidFill>
                            <a:schemeClr val="dk1"/>
                          </a:solidFill>
                          <a:latin typeface="+mn-lt"/>
                          <a:ea typeface="+mn-ea"/>
                          <a:cs typeface="+mn-cs"/>
                        </a:rPr>
                        <a:t>It specifies network device operating systems and end user application update procedures.</a:t>
                      </a:r>
                      <a:endParaRPr lang="en-US" sz="1400" b="0" i="0" kern="1200" dirty="0">
                        <a:solidFill>
                          <a:schemeClr val="dk1"/>
                        </a:solidFill>
                        <a:latin typeface="+mn-lt"/>
                        <a:ea typeface="+mn-ea"/>
                        <a:cs typeface="+mn-cs"/>
                      </a:endParaRPr>
                    </a:p>
                  </a:txBody>
                  <a:tcPr marL="47625" marR="47625" marT="47625" marB="47625" anchor="ctr"/>
                </a:tc>
              </a:tr>
              <a:tr h="406032">
                <a:tc>
                  <a:txBody>
                    <a:bodyPr/>
                    <a:lstStyle/>
                    <a:p>
                      <a:pPr fontAlgn="ctr"/>
                      <a:r>
                        <a:rPr lang="en-US" sz="1400" b="0" i="0" kern="1200" dirty="0">
                          <a:solidFill>
                            <a:schemeClr val="dk1"/>
                          </a:solidFill>
                          <a:effectLst/>
                          <a:latin typeface="+mn-lt"/>
                          <a:ea typeface="+mn-ea"/>
                          <a:cs typeface="+mn-cs"/>
                        </a:rPr>
                        <a:t>Incident handling procedures</a:t>
                      </a:r>
                      <a:endParaRPr lang="en-US" sz="1400" b="0" i="0" kern="1200" dirty="0">
                        <a:solidFill>
                          <a:schemeClr val="dk1"/>
                        </a:solidFill>
                        <a:effectLst/>
                        <a:latin typeface="+mn-lt"/>
                        <a:ea typeface="+mn-ea"/>
                        <a:cs typeface="+mn-cs"/>
                      </a:endParaRPr>
                    </a:p>
                  </a:txBody>
                  <a:tcPr marL="47625" marR="47625" marT="47625" marB="47625" anchor="ctr"/>
                </a:tc>
                <a:tc>
                  <a:txBody>
                    <a:bodyPr/>
                    <a:lstStyle/>
                    <a:p>
                      <a:pPr fontAlgn="ctr"/>
                      <a:r>
                        <a:rPr lang="en-US" sz="1400" b="0" i="0" kern="1200" dirty="0">
                          <a:solidFill>
                            <a:schemeClr val="dk1"/>
                          </a:solidFill>
                          <a:latin typeface="+mn-lt"/>
                          <a:ea typeface="+mn-ea"/>
                          <a:cs typeface="+mn-cs"/>
                        </a:rPr>
                        <a:t>These describe how security incidents are handled.</a:t>
                      </a:r>
                      <a:endParaRPr lang="en-US" sz="1400"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Policies, Regulations, and Standards</a:t>
            </a:r>
            <a:br>
              <a:rPr lang="en-US" altLang="en-US" dirty="0"/>
            </a:br>
            <a:r>
              <a:rPr lang="en-US" dirty="0"/>
              <a:t>BYOD Policies </a:t>
            </a:r>
            <a:endParaRPr lang="en-US" dirty="0"/>
          </a:p>
        </p:txBody>
      </p:sp>
      <p:sp>
        <p:nvSpPr>
          <p:cNvPr id="2" name="Content Placeholder 1"/>
          <p:cNvSpPr>
            <a:spLocks noGrp="1"/>
          </p:cNvSpPr>
          <p:nvPr>
            <p:ph idx="1"/>
          </p:nvPr>
        </p:nvSpPr>
        <p:spPr>
          <a:xfrm>
            <a:off x="144064" y="668111"/>
            <a:ext cx="8855870" cy="4152197"/>
          </a:xfrm>
        </p:spPr>
        <p:txBody>
          <a:bodyPr/>
          <a:lstStyle/>
          <a:p>
            <a:pPr>
              <a:buFont typeface="Arial" panose="020B0604020202020204" pitchFamily="34" charset="0"/>
              <a:buChar char="•"/>
            </a:pPr>
            <a:r>
              <a:rPr lang="en-US" sz="1600" dirty="0"/>
              <a:t>Bring Your Own Device (BYOD) enables employees to use their own mobile devices to access company systems, software, networks, or information. </a:t>
            </a:r>
            <a:endParaRPr lang="en-US" sz="1600" dirty="0"/>
          </a:p>
          <a:p>
            <a:pPr>
              <a:buFont typeface="Arial" panose="020B0604020202020204" pitchFamily="34" charset="0"/>
              <a:buChar char="•"/>
            </a:pPr>
            <a:r>
              <a:rPr lang="en-US" sz="1600" dirty="0"/>
              <a:t>It provides key benefits to enterprises, including increased productivity, reduced costs, better mobility for employees, and so on. These benefits also bring an increased security risk as BYOD can lead to data breaches and greater liability for the organization. </a:t>
            </a:r>
            <a:endParaRPr lang="en-US" sz="1600" dirty="0"/>
          </a:p>
          <a:p>
            <a:pPr>
              <a:buFont typeface="Arial" panose="020B0604020202020204" pitchFamily="34" charset="0"/>
              <a:buChar char="•"/>
            </a:pPr>
            <a:r>
              <a:rPr lang="en-US" sz="1600" dirty="0"/>
              <a:t>Therefore, a BYOD security policy should be developed to accomplish the following:</a:t>
            </a:r>
            <a:endParaRPr lang="en-US" sz="1600" dirty="0"/>
          </a:p>
          <a:p>
            <a:pPr lvl="1">
              <a:buFont typeface="Arial" panose="020B0604020202020204" pitchFamily="34" charset="0"/>
              <a:buChar char="•"/>
            </a:pPr>
            <a:r>
              <a:rPr lang="en-US" sz="1600" dirty="0"/>
              <a:t>Specify the goals of the BYOD program</a:t>
            </a:r>
            <a:endParaRPr lang="en-US" sz="1600" dirty="0"/>
          </a:p>
          <a:p>
            <a:pPr lvl="1">
              <a:buFont typeface="Arial" panose="020B0604020202020204" pitchFamily="34" charset="0"/>
              <a:buChar char="•"/>
            </a:pPr>
            <a:r>
              <a:rPr lang="en-US" sz="1600" dirty="0"/>
              <a:t>Identify which employees can bring their own devices</a:t>
            </a:r>
            <a:endParaRPr lang="en-US" sz="1600" dirty="0"/>
          </a:p>
          <a:p>
            <a:pPr lvl="1">
              <a:buFont typeface="Arial" panose="020B0604020202020204" pitchFamily="34" charset="0"/>
              <a:buChar char="•"/>
            </a:pPr>
            <a:r>
              <a:rPr lang="en-US" sz="1600" dirty="0"/>
              <a:t>Identify which devices will be supported</a:t>
            </a:r>
            <a:endParaRPr lang="en-US" sz="1600" dirty="0"/>
          </a:p>
          <a:p>
            <a:pPr lvl="1">
              <a:buFont typeface="Arial" panose="020B0604020202020204" pitchFamily="34" charset="0"/>
              <a:buChar char="•"/>
            </a:pPr>
            <a:r>
              <a:rPr lang="en-US" sz="1600" dirty="0"/>
              <a:t>Identify the level of access employees are granted when using personal devices</a:t>
            </a:r>
            <a:endParaRPr lang="en-US" sz="1600" dirty="0"/>
          </a:p>
          <a:p>
            <a:pPr lvl="1">
              <a:buFont typeface="Arial" panose="020B0604020202020204" pitchFamily="34" charset="0"/>
              <a:buChar char="•"/>
            </a:pPr>
            <a:r>
              <a:rPr lang="en-US" sz="1600" dirty="0"/>
              <a:t>Describe the rights to access and activities permitted to security personnel on the device</a:t>
            </a:r>
            <a:endParaRPr lang="en-US" sz="1600" dirty="0"/>
          </a:p>
          <a:p>
            <a:pPr lvl="1">
              <a:buFont typeface="Arial" panose="020B0604020202020204" pitchFamily="34" charset="0"/>
              <a:buChar char="•"/>
            </a:pPr>
            <a:r>
              <a:rPr lang="en-US" sz="1600" dirty="0"/>
              <a:t>Identify which regulations must be adhered to when using employee devices</a:t>
            </a:r>
            <a:endParaRPr lang="en-US" sz="1600" dirty="0"/>
          </a:p>
          <a:p>
            <a:pPr lvl="1">
              <a:buFont typeface="Arial" panose="020B0604020202020204" pitchFamily="34" charset="0"/>
              <a:buChar char="•"/>
            </a:pPr>
            <a:r>
              <a:rPr lang="en-US" sz="1600" dirty="0"/>
              <a:t>Identify safeguards to put in place if a device is compromised</a:t>
            </a:r>
            <a:endParaRPr lang="en-US" sz="1600" dirty="0"/>
          </a:p>
          <a:p>
            <a:pPr lvl="1">
              <a:buFont typeface="Arial" panose="020B0604020202020204" pitchFamily="34" charset="0"/>
              <a:buChar char="•"/>
            </a:pPr>
            <a:endParaRPr lang="en-US" sz="1600" dirty="0"/>
          </a:p>
          <a:p>
            <a:pPr lvl="1">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Policies, Regulations, and Standards</a:t>
            </a:r>
            <a:br>
              <a:rPr lang="en-US" altLang="en-US" dirty="0"/>
            </a:br>
            <a:r>
              <a:rPr lang="en-US" dirty="0"/>
              <a:t>BYOD Policies (Contd.)</a:t>
            </a:r>
            <a:endParaRPr lang="en-US" dirty="0"/>
          </a:p>
        </p:txBody>
      </p:sp>
      <p:sp>
        <p:nvSpPr>
          <p:cNvPr id="2" name="Content Placeholder 1"/>
          <p:cNvSpPr>
            <a:spLocks noGrp="1"/>
          </p:cNvSpPr>
          <p:nvPr>
            <p:ph idx="1"/>
          </p:nvPr>
        </p:nvSpPr>
        <p:spPr>
          <a:xfrm>
            <a:off x="144065" y="798945"/>
            <a:ext cx="8855869" cy="408804"/>
          </a:xfrm>
        </p:spPr>
        <p:txBody>
          <a:bodyPr/>
          <a:lstStyle/>
          <a:p>
            <a:pPr marL="0" indent="0">
              <a:buNone/>
            </a:pPr>
            <a:r>
              <a:rPr lang="en-US" sz="1600" dirty="0"/>
              <a:t>The following table lists the BYOD security best practices to help mitigate BYOD vulnerabilities:</a:t>
            </a:r>
            <a:endParaRPr lang="en-US" sz="1600" dirty="0"/>
          </a:p>
          <a:p>
            <a:pPr lvl="1">
              <a:buFont typeface="Arial" panose="020B0604020202020204" pitchFamily="34" charset="0"/>
              <a:buChar char="•"/>
            </a:pPr>
            <a:endParaRPr lang="en-US" sz="1600" dirty="0"/>
          </a:p>
          <a:p>
            <a:pPr lvl="1">
              <a:buFont typeface="Arial" panose="020B0604020202020204" pitchFamily="34" charset="0"/>
              <a:buChar char="•"/>
            </a:pPr>
            <a:endParaRPr lang="en-US" sz="1600" dirty="0"/>
          </a:p>
        </p:txBody>
      </p:sp>
      <p:graphicFrame>
        <p:nvGraphicFramePr>
          <p:cNvPr id="7" name="Table 6"/>
          <p:cNvGraphicFramePr>
            <a:graphicFrameLocks noGrp="1"/>
          </p:cNvGraphicFramePr>
          <p:nvPr/>
        </p:nvGraphicFramePr>
        <p:xfrm>
          <a:off x="352696" y="1133320"/>
          <a:ext cx="8647237" cy="3441161"/>
        </p:xfrm>
        <a:graphic>
          <a:graphicData uri="http://schemas.openxmlformats.org/drawingml/2006/table">
            <a:tbl>
              <a:tblPr firstRow="1" bandRow="1">
                <a:tableStyleId>{5C22544A-7EE6-4342-B048-85BDC9FD1C3A}</a:tableStyleId>
              </a:tblPr>
              <a:tblGrid>
                <a:gridCol w="2306712"/>
                <a:gridCol w="6340525"/>
              </a:tblGrid>
              <a:tr h="298548">
                <a:tc>
                  <a:txBody>
                    <a:bodyPr/>
                    <a:lstStyle/>
                    <a:p>
                      <a:pPr algn="ctr"/>
                      <a:r>
                        <a:rPr lang="en-US" sz="1400" b="1" i="0" kern="1200" dirty="0">
                          <a:solidFill>
                            <a:schemeClr val="lt1"/>
                          </a:solidFill>
                          <a:latin typeface="+mn-lt"/>
                          <a:ea typeface="+mn-ea"/>
                          <a:cs typeface="+mn-cs"/>
                        </a:rPr>
                        <a:t>Best Practice</a:t>
                      </a:r>
                      <a:endParaRPr lang="en-US" sz="1400" dirty="0"/>
                    </a:p>
                  </a:txBody>
                  <a:tcPr/>
                </a:tc>
                <a:tc>
                  <a:txBody>
                    <a:bodyPr/>
                    <a:lstStyle/>
                    <a:p>
                      <a:pPr algn="ctr"/>
                      <a:r>
                        <a:rPr lang="en-US" sz="1400" dirty="0"/>
                        <a:t>Description</a:t>
                      </a:r>
                      <a:endParaRPr lang="en-US" sz="1400" dirty="0"/>
                    </a:p>
                  </a:txBody>
                  <a:tcPr/>
                </a:tc>
              </a:tr>
              <a:tr h="298548">
                <a:tc>
                  <a:txBody>
                    <a:bodyPr/>
                    <a:lstStyle/>
                    <a:p>
                      <a:r>
                        <a:rPr lang="en-US" sz="1400" b="0" i="0" kern="1200" dirty="0">
                          <a:solidFill>
                            <a:schemeClr val="dk1"/>
                          </a:solidFill>
                          <a:latin typeface="+mn-lt"/>
                          <a:ea typeface="+mn-ea"/>
                          <a:cs typeface="+mn-cs"/>
                        </a:rPr>
                        <a:t>Password protect access</a:t>
                      </a:r>
                      <a:endParaRPr lang="en-US" sz="1400" b="0" i="0" kern="1200" dirty="0">
                        <a:solidFill>
                          <a:schemeClr val="dk1"/>
                        </a:solidFill>
                        <a:effectLst/>
                        <a:latin typeface="+mn-lt"/>
                        <a:ea typeface="+mn-ea"/>
                        <a:cs typeface="+mn-cs"/>
                      </a:endParaRPr>
                    </a:p>
                  </a:txBody>
                  <a:tcPr/>
                </a:tc>
                <a:tc>
                  <a:txBody>
                    <a:bodyPr/>
                    <a:lstStyle/>
                    <a:p>
                      <a:pPr fontAlgn="ctr"/>
                      <a:r>
                        <a:rPr lang="en-US" sz="1400" b="0" dirty="0"/>
                        <a:t>Use unique passwords for each device and account.</a:t>
                      </a:r>
                      <a:endParaRPr lang="en-US" sz="1400" b="0" dirty="0"/>
                    </a:p>
                  </a:txBody>
                  <a:tcPr/>
                </a:tc>
              </a:tr>
              <a:tr h="511262">
                <a:tc>
                  <a:txBody>
                    <a:bodyPr/>
                    <a:lstStyle/>
                    <a:p>
                      <a:pPr fontAlgn="ctr"/>
                      <a:r>
                        <a:rPr lang="en-US" sz="1400" b="0" i="0" kern="1200" dirty="0">
                          <a:solidFill>
                            <a:schemeClr val="dk1"/>
                          </a:solidFill>
                          <a:latin typeface="+mn-lt"/>
                          <a:ea typeface="+mn-ea"/>
                          <a:cs typeface="+mn-cs"/>
                        </a:rPr>
                        <a:t>Manually control wireless connectivity</a:t>
                      </a:r>
                      <a:endParaRPr lang="en-US" sz="1400" b="0" i="0" kern="1200" dirty="0">
                        <a:solidFill>
                          <a:schemeClr val="dk1"/>
                        </a:solidFill>
                        <a:effectLst/>
                        <a:latin typeface="+mn-lt"/>
                        <a:ea typeface="+mn-ea"/>
                        <a:cs typeface="+mn-cs"/>
                      </a:endParaRPr>
                    </a:p>
                  </a:txBody>
                  <a:tcPr marL="47625" marR="47625" marT="47625" marB="47625" anchor="ctr"/>
                </a:tc>
                <a:tc>
                  <a:txBody>
                    <a:bodyPr/>
                    <a:lstStyle/>
                    <a:p>
                      <a:pPr fontAlgn="ctr"/>
                      <a:r>
                        <a:rPr lang="en-US" sz="1400" b="0" dirty="0"/>
                        <a:t>Turn off Wi-Fi and Bluetooth connectivity when not in use. Connect only to trusted networks.</a:t>
                      </a:r>
                      <a:endParaRPr lang="en-US" sz="1400" b="0" i="0" kern="1200" dirty="0">
                        <a:solidFill>
                          <a:schemeClr val="dk1"/>
                        </a:solidFill>
                        <a:latin typeface="+mn-lt"/>
                        <a:ea typeface="+mn-ea"/>
                        <a:cs typeface="+mn-cs"/>
                      </a:endParaRPr>
                    </a:p>
                  </a:txBody>
                  <a:tcPr marL="47625" marR="47625" marT="47625" marB="47625" anchor="ctr"/>
                </a:tc>
              </a:tr>
              <a:tr h="648431">
                <a:tc>
                  <a:txBody>
                    <a:bodyPr/>
                    <a:lstStyle/>
                    <a:p>
                      <a:pPr fontAlgn="ctr"/>
                      <a:r>
                        <a:rPr lang="en-IN" b="0" dirty="0">
                          <a:effectLst/>
                        </a:rPr>
                        <a:t>Keep updated</a:t>
                      </a:r>
                      <a:endParaRPr lang="en-IN" b="0" dirty="0">
                        <a:effectLst/>
                      </a:endParaRPr>
                    </a:p>
                  </a:txBody>
                  <a:tcPr marL="47625" marR="47625" marT="47625" marB="47625" anchor="ctr"/>
                </a:tc>
                <a:tc>
                  <a:txBody>
                    <a:bodyPr/>
                    <a:lstStyle/>
                    <a:p>
                      <a:pPr fontAlgn="ctr"/>
                      <a:r>
                        <a:rPr lang="en-US" b="0" dirty="0">
                          <a:effectLst/>
                        </a:rPr>
                        <a:t>Always keep the device OS and other software updated. Updated software often contains security patches to mitigate against the latest threats or exploits.</a:t>
                      </a:r>
                      <a:endParaRPr lang="en-US" b="0" dirty="0">
                        <a:effectLst/>
                      </a:endParaRPr>
                    </a:p>
                  </a:txBody>
                  <a:tcPr marL="47625" marR="47625" marT="47625" marB="47625" anchor="ctr"/>
                </a:tc>
              </a:tr>
              <a:tr h="297712">
                <a:tc>
                  <a:txBody>
                    <a:bodyPr/>
                    <a:lstStyle/>
                    <a:p>
                      <a:pPr fontAlgn="ctr"/>
                      <a:r>
                        <a:rPr lang="en-US" sz="1400" b="0" dirty="0"/>
                        <a:t>Back up data</a:t>
                      </a:r>
                      <a:endParaRPr lang="en-US" sz="1400" b="0" dirty="0"/>
                    </a:p>
                  </a:txBody>
                  <a:tcPr marL="47625" marR="47625" marT="47625" marB="47625" anchor="ctr"/>
                </a:tc>
                <a:tc>
                  <a:txBody>
                    <a:bodyPr/>
                    <a:lstStyle/>
                    <a:p>
                      <a:pPr fontAlgn="ctr"/>
                      <a:r>
                        <a:rPr lang="en-US" sz="1400" b="0" dirty="0"/>
                        <a:t>Enable backup of the device in case it is lost or stolen.</a:t>
                      </a:r>
                      <a:endParaRPr lang="en-US" sz="1400" b="0" dirty="0"/>
                    </a:p>
                  </a:txBody>
                  <a:tcPr marL="47625" marR="47625" marT="47625" marB="47625" anchor="ctr"/>
                </a:tc>
              </a:tr>
              <a:tr h="302279">
                <a:tc>
                  <a:txBody>
                    <a:bodyPr/>
                    <a:lstStyle/>
                    <a:p>
                      <a:pPr fontAlgn="ctr"/>
                      <a:r>
                        <a:rPr lang="en-US" sz="1400" b="0" dirty="0"/>
                        <a:t>Enable "Find my Device"</a:t>
                      </a:r>
                      <a:endParaRPr lang="en-US" sz="1400" b="0" dirty="0"/>
                    </a:p>
                  </a:txBody>
                  <a:tcPr marL="47625" marR="47625" marT="47625" marB="47625" anchor="ctr"/>
                </a:tc>
                <a:tc>
                  <a:txBody>
                    <a:bodyPr/>
                    <a:lstStyle/>
                    <a:p>
                      <a:pPr fontAlgn="ctr"/>
                      <a:r>
                        <a:rPr lang="en-US" sz="1400" b="0" dirty="0"/>
                        <a:t>Subscribe to a device locator service with remote wipe feature.</a:t>
                      </a:r>
                      <a:endParaRPr lang="en-US" sz="1400" b="0" dirty="0"/>
                    </a:p>
                  </a:txBody>
                  <a:tcPr marL="47625" marR="47625" marT="47625" marB="47625" anchor="ctr"/>
                </a:tc>
              </a:tr>
              <a:tr h="302279">
                <a:tc>
                  <a:txBody>
                    <a:bodyPr/>
                    <a:lstStyle/>
                    <a:p>
                      <a:pPr fontAlgn="ctr"/>
                      <a:r>
                        <a:rPr lang="en-US" sz="1400" b="0" dirty="0"/>
                        <a:t>Provide antivirus software</a:t>
                      </a:r>
                      <a:endParaRPr lang="en-US" sz="1400" b="0" dirty="0"/>
                    </a:p>
                  </a:txBody>
                  <a:tcPr marL="47625" marR="47625" marT="47625" marB="47625" anchor="ctr"/>
                </a:tc>
                <a:tc>
                  <a:txBody>
                    <a:bodyPr/>
                    <a:lstStyle/>
                    <a:p>
                      <a:pPr fontAlgn="ctr"/>
                      <a:r>
                        <a:rPr lang="en-US" sz="1400" b="0" dirty="0"/>
                        <a:t>Provide antivirus software for approved BYOD devices.</a:t>
                      </a:r>
                      <a:endParaRPr lang="en-US" sz="1400" b="0" dirty="0"/>
                    </a:p>
                  </a:txBody>
                  <a:tcPr marL="47625" marR="47625" marT="47625" marB="47625" anchor="ctr"/>
                </a:tc>
              </a:tr>
              <a:tr h="720247">
                <a:tc>
                  <a:txBody>
                    <a:bodyPr/>
                    <a:lstStyle/>
                    <a:p>
                      <a:pPr marL="0" marR="0" indent="0" algn="l" defTabSz="685800" rtl="0" eaLnBrk="1" fontAlgn="ctr" latinLnBrk="0" hangingPunct="1">
                        <a:lnSpc>
                          <a:spcPct val="100000"/>
                        </a:lnSpc>
                        <a:spcBef>
                          <a:spcPts val="0"/>
                        </a:spcBef>
                        <a:spcAft>
                          <a:spcPts val="0"/>
                        </a:spcAft>
                        <a:buClrTx/>
                        <a:buSzTx/>
                        <a:buFontTx/>
                        <a:buNone/>
                        <a:defRPr/>
                      </a:pPr>
                      <a:r>
                        <a:rPr lang="en-US" sz="1400" b="0" dirty="0"/>
                        <a:t>Use Mobile Device Management (MDM) software</a:t>
                      </a:r>
                      <a:endParaRPr lang="en-US" sz="1400" b="0" dirty="0"/>
                    </a:p>
                  </a:txBody>
                  <a:tcPr marL="47625" marR="47625" marT="47625" marB="47625" anchor="ctr"/>
                </a:tc>
                <a:tc>
                  <a:txBody>
                    <a:bodyPr/>
                    <a:lstStyle/>
                    <a:p>
                      <a:pPr marL="0" marR="0" indent="0" algn="l" defTabSz="685800" rtl="0" eaLnBrk="1" fontAlgn="ctr" latinLnBrk="0" hangingPunct="1">
                        <a:lnSpc>
                          <a:spcPct val="100000"/>
                        </a:lnSpc>
                        <a:spcBef>
                          <a:spcPts val="0"/>
                        </a:spcBef>
                        <a:spcAft>
                          <a:spcPts val="0"/>
                        </a:spcAft>
                        <a:buClrTx/>
                        <a:buSzTx/>
                        <a:buFontTx/>
                        <a:buNone/>
                        <a:defRPr/>
                      </a:pPr>
                      <a:r>
                        <a:rPr lang="en-US" sz="1400" b="0" dirty="0"/>
                        <a:t>MDM software enables IT teams to implement security settings and software configurations on all devices that connect to company networks.</a:t>
                      </a:r>
                      <a:endParaRPr lang="en-US" sz="1400"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Title: </a:t>
            </a:r>
            <a:r>
              <a:rPr lang="en-US" sz="1600" dirty="0"/>
              <a:t>Understanding Defense</a:t>
            </a:r>
            <a:endParaRPr lang="en-US" sz="1600" dirty="0"/>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Objective</a:t>
            </a:r>
            <a:r>
              <a:rPr lang="en-US" altLang="en-US" sz="1600" dirty="0">
                <a:solidFill>
                  <a:schemeClr val="tx1"/>
                </a:solidFill>
                <a:ea typeface="Calibri" panose="020F0502020204030204" pitchFamily="34" charset="0"/>
                <a:cs typeface="Calibri" panose="020F0502020204030204" pitchFamily="34" charset="0"/>
              </a:rPr>
              <a:t>: </a:t>
            </a:r>
            <a:r>
              <a:rPr lang="en-US" sz="1600" dirty="0"/>
              <a:t>Explain approaches to network security defense.</a:t>
            </a:r>
            <a:endParaRPr lang="en-US" sz="1600" dirty="0"/>
          </a:p>
        </p:txBody>
      </p:sp>
      <p:graphicFrame>
        <p:nvGraphicFramePr>
          <p:cNvPr id="2" name="Table 1"/>
          <p:cNvGraphicFramePr>
            <a:graphicFrameLocks noGrp="1"/>
          </p:cNvGraphicFramePr>
          <p:nvPr/>
        </p:nvGraphicFramePr>
        <p:xfrm>
          <a:off x="423333" y="1625601"/>
          <a:ext cx="8308072" cy="1379105"/>
        </p:xfrm>
        <a:graphic>
          <a:graphicData uri="http://schemas.openxmlformats.org/drawingml/2006/table">
            <a:tbl>
              <a:tblPr firstRow="1" firstCol="1" bandRow="1">
                <a:tableStyleId>{5C22544A-7EE6-4342-B048-85BDC9FD1C3A}</a:tableStyleId>
              </a:tblPr>
              <a:tblGrid>
                <a:gridCol w="3246299"/>
                <a:gridCol w="5061773"/>
              </a:tblGrid>
              <a:tr h="303683">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r>
              <a:tr h="532562">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100" b="1" kern="1200" dirty="0">
                          <a:solidFill>
                            <a:schemeClr val="lt1"/>
                          </a:solidFill>
                          <a:effectLst/>
                          <a:latin typeface="+mn-lt"/>
                          <a:ea typeface="+mn-ea"/>
                          <a:cs typeface="+mn-cs"/>
                        </a:rPr>
                        <a:t>Defense-in-Depth</a:t>
                      </a:r>
                      <a:endParaRPr lang="en-US" sz="1100" b="1" kern="1200" dirty="0">
                        <a:solidFill>
                          <a:schemeClr val="lt1"/>
                        </a:solidFill>
                        <a:effectLst/>
                        <a:latin typeface="+mn-lt"/>
                        <a:ea typeface="+mn-ea"/>
                        <a:cs typeface="+mn-cs"/>
                      </a:endParaRPr>
                    </a:p>
                  </a:txBody>
                  <a:tcPr marL="60168" marR="60168" marT="0" marB="0" anchor="ctr"/>
                </a:tc>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100" kern="1200" dirty="0">
                          <a:solidFill>
                            <a:schemeClr val="dk1"/>
                          </a:solidFill>
                          <a:effectLst/>
                          <a:latin typeface="+mn-lt"/>
                          <a:ea typeface="+mn-ea"/>
                          <a:cs typeface="+mn-cs"/>
                        </a:rPr>
                        <a:t>Explain how the defense-in-depth strategy is used to protect networks.</a:t>
                      </a:r>
                      <a:endParaRPr lang="en-US" sz="1100" kern="1200" dirty="0">
                        <a:solidFill>
                          <a:schemeClr val="dk1"/>
                        </a:solidFill>
                        <a:effectLst/>
                        <a:latin typeface="+mn-lt"/>
                        <a:ea typeface="+mn-ea"/>
                        <a:cs typeface="+mn-cs"/>
                      </a:endParaRPr>
                    </a:p>
                  </a:txBody>
                  <a:tcPr marL="60168" marR="60168" marT="0" marB="0" anchor="ctr"/>
                </a:tc>
              </a:tr>
              <a:tr h="542860">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100" b="1" kern="1200" dirty="0">
                          <a:solidFill>
                            <a:schemeClr val="lt1"/>
                          </a:solidFill>
                          <a:effectLst/>
                          <a:latin typeface="+mn-lt"/>
                          <a:ea typeface="+mn-ea"/>
                          <a:cs typeface="+mn-cs"/>
                        </a:rPr>
                        <a:t>Security Policies, Regulations, and Standards</a:t>
                      </a:r>
                      <a:endParaRPr lang="en-US" sz="1100" b="1" kern="1200" dirty="0">
                        <a:solidFill>
                          <a:schemeClr val="lt1"/>
                        </a:solidFill>
                        <a:effectLst/>
                        <a:latin typeface="+mn-lt"/>
                        <a:ea typeface="+mn-ea"/>
                        <a:cs typeface="+mn-cs"/>
                      </a:endParaRPr>
                    </a:p>
                  </a:txBody>
                  <a:tcPr marL="60168" marR="60168" marT="0" marB="0" anchor="ctr"/>
                </a:tc>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100" kern="1200" dirty="0">
                          <a:solidFill>
                            <a:schemeClr val="dk1"/>
                          </a:solidFill>
                          <a:effectLst/>
                          <a:latin typeface="+mn-lt"/>
                          <a:ea typeface="+mn-ea"/>
                          <a:cs typeface="+mn-cs"/>
                        </a:rPr>
                        <a:t>Explain security policies, regulations, and standards.</a:t>
                      </a:r>
                      <a:endParaRPr lang="en-US" sz="1100" kern="1200" dirty="0">
                        <a:solidFill>
                          <a:schemeClr val="dk1"/>
                        </a:solidFill>
                        <a:effectLst/>
                        <a:latin typeface="+mn-lt"/>
                        <a:ea typeface="+mn-ea"/>
                        <a:cs typeface="+mn-cs"/>
                      </a:endParaRPr>
                    </a:p>
                  </a:txBody>
                  <a:tcPr marL="60168" marR="60168" marT="0" marB="0"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Security Policies, Regulations, and Standards</a:t>
            </a:r>
            <a:br>
              <a:rPr lang="en-US" altLang="en-US" dirty="0"/>
            </a:br>
            <a:r>
              <a:rPr lang="en-US" dirty="0"/>
              <a:t>Regulatory and Standards Compliance</a:t>
            </a:r>
            <a:endParaRPr lang="en-US" dirty="0"/>
          </a:p>
        </p:txBody>
      </p:sp>
      <p:sp>
        <p:nvSpPr>
          <p:cNvPr id="2" name="Content Placeholder 1"/>
          <p:cNvSpPr>
            <a:spLocks noGrp="1"/>
          </p:cNvSpPr>
          <p:nvPr>
            <p:ph idx="1"/>
          </p:nvPr>
        </p:nvSpPr>
        <p:spPr>
          <a:xfrm>
            <a:off x="144065" y="820916"/>
            <a:ext cx="8855870" cy="2954249"/>
          </a:xfrm>
        </p:spPr>
        <p:txBody>
          <a:bodyPr/>
          <a:lstStyle/>
          <a:p>
            <a:pPr>
              <a:buFont typeface="Arial" panose="020B0604020202020204" pitchFamily="34" charset="0"/>
              <a:buChar char="•"/>
            </a:pPr>
            <a:r>
              <a:rPr lang="en-US" sz="1600" dirty="0"/>
              <a:t>There are also external regulations regarding network security.</a:t>
            </a:r>
            <a:endParaRPr lang="en-US" sz="1600" dirty="0"/>
          </a:p>
          <a:p>
            <a:pPr>
              <a:buFont typeface="Arial" panose="020B0604020202020204" pitchFamily="34" charset="0"/>
              <a:buChar char="•"/>
            </a:pPr>
            <a:r>
              <a:rPr lang="en-US" sz="1600" dirty="0"/>
              <a:t>Network security professionals must be familiar with the laws and codes of ethics that are binding on Information Systems Security (INFOSEC) professionals.</a:t>
            </a:r>
            <a:endParaRPr lang="en-US" sz="1600" dirty="0"/>
          </a:p>
          <a:p>
            <a:pPr>
              <a:buFont typeface="Arial" panose="020B0604020202020204" pitchFamily="34" charset="0"/>
              <a:buChar char="•"/>
            </a:pPr>
            <a:r>
              <a:rPr lang="en-US" sz="1600" dirty="0"/>
              <a:t>Many organizations are mandated to develop and implement security policies.</a:t>
            </a:r>
            <a:endParaRPr lang="en-US" sz="1600" dirty="0"/>
          </a:p>
          <a:p>
            <a:pPr>
              <a:buFont typeface="Arial" panose="020B0604020202020204" pitchFamily="34" charset="0"/>
              <a:buChar char="•"/>
            </a:pPr>
            <a:r>
              <a:rPr lang="en-US" sz="1600" dirty="0"/>
              <a:t>Compliance regulations define what organizations are responsible for providing and the liability if they fail to comply. </a:t>
            </a:r>
            <a:endParaRPr lang="en-US" sz="1600" dirty="0"/>
          </a:p>
          <a:p>
            <a:pPr>
              <a:buFont typeface="Arial" panose="020B0604020202020204" pitchFamily="34" charset="0"/>
              <a:buChar char="•"/>
            </a:pPr>
            <a:r>
              <a:rPr lang="en-US" sz="1600" dirty="0"/>
              <a:t>The compliance regulations that an organization is obligated to follow depend on the type of organization and the data that the organization handles. </a:t>
            </a:r>
            <a:endParaRPr lang="en-US" sz="1600" dirty="0"/>
          </a:p>
          <a:p>
            <a:pPr>
              <a:buNone/>
            </a:pPr>
            <a:endParaRPr lang="en-US" sz="1600" dirty="0"/>
          </a:p>
        </p:txBody>
      </p:sp>
    </p:spTree>
    <p:custDataLst>
      <p:tags r:id="rId1"/>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6157" y="1835020"/>
            <a:ext cx="8091685" cy="1473460"/>
          </a:xfrm>
        </p:spPr>
        <p:txBody>
          <a:bodyPr/>
          <a:lstStyle/>
          <a:p>
            <a:r>
              <a:rPr lang="en-US" dirty="0">
                <a:solidFill>
                  <a:schemeClr val="accent5">
                    <a:lumMod val="40000"/>
                    <a:lumOff val="60000"/>
                  </a:schemeClr>
                </a:solidFill>
              </a:rPr>
              <a:t>18.3 Understanding Defense Summary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0"/>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Understanding Defense Summary</a:t>
            </a:r>
            <a:br>
              <a:rPr lang="en-US" altLang="en-US" dirty="0"/>
            </a:br>
            <a:r>
              <a:rPr lang="en-US" dirty="0"/>
              <a:t>What Did I Learn in this Module?</a:t>
            </a:r>
            <a:endParaRPr lang="en-US" dirty="0"/>
          </a:p>
        </p:txBody>
      </p:sp>
      <p:sp>
        <p:nvSpPr>
          <p:cNvPr id="2" name="Content Placeholder 1"/>
          <p:cNvSpPr>
            <a:spLocks noGrp="1"/>
          </p:cNvSpPr>
          <p:nvPr>
            <p:ph idx="1"/>
          </p:nvPr>
        </p:nvSpPr>
        <p:spPr>
          <a:xfrm>
            <a:off x="144065" y="798944"/>
            <a:ext cx="8855869" cy="4125753"/>
          </a:xfrm>
        </p:spPr>
        <p:txBody>
          <a:bodyPr/>
          <a:lstStyle/>
          <a:p>
            <a:pPr marL="285750" lvl="2" indent="-285750">
              <a:buClr>
                <a:schemeClr val="tx2"/>
              </a:buClr>
              <a:buSzPct val="90000"/>
              <a:buFont typeface="Arial" panose="020B0604020202020204" pitchFamily="34" charset="0"/>
              <a:buChar char="•"/>
            </a:pPr>
            <a:r>
              <a:rPr lang="en-US" sz="1600" dirty="0"/>
              <a:t>The starting point for network defense is the identification of assets, vulnerabilities, and threats. </a:t>
            </a:r>
            <a:endParaRPr lang="en-US" sz="1600" dirty="0"/>
          </a:p>
          <a:p>
            <a:pPr marL="285750" lvl="2" indent="-285750">
              <a:buClr>
                <a:schemeClr val="tx2"/>
              </a:buClr>
              <a:buSzPct val="90000"/>
              <a:buFont typeface="Arial" panose="020B0604020202020204" pitchFamily="34" charset="0"/>
              <a:buChar char="•"/>
            </a:pPr>
            <a:r>
              <a:rPr lang="en-US" sz="1600" dirty="0"/>
              <a:t>Assets are anything of value to an organization that must be protected including servers, infrastructure devices, end devices, and the greatest asset, data.</a:t>
            </a:r>
            <a:endParaRPr lang="en-US" sz="1600" dirty="0"/>
          </a:p>
          <a:p>
            <a:pPr marL="285750" lvl="2" indent="-285750">
              <a:buClr>
                <a:schemeClr val="tx2"/>
              </a:buClr>
              <a:buSzPct val="90000"/>
              <a:buFont typeface="Arial" panose="020B0604020202020204" pitchFamily="34" charset="0"/>
              <a:buChar char="•"/>
            </a:pPr>
            <a:r>
              <a:rPr lang="en-US" sz="1600" dirty="0"/>
              <a:t>Vulnerabilities are weaknesses in a system or its design that could be exploited by a threat actor. </a:t>
            </a:r>
            <a:endParaRPr lang="en-US" sz="1600" dirty="0"/>
          </a:p>
          <a:p>
            <a:pPr marL="285750" lvl="2" indent="-285750">
              <a:buClr>
                <a:schemeClr val="tx2"/>
              </a:buClr>
              <a:buSzPct val="90000"/>
              <a:buFont typeface="Arial" panose="020B0604020202020204" pitchFamily="34" charset="0"/>
              <a:buChar char="•"/>
            </a:pPr>
            <a:r>
              <a:rPr lang="en-US" sz="1600" dirty="0"/>
              <a:t>Threats are any potential danger to an asset. </a:t>
            </a:r>
            <a:endParaRPr lang="en-US" sz="1600" dirty="0"/>
          </a:p>
          <a:p>
            <a:pPr marL="285750" lvl="2" indent="-285750">
              <a:buClr>
                <a:schemeClr val="tx2"/>
              </a:buClr>
              <a:buSzPct val="90000"/>
              <a:buFont typeface="Arial" panose="020B0604020202020204" pitchFamily="34" charset="0"/>
              <a:buChar char="•"/>
            </a:pPr>
            <a:r>
              <a:rPr lang="en-US" sz="1600" dirty="0"/>
              <a:t>Organizations must use a defense-in-depth approach to identify threats and secure vulnerable assets. </a:t>
            </a:r>
            <a:endParaRPr lang="en-US" sz="1600" dirty="0"/>
          </a:p>
          <a:p>
            <a:pPr marL="285750" lvl="2" indent="-285750">
              <a:buClr>
                <a:schemeClr val="tx2"/>
              </a:buClr>
              <a:buSzPct val="90000"/>
              <a:buFont typeface="Arial" panose="020B0604020202020204" pitchFamily="34" charset="0"/>
              <a:buChar char="•"/>
            </a:pPr>
            <a:r>
              <a:rPr lang="en-US" sz="1600" dirty="0"/>
              <a:t>Organizations must have a set of policies that define the activities that are allowed on the network. </a:t>
            </a:r>
            <a:endParaRPr lang="en-US" sz="1600" dirty="0"/>
          </a:p>
          <a:p>
            <a:pPr marL="285750" lvl="2" indent="-285750">
              <a:buClr>
                <a:schemeClr val="tx2"/>
              </a:buClr>
              <a:buSzPct val="90000"/>
              <a:buFont typeface="Arial" panose="020B0604020202020204" pitchFamily="34" charset="0"/>
              <a:buChar char="•"/>
            </a:pPr>
            <a:r>
              <a:rPr lang="en-US" sz="1600" dirty="0"/>
              <a:t>Business policies define standards of correct behavior for the business and its employees.</a:t>
            </a:r>
            <a:endParaRPr lang="en-US" sz="1600" dirty="0"/>
          </a:p>
        </p:txBody>
      </p:sp>
    </p:spTree>
    <p:custDataLst>
      <p:tags r:id="rId1"/>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0"/>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Understanding Defense Summary</a:t>
            </a:r>
            <a:br>
              <a:rPr lang="en-US" altLang="en-US" dirty="0"/>
            </a:br>
            <a:r>
              <a:rPr lang="en-US" dirty="0"/>
              <a:t>What Did I Learn in this Module? (Contd.)</a:t>
            </a:r>
            <a:endParaRPr lang="en-US" dirty="0"/>
          </a:p>
        </p:txBody>
      </p:sp>
      <p:sp>
        <p:nvSpPr>
          <p:cNvPr id="2" name="Content Placeholder 1"/>
          <p:cNvSpPr>
            <a:spLocks noGrp="1"/>
          </p:cNvSpPr>
          <p:nvPr>
            <p:ph idx="1"/>
          </p:nvPr>
        </p:nvSpPr>
        <p:spPr>
          <a:xfrm>
            <a:off x="144065" y="798944"/>
            <a:ext cx="8855869" cy="3682745"/>
          </a:xfrm>
        </p:spPr>
        <p:txBody>
          <a:bodyPr/>
          <a:lstStyle/>
          <a:p>
            <a:pPr marL="285750" lvl="2" indent="-285750">
              <a:spcBef>
                <a:spcPts val="500"/>
              </a:spcBef>
              <a:spcAft>
                <a:spcPts val="500"/>
              </a:spcAft>
              <a:buClr>
                <a:schemeClr val="tx2"/>
              </a:buClr>
              <a:buSzPct val="90000"/>
              <a:buFont typeface="Arial" panose="020B0604020202020204" pitchFamily="34" charset="0"/>
              <a:buChar char="•"/>
            </a:pPr>
            <a:r>
              <a:rPr lang="en-US" sz="1600" dirty="0"/>
              <a:t>Security policies are used to inform users, staff, and managers of an organization’s requirements for protecting technology and information assets.</a:t>
            </a:r>
            <a:endParaRPr lang="en-US" sz="1600" dirty="0"/>
          </a:p>
          <a:p>
            <a:pPr marL="285750" lvl="2" indent="-285750">
              <a:buClr>
                <a:schemeClr val="tx2"/>
              </a:buClr>
              <a:buSzPct val="90000"/>
              <a:buFont typeface="Arial" panose="020B0604020202020204" pitchFamily="34" charset="0"/>
              <a:buChar char="•"/>
            </a:pPr>
            <a:r>
              <a:rPr lang="en-US" sz="1600" dirty="0"/>
              <a:t>The purpose of a BYOD (Bring Your Own Device) policy is to enable employees to use their own mobile devices to access company systems, software, networks, or information. </a:t>
            </a:r>
            <a:endParaRPr lang="en-US" sz="1600" dirty="0"/>
          </a:p>
          <a:p>
            <a:pPr marL="285750" lvl="2" indent="-285750">
              <a:buClr>
                <a:schemeClr val="tx2"/>
              </a:buClr>
              <a:buSzPct val="90000"/>
              <a:buFont typeface="Arial" panose="020B0604020202020204" pitchFamily="34" charset="0"/>
              <a:buChar char="•"/>
            </a:pPr>
            <a:r>
              <a:rPr lang="en-US" sz="1600" dirty="0"/>
              <a:t>The compliance regulations that an organization is obligated to follow depend on the type of organization and the data that the organization handles.</a:t>
            </a:r>
            <a:endParaRPr lang="en-US" sz="1600" dirty="0"/>
          </a:p>
        </p:txBody>
      </p:sp>
    </p:spTree>
    <p:custDataLst>
      <p:tags r:id="rId1"/>
    </p:custData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a:xfrm>
            <a:off x="0" y="40962"/>
            <a:ext cx="9144000" cy="757551"/>
          </a:xfrm>
        </p:spPr>
        <p:txBody>
          <a:bodyPr/>
          <a:lstStyle/>
          <a:p>
            <a:pPr eaLnBrk="1" hangingPunct="1"/>
            <a:r>
              <a:rPr lang="en-US" sz="1400" dirty="0">
                <a:latin typeface="Arial" panose="020B0604020202020204" pitchFamily="34" charset="0"/>
              </a:rPr>
              <a:t>Module 18</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1149534" y="942204"/>
          <a:ext cx="6348550" cy="2103120"/>
        </p:xfrm>
        <a:graphic>
          <a:graphicData uri="http://schemas.openxmlformats.org/drawingml/2006/table">
            <a:tbl>
              <a:tblPr firstRow="1" bandRow="1">
                <a:tableStyleId>{F5AB1C69-6EDB-4FF4-983F-18BD219EF322}</a:tableStyleId>
              </a:tblPr>
              <a:tblGrid>
                <a:gridCol w="3174275"/>
                <a:gridCol w="3174275"/>
              </a:tblGrid>
              <a:tr h="370840">
                <a:tc>
                  <a:txBody>
                    <a:bodyPr/>
                    <a:lstStyle/>
                    <a:p>
                      <a:pPr marL="173355" indent="-173355">
                        <a:spcBef>
                          <a:spcPts val="200"/>
                        </a:spcBef>
                        <a:spcAft>
                          <a:spcPts val="200"/>
                        </a:spcAft>
                        <a:buFont typeface="Arial" panose="020B0604020202020204" pitchFamily="34" charset="0"/>
                        <a:buChar char="•"/>
                      </a:pPr>
                      <a:r>
                        <a:rPr lang="en-US" sz="1600" b="0" i="0" kern="1200" dirty="0">
                          <a:solidFill>
                            <a:srgbClr val="000000"/>
                          </a:solidFill>
                          <a:effectLst/>
                          <a:latin typeface="+mn-lt"/>
                          <a:ea typeface="+mn-ea"/>
                          <a:cs typeface="+mn-cs"/>
                        </a:rPr>
                        <a:t>Assets</a:t>
                      </a:r>
                      <a:endParaRPr lang="en-US" sz="1600" b="0" i="0" kern="1200" dirty="0">
                        <a:solidFill>
                          <a:srgbClr val="000000"/>
                        </a:solidFill>
                        <a:effectLst/>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i="0" kern="1200" dirty="0">
                          <a:solidFill>
                            <a:srgbClr val="000000"/>
                          </a:solidFill>
                          <a:effectLst/>
                          <a:latin typeface="+mn-lt"/>
                          <a:ea typeface="+mn-ea"/>
                          <a:cs typeface="+mn-cs"/>
                        </a:rPr>
                        <a:t>Vulnerabilities</a:t>
                      </a:r>
                      <a:endParaRPr lang="en-US" sz="1600" b="0" i="0" kern="1200" dirty="0">
                        <a:solidFill>
                          <a:srgbClr val="000000"/>
                        </a:solidFill>
                        <a:effectLst/>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i="0" kern="1200" dirty="0">
                          <a:solidFill>
                            <a:srgbClr val="000000"/>
                          </a:solidFill>
                          <a:effectLst/>
                          <a:latin typeface="+mn-lt"/>
                          <a:ea typeface="+mn-ea"/>
                          <a:cs typeface="+mn-cs"/>
                        </a:rPr>
                        <a:t>Threats </a:t>
                      </a:r>
                      <a:endParaRPr lang="en-US" sz="1600" b="0" i="0" kern="1200" dirty="0">
                        <a:solidFill>
                          <a:srgbClr val="000000"/>
                        </a:solidFill>
                        <a:effectLst/>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i="0" kern="1200" dirty="0">
                          <a:solidFill>
                            <a:srgbClr val="000000"/>
                          </a:solidFill>
                          <a:effectLst/>
                          <a:latin typeface="+mn-lt"/>
                          <a:ea typeface="+mn-ea"/>
                          <a:cs typeface="+mn-cs"/>
                        </a:rPr>
                        <a:t>Edge router</a:t>
                      </a:r>
                      <a:endParaRPr lang="en-US" sz="1600" b="0" i="0" kern="1200" dirty="0">
                        <a:solidFill>
                          <a:srgbClr val="000000"/>
                        </a:solidFill>
                        <a:effectLst/>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i="0" kern="1200" dirty="0">
                          <a:solidFill>
                            <a:srgbClr val="000000"/>
                          </a:solidFill>
                          <a:effectLst/>
                          <a:latin typeface="+mn-lt"/>
                          <a:ea typeface="+mn-ea"/>
                          <a:cs typeface="+mn-cs"/>
                        </a:rPr>
                        <a:t>Internal router</a:t>
                      </a:r>
                      <a:endParaRPr lang="en-US"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i="0" kern="1200" dirty="0">
                          <a:solidFill>
                            <a:srgbClr val="000000"/>
                          </a:solidFill>
                          <a:effectLst/>
                          <a:latin typeface="+mn-lt"/>
                          <a:ea typeface="+mn-ea"/>
                          <a:cs typeface="+mn-cs"/>
                        </a:rPr>
                        <a:t>Security Onion</a:t>
                      </a:r>
                      <a:endParaRPr lang="en-US"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i="0" kern="1200" dirty="0">
                          <a:solidFill>
                            <a:srgbClr val="000000"/>
                          </a:solidFill>
                          <a:effectLst/>
                          <a:latin typeface="+mn-lt"/>
                          <a:ea typeface="+mn-ea"/>
                          <a:cs typeface="+mn-cs"/>
                        </a:rPr>
                        <a:t>Security Artichoke</a:t>
                      </a:r>
                      <a:endParaRPr lang="en-US" sz="1600" b="0" i="0" kern="1200" dirty="0">
                        <a:solidFill>
                          <a:srgbClr val="000000"/>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indent="-173355" algn="l" defTabSz="685800" rtl="0" eaLnBrk="1" latinLnBrk="0" hangingPunct="1">
                        <a:spcBef>
                          <a:spcPts val="200"/>
                        </a:spcBef>
                        <a:spcAft>
                          <a:spcPts val="200"/>
                        </a:spcAft>
                        <a:buFont typeface="Arial" panose="020B0604020202020204" pitchFamily="34" charset="0"/>
                        <a:buChar char="•"/>
                      </a:pPr>
                      <a:r>
                        <a:rPr lang="en-US" sz="1600" b="0" kern="1200" dirty="0">
                          <a:solidFill>
                            <a:srgbClr val="000000"/>
                          </a:solidFill>
                          <a:latin typeface="+mn-lt"/>
                          <a:ea typeface="+mn-ea"/>
                          <a:cs typeface="+mn-cs"/>
                        </a:rPr>
                        <a:t>Defense-in-Depth</a:t>
                      </a:r>
                      <a:endParaRPr lang="en-US" sz="1600" b="0" kern="1200" dirty="0">
                        <a:solidFill>
                          <a:srgbClr val="000000"/>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IN" sz="1600" b="0" i="0" kern="1200" dirty="0">
                          <a:solidFill>
                            <a:srgbClr val="000000"/>
                          </a:solidFill>
                          <a:effectLst/>
                          <a:latin typeface="+mn-lt"/>
                          <a:ea typeface="+mn-ea"/>
                          <a:cs typeface="+mn-cs"/>
                        </a:rPr>
                        <a:t>Acceptable Use Policy (AUP)</a:t>
                      </a:r>
                      <a:endParaRPr lang="en-IN" sz="1600" b="0" i="0" kern="1200" dirty="0">
                        <a:solidFill>
                          <a:srgbClr val="000000"/>
                        </a:solidFill>
                        <a:effectLst/>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IN" sz="1600" b="0" i="0" kern="1200" dirty="0">
                          <a:solidFill>
                            <a:srgbClr val="000000"/>
                          </a:solidFill>
                          <a:effectLst/>
                          <a:latin typeface="+mn-lt"/>
                          <a:ea typeface="+mn-ea"/>
                          <a:cs typeface="+mn-cs"/>
                        </a:rPr>
                        <a:t>Mobile Device Management (MDM)</a:t>
                      </a:r>
                      <a:endParaRPr lang="en-IN" sz="1600" b="0" i="0" kern="1200" dirty="0">
                        <a:solidFill>
                          <a:srgbClr val="000000"/>
                        </a:solidFill>
                        <a:effectLst/>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r>
                        <a:rPr lang="en-IN" sz="1600" b="0" i="0" kern="1200" dirty="0">
                          <a:solidFill>
                            <a:srgbClr val="000000"/>
                          </a:solidFill>
                          <a:effectLst/>
                          <a:latin typeface="+mn-lt"/>
                          <a:ea typeface="+mn-ea"/>
                          <a:cs typeface="+mn-cs"/>
                        </a:rPr>
                        <a:t> Information Systems Security (INFOSEC) </a:t>
                      </a:r>
                      <a:endParaRPr lang="en-US" sz="1600" b="0" kern="1200" dirty="0">
                        <a:solidFill>
                          <a:srgbClr val="000000"/>
                        </a:solidFill>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i="0" kern="1200" dirty="0">
                          <a:solidFill>
                            <a:srgbClr val="000000"/>
                          </a:solidFill>
                          <a:effectLst/>
                          <a:latin typeface="+mn-lt"/>
                          <a:ea typeface="+mn-ea"/>
                          <a:cs typeface="+mn-cs"/>
                        </a:rPr>
                        <a:t>BYOD</a:t>
                      </a:r>
                      <a:endParaRPr lang="en-US" sz="16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6098" y="1886024"/>
            <a:ext cx="6261102" cy="828842"/>
          </a:xfrm>
        </p:spPr>
        <p:txBody>
          <a:bodyPr/>
          <a:lstStyle/>
          <a:p>
            <a:r>
              <a:rPr lang="en-US" dirty="0">
                <a:solidFill>
                  <a:schemeClr val="accent5">
                    <a:lumMod val="40000"/>
                    <a:lumOff val="60000"/>
                  </a:schemeClr>
                </a:solidFill>
              </a:rPr>
              <a:t>18.1 Defense-in-Depth</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Understanding Defense</a:t>
            </a:r>
            <a:br>
              <a:rPr lang="en-US" altLang="en-US" dirty="0"/>
            </a:br>
            <a:r>
              <a:rPr lang="en-US" dirty="0"/>
              <a:t>Assets, Vulnerabilities, Threats</a:t>
            </a:r>
            <a:endParaRPr lang="en-US" dirty="0"/>
          </a:p>
        </p:txBody>
      </p:sp>
      <p:sp>
        <p:nvSpPr>
          <p:cNvPr id="2" name="Content Placeholder 1"/>
          <p:cNvSpPr>
            <a:spLocks noGrp="1"/>
          </p:cNvSpPr>
          <p:nvPr>
            <p:ph idx="1"/>
          </p:nvPr>
        </p:nvSpPr>
        <p:spPr>
          <a:xfrm>
            <a:off x="144065" y="798944"/>
            <a:ext cx="8855869" cy="2894751"/>
          </a:xfrm>
        </p:spPr>
        <p:txBody>
          <a:bodyPr/>
          <a:lstStyle/>
          <a:p>
            <a:pPr>
              <a:buFont typeface="Arial" panose="020B0604020202020204" pitchFamily="34" charset="0"/>
              <a:buChar char="•"/>
            </a:pPr>
            <a:r>
              <a:rPr lang="en-US" sz="1600" dirty="0"/>
              <a:t>Cybersecurity analysts must prepare for any type of attack. It is their job to secure the assets of the organization’s network.</a:t>
            </a:r>
            <a:endParaRPr lang="en-US" sz="1600" dirty="0"/>
          </a:p>
          <a:p>
            <a:pPr>
              <a:buFont typeface="Arial" panose="020B0604020202020204" pitchFamily="34" charset="0"/>
              <a:buChar char="•"/>
            </a:pPr>
            <a:r>
              <a:rPr lang="en-US" sz="1600" dirty="0"/>
              <a:t>To do this, cybersecurity analysts must first identify:</a:t>
            </a:r>
            <a:endParaRPr lang="en-US" sz="1600" dirty="0"/>
          </a:p>
          <a:p>
            <a:pPr lvl="1">
              <a:buFont typeface="Arial" panose="020B0604020202020204" pitchFamily="34" charset="0"/>
              <a:buChar char="•"/>
            </a:pPr>
            <a:r>
              <a:rPr lang="en-US" sz="1600" b="1" dirty="0"/>
              <a:t>Assets</a:t>
            </a:r>
            <a:r>
              <a:rPr lang="en-US" sz="1600" dirty="0"/>
              <a:t> - Anything of value to an organization that must be protected including servers, infrastructure devices, end devices, and the greatest asset, data.</a:t>
            </a:r>
            <a:endParaRPr lang="en-US" sz="1600" dirty="0"/>
          </a:p>
          <a:p>
            <a:pPr lvl="1">
              <a:buFont typeface="Arial" panose="020B0604020202020204" pitchFamily="34" charset="0"/>
              <a:buChar char="•"/>
            </a:pPr>
            <a:r>
              <a:rPr lang="en-US" sz="1600" b="1" dirty="0"/>
              <a:t>Vulnerabilities</a:t>
            </a:r>
            <a:r>
              <a:rPr lang="en-US" sz="1600" dirty="0"/>
              <a:t> - A weakness in a system or its design that could be exploited by a threat actor.</a:t>
            </a:r>
            <a:endParaRPr lang="en-US" sz="1600" dirty="0"/>
          </a:p>
          <a:p>
            <a:pPr lvl="1">
              <a:buFont typeface="Arial" panose="020B0604020202020204" pitchFamily="34" charset="0"/>
              <a:buChar char="•"/>
            </a:pPr>
            <a:r>
              <a:rPr lang="en-US" sz="1600" b="1" dirty="0"/>
              <a:t>Threats</a:t>
            </a:r>
            <a:r>
              <a:rPr lang="en-US" sz="1600" dirty="0"/>
              <a:t> - Any potential danger to an asset.</a:t>
            </a: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Understanding Defense</a:t>
            </a:r>
            <a:br>
              <a:rPr lang="en-US" altLang="en-US" dirty="0"/>
            </a:br>
            <a:r>
              <a:rPr lang="en-US" dirty="0"/>
              <a:t>Identify Assets</a:t>
            </a:r>
            <a:endParaRPr lang="en-US" dirty="0"/>
          </a:p>
        </p:txBody>
      </p:sp>
      <p:sp>
        <p:nvSpPr>
          <p:cNvPr id="2" name="Content Placeholder 1"/>
          <p:cNvSpPr>
            <a:spLocks noGrp="1"/>
          </p:cNvSpPr>
          <p:nvPr>
            <p:ph idx="1"/>
          </p:nvPr>
        </p:nvSpPr>
        <p:spPr>
          <a:xfrm>
            <a:off x="144065" y="844363"/>
            <a:ext cx="8855869" cy="3885945"/>
          </a:xfrm>
        </p:spPr>
        <p:txBody>
          <a:bodyPr/>
          <a:lstStyle/>
          <a:p>
            <a:pPr>
              <a:buFont typeface="Arial" panose="020B0604020202020204" pitchFamily="34" charset="0"/>
              <a:buChar char="•"/>
            </a:pPr>
            <a:r>
              <a:rPr lang="en-US" sz="1200" dirty="0"/>
              <a:t>The collection of all the devices and information owned or managed by the organization are the assets.</a:t>
            </a:r>
            <a:endParaRPr lang="en-US" sz="1200" dirty="0"/>
          </a:p>
          <a:p>
            <a:pPr>
              <a:buFont typeface="Arial" panose="020B0604020202020204" pitchFamily="34" charset="0"/>
              <a:buChar char="•"/>
            </a:pPr>
            <a:r>
              <a:rPr lang="en-US" sz="1200" dirty="0"/>
              <a:t>These assets must be inventoried and assessed for the level of protection needed to thwart potential attacks.</a:t>
            </a:r>
            <a:endParaRPr lang="en-US" sz="1200" dirty="0"/>
          </a:p>
          <a:p>
            <a:pPr>
              <a:buFont typeface="Arial" panose="020B0604020202020204" pitchFamily="34" charset="0"/>
              <a:buChar char="•"/>
            </a:pPr>
            <a:r>
              <a:rPr lang="en-US" sz="1200" dirty="0"/>
              <a:t>Asset management consists of inventorying all assets, and then developing and implementing policies and procedures to protect them.</a:t>
            </a:r>
            <a:endParaRPr lang="en-US" sz="1200" dirty="0"/>
          </a:p>
          <a:p>
            <a:pPr>
              <a:buFont typeface="Arial" panose="020B0604020202020204" pitchFamily="34" charset="0"/>
              <a:buChar char="•"/>
            </a:pPr>
            <a:r>
              <a:rPr lang="en-US" sz="1200" dirty="0"/>
              <a:t>This task can be daunting considering many organizations must protect internal users and resources, mobile workers, and cloud-based and virtual services.</a:t>
            </a:r>
            <a:endParaRPr lang="en-US" sz="1200" dirty="0"/>
          </a:p>
          <a:p>
            <a:pPr>
              <a:buFont typeface="Arial" panose="020B0604020202020204" pitchFamily="34" charset="0"/>
              <a:buChar char="•"/>
            </a:pPr>
            <a:r>
              <a:rPr lang="en-US" sz="1200" b="0" i="0" dirty="0">
                <a:effectLst/>
              </a:rPr>
              <a:t>Further, organizations need to identify where critical information assets are stored, and how access is gained to that information. </a:t>
            </a:r>
            <a:endParaRPr lang="en-US" sz="1200" b="0" i="0" dirty="0">
              <a:effectLst/>
            </a:endParaRPr>
          </a:p>
          <a:p>
            <a:pPr>
              <a:buFont typeface="Arial" panose="020B0604020202020204" pitchFamily="34" charset="0"/>
              <a:buChar char="•"/>
            </a:pPr>
            <a:r>
              <a:rPr lang="en-US" sz="1200" b="0" i="0" dirty="0">
                <a:effectLst/>
              </a:rPr>
              <a:t>Information assets vary, as do the threats against them. </a:t>
            </a:r>
            <a:r>
              <a:rPr lang="en-US" sz="1200" dirty="0"/>
              <a:t>Each of these assets can attract different threat actors who have different skill levels and motivations.</a:t>
            </a:r>
            <a:endParaRPr lang="en-US" sz="1200" dirty="0"/>
          </a:p>
          <a:p>
            <a:pPr>
              <a:buFont typeface="Arial" panose="020B0604020202020204" pitchFamily="34" charset="0"/>
              <a:buChar char="•"/>
            </a:pPr>
            <a:endParaRPr lang="en-US" sz="1200" dirty="0"/>
          </a:p>
          <a:p>
            <a:pPr marL="0" indent="0">
              <a:buFont typeface="Arial" panose="020B0604020202020204" pitchFamily="34" charset="0"/>
              <a:buNone/>
            </a:pPr>
            <a:r>
              <a:rPr lang="en-US" sz="1200" dirty="0"/>
              <a:t>Google Search</a:t>
            </a:r>
            <a:endParaRPr lang="en-US" sz="1200" dirty="0"/>
          </a:p>
          <a:p>
            <a:pPr marL="0" indent="0">
              <a:buFont typeface="Arial" panose="020B0604020202020204" pitchFamily="34" charset="0"/>
              <a:buNone/>
            </a:pPr>
            <a:r>
              <a:rPr lang="en-US" sz="1200" dirty="0"/>
              <a:t>Security audit for bank filetype:pdf</a:t>
            </a:r>
            <a:endParaRPr lang="en-US" sz="1200" dirty="0"/>
          </a:p>
        </p:txBody>
      </p:sp>
    </p:spTree>
    <p:custDataLst>
      <p:tags r:id="rId1"/>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Understanding Defense</a:t>
            </a:r>
            <a:br>
              <a:rPr lang="en-US" altLang="en-US" dirty="0"/>
            </a:br>
            <a:r>
              <a:rPr lang="en-US" dirty="0"/>
              <a:t>Identify Vulnerabilities</a:t>
            </a:r>
            <a:endParaRPr lang="en-US" dirty="0"/>
          </a:p>
        </p:txBody>
      </p:sp>
      <p:sp>
        <p:nvSpPr>
          <p:cNvPr id="2" name="Content Placeholder 1"/>
          <p:cNvSpPr>
            <a:spLocks noGrp="1"/>
          </p:cNvSpPr>
          <p:nvPr>
            <p:ph idx="1"/>
          </p:nvPr>
        </p:nvSpPr>
        <p:spPr>
          <a:xfrm>
            <a:off x="144065" y="798944"/>
            <a:ext cx="8855869" cy="3652740"/>
          </a:xfrm>
        </p:spPr>
        <p:txBody>
          <a:bodyPr/>
          <a:lstStyle/>
          <a:p>
            <a:pPr>
              <a:buFont typeface="Arial" panose="020B0604020202020204" pitchFamily="34" charset="0"/>
              <a:buChar char="•"/>
            </a:pPr>
            <a:r>
              <a:rPr lang="en-US" sz="1600" b="0" i="0" dirty="0">
                <a:effectLst/>
              </a:rPr>
              <a:t>Threat identification provides an organization with a list of likely threats for a particular environment. </a:t>
            </a:r>
            <a:endParaRPr lang="en-US" sz="1600" dirty="0"/>
          </a:p>
          <a:p>
            <a:pPr>
              <a:buFont typeface="Arial" panose="020B0604020202020204" pitchFamily="34" charset="0"/>
              <a:buChar char="•"/>
            </a:pPr>
            <a:r>
              <a:rPr lang="en-US" sz="1600" dirty="0"/>
              <a:t>When identifying threats, it is important to ask several questions:</a:t>
            </a:r>
            <a:endParaRPr lang="en-US" sz="1600" dirty="0"/>
          </a:p>
          <a:p>
            <a:pPr lvl="1"/>
            <a:r>
              <a:rPr lang="en-US" sz="1600" dirty="0"/>
              <a:t>What are the possible vulnerabilities of a system?</a:t>
            </a:r>
            <a:endParaRPr lang="en-US" sz="1600" dirty="0"/>
          </a:p>
          <a:p>
            <a:pPr lvl="1"/>
            <a:r>
              <a:rPr lang="en-US" sz="1600" dirty="0"/>
              <a:t>Who may want to exploit those vulnerabilities to access specific information assets?</a:t>
            </a:r>
            <a:endParaRPr lang="en-US" sz="1600" dirty="0"/>
          </a:p>
          <a:p>
            <a:pPr lvl="1"/>
            <a:r>
              <a:rPr lang="en-US" sz="1600" dirty="0"/>
              <a:t>What are the consequences if system vulnerabilities are exploited and assets are lost?</a:t>
            </a:r>
            <a:endParaRPr lang="en-US" sz="1600" dirty="0"/>
          </a:p>
          <a:p>
            <a:pPr>
              <a:buFont typeface="Arial" panose="020B0604020202020204" pitchFamily="34" charset="0"/>
              <a:buChar char="•"/>
            </a:pPr>
            <a:endParaRPr lang="en-US" sz="1600" b="1" i="0" dirty="0">
              <a:effectLst/>
            </a:endParaRPr>
          </a:p>
        </p:txBody>
      </p:sp>
    </p:spTree>
    <p:custDataLst>
      <p:tags r:id="rId1"/>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Understanding Defense</a:t>
            </a:r>
            <a:br>
              <a:rPr lang="en-US" altLang="en-US" dirty="0"/>
            </a:br>
            <a:r>
              <a:rPr lang="en-US" dirty="0"/>
              <a:t>Identify Vulnerabilities (Contd.)</a:t>
            </a:r>
            <a:endParaRPr lang="en-US" dirty="0"/>
          </a:p>
        </p:txBody>
      </p:sp>
      <p:sp>
        <p:nvSpPr>
          <p:cNvPr id="3" name="Content Placeholder 3"/>
          <p:cNvSpPr/>
          <p:nvPr/>
        </p:nvSpPr>
        <p:spPr>
          <a:xfrm>
            <a:off x="144066" y="726659"/>
            <a:ext cx="4032742" cy="4114972"/>
          </a:xfrm>
          <a:prstGeom prst="rect">
            <a:avLst/>
          </a:prstGeom>
        </p:spPr>
        <p:txBody>
          <a:bodyPr wrap="square">
            <a:spAutoFit/>
          </a:bodyPr>
          <a:lstStyle/>
          <a:p>
            <a:r>
              <a:rPr lang="en-US" sz="1600" dirty="0">
                <a:solidFill>
                  <a:srgbClr val="000000"/>
                </a:solidFill>
                <a:latin typeface="+mn-lt"/>
              </a:rPr>
              <a:t>The threat identification for an e-banking system would include:</a:t>
            </a:r>
            <a:endParaRPr lang="en-US" sz="1600" dirty="0">
              <a:solidFill>
                <a:srgbClr val="000000"/>
              </a:solidFill>
              <a:latin typeface="+mn-lt"/>
            </a:endParaRPr>
          </a:p>
          <a:p>
            <a:pPr marL="215900" indent="-215900">
              <a:buClr>
                <a:schemeClr val="tx2"/>
              </a:buClr>
              <a:buFont typeface="Arial" panose="020B0604020202020204" pitchFamily="34" charset="0"/>
              <a:buChar char="•"/>
            </a:pPr>
            <a:r>
              <a:rPr lang="en-US" sz="1600" b="1" dirty="0">
                <a:solidFill>
                  <a:srgbClr val="000000"/>
                </a:solidFill>
                <a:latin typeface="+mn-lt"/>
              </a:rPr>
              <a:t>Internal system compromise</a:t>
            </a:r>
            <a:r>
              <a:rPr lang="en-US" sz="1600" dirty="0">
                <a:solidFill>
                  <a:srgbClr val="000000"/>
                </a:solidFill>
                <a:latin typeface="+mn-lt"/>
              </a:rPr>
              <a:t> - The attacker uses the exposed e-banking servers to break into an internal bank system.</a:t>
            </a:r>
            <a:endParaRPr lang="en-US" sz="1600" dirty="0">
              <a:solidFill>
                <a:srgbClr val="000000"/>
              </a:solidFill>
              <a:latin typeface="+mn-lt"/>
            </a:endParaRPr>
          </a:p>
          <a:p>
            <a:pPr marL="215900" indent="-215900">
              <a:buClr>
                <a:schemeClr val="tx2"/>
              </a:buClr>
              <a:buFont typeface="Arial" panose="020B0604020202020204" pitchFamily="34" charset="0"/>
              <a:buChar char="•"/>
            </a:pPr>
            <a:r>
              <a:rPr lang="en-US" sz="1600" b="1" dirty="0">
                <a:solidFill>
                  <a:srgbClr val="000000"/>
                </a:solidFill>
                <a:latin typeface="+mn-lt"/>
              </a:rPr>
              <a:t>Stolen customer data</a:t>
            </a:r>
            <a:r>
              <a:rPr lang="en-US" sz="1600" dirty="0">
                <a:solidFill>
                  <a:srgbClr val="000000"/>
                </a:solidFill>
                <a:latin typeface="+mn-lt"/>
              </a:rPr>
              <a:t> - An attacker steals the personal and financial data of bank customers from the customer database.</a:t>
            </a:r>
            <a:endParaRPr lang="en-US" sz="1600" dirty="0">
              <a:solidFill>
                <a:srgbClr val="000000"/>
              </a:solidFill>
              <a:latin typeface="+mn-lt"/>
            </a:endParaRPr>
          </a:p>
          <a:p>
            <a:pPr marL="215900" indent="-215900">
              <a:spcBef>
                <a:spcPts val="300"/>
              </a:spcBef>
              <a:spcAft>
                <a:spcPts val="300"/>
              </a:spcAft>
              <a:buClr>
                <a:schemeClr val="tx2"/>
              </a:buClr>
              <a:buFont typeface="Arial" panose="020B0604020202020204" pitchFamily="34" charset="0"/>
              <a:buChar char="•"/>
            </a:pPr>
            <a:r>
              <a:rPr lang="en-US" sz="1600" b="1" dirty="0">
                <a:solidFill>
                  <a:srgbClr val="000000"/>
                </a:solidFill>
                <a:latin typeface="+mn-lt"/>
              </a:rPr>
              <a:t>Phony transactions from an external server</a:t>
            </a:r>
            <a:r>
              <a:rPr lang="en-US" sz="1600" dirty="0">
                <a:solidFill>
                  <a:srgbClr val="000000"/>
                </a:solidFill>
                <a:latin typeface="+mn-lt"/>
              </a:rPr>
              <a:t> - An attacker alters the code of the e-banking application and makes transactions by impersonating a legitimate user.</a:t>
            </a:r>
            <a:endParaRPr lang="en-US" sz="1600" dirty="0">
              <a:solidFill>
                <a:srgbClr val="000000"/>
              </a:solidFill>
              <a:latin typeface="+mn-lt"/>
            </a:endParaRPr>
          </a:p>
          <a:p>
            <a:endParaRPr lang="en-US" sz="1600" dirty="0">
              <a:solidFill>
                <a:srgbClr val="000000"/>
              </a:solidFill>
            </a:endParaRPr>
          </a:p>
        </p:txBody>
      </p:sp>
      <p:pic>
        <p:nvPicPr>
          <p:cNvPr id="7" name="Picture 1"/>
          <p:cNvPicPr>
            <a:picLocks noChangeAspect="1"/>
          </p:cNvPicPr>
          <p:nvPr/>
        </p:nvPicPr>
        <p:blipFill rotWithShape="1">
          <a:blip r:embed="rId1"/>
          <a:srcRect l="25275" t="22317" r="24996" b="18577"/>
          <a:stretch>
            <a:fillRect/>
          </a:stretch>
        </p:blipFill>
        <p:spPr bwMode="auto">
          <a:xfrm>
            <a:off x="4176807" y="1256549"/>
            <a:ext cx="4686969" cy="3132000"/>
          </a:xfrm>
          <a:prstGeom prst="rect">
            <a:avLst/>
          </a:prstGeom>
          <a:noFill/>
          <a:ln>
            <a:solidFill>
              <a:schemeClr val="tx1">
                <a:lumMod val="60000"/>
                <a:lumOff val="40000"/>
              </a:schemeClr>
            </a:solidFill>
          </a:ln>
          <a:extLst>
            <a:ext uri="{909E8E84-426E-40DD-AFC4-6F175D3DCCD1}">
              <a14:hiddenFill xmlns:a14="http://schemas.microsoft.com/office/drawing/2010/main">
                <a:solidFill>
                  <a:srgbClr val="FFFFFF"/>
                </a:solidFill>
              </a14:hiddenFill>
            </a:ext>
          </a:extLst>
        </p:spPr>
      </p:pic>
    </p:spTree>
    <p:custDataLst>
      <p:tags r:id="rId2"/>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Understanding Defense</a:t>
            </a:r>
            <a:br>
              <a:rPr lang="en-US" altLang="en-US" dirty="0"/>
            </a:br>
            <a:r>
              <a:rPr lang="en-US" dirty="0"/>
              <a:t>Identify Vulnerabilities (Contd.)</a:t>
            </a:r>
            <a:endParaRPr lang="en-US" dirty="0"/>
          </a:p>
        </p:txBody>
      </p:sp>
      <p:sp>
        <p:nvSpPr>
          <p:cNvPr id="3" name="Content Placeholder 1"/>
          <p:cNvSpPr/>
          <p:nvPr/>
        </p:nvSpPr>
        <p:spPr>
          <a:xfrm>
            <a:off x="118076" y="796787"/>
            <a:ext cx="4090509" cy="3200876"/>
          </a:xfrm>
          <a:prstGeom prst="rect">
            <a:avLst/>
          </a:prstGeom>
        </p:spPr>
        <p:txBody>
          <a:bodyPr wrap="square">
            <a:spAutoFit/>
          </a:bodyPr>
          <a:lstStyle/>
          <a:p>
            <a:pPr marL="285750" indent="-285750">
              <a:spcBef>
                <a:spcPts val="300"/>
              </a:spcBef>
              <a:spcAft>
                <a:spcPts val="300"/>
              </a:spcAft>
              <a:buClr>
                <a:schemeClr val="tx2"/>
              </a:buClr>
              <a:buFont typeface="Arial" panose="020B0604020202020204" pitchFamily="34" charset="0"/>
              <a:buChar char="•"/>
            </a:pPr>
            <a:r>
              <a:rPr lang="en-US" sz="1600" b="1" dirty="0">
                <a:solidFill>
                  <a:srgbClr val="000000"/>
                </a:solidFill>
                <a:latin typeface="+mn-lt"/>
              </a:rPr>
              <a:t>Phony transactions using a stolen customer PIN or smart card</a:t>
            </a:r>
            <a:r>
              <a:rPr lang="en-US" sz="1600" dirty="0">
                <a:solidFill>
                  <a:srgbClr val="000000"/>
                </a:solidFill>
                <a:latin typeface="+mn-lt"/>
              </a:rPr>
              <a:t> - An attacker steals the identity of a customer and completes malicious transactions from the compromised account.</a:t>
            </a:r>
            <a:endParaRPr lang="en-US" sz="1600" dirty="0">
              <a:solidFill>
                <a:srgbClr val="000000"/>
              </a:solidFill>
              <a:latin typeface="+mn-lt"/>
            </a:endParaRPr>
          </a:p>
          <a:p>
            <a:pPr marL="285750" indent="-285750">
              <a:spcBef>
                <a:spcPts val="300"/>
              </a:spcBef>
              <a:spcAft>
                <a:spcPts val="300"/>
              </a:spcAft>
              <a:buClr>
                <a:schemeClr val="tx2"/>
              </a:buClr>
              <a:buFont typeface="Arial" panose="020B0604020202020204" pitchFamily="34" charset="0"/>
              <a:buChar char="•"/>
            </a:pPr>
            <a:r>
              <a:rPr lang="en-US" sz="1600" b="1" dirty="0">
                <a:solidFill>
                  <a:srgbClr val="000000"/>
                </a:solidFill>
                <a:latin typeface="+mn-lt"/>
              </a:rPr>
              <a:t>Data input errors</a:t>
            </a:r>
            <a:r>
              <a:rPr lang="en-US" sz="1600" dirty="0">
                <a:solidFill>
                  <a:srgbClr val="000000"/>
                </a:solidFill>
                <a:latin typeface="+mn-lt"/>
              </a:rPr>
              <a:t> - A user inputs incorrect data or makes incorrect transaction requests.</a:t>
            </a:r>
            <a:endParaRPr lang="en-US" sz="1600" dirty="0">
              <a:solidFill>
                <a:srgbClr val="000000"/>
              </a:solidFill>
              <a:latin typeface="+mn-lt"/>
            </a:endParaRPr>
          </a:p>
          <a:p>
            <a:pPr marL="285750" indent="-285750">
              <a:spcBef>
                <a:spcPts val="300"/>
              </a:spcBef>
              <a:spcAft>
                <a:spcPts val="300"/>
              </a:spcAft>
              <a:buClr>
                <a:schemeClr val="tx2"/>
              </a:buClr>
              <a:buFont typeface="Arial" panose="020B0604020202020204" pitchFamily="34" charset="0"/>
              <a:buChar char="•"/>
            </a:pPr>
            <a:r>
              <a:rPr lang="en-US" sz="1600" b="1" dirty="0">
                <a:solidFill>
                  <a:srgbClr val="000000"/>
                </a:solidFill>
                <a:latin typeface="+mn-lt"/>
              </a:rPr>
              <a:t>Data center destruction</a:t>
            </a:r>
            <a:r>
              <a:rPr lang="en-US" sz="1600" dirty="0">
                <a:solidFill>
                  <a:srgbClr val="000000"/>
                </a:solidFill>
                <a:latin typeface="+mn-lt"/>
              </a:rPr>
              <a:t> - A cataclysmic event severely damages or destroys the data center.</a:t>
            </a:r>
            <a:endParaRPr lang="en-US" sz="1600" dirty="0">
              <a:solidFill>
                <a:srgbClr val="000000"/>
              </a:solidFill>
              <a:latin typeface="+mn-lt"/>
            </a:endParaRPr>
          </a:p>
        </p:txBody>
      </p:sp>
      <p:pic>
        <p:nvPicPr>
          <p:cNvPr id="4" name="Content Placeholder 3"/>
          <p:cNvPicPr>
            <a:picLocks noGrp="1" noChangeAspect="1"/>
          </p:cNvPicPr>
          <p:nvPr>
            <p:ph idx="1"/>
          </p:nvPr>
        </p:nvPicPr>
        <p:blipFill rotWithShape="1">
          <a:blip r:embed="rId1"/>
          <a:srcRect l="25275" t="22317" r="24996" b="18577"/>
          <a:stretch>
            <a:fillRect/>
          </a:stretch>
        </p:blipFill>
        <p:spPr>
          <a:xfrm>
            <a:off x="4165084" y="869690"/>
            <a:ext cx="4686969" cy="3100224"/>
          </a:xfrm>
          <a:prstGeom prst="rect">
            <a:avLst/>
          </a:prstGeom>
          <a:ln>
            <a:solidFill>
              <a:schemeClr val="tx1">
                <a:lumMod val="60000"/>
                <a:lumOff val="40000"/>
              </a:schemeClr>
            </a:solidFill>
          </a:ln>
        </p:spPr>
      </p:pic>
      <p:sp>
        <p:nvSpPr>
          <p:cNvPr id="5" name="Content Placeholder 1"/>
          <p:cNvSpPr/>
          <p:nvPr/>
        </p:nvSpPr>
        <p:spPr>
          <a:xfrm>
            <a:off x="118076" y="3900087"/>
            <a:ext cx="8855868" cy="830997"/>
          </a:xfrm>
          <a:prstGeom prst="rect">
            <a:avLst/>
          </a:prstGeom>
        </p:spPr>
        <p:txBody>
          <a:bodyPr wrap="square">
            <a:spAutoFit/>
          </a:bodyPr>
          <a:lstStyle/>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latin typeface="+mn-lt"/>
              </a:rPr>
              <a:t>Identifying vulnerabilities on a network requires an understanding of the important applications used as well as the different vulnerabilities of that application and hardware. This requires a significant </a:t>
            </a:r>
            <a:r>
              <a:rPr lang="en-US" sz="1600" dirty="0">
                <a:solidFill>
                  <a:srgbClr val="000000"/>
                </a:solidFill>
              </a:rPr>
              <a:t>amount of research on the part of the network administrator.</a:t>
            </a:r>
            <a:endParaRPr lang="en-US" sz="1600" dirty="0">
              <a:solidFill>
                <a:srgbClr val="000000"/>
              </a:solidFill>
            </a:endParaRPr>
          </a:p>
        </p:txBody>
      </p:sp>
    </p:spTree>
    <p:custDataLst>
      <p:tags r:id="rId2"/>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Understanding Defense</a:t>
            </a:r>
            <a:br>
              <a:rPr lang="en-US" altLang="en-US" dirty="0"/>
            </a:br>
            <a:r>
              <a:rPr lang="en-US" dirty="0"/>
              <a:t>Identify Threats</a:t>
            </a:r>
            <a:endParaRPr lang="en-US" dirty="0"/>
          </a:p>
        </p:txBody>
      </p:sp>
      <p:sp>
        <p:nvSpPr>
          <p:cNvPr id="2" name="Content Placeholder 1"/>
          <p:cNvSpPr>
            <a:spLocks noGrp="1"/>
          </p:cNvSpPr>
          <p:nvPr>
            <p:ph idx="1"/>
          </p:nvPr>
        </p:nvSpPr>
        <p:spPr>
          <a:xfrm>
            <a:off x="144064" y="744308"/>
            <a:ext cx="8855869" cy="4259217"/>
          </a:xfrm>
        </p:spPr>
        <p:txBody>
          <a:bodyPr/>
          <a:lstStyle/>
          <a:p>
            <a:pPr>
              <a:buFont typeface="Arial" panose="020B0604020202020204" pitchFamily="34" charset="0"/>
              <a:buChar char="•"/>
            </a:pPr>
            <a:r>
              <a:rPr lang="en-US" sz="1600" dirty="0"/>
              <a:t>Organizations must use a defense-in-depth approach to identify threats and secure vulnerable assets.</a:t>
            </a:r>
            <a:endParaRPr lang="en-US" sz="1600" dirty="0"/>
          </a:p>
          <a:p>
            <a:pPr>
              <a:buFont typeface="Arial" panose="020B0604020202020204" pitchFamily="34" charset="0"/>
              <a:buChar char="•"/>
            </a:pPr>
            <a:r>
              <a:rPr lang="en-US" sz="1600" dirty="0"/>
              <a:t>This approach uses multiple layers of security at the network edge, within the network, and on network endpoints.</a:t>
            </a:r>
            <a:endParaRPr lang="en-US" sz="1600" dirty="0"/>
          </a:p>
          <a:p>
            <a:pPr>
              <a:buFont typeface="Arial" panose="020B0604020202020204" pitchFamily="34" charset="0"/>
              <a:buChar char="•"/>
            </a:pPr>
            <a:r>
              <a:rPr lang="en-US" sz="1600" dirty="0"/>
              <a:t>In this approach, a router first screens the traffic before forwarding it to a dedicated firewall appliance, for example, the Cisco ASA.</a:t>
            </a:r>
            <a:endParaRPr lang="en-US" sz="1600" dirty="0"/>
          </a:p>
          <a:p>
            <a:pPr>
              <a:buFont typeface="Arial" panose="020B0604020202020204" pitchFamily="34" charset="0"/>
              <a:buChar char="•"/>
            </a:pPr>
            <a:r>
              <a:rPr lang="en-US" sz="1600" dirty="0">
                <a:cs typeface="Arial" panose="020B0604020202020204" pitchFamily="34" charset="0"/>
              </a:rPr>
              <a:t>Routers and firewalls are not the only devices that are used in a defense-in-depth approach.</a:t>
            </a:r>
            <a:endParaRPr lang="en-US" sz="1600" dirty="0">
              <a:cs typeface="Arial" panose="020B0604020202020204" pitchFamily="34" charset="0"/>
            </a:endParaRPr>
          </a:p>
          <a:p>
            <a:pPr>
              <a:buFont typeface="Arial" panose="020B0604020202020204" pitchFamily="34" charset="0"/>
              <a:buChar char="•"/>
            </a:pPr>
            <a:r>
              <a:rPr lang="en-US" sz="1600" dirty="0">
                <a:cs typeface="Arial" panose="020B0604020202020204" pitchFamily="34" charset="0"/>
              </a:rPr>
              <a:t>Other security devices include Intrusion Prevention Systems (IPS), advanced malware protection (AMP), web and email content security systems, identity services, network access controls and more.</a:t>
            </a:r>
            <a:endParaRPr lang="en-US" sz="1600" dirty="0">
              <a:cs typeface="Arial" panose="020B0604020202020204" pitchFamily="34" charset="0"/>
            </a:endParaRPr>
          </a:p>
          <a:p>
            <a:pPr>
              <a:buFont typeface="Arial" panose="020B0604020202020204" pitchFamily="34" charset="0"/>
              <a:buChar char="•"/>
            </a:pPr>
            <a:r>
              <a:rPr lang="en-US" sz="1600" dirty="0">
                <a:cs typeface="Arial" panose="020B0604020202020204" pitchFamily="34" charset="0"/>
              </a:rPr>
              <a:t>In the layered defense-in-depth security approach, the different layers work together to create a security architecture in which the failure of one safeguard does not affect the effectiveness of the other safeguards.</a:t>
            </a:r>
            <a:endParaRPr lang="en-US" sz="1600" dirty="0">
              <a:cs typeface="Arial" panose="020B0604020202020204" pitchFamily="34" charset="0"/>
            </a:endParaRPr>
          </a:p>
        </p:txBody>
      </p:sp>
    </p:spTree>
    <p:custDataLst>
      <p:tags r:id="rId1"/>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COUNT" val="71"/>
  <p:tag name="ARTICULATE_PROJECT_OPEN" val="0"/>
</p:tagLst>
</file>

<file path=ppt/tags/tag3.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14245</Words>
  <Application>WPS Presentation</Application>
  <PresentationFormat>On-screen Show (16:9)</PresentationFormat>
  <Paragraphs>292</Paragraphs>
  <Slides>25</Slides>
  <Notes>30</Notes>
  <HiddenSlides>6</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25</vt:i4>
      </vt:variant>
    </vt:vector>
  </HeadingPairs>
  <TitlesOfParts>
    <vt:vector size="41"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Microsoft YaHei</vt:lpstr>
      <vt:lpstr>Arial Unicode MS</vt:lpstr>
      <vt:lpstr>Default Theme</vt:lpstr>
      <vt:lpstr>Module 18: Understanding Defense</vt:lpstr>
      <vt:lpstr>Module Objectives</vt:lpstr>
      <vt:lpstr>18.1 Defense-in-Depth</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18.2 Security Policies, Regulations, and Standards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18.3 Understanding Defense Summary</vt:lpstr>
      <vt:lpstr>PowerPoint 演示文稿</vt:lpstr>
      <vt:lpstr>PowerPoint 演示文稿</vt:lpstr>
      <vt:lpstr>Module 18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1075</cp:revision>
  <dcterms:created xsi:type="dcterms:W3CDTF">2016-08-22T22:27:00Z</dcterms:created>
  <dcterms:modified xsi:type="dcterms:W3CDTF">2021-12-05T17:31:03Z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1033-11.2.0.10382</vt:lpwstr>
  </property>
  <property fmtid="{D5CDD505-2E9C-101B-9397-08002B2CF9AE}" pid="11" name="ICV">
    <vt:lpwstr>D90C512CDC8745E28736E00825D248E5</vt:lpwstr>
  </property>
</Properties>
</file>