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513" r:id="rId3"/>
    <p:sldId id="925" r:id="rId5"/>
    <p:sldId id="759" r:id="rId6"/>
    <p:sldId id="1077" r:id="rId7"/>
    <p:sldId id="1078" r:id="rId8"/>
    <p:sldId id="628" r:id="rId9"/>
    <p:sldId id="1079" r:id="rId10"/>
    <p:sldId id="1081" r:id="rId11"/>
    <p:sldId id="1082" r:id="rId12"/>
    <p:sldId id="1083" r:id="rId13"/>
    <p:sldId id="1092" r:id="rId14"/>
    <p:sldId id="1126" r:id="rId15"/>
    <p:sldId id="1084" r:id="rId16"/>
    <p:sldId id="1085" r:id="rId17"/>
    <p:sldId id="1089" r:id="rId18"/>
    <p:sldId id="1127" r:id="rId19"/>
    <p:sldId id="1090" r:id="rId20"/>
    <p:sldId id="1087" r:id="rId21"/>
    <p:sldId id="1086" r:id="rId22"/>
    <p:sldId id="1130" r:id="rId23"/>
    <p:sldId id="1088" r:id="rId24"/>
    <p:sldId id="1122" r:id="rId25"/>
    <p:sldId id="1094" r:id="rId26"/>
    <p:sldId id="1095" r:id="rId27"/>
    <p:sldId id="1133" r:id="rId28"/>
    <p:sldId id="1131" r:id="rId29"/>
    <p:sldId id="1132" r:id="rId30"/>
    <p:sldId id="1096" r:id="rId31"/>
    <p:sldId id="1097" r:id="rId32"/>
    <p:sldId id="1098" r:id="rId33"/>
    <p:sldId id="1099" r:id="rId34"/>
    <p:sldId id="1100" r:id="rId35"/>
    <p:sldId id="1102" r:id="rId36"/>
    <p:sldId id="1101" r:id="rId37"/>
    <p:sldId id="1128" r:id="rId38"/>
    <p:sldId id="1103" r:id="rId39"/>
    <p:sldId id="1104" r:id="rId40"/>
    <p:sldId id="1123" r:id="rId41"/>
    <p:sldId id="1105" r:id="rId42"/>
    <p:sldId id="1106" r:id="rId43"/>
    <p:sldId id="1107" r:id="rId44"/>
    <p:sldId id="1108" r:id="rId45"/>
    <p:sldId id="1134" r:id="rId46"/>
    <p:sldId id="1109" r:id="rId47"/>
    <p:sldId id="1112" r:id="rId48"/>
    <p:sldId id="1116" r:id="rId49"/>
    <p:sldId id="1117" r:id="rId50"/>
    <p:sldId id="1118" r:id="rId51"/>
    <p:sldId id="1113" r:id="rId52"/>
    <p:sldId id="1114" r:id="rId53"/>
    <p:sldId id="1115" r:id="rId54"/>
    <p:sldId id="1129" r:id="rId55"/>
    <p:sldId id="1120" r:id="rId56"/>
    <p:sldId id="1124" r:id="rId57"/>
    <p:sldId id="1121" r:id="rId58"/>
    <p:sldId id="1150" r:id="rId59"/>
    <p:sldId id="1149" r:id="rId60"/>
    <p:sldId id="291" r:id="rId61"/>
  </p:sldIdLst>
  <p:sldSz cx="9144000" cy="5143500" type="screen16x9"/>
  <p:notesSz cx="6858000" cy="9144000"/>
  <p:custDataLst>
    <p:tags r:id="rId66"/>
  </p:custDataLst>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 id="5" name="Sneha Alex" initials="SA" lastIdx="20" clrIdx="5"/>
  <p:cmAuthor id="6" name="Arpita Brat" initials="AB"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11" autoAdjust="0"/>
    <p:restoredTop sz="94533" autoAdjust="0"/>
  </p:normalViewPr>
  <p:slideViewPr>
    <p:cSldViewPr snapToGrid="0" showGuides="1">
      <p:cViewPr varScale="1">
        <p:scale>
          <a:sx n="95" d="100"/>
          <a:sy n="95" d="100"/>
        </p:scale>
        <p:origin x="894" y="84"/>
      </p:cViewPr>
      <p:guideLst>
        <p:guide orient="horz" pos="1620"/>
        <p:guide pos="340"/>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6" Type="http://schemas.openxmlformats.org/officeDocument/2006/relationships/tags" Target="tags/tag58.xml"/><Relationship Id="rId65" Type="http://schemas.openxmlformats.org/officeDocument/2006/relationships/commentAuthors" Target="commentAuthors.xml"/><Relationship Id="rId64" Type="http://schemas.openxmlformats.org/officeDocument/2006/relationships/tableStyles" Target="tableStyles.xml"/><Relationship Id="rId63" Type="http://schemas.openxmlformats.org/officeDocument/2006/relationships/viewProps" Target="viewProps.xml"/><Relationship Id="rId62" Type="http://schemas.openxmlformats.org/officeDocument/2006/relationships/presProps" Target="presProps.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endParaRPr lang="en-US" b="0" dirty="0"/>
          </a:p>
          <a:p>
            <a:pPr marL="0" marR="0" lvl="0" indent="0" algn="l" defTabSz="457200" rtl="0" eaLnBrk="1" fontAlgn="auto" latinLnBrk="0" hangingPunct="1">
              <a:lnSpc>
                <a:spcPct val="100000"/>
              </a:lnSpc>
              <a:spcBef>
                <a:spcPts val="0"/>
              </a:spcBef>
              <a:spcAft>
                <a:spcPts val="0"/>
              </a:spcAft>
              <a:buClrTx/>
              <a:buSzTx/>
              <a:buFontTx/>
              <a:buNone/>
              <a:defRPr/>
            </a:pPr>
            <a:r>
              <a:rPr lang="en-US" dirty="0">
                <a:solidFill>
                  <a:srgbClr val="AFE8FB"/>
                </a:solidFill>
              </a:rPr>
              <a:t>CyberOps Associate v1.0</a:t>
            </a:r>
            <a:endParaRPr lang="en-US" dirty="0">
              <a:solidFill>
                <a:srgbClr val="FF0000"/>
              </a:solidFill>
            </a:endParaRPr>
          </a:p>
          <a:p>
            <a:pPr>
              <a:buFontTx/>
              <a:buNone/>
            </a:pPr>
            <a:r>
              <a:rPr lang="en-US" sz="1200" b="0" dirty="0"/>
              <a:t>Module 9: </a:t>
            </a:r>
            <a:r>
              <a:rPr lang="en-US" dirty="0">
                <a:solidFill>
                  <a:schemeClr val="accent5">
                    <a:lumMod val="40000"/>
                    <a:lumOff val="60000"/>
                  </a:schemeClr>
                </a:solidFill>
              </a:rPr>
              <a:t>The Transport Layer</a:t>
            </a:r>
            <a:endParaRPr lang="en-GB" b="0"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9.1.3</a:t>
            </a:r>
            <a:r>
              <a:rPr lang="en-GB" dirty="0"/>
              <a:t> – Transport Layer Protocols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9.1.4</a:t>
            </a:r>
            <a:r>
              <a:rPr lang="en-GB" dirty="0"/>
              <a:t> – Transmission Control Protocol (TCP)</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9.1.4</a:t>
            </a:r>
            <a:r>
              <a:rPr lang="en-GB" dirty="0"/>
              <a:t> – Transmission Control Protocol (TCP)</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9.1.5</a:t>
            </a:r>
            <a:r>
              <a:rPr lang="en-GB" dirty="0"/>
              <a:t> – TCP Header</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9.1.6</a:t>
            </a:r>
            <a:r>
              <a:rPr lang="en-GB" dirty="0"/>
              <a:t> – TCP Header Fields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9.1.7</a:t>
            </a:r>
            <a:r>
              <a:rPr lang="en-GB" dirty="0"/>
              <a:t> – </a:t>
            </a:r>
            <a:r>
              <a:rPr lang="en-US" sz="1200" b="0" i="0" kern="1200" dirty="0">
                <a:solidFill>
                  <a:schemeClr val="tx1"/>
                </a:solidFill>
                <a:effectLst/>
                <a:latin typeface="+mn-lt"/>
                <a:ea typeface="+mn-ea"/>
                <a:cs typeface="+mn-cs"/>
              </a:rPr>
              <a:t>User Datagram Protocol (UDP)</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9.1.7</a:t>
            </a:r>
            <a:r>
              <a:rPr lang="en-GB" dirty="0"/>
              <a:t> – </a:t>
            </a:r>
            <a:r>
              <a:rPr lang="en-US" sz="1200" b="0" i="0" kern="1200" dirty="0">
                <a:solidFill>
                  <a:schemeClr val="tx1"/>
                </a:solidFill>
                <a:effectLst/>
                <a:latin typeface="+mn-lt"/>
                <a:ea typeface="+mn-ea"/>
                <a:cs typeface="+mn-cs"/>
              </a:rPr>
              <a:t>User Datagram Protocol (UDP)</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9.1.8</a:t>
            </a:r>
            <a:r>
              <a:rPr lang="en-GB" dirty="0"/>
              <a:t> – UDP Header</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9.1.9</a:t>
            </a:r>
            <a:r>
              <a:rPr lang="en-GB" dirty="0"/>
              <a:t> – UDP Header Fields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9.1.10</a:t>
            </a:r>
            <a:r>
              <a:rPr lang="en-GB" dirty="0"/>
              <a:t> – Socket Pair</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0A313ED8-785B-4D16-9B17-4143385249B9}" type="slidenum">
              <a:rPr lang="en-US" sz="800" b="0"/>
            </a:fld>
            <a:endParaRPr lang="en-US" sz="800" b="0" dirty="0"/>
          </a:p>
        </p:txBody>
      </p:sp>
      <p:sp>
        <p:nvSpPr>
          <p:cNvPr id="20483" name="Rectangle 2"/>
          <p:cNvSpPr>
            <a:spLocks noGrp="1" noRot="1" noChangeAspect="1" noChangeArrowheads="1" noTextEdit="1"/>
          </p:cNvSpPr>
          <p:nvPr>
            <p:ph type="sldImg"/>
          </p:nvPr>
        </p:nvSpPr>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solidFill>
                  <a:srgbClr val="AFE8FB"/>
                </a:solidFill>
              </a:rPr>
              <a:t>CyberOps Associate v1.0</a:t>
            </a:r>
            <a:endParaRPr lang="en-US" dirty="0">
              <a:solidFill>
                <a:srgbClr val="FF0000"/>
              </a:solidFill>
            </a:endParaRPr>
          </a:p>
          <a:p>
            <a:r>
              <a:rPr lang="en-US" sz="1200" b="0" dirty="0"/>
              <a:t>9 – The Transport Layer</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9.0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a:t>
            </a:r>
            <a:endParaRPr lang="en-GB" sz="1200" b="0" i="0" kern="1200" dirty="0">
              <a:solidFill>
                <a:srgbClr val="FF0000"/>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9.0.2</a:t>
            </a:r>
            <a:r>
              <a:rPr lang="en-GB" dirty="0"/>
              <a:t> – </a:t>
            </a:r>
            <a:r>
              <a:rPr lang="en-US" sz="1200" b="0" i="0" kern="1200" dirty="0">
                <a:solidFill>
                  <a:schemeClr val="tx1"/>
                </a:solidFill>
                <a:effectLst/>
                <a:latin typeface="+mn-lt"/>
                <a:ea typeface="+mn-ea"/>
                <a:cs typeface="+mn-cs"/>
              </a:rPr>
              <a:t>What Will I Learn in this Module?</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9.1.10</a:t>
            </a:r>
            <a:r>
              <a:rPr lang="en-GB" dirty="0"/>
              <a:t> – Socket Pair</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9.1.10</a:t>
            </a:r>
            <a:r>
              <a:rPr lang="en-GB" dirty="0"/>
              <a:t> – Socket Pair</a:t>
            </a:r>
            <a:endParaRPr lang="en-GB"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9.1.11 </a:t>
            </a:r>
            <a:r>
              <a:rPr lang="en-GB" dirty="0"/>
              <a:t>– </a:t>
            </a:r>
            <a:r>
              <a:rPr lang="en-US" sz="1200" b="0" i="0" kern="1200" dirty="0">
                <a:solidFill>
                  <a:schemeClr val="tx1"/>
                </a:solidFill>
                <a:effectLst/>
                <a:latin typeface="+mn-lt"/>
                <a:ea typeface="+mn-ea"/>
                <a:cs typeface="+mn-cs"/>
              </a:rPr>
              <a:t>Check Your Understanding – Compare TCP and UDP Characteristics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r>
              <a:rPr lang="en-US" sz="1200" b="0" dirty="0"/>
              <a:t>9 – The Transport Layer</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9.2 – Transport Layer Session Establishment</a:t>
            </a:r>
            <a:endParaRPr lang="en-GB"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b="0" dirty="0"/>
              <a:t>20</a:t>
            </a:r>
            <a:r>
              <a:rPr lang="en-US" sz="1000" b="0" dirty="0"/>
              <a:t> min</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630" lvl="1" indent="-171450">
              <a:buFont typeface="Arial" panose="020B0604020202020204" pitchFamily="34" charset="0"/>
              <a:buChar char="•"/>
            </a:pPr>
            <a:r>
              <a:rPr lang="en-US" sz="1000" dirty="0"/>
              <a:t>Introduce the topic and discuss the transport layer session establishment.</a:t>
            </a:r>
            <a:endParaRPr lang="en-US" sz="1000" dirty="0"/>
          </a:p>
          <a:p>
            <a:pPr marL="341630" lvl="1" indent="-171450">
              <a:buFont typeface="Arial" panose="020B0604020202020204" pitchFamily="34" charset="0"/>
              <a:buChar char="•"/>
            </a:pPr>
            <a:r>
              <a:rPr lang="en-US" altLang="ja-JP" sz="1000" dirty="0"/>
              <a:t>Explain the TCP server processes.</a:t>
            </a:r>
            <a:endParaRPr lang="en-US" altLang="ja-JP" sz="1000" dirty="0"/>
          </a:p>
          <a:p>
            <a:pPr marL="341630" lvl="1" indent="-171450">
              <a:buFont typeface="Arial" panose="020B0604020202020204" pitchFamily="34" charset="0"/>
              <a:buChar char="•"/>
            </a:pPr>
            <a:r>
              <a:rPr lang="en-US" altLang="ja-JP" sz="1000" dirty="0"/>
              <a:t>Describe the processes of TCP connection establishment and session termination.</a:t>
            </a:r>
            <a:endParaRPr lang="en-US" altLang="ja-JP" sz="1000" dirty="0"/>
          </a:p>
          <a:p>
            <a:pPr marL="341630" lvl="1" indent="-171450">
              <a:buFont typeface="Arial" panose="020B0604020202020204" pitchFamily="34" charset="0"/>
              <a:buChar char="•"/>
            </a:pPr>
            <a:r>
              <a:rPr lang="en-US" altLang="ja-JP" sz="1000" dirty="0"/>
              <a:t>Explain the TCP three-way handshake analysis.</a:t>
            </a:r>
            <a:endParaRPr lang="en-US" altLang="ja-JP" sz="1000" dirty="0"/>
          </a:p>
          <a:p>
            <a:pPr marL="341630" lvl="1" indent="-171450">
              <a:buFont typeface="Arial" panose="020B0604020202020204" pitchFamily="34" charset="0"/>
              <a:buChar char="•"/>
            </a:pPr>
            <a:r>
              <a:rPr lang="en-US" altLang="ja-JP" sz="1000" dirty="0"/>
              <a:t>By the end of the topic, encourage the learners to perform the given hands-on lab and activity.</a:t>
            </a:r>
            <a:endParaRPr lang="en-US" sz="1000" dirty="0"/>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50" b="1" dirty="0"/>
              <a:t>Key Points: </a:t>
            </a:r>
            <a:r>
              <a:rPr lang="en-US" sz="1050" b="0" dirty="0"/>
              <a:t>TCP Sever process,  TCP Connection establishment, Session termination, </a:t>
            </a:r>
            <a:r>
              <a:rPr lang="en-IN" b="0" i="0" dirty="0">
                <a:solidFill>
                  <a:srgbClr val="056153"/>
                </a:solidFill>
                <a:effectLst/>
                <a:latin typeface="CiscoSans"/>
              </a:rPr>
              <a:t>TCP Three-way Handshake Analysis</a:t>
            </a:r>
            <a:endParaRPr lang="en-IN" b="0" i="0" dirty="0">
              <a:solidFill>
                <a:srgbClr val="056153"/>
              </a:solidFill>
              <a:effectLst/>
              <a:latin typeface="CiscoSans"/>
            </a:endParaRPr>
          </a:p>
          <a:p>
            <a:pPr marL="0" lvl="0" indent="-287020">
              <a:buFont typeface="Arial" panose="020B0604020202020204" pitchFamily="34" charset="0"/>
              <a:buChar char="•"/>
            </a:pP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9.2.1</a:t>
            </a:r>
            <a:r>
              <a:rPr lang="en-GB" dirty="0"/>
              <a:t> – </a:t>
            </a:r>
            <a:r>
              <a:rPr lang="en-US" dirty="0"/>
              <a:t>TCP Server Processes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9.2.1</a:t>
            </a:r>
            <a:r>
              <a:rPr lang="en-GB" dirty="0"/>
              <a:t> – </a:t>
            </a:r>
            <a:r>
              <a:rPr lang="en-US" dirty="0"/>
              <a:t>TCP Server Processes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9.2.1</a:t>
            </a:r>
            <a:r>
              <a:rPr lang="en-GB" dirty="0"/>
              <a:t> – </a:t>
            </a:r>
            <a:r>
              <a:rPr lang="en-US" dirty="0"/>
              <a:t>TCP Server Processes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9.2.1</a:t>
            </a:r>
            <a:r>
              <a:rPr lang="en-GB" dirty="0"/>
              <a:t> – </a:t>
            </a:r>
            <a:r>
              <a:rPr lang="en-US" dirty="0"/>
              <a:t>TCP Server Processes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9.2.1</a:t>
            </a:r>
            <a:r>
              <a:rPr lang="en-GB" dirty="0"/>
              <a:t> – </a:t>
            </a:r>
            <a:r>
              <a:rPr lang="en-US" dirty="0"/>
              <a:t>TCP Server Processes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9.2.1</a:t>
            </a:r>
            <a:r>
              <a:rPr lang="en-GB" dirty="0"/>
              <a:t> – </a:t>
            </a:r>
            <a:r>
              <a:rPr lang="en-US" dirty="0"/>
              <a:t>TCP Server Processes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9.2.2</a:t>
            </a:r>
            <a:r>
              <a:rPr lang="en-GB" dirty="0"/>
              <a:t> – </a:t>
            </a:r>
            <a:r>
              <a:rPr lang="en-US" sz="1200" b="0" i="0" kern="1200" dirty="0">
                <a:solidFill>
                  <a:schemeClr val="tx1"/>
                </a:solidFill>
                <a:latin typeface="+mn-lt"/>
                <a:ea typeface="+mn-ea"/>
                <a:cs typeface="+mn-cs"/>
              </a:rPr>
              <a:t>TCP Connection Establishment</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25 min</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630" lvl="1" indent="-171450">
              <a:buFont typeface="Arial" panose="020B0604020202020204" pitchFamily="34" charset="0"/>
              <a:buChar char="•"/>
            </a:pPr>
            <a:r>
              <a:rPr lang="en-US" sz="1000" dirty="0"/>
              <a:t>Introduce the topic and discuss the transport layer.</a:t>
            </a:r>
            <a:endParaRPr lang="en-US" sz="1000" dirty="0"/>
          </a:p>
          <a:p>
            <a:pPr marL="341630" lvl="1" indent="-171450">
              <a:buFont typeface="Arial" panose="020B0604020202020204" pitchFamily="34" charset="0"/>
              <a:buChar char="•"/>
            </a:pPr>
            <a:r>
              <a:rPr lang="en-US" sz="1000" dirty="0"/>
              <a:t>Explain the transport layer responsibilities and protocols.</a:t>
            </a:r>
            <a:endParaRPr lang="en-US" sz="1000" dirty="0"/>
          </a:p>
          <a:p>
            <a:pPr marL="341630" lvl="1" indent="-171450">
              <a:buFont typeface="Arial" panose="020B0604020202020204" pitchFamily="34" charset="0"/>
              <a:buChar char="•"/>
            </a:pPr>
            <a:r>
              <a:rPr lang="en-US" sz="1000" dirty="0"/>
              <a:t>Ensure the learners have knowledge of Transmission Control Protocol (TCP) and its header.</a:t>
            </a:r>
            <a:endParaRPr lang="en-US" sz="1000" dirty="0"/>
          </a:p>
          <a:p>
            <a:pPr marL="341630" lvl="1" indent="-171450">
              <a:buFont typeface="Arial" panose="020B0604020202020204" pitchFamily="34" charset="0"/>
              <a:buChar char="•"/>
            </a:pPr>
            <a:r>
              <a:rPr lang="en-US" sz="1000" dirty="0"/>
              <a:t>Describe the User Datagram Protocol (UDP) and its header.</a:t>
            </a:r>
            <a:endParaRPr lang="en-US" sz="1000" dirty="0"/>
          </a:p>
          <a:p>
            <a:pPr marL="341630" lvl="1" indent="-171450">
              <a:buFont typeface="Arial" panose="020B0604020202020204" pitchFamily="34" charset="0"/>
              <a:buChar char="•"/>
            </a:pPr>
            <a:r>
              <a:rPr lang="en-US" sz="1000" dirty="0"/>
              <a:t>Ensure the learners have understanding of the socket pairs.</a:t>
            </a:r>
            <a:endParaRPr lang="en-US" sz="1000" dirty="0"/>
          </a:p>
          <a:p>
            <a:pPr marL="341630" lvl="1" indent="-171450">
              <a:buFont typeface="Arial" panose="020B0604020202020204" pitchFamily="34" charset="0"/>
              <a:buChar char="•"/>
            </a:pPr>
            <a:r>
              <a:rPr lang="en-US" sz="1000" dirty="0"/>
              <a:t>By the end of the topic, encourage the learners to complete the "</a:t>
            </a:r>
            <a:r>
              <a:rPr lang="en-US" sz="1200" b="0" i="0" dirty="0">
                <a:solidFill>
                  <a:srgbClr val="056153"/>
                </a:solidFill>
                <a:effectLst/>
                <a:latin typeface="CiscoSans"/>
              </a:rPr>
              <a:t>Check Your Understanding – Compare TCP and UDP Characteristics".</a:t>
            </a:r>
            <a:endParaRPr lang="en-US" sz="1000" dirty="0"/>
          </a:p>
          <a:p>
            <a:pPr marL="0" lvl="0" indent="-287020">
              <a:buFont typeface="Arial" panose="020B0604020202020204" pitchFamily="34" charset="0"/>
              <a:buChar char="•"/>
            </a:pPr>
            <a:r>
              <a:rPr lang="en-US" sz="1050" b="1" dirty="0"/>
              <a:t>Key Points: </a:t>
            </a:r>
            <a:r>
              <a:rPr lang="en-US" sz="1050" b="0" dirty="0"/>
              <a:t>Transport Layer, TCP, TCP Header, UDP, UDP Header, Socket Pairs</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9.2.2</a:t>
            </a:r>
            <a:r>
              <a:rPr lang="en-GB" dirty="0"/>
              <a:t> – </a:t>
            </a:r>
            <a:r>
              <a:rPr lang="en-US" sz="1200" b="0" i="0" kern="1200" dirty="0">
                <a:solidFill>
                  <a:schemeClr val="tx1"/>
                </a:solidFill>
                <a:latin typeface="+mn-lt"/>
                <a:ea typeface="+mn-ea"/>
                <a:cs typeface="+mn-cs"/>
              </a:rPr>
              <a:t>TCP Connection Establishment</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9.2.3</a:t>
            </a:r>
            <a:r>
              <a:rPr lang="en-GB" dirty="0"/>
              <a:t> – </a:t>
            </a:r>
            <a:r>
              <a:rPr lang="en-US" sz="1200" dirty="0"/>
              <a:t>Session </a:t>
            </a:r>
            <a:r>
              <a:rPr lang="en-IN" sz="1200" dirty="0"/>
              <a:t>Termination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9.2.3</a:t>
            </a:r>
            <a:r>
              <a:rPr lang="en-GB" dirty="0"/>
              <a:t> – </a:t>
            </a:r>
            <a:r>
              <a:rPr lang="en-US" sz="1200" dirty="0"/>
              <a:t>Session </a:t>
            </a:r>
            <a:r>
              <a:rPr lang="en-IN" sz="1200" dirty="0"/>
              <a:t>Termination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9.2.3</a:t>
            </a:r>
            <a:r>
              <a:rPr lang="en-GB" dirty="0"/>
              <a:t> – </a:t>
            </a:r>
            <a:r>
              <a:rPr lang="en-US" sz="1200" dirty="0"/>
              <a:t>Session </a:t>
            </a:r>
            <a:r>
              <a:rPr lang="en-IN" sz="1200" dirty="0"/>
              <a:t>Termination</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9.2.4</a:t>
            </a:r>
            <a:r>
              <a:rPr lang="en-US" sz="1200" b="0" i="0" kern="1200" baseline="0" dirty="0">
                <a:solidFill>
                  <a:schemeClr val="tx1"/>
                </a:solidFill>
                <a:effectLst/>
                <a:latin typeface="+mn-lt"/>
                <a:ea typeface="+mn-ea"/>
                <a:cs typeface="+mn-cs"/>
              </a:rPr>
              <a:t> </a:t>
            </a:r>
            <a:r>
              <a:rPr lang="en-GB" dirty="0"/>
              <a:t>– </a:t>
            </a:r>
            <a:r>
              <a:rPr lang="en-US" altLang="en-US" dirty="0"/>
              <a:t>T</a:t>
            </a:r>
            <a:r>
              <a:rPr lang="en-US" dirty="0"/>
              <a:t>CP Three-way Handshake Analysis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9.2.4</a:t>
            </a:r>
            <a:r>
              <a:rPr lang="en-GB" dirty="0"/>
              <a:t> – </a:t>
            </a:r>
            <a:r>
              <a:rPr lang="en-US" altLang="en-US" dirty="0"/>
              <a:t>T</a:t>
            </a:r>
            <a:r>
              <a:rPr lang="en-US" dirty="0"/>
              <a:t>CP Three-way Handshake Analysis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9.2.5 </a:t>
            </a:r>
            <a:r>
              <a:rPr lang="en-GB" dirty="0"/>
              <a:t>– </a:t>
            </a:r>
            <a:r>
              <a:rPr lang="en-US" dirty="0"/>
              <a:t>Video – TCP 3-Way Handshake</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9.2.6</a:t>
            </a:r>
            <a:r>
              <a:rPr lang="en-GB" dirty="0"/>
              <a:t> – </a:t>
            </a:r>
            <a:r>
              <a:rPr lang="en-US" dirty="0"/>
              <a:t>Lab – Using Wireshark to Observe the TCP 3-Way Handshake</a:t>
            </a:r>
            <a:endParaRPr lang="en-US" dirty="0"/>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9.2.7</a:t>
            </a:r>
            <a:r>
              <a:rPr lang="en-US" sz="1200" b="0" i="0" kern="1200" baseline="0" dirty="0">
                <a:solidFill>
                  <a:schemeClr val="tx1"/>
                </a:solidFill>
                <a:effectLst/>
                <a:latin typeface="+mn-lt"/>
                <a:ea typeface="+mn-ea"/>
                <a:cs typeface="+mn-cs"/>
              </a:rPr>
              <a:t> </a:t>
            </a:r>
            <a:r>
              <a:rPr lang="en-GB" dirty="0"/>
              <a:t>– </a:t>
            </a:r>
            <a:r>
              <a:rPr lang="en-US" sz="1200" b="0" i="0" kern="1200" dirty="0">
                <a:solidFill>
                  <a:schemeClr val="tx1"/>
                </a:solidFill>
                <a:effectLst/>
                <a:latin typeface="+mn-lt"/>
                <a:ea typeface="+mn-ea"/>
                <a:cs typeface="+mn-cs"/>
              </a:rPr>
              <a:t>Check Your Understanding – TCP Connection and Termination Process</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dirty="0"/>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 </a:t>
            </a:r>
            <a:r>
              <a:rPr lang="en-US" sz="1200" b="0" i="0" kern="1200" dirty="0">
                <a:solidFill>
                  <a:schemeClr val="tx1"/>
                </a:solidFill>
                <a:effectLst/>
                <a:latin typeface="+mn-lt"/>
                <a:ea typeface="+mn-ea"/>
                <a:cs typeface="+mn-cs"/>
              </a:rPr>
              <a:t>Transport Layer Reliability</a:t>
            </a:r>
            <a:endParaRPr lang="en-GB"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25 min</a:t>
            </a:r>
            <a:endParaRPr lang="en-US" sz="1000" b="0" dirty="0"/>
          </a:p>
          <a:p>
            <a:pPr marL="171450" lvl="0" indent="-171450">
              <a:buFont typeface="Arial" panose="020B0604020202020204" pitchFamily="34" charset="0"/>
              <a:buChar char="•"/>
            </a:pPr>
            <a:r>
              <a:rPr lang="en-US" sz="1050" b="1" dirty="0"/>
              <a:t>Instructor Notes: </a:t>
            </a:r>
            <a:endParaRPr lang="en-US" sz="1050" b="1" dirty="0"/>
          </a:p>
          <a:p>
            <a:pPr marL="628650" lvl="1" indent="-171450">
              <a:buFont typeface="Arial" panose="020B0604020202020204" pitchFamily="34" charset="0"/>
              <a:buChar char="•"/>
            </a:pPr>
            <a:r>
              <a:rPr lang="en-US" sz="1000" dirty="0"/>
              <a:t>Give a brief introduction to the topic and discuss the transport layer reliability.</a:t>
            </a:r>
            <a:endParaRPr lang="en-US" sz="1000" dirty="0"/>
          </a:p>
          <a:p>
            <a:pPr marL="628650" lvl="1" indent="-171450">
              <a:buFont typeface="Arial" panose="020B0604020202020204" pitchFamily="34" charset="0"/>
              <a:buChar char="•"/>
            </a:pPr>
            <a:r>
              <a:rPr lang="en-US" sz="1000" dirty="0"/>
              <a:t>Describe the various features of TCP. </a:t>
            </a:r>
            <a:endParaRPr lang="en-US" sz="1000" dirty="0"/>
          </a:p>
          <a:p>
            <a:pPr marL="628650" lvl="1" indent="-171450">
              <a:buFont typeface="Arial" panose="020B0604020202020204" pitchFamily="34" charset="0"/>
              <a:buChar char="•"/>
            </a:pPr>
            <a:r>
              <a:rPr lang="en-US" sz="1000" dirty="0"/>
              <a:t>By the end of the topic, encourage the learners to perform the given hands-on lab and activity.</a:t>
            </a:r>
            <a:endParaRPr lang="en-US" sz="1000" dirty="0"/>
          </a:p>
          <a:p>
            <a:pPr marL="171450" lvl="0" indent="-171450">
              <a:buFont typeface="Arial" panose="020B0604020202020204" pitchFamily="34" charset="0"/>
              <a:buChar char="•"/>
            </a:pPr>
            <a:r>
              <a:rPr lang="en-US" sz="1050" b="1" dirty="0"/>
              <a:t>Key Points: </a:t>
            </a:r>
            <a:r>
              <a:rPr lang="en-US" sz="1050" b="0" dirty="0"/>
              <a:t>TCP reliability, Retransmission, congestion avoidance.</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9.3.1</a:t>
            </a:r>
            <a:r>
              <a:rPr lang="en-GB" dirty="0"/>
              <a:t> – </a:t>
            </a:r>
            <a:r>
              <a:rPr lang="en-US" sz="1200" b="0" i="0" kern="1200" dirty="0">
                <a:solidFill>
                  <a:schemeClr val="tx1"/>
                </a:solidFill>
                <a:latin typeface="+mn-lt"/>
                <a:ea typeface="+mn-ea"/>
                <a:cs typeface="+mn-cs"/>
              </a:rPr>
              <a:t>TCP Reliability - Guaranteed and Ordered Delivery</a:t>
            </a:r>
            <a:endParaRPr lang="en-GB" b="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r>
              <a:rPr lang="en-US" sz="1200" b="0" i="0" kern="1200" dirty="0">
                <a:solidFill>
                  <a:schemeClr val="tx1"/>
                </a:solidFill>
                <a:effectLst/>
                <a:latin typeface="+mn-lt"/>
                <a:ea typeface="+mn-ea"/>
                <a:cs typeface="+mn-cs"/>
              </a:rPr>
              <a:t>9.1.1</a:t>
            </a:r>
            <a:r>
              <a:rPr lang="en-GB" dirty="0"/>
              <a:t> – Role of the Transport Layer</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9.3.1</a:t>
            </a:r>
            <a:r>
              <a:rPr lang="en-GB" dirty="0"/>
              <a:t> – </a:t>
            </a:r>
            <a:r>
              <a:rPr lang="en-US" sz="1200" b="0" i="0" kern="1200" dirty="0">
                <a:solidFill>
                  <a:schemeClr val="tx1"/>
                </a:solidFill>
                <a:latin typeface="+mn-lt"/>
                <a:ea typeface="+mn-ea"/>
                <a:cs typeface="+mn-cs"/>
              </a:rPr>
              <a:t>TCP Reliability - Guaranteed and Ordered Delivery</a:t>
            </a:r>
            <a:endParaRPr lang="en-GB" b="0"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9.3.2</a:t>
            </a:r>
            <a:r>
              <a:rPr lang="en-GB" dirty="0"/>
              <a:t> – </a:t>
            </a:r>
            <a:r>
              <a:rPr lang="en-US" dirty="0"/>
              <a:t>Video - TCP Reliability – Sequence Numbers and Acknowledgements</a:t>
            </a:r>
            <a:endParaRPr lang="en-GB" b="0"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a:latin typeface="Arial" panose="020B0604020202020204" pitchFamily="34" charset="0"/>
              </a:rPr>
              <a:t>9.3.3</a:t>
            </a:r>
            <a:r>
              <a:rPr lang="en-US" baseline="0" dirty="0">
                <a:latin typeface="Arial" panose="020B0604020202020204" pitchFamily="34" charset="0"/>
              </a:rPr>
              <a:t> – </a:t>
            </a:r>
            <a:r>
              <a:rPr lang="en-US" sz="1200" b="0" i="0" kern="1200" dirty="0">
                <a:solidFill>
                  <a:schemeClr val="tx1"/>
                </a:solidFill>
                <a:latin typeface="+mn-lt"/>
                <a:ea typeface="+mn-ea"/>
                <a:cs typeface="+mn-cs"/>
              </a:rPr>
              <a:t>TCP Reliability - Data Loss and Retransmission</a:t>
            </a:r>
            <a:endParaRPr lang="en-US" sz="1200" b="0" i="0" kern="1200" dirty="0">
              <a:solidFill>
                <a:schemeClr val="tx1"/>
              </a:solidFill>
              <a:latin typeface="+mn-lt"/>
              <a:ea typeface="+mn-ea"/>
              <a:cs typeface="+mn-cs"/>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a:latin typeface="Arial" panose="020B0604020202020204" pitchFamily="34" charset="0"/>
              </a:rPr>
              <a:t>9.3.3</a:t>
            </a:r>
            <a:r>
              <a:rPr lang="en-US" baseline="0" dirty="0">
                <a:latin typeface="Arial" panose="020B0604020202020204" pitchFamily="34" charset="0"/>
              </a:rPr>
              <a:t> – </a:t>
            </a:r>
            <a:r>
              <a:rPr lang="en-US" sz="1200" b="0" i="0" kern="1200" dirty="0">
                <a:solidFill>
                  <a:schemeClr val="tx1"/>
                </a:solidFill>
                <a:latin typeface="+mn-lt"/>
                <a:ea typeface="+mn-ea"/>
                <a:cs typeface="+mn-cs"/>
              </a:rPr>
              <a:t>TCP Reliability - Data Loss and Retransmission</a:t>
            </a:r>
            <a:endParaRPr lang="en-US" sz="1200" b="0" i="0" kern="1200" dirty="0">
              <a:solidFill>
                <a:schemeClr val="tx1"/>
              </a:solidFill>
              <a:latin typeface="+mn-lt"/>
              <a:ea typeface="+mn-ea"/>
              <a:cs typeface="+mn-cs"/>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a:latin typeface="Arial" panose="020B0604020202020204" pitchFamily="34" charset="0"/>
              </a:rPr>
              <a:t>9.3.3</a:t>
            </a:r>
            <a:r>
              <a:rPr lang="en-US" baseline="0" dirty="0">
                <a:latin typeface="Arial" panose="020B0604020202020204" pitchFamily="34" charset="0"/>
              </a:rPr>
              <a:t> – </a:t>
            </a:r>
            <a:r>
              <a:rPr lang="en-US" sz="1200" b="0" i="0" kern="1200" dirty="0">
                <a:solidFill>
                  <a:schemeClr val="tx1"/>
                </a:solidFill>
                <a:latin typeface="+mn-lt"/>
                <a:ea typeface="+mn-ea"/>
                <a:cs typeface="+mn-cs"/>
              </a:rPr>
              <a:t>TCP Reliability - Data Loss and Retransmission</a:t>
            </a:r>
            <a:endParaRPr lang="en-US" sz="1200" b="0" i="0" kern="1200" dirty="0">
              <a:solidFill>
                <a:schemeClr val="tx1"/>
              </a:solidFill>
              <a:latin typeface="+mn-lt"/>
              <a:ea typeface="+mn-ea"/>
              <a:cs typeface="+mn-cs"/>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a:latin typeface="Arial" panose="020B0604020202020204" pitchFamily="34" charset="0"/>
              </a:rPr>
              <a:t>9.3.4</a:t>
            </a:r>
            <a:r>
              <a:rPr lang="en-US" baseline="0" dirty="0">
                <a:latin typeface="Arial" panose="020B0604020202020204" pitchFamily="34" charset="0"/>
              </a:rPr>
              <a:t> – Video - </a:t>
            </a:r>
            <a:r>
              <a:rPr lang="en-US" sz="1200" b="0" i="0" kern="1200" dirty="0">
                <a:solidFill>
                  <a:schemeClr val="tx1"/>
                </a:solidFill>
                <a:latin typeface="+mn-lt"/>
                <a:ea typeface="+mn-ea"/>
                <a:cs typeface="+mn-cs"/>
              </a:rPr>
              <a:t>TCP Reliability - Data Loss and Retransmission</a:t>
            </a:r>
            <a:endParaRPr lang="en-US" sz="1200" b="0" i="0" kern="1200" dirty="0">
              <a:solidFill>
                <a:schemeClr val="tx1"/>
              </a:solidFill>
              <a:latin typeface="+mn-lt"/>
              <a:ea typeface="+mn-ea"/>
              <a:cs typeface="+mn-cs"/>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a:latin typeface="Arial" panose="020B0604020202020204" pitchFamily="34" charset="0"/>
              </a:rPr>
              <a:t>9.3.5</a:t>
            </a:r>
            <a:r>
              <a:rPr lang="en-US" baseline="0" dirty="0">
                <a:latin typeface="Arial" panose="020B0604020202020204" pitchFamily="34" charset="0"/>
              </a:rPr>
              <a:t> – </a:t>
            </a:r>
            <a:r>
              <a:rPr lang="en-US" dirty="0"/>
              <a:t>TCP Flow Control - Window Size and Acknowledgments</a:t>
            </a:r>
            <a:endParaRPr lang="en-US" sz="1200" b="0" i="0" kern="1200" dirty="0">
              <a:solidFill>
                <a:schemeClr val="tx1"/>
              </a:solidFill>
              <a:latin typeface="+mn-lt"/>
              <a:ea typeface="+mn-ea"/>
              <a:cs typeface="+mn-cs"/>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a:latin typeface="Arial" panose="020B0604020202020204" pitchFamily="34" charset="0"/>
              </a:rPr>
              <a:t>9.3.5</a:t>
            </a:r>
            <a:r>
              <a:rPr lang="en-US" baseline="0" dirty="0">
                <a:latin typeface="Arial" panose="020B0604020202020204" pitchFamily="34" charset="0"/>
              </a:rPr>
              <a:t> – </a:t>
            </a:r>
            <a:r>
              <a:rPr lang="en-US" dirty="0"/>
              <a:t>TCP Flow Control - Window Size and Acknowledgments</a:t>
            </a:r>
            <a:endParaRPr lang="en-US" sz="1200" b="0" i="0" kern="1200" dirty="0">
              <a:solidFill>
                <a:schemeClr val="tx1"/>
              </a:solidFill>
              <a:latin typeface="+mn-lt"/>
              <a:ea typeface="+mn-ea"/>
              <a:cs typeface="+mn-cs"/>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a:latin typeface="Arial" panose="020B0604020202020204" pitchFamily="34" charset="0"/>
              </a:rPr>
              <a:t>9.3.5</a:t>
            </a:r>
            <a:r>
              <a:rPr lang="en-US" baseline="0" dirty="0">
                <a:latin typeface="Arial" panose="020B0604020202020204" pitchFamily="34" charset="0"/>
              </a:rPr>
              <a:t> – </a:t>
            </a:r>
            <a:r>
              <a:rPr lang="en-US" dirty="0"/>
              <a:t>TCP Flow Control - Window Size and Acknowledgments</a:t>
            </a:r>
            <a:endParaRPr lang="en-US" sz="1200" b="0" i="0" kern="1200" dirty="0">
              <a:solidFill>
                <a:schemeClr val="tx1"/>
              </a:solidFill>
              <a:latin typeface="+mn-lt"/>
              <a:ea typeface="+mn-ea"/>
              <a:cs typeface="+mn-cs"/>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a:latin typeface="Arial" panose="020B0604020202020204" pitchFamily="34" charset="0"/>
              </a:rPr>
              <a:t>9.3.6</a:t>
            </a:r>
            <a:r>
              <a:rPr lang="en-US" baseline="0" dirty="0">
                <a:latin typeface="Arial" panose="020B0604020202020204" pitchFamily="34" charset="0"/>
              </a:rPr>
              <a:t> – </a:t>
            </a:r>
            <a:r>
              <a:rPr lang="en-US" sz="1200" b="0" i="0" kern="1200" dirty="0">
                <a:solidFill>
                  <a:schemeClr val="tx1"/>
                </a:solidFill>
                <a:latin typeface="+mn-lt"/>
                <a:ea typeface="+mn-ea"/>
                <a:cs typeface="+mn-cs"/>
              </a:rPr>
              <a:t>TCP Flow Control - Maximum Segment Size (MSS)</a:t>
            </a:r>
            <a:endParaRPr lang="en-US" sz="1200" b="0" i="0" kern="1200" dirty="0">
              <a:solidFill>
                <a:schemeClr val="tx1"/>
              </a:solidFill>
              <a:latin typeface="+mn-lt"/>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9.1.2</a:t>
            </a:r>
            <a:r>
              <a:rPr lang="en-GB" dirty="0"/>
              <a:t> – Transport Layer Responsibilities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a:latin typeface="Arial" panose="020B0604020202020204" pitchFamily="34" charset="0"/>
              </a:rPr>
              <a:t>9.3.6</a:t>
            </a:r>
            <a:r>
              <a:rPr lang="en-US" baseline="0" dirty="0">
                <a:latin typeface="Arial" panose="020B0604020202020204" pitchFamily="34" charset="0"/>
              </a:rPr>
              <a:t> – </a:t>
            </a:r>
            <a:r>
              <a:rPr lang="en-US" sz="1200" b="0" i="0" kern="1200" dirty="0">
                <a:solidFill>
                  <a:schemeClr val="tx1"/>
                </a:solidFill>
                <a:latin typeface="+mn-lt"/>
                <a:ea typeface="+mn-ea"/>
                <a:cs typeface="+mn-cs"/>
              </a:rPr>
              <a:t>TCP Flow Control - Maximum Segment Size (MSS)</a:t>
            </a:r>
            <a:endParaRPr lang="en-US" sz="1200" b="0" i="0" kern="1200" dirty="0">
              <a:solidFill>
                <a:schemeClr val="tx1"/>
              </a:solidFill>
              <a:latin typeface="+mn-lt"/>
              <a:ea typeface="+mn-ea"/>
              <a:cs typeface="+mn-cs"/>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indent="0" algn="l" defTabSz="457200" rtl="0" eaLnBrk="1" fontAlgn="auto" latinLnBrk="0" hangingPunct="1">
              <a:lnSpc>
                <a:spcPct val="80000"/>
              </a:lnSpc>
              <a:spcBef>
                <a:spcPts val="0"/>
              </a:spcBef>
              <a:spcAft>
                <a:spcPts val="0"/>
              </a:spcAft>
              <a:buClrTx/>
              <a:buSzTx/>
              <a:buFontTx/>
              <a:buNone/>
              <a:defRPr/>
            </a:pPr>
            <a:r>
              <a:rPr lang="en-US" dirty="0">
                <a:latin typeface="Arial" panose="020B0604020202020204" pitchFamily="34" charset="0"/>
              </a:rPr>
              <a:t>9.3.7</a:t>
            </a:r>
            <a:r>
              <a:rPr lang="en-US" baseline="0" dirty="0">
                <a:latin typeface="Arial" panose="020B0604020202020204" pitchFamily="34" charset="0"/>
              </a:rPr>
              <a:t> – </a:t>
            </a:r>
            <a:r>
              <a:rPr lang="en-US" sz="1200" b="0" i="0" kern="1200" dirty="0">
                <a:solidFill>
                  <a:schemeClr val="tx1"/>
                </a:solidFill>
                <a:latin typeface="+mn-lt"/>
                <a:ea typeface="+mn-ea"/>
                <a:cs typeface="+mn-cs"/>
              </a:rPr>
              <a:t>TCP Flow Control - Congestion Avoidance</a:t>
            </a:r>
            <a:endParaRPr lang="en-US" sz="1200" b="0" i="0" kern="1200" dirty="0">
              <a:solidFill>
                <a:schemeClr val="tx1"/>
              </a:solidFill>
              <a:latin typeface="+mn-lt"/>
              <a:ea typeface="+mn-ea"/>
              <a:cs typeface="+mn-cs"/>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indent="0" algn="l" defTabSz="457200" rtl="0" eaLnBrk="1" fontAlgn="auto" latinLnBrk="0" hangingPunct="1">
              <a:lnSpc>
                <a:spcPct val="80000"/>
              </a:lnSpc>
              <a:spcBef>
                <a:spcPts val="0"/>
              </a:spcBef>
              <a:spcAft>
                <a:spcPts val="0"/>
              </a:spcAft>
              <a:buClrTx/>
              <a:buSzTx/>
              <a:buFontTx/>
              <a:buNone/>
              <a:defRPr/>
            </a:pPr>
            <a:r>
              <a:rPr lang="en-US" dirty="0">
                <a:latin typeface="Arial" panose="020B0604020202020204" pitchFamily="34" charset="0"/>
              </a:rPr>
              <a:t>9.3.7</a:t>
            </a:r>
            <a:r>
              <a:rPr lang="en-US" baseline="0" dirty="0">
                <a:latin typeface="Arial" panose="020B0604020202020204" pitchFamily="34" charset="0"/>
              </a:rPr>
              <a:t> – </a:t>
            </a:r>
            <a:r>
              <a:rPr lang="en-US" sz="1200" b="0" i="0" kern="1200" dirty="0">
                <a:solidFill>
                  <a:schemeClr val="tx1"/>
                </a:solidFill>
                <a:latin typeface="+mn-lt"/>
                <a:ea typeface="+mn-ea"/>
                <a:cs typeface="+mn-cs"/>
              </a:rPr>
              <a:t>TCP Flow Control - Congestion Avoidance</a:t>
            </a:r>
            <a:endParaRPr lang="en-US" sz="1200" b="0" i="0" kern="1200" dirty="0">
              <a:solidFill>
                <a:schemeClr val="tx1"/>
              </a:solidFill>
              <a:latin typeface="+mn-lt"/>
              <a:ea typeface="+mn-ea"/>
              <a:cs typeface="+mn-cs"/>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a:latin typeface="Arial" panose="020B0604020202020204" pitchFamily="34" charset="0"/>
              </a:rPr>
              <a:t>9.3.8</a:t>
            </a:r>
            <a:r>
              <a:rPr lang="en-US" baseline="0" dirty="0">
                <a:latin typeface="Arial" panose="020B0604020202020204" pitchFamily="34" charset="0"/>
              </a:rPr>
              <a:t> – </a:t>
            </a:r>
            <a:r>
              <a:rPr lang="en-US" sz="1200" b="0" i="0" kern="1200" dirty="0">
                <a:solidFill>
                  <a:schemeClr val="tx1"/>
                </a:solidFill>
                <a:effectLst/>
                <a:latin typeface="+mn-lt"/>
                <a:ea typeface="+mn-ea"/>
                <a:cs typeface="+mn-cs"/>
              </a:rPr>
              <a:t>Lab – Exploring Nmap</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a:latin typeface="Arial" panose="020B0604020202020204" pitchFamily="34" charset="0"/>
              </a:rPr>
              <a:t>9.3.9</a:t>
            </a:r>
            <a:r>
              <a:rPr lang="en-US" baseline="0" dirty="0">
                <a:latin typeface="Arial" panose="020B0604020202020204" pitchFamily="34" charset="0"/>
              </a:rPr>
              <a:t> – </a:t>
            </a:r>
            <a:r>
              <a:rPr lang="en-US" sz="1200" b="0" i="0" kern="1200" dirty="0">
                <a:solidFill>
                  <a:schemeClr val="tx1"/>
                </a:solidFill>
                <a:effectLst/>
                <a:latin typeface="+mn-lt"/>
                <a:ea typeface="+mn-ea"/>
                <a:cs typeface="+mn-cs"/>
              </a:rPr>
              <a:t>Check Your Understanding - Reliability and Flow Control</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r>
              <a:rPr lang="en-US" sz="1200" b="0" dirty="0"/>
              <a:t>9 – The Transport Layer</a:t>
            </a:r>
            <a:endParaRPr lang="en-US" sz="1200" b="0" i="0" kern="1200" dirty="0">
              <a:solidFill>
                <a:schemeClr val="tx1"/>
              </a:solidFill>
              <a:effectLst/>
              <a:latin typeface="+mn-lt"/>
              <a:ea typeface="+mn-ea"/>
              <a:cs typeface="+mn-cs"/>
            </a:endParaRPr>
          </a:p>
          <a:p>
            <a:pPr>
              <a:buFont typeface="+mj-lt"/>
              <a:buNone/>
            </a:pPr>
            <a:r>
              <a:rPr lang="en-US" sz="1200" b="0" dirty="0">
                <a:solidFill>
                  <a:srgbClr val="FF0000"/>
                </a:solidFill>
              </a:rPr>
              <a:t>9.4 </a:t>
            </a:r>
            <a:r>
              <a:rPr lang="en-GB" dirty="0"/>
              <a:t>– </a:t>
            </a:r>
            <a:r>
              <a:rPr lang="en-US" dirty="0">
                <a:effectLst/>
              </a:rPr>
              <a:t>The Transport Layer Summary</a:t>
            </a:r>
            <a:br>
              <a:rPr lang="en-US" b="0" i="0" dirty="0">
                <a:solidFill>
                  <a:srgbClr val="58585B"/>
                </a:solidFill>
                <a:effectLst/>
                <a:latin typeface="CiscoSans"/>
              </a:rPr>
            </a:br>
            <a:endParaRPr lang="en-GB"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5 min</a:t>
            </a:r>
            <a:endParaRPr lang="en-US" sz="1000" b="0" dirty="0"/>
          </a:p>
          <a:p>
            <a:pPr marL="171450" lvl="0" indent="-171450">
              <a:buFont typeface="Arial" panose="020B0604020202020204" pitchFamily="34" charset="0"/>
              <a:buChar char="•"/>
            </a:pPr>
            <a:r>
              <a:rPr lang="en-US" sz="1050" b="1" dirty="0"/>
              <a:t>Instructor Notes: </a:t>
            </a:r>
            <a:endParaRPr lang="en-US" sz="1050" b="1" dirty="0">
              <a:solidFill>
                <a:schemeClr val="tx1"/>
              </a:solidFill>
            </a:endParaRPr>
          </a:p>
          <a:p>
            <a:pPr marL="341630" lvl="1" indent="-171450" algn="l" defTabSz="457200" rtl="0" eaLnBrk="1" latinLnBrk="0" hangingPunct="1">
              <a:buFont typeface="Arial" panose="020B0604020202020204" pitchFamily="34" charset="0"/>
              <a:buChar char="•"/>
              <a:tabLst>
                <a:tab pos="117475" algn="l"/>
              </a:tabLst>
            </a:pPr>
            <a:r>
              <a:rPr lang="en-US" sz="1000" kern="1200" dirty="0">
                <a:solidFill>
                  <a:schemeClr val="tx1"/>
                </a:solidFill>
                <a:latin typeface="+mn-lt"/>
                <a:ea typeface="+mn-ea"/>
                <a:cs typeface="+mn-cs"/>
              </a:rPr>
              <a:t>Read out the summary points mentioned on the slide.</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Discuss the same with the participants.</a:t>
            </a:r>
            <a:endParaRPr lang="en-US" sz="1000" kern="1200" dirty="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Ask if they have any questions or doubts. </a:t>
            </a:r>
            <a:endParaRPr lang="en-US" sz="1000" kern="1200" dirty="0">
              <a:solidFill>
                <a:schemeClr val="tx1"/>
              </a:solidFill>
              <a:latin typeface="+mn-lt"/>
              <a:ea typeface="+mn-ea"/>
              <a:cs typeface="+mn-cs"/>
            </a:endParaRPr>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kern="1200" dirty="0">
                <a:solidFill>
                  <a:schemeClr val="tx1"/>
                </a:solidFill>
                <a:latin typeface="+mn-lt"/>
                <a:ea typeface="+mn-ea"/>
                <a:cs typeface="+mn-cs"/>
              </a:rPr>
              <a:t>Help them finish the module quiz.</a:t>
            </a:r>
            <a:endParaRPr lang="en-US" sz="1000" kern="1200" dirty="0">
              <a:solidFill>
                <a:schemeClr val="tx1"/>
              </a:solidFill>
              <a:latin typeface="+mn-lt"/>
              <a:ea typeface="+mn-ea"/>
              <a:cs typeface="+mn-cs"/>
            </a:endParaRPr>
          </a:p>
          <a:p>
            <a:pPr marL="171450" lvl="0" indent="-171450">
              <a:buFont typeface="Arial" panose="020B0604020202020204" pitchFamily="34" charset="0"/>
              <a:buChar char="•"/>
            </a:pPr>
            <a:r>
              <a:rPr lang="en-US" sz="1050" b="1" dirty="0"/>
              <a:t>Key Points: </a:t>
            </a:r>
            <a:r>
              <a:rPr lang="en-US" sz="1050" b="0" dirty="0"/>
              <a:t>NA</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b="0" dirty="0"/>
              <a:t>9 – The Transport Layer</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9.4 </a:t>
            </a:r>
            <a:r>
              <a:rPr lang="en-GB" dirty="0"/>
              <a:t>–</a:t>
            </a:r>
            <a:r>
              <a:rPr lang="en-US" sz="1200" dirty="0"/>
              <a:t> </a:t>
            </a:r>
            <a:r>
              <a:rPr lang="en-US" dirty="0">
                <a:effectLst/>
              </a:rPr>
              <a:t>The Transport Layer Summary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a:latin typeface="Arial" panose="020B0604020202020204" pitchFamily="34" charset="0"/>
              </a:rPr>
              <a:t>9.4.1</a:t>
            </a:r>
            <a:r>
              <a:rPr lang="en-US" baseline="0" dirty="0">
                <a:latin typeface="Arial" panose="020B0604020202020204" pitchFamily="34" charset="0"/>
              </a:rPr>
              <a:t> – </a:t>
            </a:r>
            <a:r>
              <a:rPr lang="en-US" sz="1200" b="0" i="0" kern="1200" dirty="0">
                <a:solidFill>
                  <a:schemeClr val="tx1"/>
                </a:solidFill>
                <a:effectLst/>
                <a:latin typeface="+mn-lt"/>
                <a:ea typeface="+mn-ea"/>
                <a:cs typeface="+mn-cs"/>
              </a:rPr>
              <a:t>What Did I Learn in this Module?</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b="0" dirty="0"/>
              <a:t>9 – The Transport Layer</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dirty="0">
                <a:solidFill>
                  <a:srgbClr val="FF0000"/>
                </a:solidFill>
              </a:rPr>
              <a:t>9.4 </a:t>
            </a:r>
            <a:r>
              <a:rPr lang="en-GB" dirty="0"/>
              <a:t>–</a:t>
            </a:r>
            <a:r>
              <a:rPr lang="en-US" sz="1200" dirty="0"/>
              <a:t> </a:t>
            </a:r>
            <a:r>
              <a:rPr lang="en-US" dirty="0">
                <a:effectLst/>
              </a:rPr>
              <a:t>The Transport Layer Summary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a:latin typeface="Arial" panose="020B0604020202020204" pitchFamily="34" charset="0"/>
              </a:rPr>
              <a:t>9.4.1</a:t>
            </a:r>
            <a:r>
              <a:rPr lang="en-US" baseline="0" dirty="0">
                <a:latin typeface="Arial" panose="020B0604020202020204" pitchFamily="34" charset="0"/>
              </a:rPr>
              <a:t> – </a:t>
            </a:r>
            <a:r>
              <a:rPr lang="en-US" sz="1200" b="0" i="0" kern="1200" dirty="0">
                <a:solidFill>
                  <a:schemeClr val="tx1"/>
                </a:solidFill>
                <a:effectLst/>
                <a:latin typeface="+mn-lt"/>
                <a:ea typeface="+mn-ea"/>
                <a:cs typeface="+mn-cs"/>
              </a:rPr>
              <a:t>What Did I Learn in this Module</a:t>
            </a:r>
            <a:r>
              <a:rPr lang="en-US" sz="1200" b="0" i="0" kern="1200" dirty="0" smtClean="0">
                <a:solidFill>
                  <a:schemeClr val="tx1"/>
                </a:solidFill>
                <a:effectLst/>
                <a:latin typeface="+mn-lt"/>
                <a:ea typeface="+mn-ea"/>
                <a:cs typeface="+mn-cs"/>
              </a:rPr>
              <a:t>?</a:t>
            </a:r>
            <a:endParaRPr lang="en-US" sz="1200" b="0" i="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smtClean="0">
                <a:latin typeface="Arial" panose="020B0604020202020204" pitchFamily="34" charset="0"/>
              </a:rPr>
              <a:t>9.4.2</a:t>
            </a:r>
            <a:r>
              <a:rPr lang="en-US" baseline="0" dirty="0" smtClean="0">
                <a:latin typeface="Arial" panose="020B0604020202020204" pitchFamily="34" charset="0"/>
              </a:rPr>
              <a:t> – </a:t>
            </a:r>
            <a:r>
              <a:rPr lang="en-US" sz="1200" b="0" i="0" u="none" strike="noStrike" kern="1200" dirty="0" smtClean="0">
                <a:solidFill>
                  <a:schemeClr val="tx1"/>
                </a:solidFill>
                <a:effectLst/>
                <a:latin typeface="+mn-lt"/>
                <a:ea typeface="+mn-ea"/>
                <a:cs typeface="+mn-cs"/>
              </a:rPr>
              <a:t>Module 9: The Transport Layer Quiz</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80000"/>
              </a:lnSpc>
              <a:spcBef>
                <a:spcPts val="0"/>
              </a:spcBef>
              <a:spcAft>
                <a:spcPts val="0"/>
              </a:spcAft>
              <a:buClrTx/>
              <a:buSzTx/>
              <a:buFontTx/>
              <a:buNone/>
              <a:defRPr/>
            </a:pPr>
            <a:r>
              <a:rPr lang="en-US" sz="1200" b="0" dirty="0"/>
              <a:t>9 – The Transport Layer</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dirty="0">
                <a:latin typeface="Arial" panose="020B0604020202020204" pitchFamily="34" charset="0"/>
              </a:rPr>
              <a:t>New Terms and Commands</a:t>
            </a:r>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9.1.2</a:t>
            </a:r>
            <a:r>
              <a:rPr lang="en-GB" dirty="0"/>
              <a:t> – Transport Layer Responsibilities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9.1.2</a:t>
            </a:r>
            <a:r>
              <a:rPr lang="en-GB" dirty="0"/>
              <a:t> – Transport Layer Responsibilities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9.1.2</a:t>
            </a:r>
            <a:r>
              <a:rPr lang="en-GB" dirty="0"/>
              <a:t> – Transport Layer Responsibilities</a:t>
            </a:r>
            <a:endParaRPr lang="en-US" sz="1200" b="0" i="0" kern="1200" dirty="0">
              <a:solidFill>
                <a:schemeClr val="tx1"/>
              </a:solidFill>
              <a:effectLst/>
              <a:latin typeface="+mn-lt"/>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defRPr/>
            </a:pPr>
            <a:r>
              <a:rPr lang="en-US" sz="1200" b="0" i="0" kern="1200" dirty="0">
                <a:solidFill>
                  <a:schemeClr val="tx1"/>
                </a:solidFill>
                <a:effectLst/>
                <a:latin typeface="+mn-lt"/>
                <a:ea typeface="+mn-ea"/>
                <a:cs typeface="+mn-cs"/>
              </a:rPr>
              <a:t>9.1.2</a:t>
            </a:r>
            <a:r>
              <a:rPr lang="en-GB" dirty="0"/>
              <a:t> – Transport Layer Responsibilities</a:t>
            </a:r>
            <a:endParaRPr lang="en-US" sz="1200" b="0" i="0" kern="1200" dirty="0">
              <a:solidFill>
                <a:schemeClr val="tx1"/>
              </a:solidFill>
              <a:effectLst/>
              <a:latin typeface="+mn-lt"/>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6080">
              <a:defRPr/>
            </a:pPr>
            <a:fld id="{2F5CCB13-0A32-4557-88E9-079F0C330695}" type="slidenum">
              <a:rPr lang="en-US" kern="0" smtClean="0">
                <a:solidFill>
                  <a:srgbClr val="595959"/>
                </a:solidFill>
              </a:rPr>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anose="020B0604020202020204" pitchFamily="34" charset="0"/>
              </a:rPr>
              <a:t>Click to edit Master text styles</a:t>
            </a:r>
            <a:endParaRPr lang="en-US" dirty="0">
              <a:sym typeface="Arial" panose="020B0604020202020204" pitchFamily="34" charset="0"/>
            </a:endParaRPr>
          </a:p>
          <a:p>
            <a:pPr lvl="1"/>
            <a:r>
              <a:rPr lang="en-US" dirty="0">
                <a:sym typeface="Arial" panose="020B0604020202020204" pitchFamily="34" charset="0"/>
              </a:rPr>
              <a:t>Second level</a:t>
            </a:r>
            <a:endParaRPr lang="en-US" dirty="0">
              <a:sym typeface="Arial" panose="020B0604020202020204" pitchFamily="34" charset="0"/>
            </a:endParaRPr>
          </a:p>
          <a:p>
            <a:pPr lvl="2"/>
            <a:r>
              <a:rPr lang="en-US" dirty="0">
                <a:sym typeface="Arial" panose="020B0604020202020204" pitchFamily="34" charset="0"/>
              </a:rPr>
              <a:t>Third level</a:t>
            </a:r>
            <a:endParaRPr lang="en-US" dirty="0">
              <a:sym typeface="Arial" panose="020B0604020202020204" pitchFamily="34" charset="0"/>
            </a:endParaRPr>
          </a:p>
          <a:p>
            <a:pPr lvl="3"/>
            <a:r>
              <a:rPr lang="en-US" dirty="0">
                <a:sym typeface="Arial" panose="020B0604020202020204" pitchFamily="34" charset="0"/>
              </a:rPr>
              <a:t>Fourth level</a:t>
            </a:r>
            <a:endParaRPr lang="en-US" dirty="0">
              <a:sym typeface="Arial" panose="020B0604020202020204" pitchFamily="34" charset="0"/>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nSpc>
                <a:spcPct val="100000"/>
              </a:lnSpc>
              <a:defRPr sz="2400"/>
            </a:lvl1pPr>
          </a:lstStyle>
          <a:p>
            <a:pPr lvl="0"/>
            <a:r>
              <a:rPr lang="en-US" dirty="0">
                <a:sym typeface="Arial" panose="020B0604020202020204" pitchFamily="34" charset="0"/>
              </a:rPr>
              <a:t>Click to edit Master title style</a:t>
            </a:r>
            <a:endParaRPr lang="en-US" dirty="0">
              <a:sym typeface="Arial" panose="020B0604020202020204" pitchFamily="34"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endParaRPr lang="en-US" sz="600" dirty="0">
              <a:solidFill>
                <a:schemeClr val="accent5">
                  <a:lumMod val="50000"/>
                </a:schemeClr>
              </a:solidFill>
              <a:latin typeface="+mn-lt"/>
              <a:ea typeface="+mn-ea"/>
              <a:cs typeface="CiscoSans Thin"/>
            </a:endParaRP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3"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750" marR="0" indent="-285750" algn="ctr" defTabSz="457200" rtl="0" eaLnBrk="1" fontAlgn="auto" latinLnBrk="0" hangingPunct="1">
              <a:lnSpc>
                <a:spcPct val="100000"/>
              </a:lnSpc>
              <a:spcBef>
                <a:spcPct val="20000"/>
              </a:spcBef>
              <a:spcAft>
                <a:spcPts val="0"/>
              </a:spcAft>
              <a:buClrTx/>
              <a:buSzTx/>
              <a:buFont typeface="Arial" panose="020B0604020202020204"/>
              <a:buNone/>
              <a:defRPr sz="2000" b="0" i="0" baseline="0">
                <a:solidFill>
                  <a:schemeClr val="bg1"/>
                </a:solidFill>
                <a:latin typeface="+mn-lt"/>
                <a:cs typeface="CiscoSans ExtraLight"/>
              </a:defRPr>
            </a:lvl1pPr>
          </a:lstStyle>
          <a:p>
            <a:pPr lvl="0"/>
            <a:r>
              <a:rPr lang="en-US"/>
              <a:t>Click to edit Master text styles</a:t>
            </a:r>
            <a:endParaRPr lang="en-US"/>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panose="020B0604020202020204"/>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panose="020B0604020202020204"/>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panose="020B0604020202020204"/>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panose="020B0604020202020204"/>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endParaRPr lang="en-US" dirty="0"/>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endParaRPr lang="en-US" dirty="0"/>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endParaRPr lang="en-US" dirty="0"/>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endParaRPr lang="en-US" dirty="0"/>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lstStyle/>
          <a:p>
            <a:pPr lvl="0"/>
            <a:r>
              <a:rPr lang="en-GB" altLang="en-US" dirty="0"/>
              <a:t>Title Goes Here</a:t>
            </a:r>
            <a:endParaRPr lang="en-GB" altLang="en-US" dirty="0"/>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endParaRPr lang="en-US" sz="600" dirty="0">
              <a:solidFill>
                <a:schemeClr val="accent3">
                  <a:lumMod val="85000"/>
                </a:schemeClr>
              </a:solidFill>
              <a:latin typeface="+mn-lt"/>
              <a:ea typeface="+mn-ea"/>
              <a:cs typeface="CiscoSans Thin"/>
            </a:endParaRP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8"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wipe/>
  </p:transition>
  <p:txStyles>
    <p:titleStyle>
      <a:lvl1pPr algn="l" defTabSz="684530" rtl="0" eaLnBrk="1" fontAlgn="base" hangingPunct="1">
        <a:lnSpc>
          <a:spcPct val="80000"/>
        </a:lnSpc>
        <a:spcBef>
          <a:spcPct val="0"/>
        </a:spcBef>
        <a:spcAft>
          <a:spcPct val="0"/>
        </a:spcAft>
        <a:defRPr lang="en-US" sz="3200" kern="1200" dirty="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p:titleStyle>
    <p:bodyStyle>
      <a:lvl1pPr marL="170180" indent="-17018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Char char="•"/>
        <a:defRPr lang="en-US" sz="1500" kern="1200" dirty="0">
          <a:solidFill>
            <a:schemeClr val="tx1"/>
          </a:solidFill>
          <a:latin typeface="+mn-lt"/>
          <a:ea typeface="MS PGothic" panose="020B0600070205080204" pitchFamily="34" charset="-128"/>
          <a:cs typeface="CiscoSans"/>
        </a:defRPr>
      </a:lvl1pPr>
      <a:lvl2pPr marL="358775" indent="-215900" algn="l" defTabSz="684530" rtl="0" eaLnBrk="1" fontAlgn="base" hangingPunct="1">
        <a:lnSpc>
          <a:spcPct val="95000"/>
        </a:lnSpc>
        <a:spcBef>
          <a:spcPts val="600"/>
        </a:spcBef>
        <a:spcAft>
          <a:spcPct val="0"/>
        </a:spcAft>
        <a:buClr>
          <a:schemeClr val="tx2"/>
        </a:buClr>
        <a:buFont typeface="Arial" panose="020B0604020202020204" pitchFamily="34" charset="0"/>
        <a:buChar char="•"/>
        <a:defRPr lang="en-US" sz="1400" kern="1200" dirty="0">
          <a:solidFill>
            <a:schemeClr val="tx1"/>
          </a:solidFill>
          <a:latin typeface="+mn-lt"/>
          <a:ea typeface="MS PGothic" panose="020B0600070205080204" pitchFamily="34" charset="-128"/>
          <a:cs typeface="CiscoSans"/>
        </a:defRPr>
      </a:lvl2pPr>
      <a:lvl3pPr marL="431800" indent="-170180" algn="l" defTabSz="684530" rtl="0" eaLnBrk="1" fontAlgn="base" hangingPunct="1">
        <a:lnSpc>
          <a:spcPct val="95000"/>
        </a:lnSpc>
        <a:spcBef>
          <a:spcPts val="625"/>
        </a:spcBef>
        <a:spcAft>
          <a:spcPct val="0"/>
        </a:spcAft>
        <a:buFont typeface="Arial" panose="020B0604020202020204" pitchFamily="34" charset="0"/>
        <a:buChar char="•"/>
        <a:defRPr lang="en-US" sz="1200" kern="1200" dirty="0">
          <a:solidFill>
            <a:schemeClr val="tx1"/>
          </a:solidFill>
          <a:latin typeface="+mn-lt"/>
          <a:ea typeface="MS PGothic" panose="020B0600070205080204" pitchFamily="34" charset="-128"/>
          <a:cs typeface="CiscoSans"/>
        </a:defRPr>
      </a:lvl3pPr>
      <a:lvl4pPr marL="50355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3.xml"/><Relationship Id="rId2" Type="http://schemas.openxmlformats.org/officeDocument/2006/relationships/tags" Target="../tags/tag10.xml"/><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3.xml"/><Relationship Id="rId2" Type="http://schemas.openxmlformats.org/officeDocument/2006/relationships/tags" Target="../tags/tag12.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3.xml"/><Relationship Id="rId2" Type="http://schemas.openxmlformats.org/officeDocument/2006/relationships/tags" Target="../tags/tag13.xml"/><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3.xml"/><Relationship Id="rId2" Type="http://schemas.openxmlformats.org/officeDocument/2006/relationships/tags" Target="../tags/tag16.xml"/><Relationship Id="rId1" Type="http://schemas.openxmlformats.org/officeDocument/2006/relationships/image" Target="../media/image12.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3.xml"/><Relationship Id="rId2" Type="http://schemas.openxmlformats.org/officeDocument/2006/relationships/tags" Target="../tags/tag17.xml"/><Relationship Id="rId1"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3.xml"/><Relationship Id="rId2" Type="http://schemas.openxmlformats.org/officeDocument/2006/relationships/tags" Target="../tags/tag20.xml"/><Relationship Id="rId1" Type="http://schemas.openxmlformats.org/officeDocument/2006/relationships/image" Target="../media/image14.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3.xml"/><Relationship Id="rId2" Type="http://schemas.openxmlformats.org/officeDocument/2006/relationships/tags" Target="../tags/tag21.xml"/><Relationship Id="rId1"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3.xml"/><Relationship Id="rId2" Type="http://schemas.openxmlformats.org/officeDocument/2006/relationships/tags" Target="../tags/tag24.xml"/><Relationship Id="rId1" Type="http://schemas.openxmlformats.org/officeDocument/2006/relationships/image" Target="../media/image15.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3.xml"/><Relationship Id="rId2" Type="http://schemas.openxmlformats.org/officeDocument/2006/relationships/tags" Target="../tags/tag25.xml"/><Relationship Id="rId1" Type="http://schemas.openxmlformats.org/officeDocument/2006/relationships/image" Target="../media/image16.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3.xml"/><Relationship Id="rId2" Type="http://schemas.openxmlformats.org/officeDocument/2006/relationships/tags" Target="../tags/tag26.xml"/><Relationship Id="rId1" Type="http://schemas.openxmlformats.org/officeDocument/2006/relationships/image" Target="../media/image17.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3.xml"/><Relationship Id="rId2" Type="http://schemas.openxmlformats.org/officeDocument/2006/relationships/tags" Target="../tags/tag27.xml"/><Relationship Id="rId1" Type="http://schemas.openxmlformats.org/officeDocument/2006/relationships/image" Target="../media/image18.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3.xml"/><Relationship Id="rId2" Type="http://schemas.openxmlformats.org/officeDocument/2006/relationships/tags" Target="../tags/tag28.xml"/><Relationship Id="rId1" Type="http://schemas.openxmlformats.org/officeDocument/2006/relationships/image" Target="../media/image19.pn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3.xml"/><Relationship Id="rId2" Type="http://schemas.openxmlformats.org/officeDocument/2006/relationships/tags" Target="../tags/tag29.xml"/><Relationship Id="rId1"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13.xml"/><Relationship Id="rId3" Type="http://schemas.openxmlformats.org/officeDocument/2006/relationships/tags" Target="../tags/tag30.xml"/><Relationship Id="rId2" Type="http://schemas.openxmlformats.org/officeDocument/2006/relationships/image" Target="../media/image22.png"/><Relationship Id="rId1" Type="http://schemas.openxmlformats.org/officeDocument/2006/relationships/image" Target="../media/image21.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tags" Target="../tags/tag31.xml"/></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13.xml"/><Relationship Id="rId3" Type="http://schemas.openxmlformats.org/officeDocument/2006/relationships/tags" Target="../tags/tag32.xml"/><Relationship Id="rId2" Type="http://schemas.openxmlformats.org/officeDocument/2006/relationships/image" Target="../media/image24.png"/><Relationship Id="rId1" Type="http://schemas.openxmlformats.org/officeDocument/2006/relationships/image" Target="../media/image23.png"/></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13.xml"/><Relationship Id="rId3" Type="http://schemas.openxmlformats.org/officeDocument/2006/relationships/tags" Target="../tags/tag33.xml"/><Relationship Id="rId2" Type="http://schemas.openxmlformats.org/officeDocument/2006/relationships/image" Target="../media/image26.png"/><Relationship Id="rId1" Type="http://schemas.openxmlformats.org/officeDocument/2006/relationships/image" Target="../media/image25.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tags" Target="../tags/tag34.xml"/></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13.xml"/><Relationship Id="rId2" Type="http://schemas.openxmlformats.org/officeDocument/2006/relationships/tags" Target="../tags/tag35.xml"/><Relationship Id="rId1" Type="http://schemas.openxmlformats.org/officeDocument/2006/relationships/image" Target="../media/image27.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13.xml"/><Relationship Id="rId2" Type="http://schemas.openxmlformats.org/officeDocument/2006/relationships/tags" Target="../tags/tag36.xml"/><Relationship Id="rId1" Type="http://schemas.openxmlformats.org/officeDocument/2006/relationships/image" Target="../media/image28.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tags" Target="../tags/tag37.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4.xml"/><Relationship Id="rId1" Type="http://schemas.openxmlformats.org/officeDocument/2006/relationships/tags" Target="../tags/tag38.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3.xml"/><Relationship Id="rId1" Type="http://schemas.openxmlformats.org/officeDocument/2006/relationships/tags" Target="../tags/tag39.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3.xml"/><Relationship Id="rId2" Type="http://schemas.openxmlformats.org/officeDocument/2006/relationships/tags" Target="../tags/tag40.xml"/><Relationship Id="rId1" Type="http://schemas.openxmlformats.org/officeDocument/2006/relationships/image" Target="../media/image29.png"/></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13.xml"/><Relationship Id="rId2" Type="http://schemas.openxmlformats.org/officeDocument/2006/relationships/tags" Target="../tags/tag41.xml"/><Relationship Id="rId1" Type="http://schemas.openxmlformats.org/officeDocument/2006/relationships/image" Target="../media/image30.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3.xml"/><Relationship Id="rId1" Type="http://schemas.openxmlformats.org/officeDocument/2006/relationships/tags" Target="../tags/tag42.xml"/></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3.xml"/><Relationship Id="rId2" Type="http://schemas.openxmlformats.org/officeDocument/2006/relationships/tags" Target="../tags/tag43.xml"/><Relationship Id="rId1" Type="http://schemas.openxmlformats.org/officeDocument/2006/relationships/image" Target="../media/image31.png"/></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13.xml"/><Relationship Id="rId2" Type="http://schemas.openxmlformats.org/officeDocument/2006/relationships/tags" Target="../tags/tag44.xml"/><Relationship Id="rId1" Type="http://schemas.openxmlformats.org/officeDocument/2006/relationships/image" Target="../media/image32.png"/></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13.xml"/><Relationship Id="rId2" Type="http://schemas.openxmlformats.org/officeDocument/2006/relationships/tags" Target="../tags/tag45.xml"/><Relationship Id="rId1" Type="http://schemas.openxmlformats.org/officeDocument/2006/relationships/image" Target="../media/image33.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3.xml"/><Relationship Id="rId1" Type="http://schemas.openxmlformats.org/officeDocument/2006/relationships/tags" Target="../tags/tag46.xml"/></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13.xml"/><Relationship Id="rId2" Type="http://schemas.openxmlformats.org/officeDocument/2006/relationships/tags" Target="../tags/tag47.xml"/><Relationship Id="rId1" Type="http://schemas.openxmlformats.org/officeDocument/2006/relationships/image" Target="../media/image34.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3.xml"/><Relationship Id="rId1" Type="http://schemas.openxmlformats.org/officeDocument/2006/relationships/tags" Target="../tags/tag48.xml"/></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13.xml"/><Relationship Id="rId2" Type="http://schemas.openxmlformats.org/officeDocument/2006/relationships/tags" Target="../tags/tag49.xml"/><Relationship Id="rId1" Type="http://schemas.openxmlformats.org/officeDocument/2006/relationships/image" Target="../media/image35.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tags" Target="../tags/tag5.xml"/><Relationship Id="rId1" Type="http://schemas.openxmlformats.org/officeDocument/2006/relationships/image" Target="../media/image4.png"/></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50.xml"/><Relationship Id="rId3" Type="http://schemas.openxmlformats.org/officeDocument/2006/relationships/slideLayout" Target="../slideLayouts/slideLayout13.xml"/><Relationship Id="rId2" Type="http://schemas.openxmlformats.org/officeDocument/2006/relationships/tags" Target="../tags/tag50.xml"/><Relationship Id="rId1" Type="http://schemas.openxmlformats.org/officeDocument/2006/relationships/image" Target="../media/image36.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3.xml"/><Relationship Id="rId1" Type="http://schemas.openxmlformats.org/officeDocument/2006/relationships/tags" Target="../tags/tag51.xml"/></Relationships>
</file>

<file path=ppt/slides/_rels/slide52.xml.rels><?xml version="1.0" encoding="UTF-8" standalone="yes"?>
<Relationships xmlns="http://schemas.openxmlformats.org/package/2006/relationships"><Relationship Id="rId4" Type="http://schemas.openxmlformats.org/officeDocument/2006/relationships/notesSlide" Target="../notesSlides/notesSlide52.xml"/><Relationship Id="rId3" Type="http://schemas.openxmlformats.org/officeDocument/2006/relationships/slideLayout" Target="../slideLayouts/slideLayout13.xml"/><Relationship Id="rId2" Type="http://schemas.openxmlformats.org/officeDocument/2006/relationships/tags" Target="../tags/tag52.xml"/><Relationship Id="rId1" Type="http://schemas.openxmlformats.org/officeDocument/2006/relationships/image" Target="../media/image37.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3.xml"/><Relationship Id="rId1" Type="http://schemas.openxmlformats.org/officeDocument/2006/relationships/tags" Target="../tags/tag53.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4.xml"/><Relationship Id="rId1" Type="http://schemas.openxmlformats.org/officeDocument/2006/relationships/tags" Target="../tags/tag54.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3.xml"/><Relationship Id="rId1" Type="http://schemas.openxmlformats.org/officeDocument/2006/relationships/tags" Target="../tags/tag55.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3.xml"/><Relationship Id="rId1" Type="http://schemas.openxmlformats.org/officeDocument/2006/relationships/tags" Target="../tags/tag5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57.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3.xml"/><Relationship Id="rId2" Type="http://schemas.openxmlformats.org/officeDocument/2006/relationships/tags" Target="../tags/tag6.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3.xml"/><Relationship Id="rId2" Type="http://schemas.openxmlformats.org/officeDocument/2006/relationships/tags" Target="../tags/tag7.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3.xml"/><Relationship Id="rId2" Type="http://schemas.openxmlformats.org/officeDocument/2006/relationships/tags" Target="../tags/tag8.xml"/><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3.xml"/><Relationship Id="rId2" Type="http://schemas.openxmlformats.org/officeDocument/2006/relationships/tags" Target="../tags/tag9.xml"/><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905124"/>
            <a:ext cx="6557379" cy="1666626"/>
          </a:xfrm>
        </p:spPr>
        <p:txBody>
          <a:bodyPr/>
          <a:lstStyle/>
          <a:p>
            <a:r>
              <a:rPr lang="en-US" dirty="0">
                <a:solidFill>
                  <a:schemeClr val="accent5">
                    <a:lumMod val="40000"/>
                    <a:lumOff val="60000"/>
                  </a:schemeClr>
                </a:solidFill>
              </a:rPr>
              <a:t>Module 9: The Transport Layer</a:t>
            </a:r>
            <a:endParaRPr lang="en-US" dirty="0">
              <a:solidFill>
                <a:schemeClr val="accent5">
                  <a:lumMod val="40000"/>
                  <a:lumOff val="60000"/>
                </a:schemeClr>
              </a:solidFill>
            </a:endParaRP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endParaRPr lang="en-US" dirty="0">
              <a:solidFill>
                <a:schemeClr val="bg2">
                  <a:lumMod val="40000"/>
                  <a:lumOff val="60000"/>
                </a:schemeClr>
              </a:solidFill>
            </a:endParaRPr>
          </a:p>
        </p:txBody>
      </p:sp>
      <p:sp>
        <p:nvSpPr>
          <p:cNvPr id="7" name="Subtitle 6"/>
          <p:cNvSpPr>
            <a:spLocks noGrp="1"/>
          </p:cNvSpPr>
          <p:nvPr>
            <p:ph type="subTitle" idx="1"/>
          </p:nvPr>
        </p:nvSpPr>
        <p:spPr>
          <a:xfrm>
            <a:off x="469497" y="3821401"/>
            <a:ext cx="2368954" cy="902174"/>
          </a:xfrm>
        </p:spPr>
        <p:txBody>
          <a:bodyPr/>
          <a:lstStyle/>
          <a:p>
            <a:r>
              <a:rPr lang="en-US" dirty="0">
                <a:solidFill>
                  <a:srgbClr val="AFE8FB"/>
                </a:solidFill>
              </a:rPr>
              <a:t>CyberOps Associate v1.0</a:t>
            </a:r>
            <a:endParaRPr lang="en-US" dirty="0">
              <a:solidFill>
                <a:srgbClr val="AFE8FB"/>
              </a:solidFill>
            </a:endParaRPr>
          </a:p>
          <a:p>
            <a:endParaRPr lang="en-US" dirty="0"/>
          </a:p>
        </p:txBody>
      </p:sp>
    </p:spTree>
    <p:custDataLst>
      <p:tags r:id="rId1"/>
    </p:custData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altLang="en-US" sz="1600" dirty="0"/>
              <a:t>The Transport Layer</a:t>
            </a:r>
            <a:br>
              <a:rPr lang="en-US" altLang="en-US" sz="1600" dirty="0"/>
            </a:br>
            <a:r>
              <a:rPr lang="en-US" dirty="0"/>
              <a:t>Transport Layer Protocols</a:t>
            </a:r>
            <a:endParaRPr lang="en-US" dirty="0"/>
          </a:p>
        </p:txBody>
      </p:sp>
      <p:sp>
        <p:nvSpPr>
          <p:cNvPr id="2" name="Content Placeholder 1"/>
          <p:cNvSpPr>
            <a:spLocks noGrp="1"/>
          </p:cNvSpPr>
          <p:nvPr>
            <p:ph idx="1"/>
          </p:nvPr>
        </p:nvSpPr>
        <p:spPr>
          <a:xfrm>
            <a:off x="64055" y="696074"/>
            <a:ext cx="4862275" cy="3807346"/>
          </a:xfrm>
        </p:spPr>
        <p:txBody>
          <a:bodyPr/>
          <a:lstStyle/>
          <a:p>
            <a:pPr>
              <a:buFont typeface="Arial" panose="020B0604020202020204" pitchFamily="34" charset="0"/>
              <a:buChar char="•"/>
            </a:pPr>
            <a:r>
              <a:rPr lang="en-US" sz="1600" dirty="0"/>
              <a:t>IP is concerned only with the structure, addressing, and routing of packets.</a:t>
            </a:r>
            <a:endParaRPr lang="en-US" sz="1600" dirty="0"/>
          </a:p>
          <a:p>
            <a:pPr>
              <a:buFont typeface="Arial" panose="020B0604020202020204" pitchFamily="34" charset="0"/>
              <a:buChar char="•"/>
            </a:pPr>
            <a:r>
              <a:rPr lang="en-US" sz="1600" dirty="0"/>
              <a:t>IP does not specify how the delivery or transportation of the packets takes place.</a:t>
            </a:r>
            <a:endParaRPr lang="en-US" sz="1600" dirty="0"/>
          </a:p>
          <a:p>
            <a:pPr>
              <a:buFont typeface="Arial" panose="020B0604020202020204" pitchFamily="34" charset="0"/>
              <a:buChar char="•"/>
            </a:pPr>
            <a:r>
              <a:rPr lang="en-US" sz="1600" dirty="0"/>
              <a:t>Transport layer protocols (TCP and UDP) specify how to transfer messages between hosts, and are responsible for managing reliability requirements of a conversation.</a:t>
            </a:r>
            <a:endParaRPr lang="en-US" sz="1600" dirty="0"/>
          </a:p>
          <a:p>
            <a:pPr>
              <a:buFont typeface="Arial" panose="020B0604020202020204" pitchFamily="34" charset="0"/>
              <a:buChar char="•"/>
            </a:pPr>
            <a:r>
              <a:rPr lang="en-US" sz="1600" dirty="0"/>
              <a:t>The transport layer includes the TCP and UDP protocols.</a:t>
            </a:r>
            <a:endParaRPr lang="en-US" sz="1600" dirty="0"/>
          </a:p>
          <a:p>
            <a:pPr>
              <a:buFont typeface="Arial" panose="020B0604020202020204" pitchFamily="34" charset="0"/>
              <a:buChar char="•"/>
            </a:pPr>
            <a:r>
              <a:rPr lang="en-US" sz="1600" dirty="0"/>
              <a:t>Different applications have different transport reliability requirements. Therefore, TCP/IP provides two transport layer protocols, as shown in the figure.</a:t>
            </a:r>
            <a:endParaRPr lang="en-US" sz="1600" dirty="0"/>
          </a:p>
        </p:txBody>
      </p:sp>
      <p:pic>
        <p:nvPicPr>
          <p:cNvPr id="3" name="Picture 2"/>
          <p:cNvPicPr>
            <a:picLocks noChangeAspect="1"/>
          </p:cNvPicPr>
          <p:nvPr/>
        </p:nvPicPr>
        <p:blipFill>
          <a:blip r:embed="rId1"/>
          <a:stretch>
            <a:fillRect/>
          </a:stretch>
        </p:blipFill>
        <p:spPr>
          <a:xfrm>
            <a:off x="4831786" y="958964"/>
            <a:ext cx="4205546" cy="3600000"/>
          </a:xfrm>
          <a:prstGeom prst="rect">
            <a:avLst/>
          </a:prstGeom>
          <a:ln>
            <a:solidFill>
              <a:schemeClr val="bg1">
                <a:lumMod val="7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altLang="en-US" sz="1600" dirty="0"/>
              <a:t>The Transport Layer</a:t>
            </a:r>
            <a:br>
              <a:rPr lang="en-US" altLang="en-US" sz="1600" dirty="0"/>
            </a:br>
            <a:r>
              <a:rPr lang="en-US" dirty="0"/>
              <a:t>Transmission Control Protocol (TCP)</a:t>
            </a:r>
            <a:endParaRPr lang="en-US" dirty="0"/>
          </a:p>
        </p:txBody>
      </p:sp>
      <p:sp>
        <p:nvSpPr>
          <p:cNvPr id="2" name="Content Placeholder 1"/>
          <p:cNvSpPr>
            <a:spLocks noGrp="1"/>
          </p:cNvSpPr>
          <p:nvPr>
            <p:ph idx="1"/>
          </p:nvPr>
        </p:nvSpPr>
        <p:spPr>
          <a:xfrm>
            <a:off x="144064" y="730364"/>
            <a:ext cx="8867302" cy="4150246"/>
          </a:xfrm>
        </p:spPr>
        <p:txBody>
          <a:bodyPr/>
          <a:lstStyle/>
          <a:p>
            <a:pPr>
              <a:buFont typeface="Arial" panose="020B0604020202020204" pitchFamily="34" charset="0"/>
              <a:buChar char="•"/>
            </a:pPr>
            <a:r>
              <a:rPr lang="en-US" sz="1600" dirty="0"/>
              <a:t>TCP is considered a reliable, full-featured transport layer protocol, which ensures that all of the data arrives at the destination.</a:t>
            </a:r>
            <a:endParaRPr lang="en-US" sz="1600" dirty="0"/>
          </a:p>
          <a:p>
            <a:pPr>
              <a:buFont typeface="Arial" panose="020B0604020202020204" pitchFamily="34" charset="0"/>
              <a:buChar char="•"/>
            </a:pPr>
            <a:r>
              <a:rPr lang="en-US" sz="1600" dirty="0"/>
              <a:t>TCP includes fields which ensure the delivery of the application data. These fields require additional processing by the sending and receiving hosts.</a:t>
            </a:r>
            <a:endParaRPr lang="en-US" sz="1600" dirty="0"/>
          </a:p>
          <a:p>
            <a:pPr>
              <a:buFont typeface="Arial" panose="020B0604020202020204" pitchFamily="34" charset="0"/>
              <a:buChar char="•"/>
            </a:pPr>
            <a:r>
              <a:rPr lang="en-US" sz="1600" dirty="0"/>
              <a:t>TCP transport is analogous to sending packages that are tracked from source to destination.</a:t>
            </a:r>
            <a:endParaRPr lang="en-US" sz="1600" dirty="0"/>
          </a:p>
          <a:p>
            <a:pPr>
              <a:buFont typeface="Arial" panose="020B0604020202020204" pitchFamily="34" charset="0"/>
              <a:buChar char="•"/>
            </a:pPr>
            <a:r>
              <a:rPr lang="en-US" sz="1600" dirty="0"/>
              <a:t>TCP provides reliability and flow control using these basic operations:</a:t>
            </a:r>
            <a:endParaRPr lang="en-US" sz="1600" dirty="0"/>
          </a:p>
          <a:p>
            <a:pPr lvl="1">
              <a:buFont typeface="Arial" panose="020B0604020202020204" pitchFamily="34" charset="0"/>
              <a:buChar char="•"/>
            </a:pPr>
            <a:r>
              <a:rPr lang="en-US" sz="1600" dirty="0"/>
              <a:t>Number and track data segments transmitted to a specific host from a specific application</a:t>
            </a:r>
            <a:endParaRPr lang="en-US" sz="1600" dirty="0"/>
          </a:p>
          <a:p>
            <a:pPr lvl="1">
              <a:buFont typeface="Arial" panose="020B0604020202020204" pitchFamily="34" charset="0"/>
              <a:buChar char="•"/>
            </a:pPr>
            <a:r>
              <a:rPr lang="en-US" sz="1600" dirty="0"/>
              <a:t>Acknowledge received data</a:t>
            </a:r>
            <a:endParaRPr lang="en-US" sz="1600" dirty="0"/>
          </a:p>
          <a:p>
            <a:pPr lvl="1">
              <a:buFont typeface="Arial" panose="020B0604020202020204" pitchFamily="34" charset="0"/>
              <a:buChar char="•"/>
            </a:pPr>
            <a:r>
              <a:rPr lang="en-US" sz="1600" dirty="0"/>
              <a:t>Retransmit any unacknowledged data after a certain amount of time</a:t>
            </a:r>
            <a:endParaRPr lang="en-US" sz="1600" dirty="0"/>
          </a:p>
          <a:p>
            <a:pPr lvl="1">
              <a:buFont typeface="Arial" panose="020B0604020202020204" pitchFamily="34" charset="0"/>
              <a:buChar char="•"/>
            </a:pPr>
            <a:r>
              <a:rPr lang="en-US" sz="1600" dirty="0"/>
              <a:t>Sequence data that might arrive in wrong order</a:t>
            </a:r>
            <a:endParaRPr lang="en-US" sz="1600" dirty="0"/>
          </a:p>
          <a:p>
            <a:pPr lvl="1">
              <a:buFont typeface="Arial" panose="020B0604020202020204" pitchFamily="34" charset="0"/>
              <a:buChar char="•"/>
            </a:pPr>
            <a:r>
              <a:rPr lang="en-US" sz="1600" dirty="0"/>
              <a:t>Send data at an efficient rate that is acceptable by the receiver</a:t>
            </a:r>
            <a:endParaRPr lang="en-US" sz="1600" dirty="0"/>
          </a:p>
          <a:p>
            <a:pPr lvl="1">
              <a:buFont typeface="Arial" panose="020B0604020202020204" pitchFamily="34" charset="0"/>
              <a:buChar char="•"/>
            </a:pPr>
            <a:endParaRPr lang="en-US" sz="1600" dirty="0"/>
          </a:p>
        </p:txBody>
      </p:sp>
      <p:sp>
        <p:nvSpPr>
          <p:cNvPr id="5" name="Content Placeholder 1"/>
          <p:cNvSpPr txBox="1"/>
          <p:nvPr/>
        </p:nvSpPr>
        <p:spPr>
          <a:xfrm>
            <a:off x="400050" y="4390276"/>
            <a:ext cx="4572000" cy="338554"/>
          </a:xfrm>
          <a:prstGeom prst="rect">
            <a:avLst/>
          </a:prstGeom>
          <a:noFill/>
        </p:spPr>
        <p:txBody>
          <a:bodyPr wrap="square">
            <a:spAutoFit/>
          </a:bodyPr>
          <a:lstStyle/>
          <a:p>
            <a:pPr marL="0" indent="0">
              <a:buNone/>
            </a:pPr>
            <a:r>
              <a:rPr lang="en-IN" sz="1600" b="1" i="1" dirty="0">
                <a:solidFill>
                  <a:srgbClr val="000000"/>
                </a:solidFill>
              </a:rPr>
              <a:t>Note</a:t>
            </a:r>
            <a:r>
              <a:rPr lang="en-IN" sz="1600" i="1" dirty="0">
                <a:solidFill>
                  <a:srgbClr val="000000"/>
                </a:solidFill>
              </a:rPr>
              <a:t>: TCP divides data into segments.</a:t>
            </a:r>
            <a:endParaRPr lang="en-US" sz="1600" i="1" dirty="0">
              <a:solidFill>
                <a:srgbClr val="000000"/>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altLang="en-US" sz="1600" dirty="0"/>
              <a:t>The Transport Layer</a:t>
            </a:r>
            <a:br>
              <a:rPr lang="en-US" altLang="en-US" sz="1600" dirty="0"/>
            </a:br>
            <a:r>
              <a:rPr lang="en-US" dirty="0"/>
              <a:t>Transmission Control Protocol (TCP) (Contd.)</a:t>
            </a:r>
            <a:endParaRPr lang="en-US" dirty="0"/>
          </a:p>
        </p:txBody>
      </p:sp>
      <p:sp>
        <p:nvSpPr>
          <p:cNvPr id="2" name="Content Placeholder 1"/>
          <p:cNvSpPr>
            <a:spLocks noGrp="1"/>
          </p:cNvSpPr>
          <p:nvPr>
            <p:ph idx="1"/>
          </p:nvPr>
        </p:nvSpPr>
        <p:spPr>
          <a:xfrm>
            <a:off x="144066" y="798944"/>
            <a:ext cx="3275319" cy="4013688"/>
          </a:xfrm>
        </p:spPr>
        <p:txBody>
          <a:bodyPr/>
          <a:lstStyle/>
          <a:p>
            <a:pPr marL="0" indent="0">
              <a:buNone/>
            </a:pPr>
            <a:r>
              <a:rPr lang="en-US" sz="1600" dirty="0"/>
              <a:t>In order to maintain the state of a conversation and track the information, TCP must first establish a connection between the sender and the receiver. This is why TCP is known as a connection-oriented protocol.</a:t>
            </a:r>
            <a:endParaRPr lang="en-US" sz="1600" dirty="0"/>
          </a:p>
        </p:txBody>
      </p:sp>
      <p:pic>
        <p:nvPicPr>
          <p:cNvPr id="4" name="Picture 3"/>
          <p:cNvPicPr>
            <a:picLocks noChangeAspect="1"/>
          </p:cNvPicPr>
          <p:nvPr/>
        </p:nvPicPr>
        <p:blipFill rotWithShape="1">
          <a:blip r:embed="rId1">
            <a:extLst>
              <a:ext uri="{28A0092B-C50C-407E-A947-70E740481C1C}">
                <a14:useLocalDpi xmlns:a14="http://schemas.microsoft.com/office/drawing/2010/main" val="0"/>
              </a:ext>
            </a:extLst>
          </a:blip>
          <a:srcRect l="709" t="1780" r="1176"/>
          <a:stretch>
            <a:fillRect/>
          </a:stretch>
        </p:blipFill>
        <p:spPr>
          <a:xfrm>
            <a:off x="3569375" y="991673"/>
            <a:ext cx="5292000" cy="3628230"/>
          </a:xfrm>
          <a:prstGeom prst="rect">
            <a:avLst/>
          </a:prstGeom>
          <a:ln>
            <a:solidFill>
              <a:schemeClr val="bg1">
                <a:lumMod val="7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altLang="en-US" sz="1600" dirty="0"/>
              <a:t>The Transport Layer</a:t>
            </a:r>
            <a:br>
              <a:rPr lang="en-US" altLang="en-US" sz="1600" dirty="0"/>
            </a:br>
            <a:r>
              <a:rPr lang="en-US" dirty="0"/>
              <a:t>TCP Header</a:t>
            </a:r>
            <a:endParaRPr lang="en-US" dirty="0"/>
          </a:p>
        </p:txBody>
      </p:sp>
      <p:sp>
        <p:nvSpPr>
          <p:cNvPr id="9" name="Content Placeholder 1"/>
          <p:cNvSpPr txBox="1"/>
          <p:nvPr/>
        </p:nvSpPr>
        <p:spPr>
          <a:xfrm>
            <a:off x="77188" y="745957"/>
            <a:ext cx="8259288" cy="338554"/>
          </a:xfrm>
          <a:prstGeom prst="rect">
            <a:avLst/>
          </a:prstGeom>
          <a:noFill/>
        </p:spPr>
        <p:txBody>
          <a:bodyPr wrap="square">
            <a:spAutoFit/>
          </a:bodyPr>
          <a:lstStyle/>
          <a:p>
            <a:pPr marL="168910" indent="-168910">
              <a:spcBef>
                <a:spcPts val="300"/>
              </a:spcBef>
              <a:spcAft>
                <a:spcPts val="300"/>
              </a:spcAft>
              <a:buFont typeface="Arial" panose="020B0604020202020204" pitchFamily="34" charset="0"/>
              <a:buChar char="•"/>
            </a:pPr>
            <a:r>
              <a:rPr lang="en-US" sz="1600" dirty="0">
                <a:solidFill>
                  <a:srgbClr val="000000"/>
                </a:solidFill>
              </a:rPr>
              <a:t>TCP is a stateful protocol as it keeps track of the state of the communication session.</a:t>
            </a:r>
            <a:endParaRPr lang="en-US" sz="1600" dirty="0">
              <a:solidFill>
                <a:srgbClr val="000000"/>
              </a:solidFill>
            </a:endParaRPr>
          </a:p>
        </p:txBody>
      </p:sp>
      <p:sp>
        <p:nvSpPr>
          <p:cNvPr id="2" name="Content Placeholder 1"/>
          <p:cNvSpPr>
            <a:spLocks noGrp="1"/>
          </p:cNvSpPr>
          <p:nvPr>
            <p:ph idx="1"/>
          </p:nvPr>
        </p:nvSpPr>
        <p:spPr>
          <a:xfrm>
            <a:off x="89064" y="1054711"/>
            <a:ext cx="3200401" cy="3790420"/>
          </a:xfrm>
        </p:spPr>
        <p:txBody>
          <a:bodyPr/>
          <a:lstStyle/>
          <a:p>
            <a:pPr>
              <a:spcBef>
                <a:spcPts val="300"/>
              </a:spcBef>
              <a:spcAft>
                <a:spcPts val="300"/>
              </a:spcAft>
              <a:buFont typeface="Arial" panose="020B0604020202020204" pitchFamily="34" charset="0"/>
              <a:buChar char="•"/>
            </a:pPr>
            <a:r>
              <a:rPr lang="en-US" sz="1600" dirty="0"/>
              <a:t>To track the state of a session, TCP records which information it has sent and which information has been acknowledged.</a:t>
            </a:r>
            <a:endParaRPr lang="en-US" sz="1600" dirty="0"/>
          </a:p>
          <a:p>
            <a:pPr>
              <a:spcBef>
                <a:spcPts val="300"/>
              </a:spcBef>
              <a:spcAft>
                <a:spcPts val="300"/>
              </a:spcAft>
              <a:buFont typeface="Arial" panose="020B0604020202020204" pitchFamily="34" charset="0"/>
              <a:buChar char="•"/>
            </a:pPr>
            <a:r>
              <a:rPr lang="en-US" sz="1600" dirty="0"/>
              <a:t>The stateful session begins with the session establishment and ends with the session termination.</a:t>
            </a:r>
            <a:endParaRPr lang="en-US" sz="1600" dirty="0"/>
          </a:p>
          <a:p>
            <a:pPr>
              <a:spcBef>
                <a:spcPts val="300"/>
              </a:spcBef>
              <a:spcAft>
                <a:spcPts val="300"/>
              </a:spcAft>
              <a:buFont typeface="Arial" panose="020B0604020202020204" pitchFamily="34" charset="0"/>
              <a:buChar char="•"/>
            </a:pPr>
            <a:r>
              <a:rPr lang="en-US" sz="1600" dirty="0"/>
              <a:t>A TCP segment adds 20 bytes (160 bits) of overhead when encapsulating the application layer data. </a:t>
            </a:r>
            <a:r>
              <a:rPr lang="en-US" sz="1600" b="0" i="0" dirty="0">
                <a:effectLst/>
              </a:rPr>
              <a:t>The figure shows the fields in a TCP header.</a:t>
            </a:r>
            <a:endParaRPr lang="en-US" sz="1600" dirty="0"/>
          </a:p>
        </p:txBody>
      </p:sp>
      <p:pic>
        <p:nvPicPr>
          <p:cNvPr id="3" name="Picture 2"/>
          <p:cNvPicPr>
            <a:picLocks noChangeAspect="1"/>
          </p:cNvPicPr>
          <p:nvPr/>
        </p:nvPicPr>
        <p:blipFill>
          <a:blip r:embed="rId1"/>
          <a:stretch>
            <a:fillRect/>
          </a:stretch>
        </p:blipFill>
        <p:spPr>
          <a:xfrm>
            <a:off x="3194215" y="1310368"/>
            <a:ext cx="5832000" cy="2735451"/>
          </a:xfrm>
          <a:prstGeom prst="rect">
            <a:avLst/>
          </a:prstGeom>
          <a:noFill/>
          <a:ln>
            <a:solidFill>
              <a:schemeClr val="bg1">
                <a:lumMod val="7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19871" y="-43509"/>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altLang="en-US" sz="1600" dirty="0"/>
              <a:t>The Transport Layer</a:t>
            </a:r>
            <a:br>
              <a:rPr lang="en-US" altLang="en-US" sz="1600" dirty="0"/>
            </a:br>
            <a:r>
              <a:rPr lang="en-US" dirty="0"/>
              <a:t>TCP Header Fields</a:t>
            </a:r>
            <a:endParaRPr lang="en-US" dirty="0"/>
          </a:p>
        </p:txBody>
      </p:sp>
      <p:sp>
        <p:nvSpPr>
          <p:cNvPr id="7" name="Content Placeholder 6"/>
          <p:cNvSpPr txBox="1"/>
          <p:nvPr/>
        </p:nvSpPr>
        <p:spPr>
          <a:xfrm>
            <a:off x="95885" y="642620"/>
            <a:ext cx="9048115" cy="306705"/>
          </a:xfrm>
          <a:prstGeom prst="rect">
            <a:avLst/>
          </a:prstGeom>
          <a:noFill/>
        </p:spPr>
        <p:txBody>
          <a:bodyPr wrap="square">
            <a:spAutoFit/>
          </a:bodyPr>
          <a:lstStyle/>
          <a:p>
            <a:r>
              <a:rPr lang="en-US" sz="1400" b="0" i="0" dirty="0">
                <a:solidFill>
                  <a:srgbClr val="000000"/>
                </a:solidFill>
                <a:effectLst/>
                <a:latin typeface="+mn-lt"/>
              </a:rPr>
              <a:t>The table identifies and describes the ten fields in a TCP header.   Synsinternals Suite-   TCPVIEW</a:t>
            </a:r>
            <a:endParaRPr lang="en-IN" sz="1400" dirty="0">
              <a:solidFill>
                <a:srgbClr val="000000"/>
              </a:solidFill>
              <a:latin typeface="+mn-lt"/>
            </a:endParaRPr>
          </a:p>
        </p:txBody>
      </p:sp>
      <p:graphicFrame>
        <p:nvGraphicFramePr>
          <p:cNvPr id="5" name="Table 4"/>
          <p:cNvGraphicFramePr>
            <a:graphicFrameLocks noGrp="1"/>
          </p:cNvGraphicFramePr>
          <p:nvPr/>
        </p:nvGraphicFramePr>
        <p:xfrm>
          <a:off x="125649" y="950653"/>
          <a:ext cx="8844440" cy="3779520"/>
        </p:xfrm>
        <a:graphic>
          <a:graphicData uri="http://schemas.openxmlformats.org/drawingml/2006/table">
            <a:tbl>
              <a:tblPr firstRow="1" bandRow="1">
                <a:tableStyleId>{5C22544A-7EE6-4342-B048-85BDC9FD1C3A}</a:tableStyleId>
              </a:tblPr>
              <a:tblGrid>
                <a:gridCol w="1742897"/>
                <a:gridCol w="7101543"/>
              </a:tblGrid>
              <a:tr h="167473">
                <a:tc>
                  <a:txBody>
                    <a:bodyPr/>
                    <a:lstStyle/>
                    <a:p>
                      <a:pPr algn="ctr"/>
                      <a:r>
                        <a:rPr lang="en-IN" dirty="0"/>
                        <a:t>T</a:t>
                      </a:r>
                      <a:r>
                        <a:rPr lang="en-US" dirty="0"/>
                        <a:t>CP Header Field</a:t>
                      </a:r>
                      <a:endParaRPr lang="en-US" dirty="0"/>
                    </a:p>
                  </a:txBody>
                  <a:tcPr anchor="ctr"/>
                </a:tc>
                <a:tc>
                  <a:txBody>
                    <a:bodyPr/>
                    <a:lstStyle/>
                    <a:p>
                      <a:pPr algn="ctr"/>
                      <a:r>
                        <a:rPr lang="en-US" dirty="0"/>
                        <a:t>Description</a:t>
                      </a:r>
                      <a:endParaRPr lang="en-US" dirty="0"/>
                    </a:p>
                  </a:txBody>
                  <a:tcPr anchor="ctr"/>
                </a:tc>
              </a:tr>
              <a:tr h="167473">
                <a:tc>
                  <a:txBody>
                    <a:bodyPr/>
                    <a:lstStyle/>
                    <a:p>
                      <a:pPr algn="l" fontAlgn="b"/>
                      <a:r>
                        <a:rPr lang="en-IN" sz="1400" b="0" kern="1200" baseline="0" dirty="0">
                          <a:solidFill>
                            <a:schemeClr val="dk1"/>
                          </a:solidFill>
                          <a:effectLst/>
                          <a:latin typeface="+mn-lt"/>
                          <a:ea typeface="+mn-ea"/>
                          <a:cs typeface="+mn-cs"/>
                        </a:rPr>
                        <a:t> Source</a:t>
                      </a:r>
                      <a:r>
                        <a:rPr lang="en-US" sz="1400" b="0" kern="1200" dirty="0">
                          <a:solidFill>
                            <a:schemeClr val="dk1"/>
                          </a:solidFill>
                          <a:effectLst/>
                          <a:latin typeface="+mn-lt"/>
                          <a:ea typeface="+mn-ea"/>
                          <a:cs typeface="+mn-cs"/>
                        </a:rPr>
                        <a:t> Port</a:t>
                      </a:r>
                      <a:endParaRPr lang="en-US" sz="1400" b="0" kern="1200" dirty="0">
                        <a:solidFill>
                          <a:schemeClr val="dk1"/>
                        </a:solidFill>
                        <a:effectLst/>
                        <a:latin typeface="+mn-lt"/>
                        <a:ea typeface="+mn-ea"/>
                        <a:cs typeface="+mn-cs"/>
                      </a:endParaRPr>
                    </a:p>
                  </a:txBody>
                  <a:tcPr marL="9525" marR="9525" marT="9525" marB="0" anchor="ctr"/>
                </a:tc>
                <a:tc>
                  <a:txBody>
                    <a:bodyPr/>
                    <a:lstStyle/>
                    <a:p>
                      <a:pPr algn="l" fontAlgn="ctr"/>
                      <a:r>
                        <a:rPr lang="en-US" sz="1400" b="0" dirty="0">
                          <a:effectLst/>
                        </a:rPr>
                        <a:t>A 16-bit field used to identify the source application by port number.</a:t>
                      </a:r>
                      <a:endParaRPr lang="en-US" sz="1400" b="0" dirty="0">
                        <a:effectLst/>
                      </a:endParaRPr>
                    </a:p>
                  </a:txBody>
                  <a:tcPr anchor="ctr"/>
                </a:tc>
              </a:tr>
              <a:tr h="167473">
                <a:tc>
                  <a:txBody>
                    <a:bodyPr/>
                    <a:lstStyle/>
                    <a:p>
                      <a:pPr marL="0" marR="0" lvl="0" indent="0" algn="l" defTabSz="685800" rtl="0" eaLnBrk="1" fontAlgn="b" latinLnBrk="0" hangingPunct="1">
                        <a:lnSpc>
                          <a:spcPct val="100000"/>
                        </a:lnSpc>
                        <a:spcBef>
                          <a:spcPts val="0"/>
                        </a:spcBef>
                        <a:spcAft>
                          <a:spcPts val="0"/>
                        </a:spcAft>
                        <a:buClrTx/>
                        <a:buSzTx/>
                        <a:buFontTx/>
                        <a:buNone/>
                        <a:defRPr/>
                      </a:pPr>
                      <a:r>
                        <a:rPr lang="en-IN" sz="1400" b="0" kern="1200" dirty="0">
                          <a:solidFill>
                            <a:schemeClr val="dk1"/>
                          </a:solidFill>
                          <a:effectLst/>
                          <a:latin typeface="+mn-lt"/>
                          <a:ea typeface="+mn-ea"/>
                          <a:cs typeface="+mn-cs"/>
                        </a:rPr>
                        <a:t>D</a:t>
                      </a:r>
                      <a:r>
                        <a:rPr lang="en-US" sz="1400" b="0" kern="1200" dirty="0">
                          <a:solidFill>
                            <a:schemeClr val="dk1"/>
                          </a:solidFill>
                          <a:effectLst/>
                          <a:latin typeface="+mn-lt"/>
                          <a:ea typeface="+mn-ea"/>
                          <a:cs typeface="+mn-cs"/>
                        </a:rPr>
                        <a:t>estination Port</a:t>
                      </a:r>
                      <a:endParaRPr lang="en-US" sz="1400" b="0" kern="1200" dirty="0">
                        <a:solidFill>
                          <a:schemeClr val="dk1"/>
                        </a:solidFill>
                        <a:effectLst/>
                        <a:latin typeface="+mn-lt"/>
                        <a:ea typeface="+mn-ea"/>
                        <a:cs typeface="+mn-cs"/>
                      </a:endParaRPr>
                    </a:p>
                  </a:txBody>
                  <a:tcPr marL="9525" marR="9525" marT="9525" marB="0" anchor="ctr"/>
                </a:tc>
                <a:tc>
                  <a:txBody>
                    <a:bodyPr/>
                    <a:lstStyle/>
                    <a:p>
                      <a:pPr algn="l" fontAlgn="ctr"/>
                      <a:r>
                        <a:rPr lang="en-US" sz="1400" b="0" dirty="0">
                          <a:effectLst/>
                        </a:rPr>
                        <a:t>A 16-bit field used to identify the destination application by port number.</a:t>
                      </a:r>
                      <a:endParaRPr lang="en-US" sz="1400" b="0" dirty="0">
                        <a:effectLst/>
                      </a:endParaRPr>
                    </a:p>
                  </a:txBody>
                  <a:tcPr anchor="ctr"/>
                </a:tc>
              </a:tr>
              <a:tr h="167473">
                <a:tc>
                  <a:txBody>
                    <a:bodyPr/>
                    <a:lstStyle/>
                    <a:p>
                      <a:pPr marL="0" marR="0" lvl="0" indent="0" algn="l" defTabSz="685800" rtl="0" eaLnBrk="1" fontAlgn="b" latinLnBrk="0" hangingPunct="1">
                        <a:lnSpc>
                          <a:spcPct val="100000"/>
                        </a:lnSpc>
                        <a:spcBef>
                          <a:spcPts val="0"/>
                        </a:spcBef>
                        <a:spcAft>
                          <a:spcPts val="0"/>
                        </a:spcAft>
                        <a:buClrTx/>
                        <a:buSzTx/>
                        <a:buFontTx/>
                        <a:buNone/>
                        <a:defRPr/>
                      </a:pPr>
                      <a:r>
                        <a:rPr lang="en-US" sz="1400" b="0" kern="1200" dirty="0">
                          <a:solidFill>
                            <a:schemeClr val="dk1"/>
                          </a:solidFill>
                          <a:effectLst/>
                          <a:latin typeface="+mn-lt"/>
                          <a:ea typeface="+mn-ea"/>
                          <a:cs typeface="+mn-cs"/>
                        </a:rPr>
                        <a:t>Sequence Number</a:t>
                      </a:r>
                      <a:endParaRPr lang="en-US" sz="1400" b="0" kern="1200" dirty="0">
                        <a:solidFill>
                          <a:schemeClr val="dk1"/>
                        </a:solidFill>
                        <a:effectLst/>
                        <a:latin typeface="+mn-lt"/>
                        <a:ea typeface="+mn-ea"/>
                        <a:cs typeface="+mn-cs"/>
                      </a:endParaRPr>
                    </a:p>
                  </a:txBody>
                  <a:tcPr marL="9525" marR="9525" marT="9525" marB="0" anchor="ctr"/>
                </a:tc>
                <a:tc>
                  <a:txBody>
                    <a:bodyPr/>
                    <a:lstStyle/>
                    <a:p>
                      <a:pPr algn="l" fontAlgn="ctr"/>
                      <a:r>
                        <a:rPr lang="en-US" sz="1400" b="0" dirty="0">
                          <a:effectLst/>
                        </a:rPr>
                        <a:t>A 32-bit field used for data reassembly purposes.</a:t>
                      </a:r>
                      <a:endParaRPr lang="en-US" sz="1400" b="0" dirty="0">
                        <a:effectLst/>
                      </a:endParaRPr>
                    </a:p>
                  </a:txBody>
                  <a:tcPr anchor="ctr"/>
                </a:tc>
              </a:tr>
              <a:tr h="284704">
                <a:tc>
                  <a:txBody>
                    <a:bodyPr/>
                    <a:lstStyle/>
                    <a:p>
                      <a:pPr algn="l" fontAlgn="b"/>
                      <a:r>
                        <a:rPr lang="en-US" sz="1400" b="0" kern="1200" dirty="0">
                          <a:solidFill>
                            <a:schemeClr val="dk1"/>
                          </a:solidFill>
                          <a:effectLst/>
                          <a:latin typeface="+mn-lt"/>
                          <a:ea typeface="+mn-ea"/>
                          <a:cs typeface="+mn-cs"/>
                        </a:rPr>
                        <a:t>Acknowledgment Number</a:t>
                      </a:r>
                      <a:endParaRPr lang="en-US" sz="1400" b="0" kern="1200" dirty="0">
                        <a:solidFill>
                          <a:schemeClr val="dk1"/>
                        </a:solidFill>
                        <a:effectLst/>
                        <a:latin typeface="+mn-lt"/>
                        <a:ea typeface="+mn-ea"/>
                        <a:cs typeface="+mn-cs"/>
                      </a:endParaRPr>
                    </a:p>
                  </a:txBody>
                  <a:tcPr marL="9525" marR="9525" marT="9525" marB="0" anchor="ctr"/>
                </a:tc>
                <a:tc>
                  <a:txBody>
                    <a:bodyPr/>
                    <a:lstStyle/>
                    <a:p>
                      <a:pPr marL="0" marR="0" lvl="0" indent="0" algn="l" defTabSz="685800" rtl="0" eaLnBrk="1" fontAlgn="ctr" latinLnBrk="0" hangingPunct="1">
                        <a:lnSpc>
                          <a:spcPct val="100000"/>
                        </a:lnSpc>
                        <a:spcBef>
                          <a:spcPts val="0"/>
                        </a:spcBef>
                        <a:spcAft>
                          <a:spcPts val="0"/>
                        </a:spcAft>
                        <a:buClrTx/>
                        <a:buSzTx/>
                        <a:buFontTx/>
                        <a:buNone/>
                        <a:defRPr/>
                      </a:pPr>
                      <a:r>
                        <a:rPr lang="en-US" sz="1400" b="0" dirty="0">
                          <a:effectLst/>
                        </a:rPr>
                        <a:t>A 32-bit field used to indicate that data has been received and the next byte expected from the source.</a:t>
                      </a:r>
                      <a:endParaRPr lang="en-US" sz="1400" b="0" dirty="0">
                        <a:effectLst/>
                      </a:endParaRPr>
                    </a:p>
                  </a:txBody>
                  <a:tcPr anchor="ctr"/>
                </a:tc>
              </a:tr>
              <a:tr h="167473">
                <a:tc>
                  <a:txBody>
                    <a:bodyPr/>
                    <a:lstStyle/>
                    <a:p>
                      <a:pPr algn="l" fontAlgn="b"/>
                      <a:r>
                        <a:rPr lang="en-US" sz="1400" b="0" kern="1200" dirty="0">
                          <a:solidFill>
                            <a:schemeClr val="dk1"/>
                          </a:solidFill>
                          <a:effectLst/>
                          <a:latin typeface="+mn-lt"/>
                          <a:ea typeface="+mn-ea"/>
                          <a:cs typeface="+mn-cs"/>
                        </a:rPr>
                        <a:t>Header Length</a:t>
                      </a:r>
                      <a:endParaRPr lang="en-US" sz="1400" b="0" kern="1200" dirty="0">
                        <a:solidFill>
                          <a:schemeClr val="dk1"/>
                        </a:solidFill>
                        <a:effectLst/>
                        <a:latin typeface="+mn-lt"/>
                        <a:ea typeface="+mn-ea"/>
                        <a:cs typeface="+mn-cs"/>
                      </a:endParaRPr>
                    </a:p>
                  </a:txBody>
                  <a:tcPr marL="9525" marR="9525" marT="9525" marB="0" anchor="ctr"/>
                </a:tc>
                <a:tc>
                  <a:txBody>
                    <a:bodyPr/>
                    <a:lstStyle/>
                    <a:p>
                      <a:pPr marL="0" marR="0" lvl="0" indent="0" algn="l" defTabSz="685800" rtl="0" eaLnBrk="1" fontAlgn="ctr" latinLnBrk="0" hangingPunct="1">
                        <a:lnSpc>
                          <a:spcPct val="100000"/>
                        </a:lnSpc>
                        <a:spcBef>
                          <a:spcPts val="0"/>
                        </a:spcBef>
                        <a:spcAft>
                          <a:spcPts val="0"/>
                        </a:spcAft>
                        <a:buClrTx/>
                        <a:buSzTx/>
                        <a:buFontTx/>
                        <a:buNone/>
                        <a:defRPr/>
                      </a:pPr>
                      <a:r>
                        <a:rPr lang="en-US" sz="1400" b="0" dirty="0">
                          <a:effectLst/>
                        </a:rPr>
                        <a:t>A 4-bit field known as ʺdata offsetʺ that indicates the length of the TCP segment header.</a:t>
                      </a:r>
                      <a:endParaRPr lang="en-US" sz="1400" b="0" dirty="0">
                        <a:effectLst/>
                      </a:endParaRPr>
                    </a:p>
                  </a:txBody>
                  <a:tcPr anchor="ctr"/>
                </a:tc>
              </a:tr>
              <a:tr h="167473">
                <a:tc>
                  <a:txBody>
                    <a:bodyPr/>
                    <a:lstStyle/>
                    <a:p>
                      <a:pPr algn="l" fontAlgn="b"/>
                      <a:r>
                        <a:rPr lang="en-IN" sz="1400" b="0" kern="1200" dirty="0">
                          <a:solidFill>
                            <a:schemeClr val="dk1"/>
                          </a:solidFill>
                          <a:effectLst/>
                          <a:latin typeface="+mn-lt"/>
                          <a:ea typeface="+mn-ea"/>
                          <a:cs typeface="+mn-cs"/>
                        </a:rPr>
                        <a:t>Reserved</a:t>
                      </a:r>
                      <a:endParaRPr lang="en-US" sz="1400" b="0" kern="1200" dirty="0">
                        <a:solidFill>
                          <a:schemeClr val="dk1"/>
                        </a:solidFill>
                        <a:effectLst/>
                        <a:latin typeface="+mn-lt"/>
                        <a:ea typeface="+mn-ea"/>
                        <a:cs typeface="+mn-cs"/>
                      </a:endParaRPr>
                    </a:p>
                  </a:txBody>
                  <a:tcPr marL="9525" marR="9525" marT="9525" marB="0" anchor="ctr"/>
                </a:tc>
                <a:tc>
                  <a:txBody>
                    <a:bodyPr/>
                    <a:lstStyle/>
                    <a:p>
                      <a:pPr marL="0" marR="0" lvl="0" indent="0" algn="l" defTabSz="685800" rtl="0" eaLnBrk="1" fontAlgn="auto" latinLnBrk="0" hangingPunct="1">
                        <a:lnSpc>
                          <a:spcPct val="100000"/>
                        </a:lnSpc>
                        <a:spcBef>
                          <a:spcPts val="0"/>
                        </a:spcBef>
                        <a:spcAft>
                          <a:spcPts val="0"/>
                        </a:spcAft>
                        <a:buClrTx/>
                        <a:buSzTx/>
                        <a:buFontTx/>
                        <a:buNone/>
                        <a:defRPr/>
                      </a:pPr>
                      <a:r>
                        <a:rPr lang="en-US" sz="1400" b="0" dirty="0">
                          <a:effectLst/>
                        </a:rPr>
                        <a:t>A 6-bit field that is reserved for future use.</a:t>
                      </a:r>
                      <a:endParaRPr lang="en-US" sz="1400" b="0" dirty="0">
                        <a:effectLst/>
                      </a:endParaRPr>
                    </a:p>
                  </a:txBody>
                  <a:tcPr anchor="ctr"/>
                </a:tc>
              </a:tr>
              <a:tr h="284704">
                <a:tc>
                  <a:txBody>
                    <a:bodyPr/>
                    <a:lstStyle/>
                    <a:p>
                      <a:pPr algn="l" fontAlgn="b"/>
                      <a:r>
                        <a:rPr lang="en-IN" sz="1400" b="0" kern="1200" dirty="0">
                          <a:solidFill>
                            <a:schemeClr val="dk1"/>
                          </a:solidFill>
                          <a:effectLst/>
                          <a:latin typeface="+mn-lt"/>
                          <a:ea typeface="+mn-ea"/>
                          <a:cs typeface="+mn-cs"/>
                        </a:rPr>
                        <a:t>Control bits</a:t>
                      </a:r>
                      <a:endParaRPr lang="en-US" sz="1400" b="0" kern="1200" dirty="0">
                        <a:solidFill>
                          <a:schemeClr val="dk1"/>
                        </a:solidFill>
                        <a:effectLst/>
                        <a:latin typeface="+mn-lt"/>
                        <a:ea typeface="+mn-ea"/>
                        <a:cs typeface="+mn-cs"/>
                      </a:endParaRPr>
                    </a:p>
                  </a:txBody>
                  <a:tcPr marL="9525" marR="9525" marT="9525" marB="0" anchor="ctr"/>
                </a:tc>
                <a:tc>
                  <a:txBody>
                    <a:bodyPr/>
                    <a:lstStyle/>
                    <a:p>
                      <a:pPr marL="0" marR="0" lvl="0" indent="0" algn="l" defTabSz="685800" rtl="0" eaLnBrk="1" fontAlgn="auto" latinLnBrk="0" hangingPunct="1">
                        <a:lnSpc>
                          <a:spcPct val="100000"/>
                        </a:lnSpc>
                        <a:spcBef>
                          <a:spcPts val="0"/>
                        </a:spcBef>
                        <a:spcAft>
                          <a:spcPts val="0"/>
                        </a:spcAft>
                        <a:buClrTx/>
                        <a:buSzTx/>
                        <a:buFontTx/>
                        <a:buNone/>
                        <a:defRPr/>
                      </a:pPr>
                      <a:r>
                        <a:rPr lang="en-US" sz="1400" b="0" dirty="0">
                          <a:effectLst/>
                        </a:rPr>
                        <a:t>A 6-bit field that includes bit codes, or flags, which indicate the purpose and function of the TCP segment.</a:t>
                      </a:r>
                      <a:endParaRPr lang="en-US" sz="1400" b="0" dirty="0">
                        <a:effectLst/>
                      </a:endParaRPr>
                    </a:p>
                  </a:txBody>
                  <a:tcPr anchor="ctr"/>
                </a:tc>
              </a:tr>
              <a:tr h="167473">
                <a:tc>
                  <a:txBody>
                    <a:bodyPr/>
                    <a:lstStyle/>
                    <a:p>
                      <a:pPr algn="l" fontAlgn="b"/>
                      <a:r>
                        <a:rPr lang="en-IN" sz="1400" b="0" kern="1200" dirty="0">
                          <a:solidFill>
                            <a:schemeClr val="dk1"/>
                          </a:solidFill>
                          <a:effectLst/>
                          <a:latin typeface="+mn-lt"/>
                          <a:ea typeface="+mn-ea"/>
                          <a:cs typeface="+mn-cs"/>
                        </a:rPr>
                        <a:t>Window size</a:t>
                      </a:r>
                      <a:endParaRPr lang="en-US" sz="1400" b="0" kern="1200" dirty="0">
                        <a:solidFill>
                          <a:schemeClr val="dk1"/>
                        </a:solidFill>
                        <a:effectLst/>
                        <a:latin typeface="+mn-lt"/>
                        <a:ea typeface="+mn-ea"/>
                        <a:cs typeface="+mn-cs"/>
                      </a:endParaRPr>
                    </a:p>
                  </a:txBody>
                  <a:tcPr marL="9525" marR="9525" marT="9525" marB="0" anchor="ctr"/>
                </a:tc>
                <a:tc>
                  <a:txBody>
                    <a:bodyPr/>
                    <a:lstStyle/>
                    <a:p>
                      <a:pPr marL="0" marR="0" lvl="0" indent="0" algn="l" defTabSz="685800" rtl="0" eaLnBrk="1" fontAlgn="auto" latinLnBrk="0" hangingPunct="1">
                        <a:lnSpc>
                          <a:spcPct val="100000"/>
                        </a:lnSpc>
                        <a:spcBef>
                          <a:spcPts val="0"/>
                        </a:spcBef>
                        <a:spcAft>
                          <a:spcPts val="0"/>
                        </a:spcAft>
                        <a:buClrTx/>
                        <a:buSzTx/>
                        <a:buFontTx/>
                        <a:buNone/>
                        <a:defRPr/>
                      </a:pPr>
                      <a:r>
                        <a:rPr lang="en-US" sz="1400" b="0" dirty="0">
                          <a:effectLst/>
                        </a:rPr>
                        <a:t>A 16-bit field used to indicate the number of bytes that can be accepted at one time.</a:t>
                      </a:r>
                      <a:endParaRPr lang="en-US" sz="1400" b="0" dirty="0">
                        <a:effectLst/>
                      </a:endParaRPr>
                    </a:p>
                  </a:txBody>
                  <a:tcPr anchor="ctr"/>
                </a:tc>
              </a:tr>
              <a:tr h="167473">
                <a:tc>
                  <a:txBody>
                    <a:bodyPr/>
                    <a:lstStyle/>
                    <a:p>
                      <a:pPr algn="l" fontAlgn="b"/>
                      <a:r>
                        <a:rPr lang="en-IN" sz="1400" b="0" kern="1200" dirty="0">
                          <a:solidFill>
                            <a:schemeClr val="dk1"/>
                          </a:solidFill>
                          <a:effectLst/>
                          <a:latin typeface="+mn-lt"/>
                          <a:ea typeface="+mn-ea"/>
                          <a:cs typeface="+mn-cs"/>
                        </a:rPr>
                        <a:t>Checksum</a:t>
                      </a:r>
                      <a:endParaRPr lang="en-US" sz="1400" b="0" kern="1200" dirty="0">
                        <a:solidFill>
                          <a:schemeClr val="dk1"/>
                        </a:solidFill>
                        <a:effectLst/>
                        <a:latin typeface="+mn-lt"/>
                        <a:ea typeface="+mn-ea"/>
                        <a:cs typeface="+mn-cs"/>
                      </a:endParaRPr>
                    </a:p>
                  </a:txBody>
                  <a:tcPr marL="9525" marR="9525" marT="9525" marB="0" anchor="ctr"/>
                </a:tc>
                <a:tc>
                  <a:txBody>
                    <a:bodyPr/>
                    <a:lstStyle/>
                    <a:p>
                      <a:pPr marL="0" marR="0" lvl="0" indent="0" algn="l" defTabSz="685800" rtl="0" eaLnBrk="1" fontAlgn="auto" latinLnBrk="0" hangingPunct="1">
                        <a:lnSpc>
                          <a:spcPct val="100000"/>
                        </a:lnSpc>
                        <a:spcBef>
                          <a:spcPts val="0"/>
                        </a:spcBef>
                        <a:spcAft>
                          <a:spcPts val="0"/>
                        </a:spcAft>
                        <a:buClrTx/>
                        <a:buSzTx/>
                        <a:buFontTx/>
                        <a:buNone/>
                        <a:defRPr/>
                      </a:pPr>
                      <a:r>
                        <a:rPr lang="en-US" sz="1400" b="0" dirty="0">
                          <a:effectLst/>
                        </a:rPr>
                        <a:t>A 16-bit field used for error checking of the segment header and data.</a:t>
                      </a:r>
                      <a:endParaRPr lang="en-US" sz="1400" b="0" dirty="0">
                        <a:effectLst/>
                      </a:endParaRPr>
                    </a:p>
                  </a:txBody>
                  <a:tcPr anchor="ctr"/>
                </a:tc>
              </a:tr>
              <a:tr h="167473">
                <a:tc>
                  <a:txBody>
                    <a:bodyPr/>
                    <a:lstStyle/>
                    <a:p>
                      <a:pPr algn="l" fontAlgn="b"/>
                      <a:r>
                        <a:rPr lang="en-IN" sz="1400" b="0" kern="1200" dirty="0">
                          <a:solidFill>
                            <a:schemeClr val="dk1"/>
                          </a:solidFill>
                          <a:effectLst/>
                          <a:latin typeface="+mn-lt"/>
                          <a:ea typeface="+mn-ea"/>
                          <a:cs typeface="+mn-cs"/>
                        </a:rPr>
                        <a:t>Urgent</a:t>
                      </a:r>
                      <a:endParaRPr lang="en-US" sz="1400" b="0" kern="1200" dirty="0">
                        <a:solidFill>
                          <a:schemeClr val="dk1"/>
                        </a:solidFill>
                        <a:effectLst/>
                        <a:latin typeface="+mn-lt"/>
                        <a:ea typeface="+mn-ea"/>
                        <a:cs typeface="+mn-cs"/>
                      </a:endParaRPr>
                    </a:p>
                  </a:txBody>
                  <a:tcPr marL="9525" marR="9525" marT="9525" marB="0" anchor="ctr"/>
                </a:tc>
                <a:tc>
                  <a:txBody>
                    <a:bodyPr/>
                    <a:lstStyle/>
                    <a:p>
                      <a:pPr marL="0" marR="0" lvl="0" indent="0" algn="l" defTabSz="685800" rtl="0" eaLnBrk="1" fontAlgn="auto" latinLnBrk="0" hangingPunct="1">
                        <a:lnSpc>
                          <a:spcPct val="100000"/>
                        </a:lnSpc>
                        <a:spcBef>
                          <a:spcPts val="0"/>
                        </a:spcBef>
                        <a:spcAft>
                          <a:spcPts val="0"/>
                        </a:spcAft>
                        <a:buClrTx/>
                        <a:buSzTx/>
                        <a:buFontTx/>
                        <a:buNone/>
                        <a:defRPr/>
                      </a:pPr>
                      <a:r>
                        <a:rPr lang="en-US" sz="1400" b="0" dirty="0">
                          <a:effectLst/>
                        </a:rPr>
                        <a:t>A 16-bit field used to indicate if the contained data is urgent.</a:t>
                      </a:r>
                      <a:endParaRPr lang="en-US" sz="1400" b="0" dirty="0">
                        <a:effectLst/>
                      </a:endParaRPr>
                    </a:p>
                  </a:txBody>
                  <a:tcPr anchor="ctr"/>
                </a:tc>
              </a:tr>
            </a:tbl>
          </a:graphicData>
        </a:graphic>
      </p:graphicFrame>
    </p:spTree>
    <p:custDataLst>
      <p:tags r:id="rId1"/>
    </p:custData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altLang="en-US" sz="1600" dirty="0"/>
              <a:t>The Transport Layer</a:t>
            </a:r>
            <a:br>
              <a:rPr lang="en-US" altLang="en-US" sz="1600" dirty="0"/>
            </a:br>
            <a:r>
              <a:rPr lang="en-US" dirty="0"/>
              <a:t>User Datagram Protocol (UDP)</a:t>
            </a:r>
            <a:endParaRPr lang="en-US" dirty="0"/>
          </a:p>
        </p:txBody>
      </p:sp>
      <p:sp>
        <p:nvSpPr>
          <p:cNvPr id="2" name="Content Placeholder 1"/>
          <p:cNvSpPr>
            <a:spLocks noGrp="1"/>
          </p:cNvSpPr>
          <p:nvPr>
            <p:ph idx="1"/>
          </p:nvPr>
        </p:nvSpPr>
        <p:spPr>
          <a:xfrm>
            <a:off x="144064" y="798943"/>
            <a:ext cx="8733717" cy="3587051"/>
          </a:xfrm>
        </p:spPr>
        <p:txBody>
          <a:bodyPr/>
          <a:lstStyle/>
          <a:p>
            <a:pPr>
              <a:buFont typeface="Arial" panose="020B0604020202020204" pitchFamily="34" charset="0"/>
              <a:buChar char="•"/>
            </a:pPr>
            <a:r>
              <a:rPr lang="en-US" sz="1600" dirty="0"/>
              <a:t>UDP is a simpler transport layer protocol than TCP.</a:t>
            </a:r>
            <a:endParaRPr lang="en-US" sz="1600" dirty="0"/>
          </a:p>
          <a:p>
            <a:pPr>
              <a:buFont typeface="Arial" panose="020B0604020202020204" pitchFamily="34" charset="0"/>
              <a:buChar char="•"/>
            </a:pPr>
            <a:r>
              <a:rPr lang="en-US" sz="1600" dirty="0"/>
              <a:t>It does not provide reliability and flow control, </a:t>
            </a:r>
            <a:r>
              <a:rPr lang="en-US" sz="1600" b="0" i="0" dirty="0">
                <a:effectLst/>
              </a:rPr>
              <a:t>which means it requires fewer header fields. </a:t>
            </a:r>
            <a:endParaRPr lang="en-US" sz="1600" b="0" i="0" dirty="0">
              <a:effectLst/>
            </a:endParaRPr>
          </a:p>
          <a:p>
            <a:pPr>
              <a:buFont typeface="Arial" panose="020B0604020202020204" pitchFamily="34" charset="0"/>
              <a:buChar char="•"/>
            </a:pPr>
            <a:r>
              <a:rPr lang="en-US" sz="1600" dirty="0"/>
              <a:t>The sender and the receiver UDP processes do not have to manage reliability and flow control, this means UDP datagrams can be processed faster than TCP segments.</a:t>
            </a:r>
            <a:endParaRPr lang="en-US" sz="1600" dirty="0"/>
          </a:p>
          <a:p>
            <a:pPr>
              <a:buFont typeface="Arial" panose="020B0604020202020204" pitchFamily="34" charset="0"/>
              <a:buChar char="•"/>
            </a:pPr>
            <a:r>
              <a:rPr lang="en-US" sz="1600" dirty="0"/>
              <a:t>UDP provides the basic functions for delivering datagrams between the appropriate applications, with very little overhead and data checking.</a:t>
            </a:r>
            <a:endParaRPr lang="en-US" sz="1600" dirty="0"/>
          </a:p>
          <a:p>
            <a:pPr>
              <a:buFont typeface="Arial" panose="020B0604020202020204" pitchFamily="34" charset="0"/>
              <a:buChar char="•"/>
            </a:pPr>
            <a:r>
              <a:rPr lang="en-US" sz="1600" dirty="0"/>
              <a:t>UDP is a connectionless protocol. </a:t>
            </a:r>
            <a:r>
              <a:rPr lang="en-US" sz="1600" b="0" i="0" dirty="0">
                <a:effectLst/>
              </a:rPr>
              <a:t>Because UDP does not provide reliability or flow control, it does not require an established connection. </a:t>
            </a:r>
            <a:endParaRPr lang="en-US" sz="1600" b="0" i="0" dirty="0">
              <a:effectLst/>
            </a:endParaRPr>
          </a:p>
          <a:p>
            <a:pPr>
              <a:buFont typeface="Arial" panose="020B0604020202020204" pitchFamily="34" charset="0"/>
              <a:buChar char="•"/>
            </a:pPr>
            <a:r>
              <a:rPr lang="en-US" sz="1600" b="0" i="0" dirty="0">
                <a:effectLst/>
              </a:rPr>
              <a:t>UDP is also known as a stateless protocol.</a:t>
            </a:r>
            <a:r>
              <a:rPr lang="en-US" sz="1600" dirty="0"/>
              <a:t> </a:t>
            </a:r>
            <a:r>
              <a:rPr lang="en-US" sz="1600" b="0" i="0" dirty="0">
                <a:effectLst/>
              </a:rPr>
              <a:t>Because UDP does not track information sent or received between the client and server.</a:t>
            </a:r>
            <a:endParaRPr lang="en-US" sz="1600" dirty="0"/>
          </a:p>
          <a:p>
            <a:pPr marL="358775">
              <a:buFont typeface="Arial" panose="020B0604020202020204" pitchFamily="34" charset="0"/>
              <a:buChar char="•"/>
            </a:pPr>
            <a:endParaRPr lang="en-US" sz="1600" i="1" dirty="0"/>
          </a:p>
        </p:txBody>
      </p:sp>
      <p:sp>
        <p:nvSpPr>
          <p:cNvPr id="5" name="Content Placeholder 1"/>
          <p:cNvSpPr txBox="1"/>
          <p:nvPr/>
        </p:nvSpPr>
        <p:spPr>
          <a:xfrm>
            <a:off x="320040" y="4237405"/>
            <a:ext cx="7463790" cy="338554"/>
          </a:xfrm>
          <a:prstGeom prst="rect">
            <a:avLst/>
          </a:prstGeom>
          <a:noFill/>
        </p:spPr>
        <p:txBody>
          <a:bodyPr wrap="square">
            <a:spAutoFit/>
          </a:bodyPr>
          <a:lstStyle/>
          <a:p>
            <a:pPr marL="0" indent="0">
              <a:buNone/>
            </a:pPr>
            <a:r>
              <a:rPr lang="en-US" sz="1600" b="1" i="1" dirty="0">
                <a:solidFill>
                  <a:srgbClr val="000000"/>
                </a:solidFill>
              </a:rPr>
              <a:t>Note</a:t>
            </a:r>
            <a:r>
              <a:rPr lang="en-US" sz="1600" i="1" dirty="0">
                <a:solidFill>
                  <a:srgbClr val="000000"/>
                </a:solidFill>
              </a:rPr>
              <a:t>: UDP divides data into datagrams that are also referred to as segments.</a:t>
            </a:r>
            <a:endParaRPr lang="en-US" sz="1600" i="1" dirty="0">
              <a:solidFill>
                <a:srgbClr val="000000"/>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altLang="en-US" sz="1600" dirty="0"/>
              <a:t>The Transport Layer</a:t>
            </a:r>
            <a:br>
              <a:rPr lang="en-US" altLang="en-US" sz="1600" dirty="0"/>
            </a:br>
            <a:r>
              <a:rPr lang="en-US" dirty="0"/>
              <a:t>User Datagram Protocol (UDP) (Contd.)</a:t>
            </a:r>
            <a:endParaRPr lang="en-US" dirty="0"/>
          </a:p>
        </p:txBody>
      </p:sp>
      <p:sp>
        <p:nvSpPr>
          <p:cNvPr id="2" name="Content Placeholder 1"/>
          <p:cNvSpPr>
            <a:spLocks noGrp="1"/>
          </p:cNvSpPr>
          <p:nvPr>
            <p:ph idx="1"/>
          </p:nvPr>
        </p:nvSpPr>
        <p:spPr>
          <a:xfrm>
            <a:off x="144065" y="753224"/>
            <a:ext cx="3159205" cy="4138816"/>
          </a:xfrm>
        </p:spPr>
        <p:txBody>
          <a:bodyPr/>
          <a:lstStyle/>
          <a:p>
            <a:pPr algn="l">
              <a:buFont typeface="Arial" panose="020B0604020202020204" pitchFamily="34" charset="0"/>
              <a:buChar char="•"/>
            </a:pPr>
            <a:r>
              <a:rPr lang="en-US" sz="1600" b="0" i="0" dirty="0">
                <a:effectLst/>
              </a:rPr>
              <a:t>UDP is also known as a best-effort delivery protocol because there is no acknowledgment that the data is received at the destination. </a:t>
            </a:r>
            <a:endParaRPr lang="en-US" sz="1600" b="0" i="0" dirty="0">
              <a:effectLst/>
            </a:endParaRPr>
          </a:p>
          <a:p>
            <a:pPr algn="l">
              <a:buFont typeface="Arial" panose="020B0604020202020204" pitchFamily="34" charset="0"/>
              <a:buChar char="•"/>
            </a:pPr>
            <a:r>
              <a:rPr lang="en-US" sz="1600" b="0" i="0" dirty="0">
                <a:effectLst/>
              </a:rPr>
              <a:t>UDP is like placing a regular, nonregistered, letter in the mail. The sender of the letter is not aware of the availability of the receiver to receive the letter. Nor is the post office responsible for tracking the letter or informing the sender if the letter does not arrive at the final destination.</a:t>
            </a:r>
            <a:endParaRPr lang="en-US" sz="1600" b="0" i="0" dirty="0">
              <a:effectLst/>
            </a:endParaRPr>
          </a:p>
        </p:txBody>
      </p:sp>
      <p:pic>
        <p:nvPicPr>
          <p:cNvPr id="4" name="Picture 3"/>
          <p:cNvPicPr>
            <a:picLocks noChangeAspect="1"/>
          </p:cNvPicPr>
          <p:nvPr/>
        </p:nvPicPr>
        <p:blipFill rotWithShape="1">
          <a:blip r:embed="rId1">
            <a:extLst>
              <a:ext uri="{28A0092B-C50C-407E-A947-70E740481C1C}">
                <a14:useLocalDpi xmlns:a14="http://schemas.microsoft.com/office/drawing/2010/main" val="0"/>
              </a:ext>
            </a:extLst>
          </a:blip>
          <a:srcRect l="644" t="1342" r="1"/>
          <a:stretch>
            <a:fillRect/>
          </a:stretch>
        </p:blipFill>
        <p:spPr>
          <a:xfrm>
            <a:off x="3219450" y="809625"/>
            <a:ext cx="5688000" cy="3910186"/>
          </a:xfrm>
          <a:prstGeom prst="rect">
            <a:avLst/>
          </a:prstGeom>
          <a:ln>
            <a:solidFill>
              <a:schemeClr val="bg1">
                <a:lumMod val="7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altLang="en-US" sz="1600" dirty="0"/>
              <a:t>The Transport Layer</a:t>
            </a:r>
            <a:br>
              <a:rPr lang="en-US" altLang="en-US" sz="1600" dirty="0"/>
            </a:br>
            <a:r>
              <a:rPr lang="en-US" dirty="0"/>
              <a:t>UDP Header</a:t>
            </a:r>
            <a:endParaRPr lang="en-US" dirty="0"/>
          </a:p>
        </p:txBody>
      </p:sp>
      <p:sp>
        <p:nvSpPr>
          <p:cNvPr id="2" name="Content Placeholder 1"/>
          <p:cNvSpPr>
            <a:spLocks noGrp="1"/>
          </p:cNvSpPr>
          <p:nvPr>
            <p:ph idx="1"/>
          </p:nvPr>
        </p:nvSpPr>
        <p:spPr>
          <a:xfrm>
            <a:off x="18335" y="707504"/>
            <a:ext cx="9125665" cy="4218826"/>
          </a:xfrm>
        </p:spPr>
        <p:txBody>
          <a:bodyPr/>
          <a:lstStyle/>
          <a:p>
            <a:pPr>
              <a:spcBef>
                <a:spcPts val="300"/>
              </a:spcBef>
              <a:spcAft>
                <a:spcPts val="300"/>
              </a:spcAft>
              <a:buFont typeface="Arial" panose="020B0604020202020204" pitchFamily="34" charset="0"/>
              <a:buChar char="•"/>
            </a:pPr>
            <a:r>
              <a:rPr lang="en-US" sz="1600" dirty="0"/>
              <a:t>UDP is a stateless protocol meaning neither the client, nor the server, tracks the state of the communication session. If reliability is required when using UDP as the transport protocol, it must be handled by the application.</a:t>
            </a:r>
            <a:endParaRPr lang="en-US" sz="1600" dirty="0"/>
          </a:p>
          <a:p>
            <a:pPr>
              <a:spcBef>
                <a:spcPts val="300"/>
              </a:spcBef>
              <a:spcAft>
                <a:spcPts val="300"/>
              </a:spcAft>
              <a:buFont typeface="Arial" panose="020B0604020202020204" pitchFamily="34" charset="0"/>
              <a:buChar char="•"/>
            </a:pPr>
            <a:r>
              <a:rPr lang="en-US" sz="1600" dirty="0"/>
              <a:t>The requirements for delivering live video and voice over the network is the data continues to flow quickly. Live video and voice applications can tolerate some data loss and are perfectly suited to UDP.</a:t>
            </a:r>
            <a:endParaRPr lang="en-US" sz="1600" dirty="0"/>
          </a:p>
          <a:p>
            <a:pPr>
              <a:spcBef>
                <a:spcPts val="300"/>
              </a:spcBef>
              <a:spcAft>
                <a:spcPts val="300"/>
              </a:spcAft>
              <a:buFont typeface="Arial" panose="020B0604020202020204" pitchFamily="34" charset="0"/>
              <a:buChar char="•"/>
            </a:pPr>
            <a:r>
              <a:rPr lang="en-US" sz="1600" dirty="0"/>
              <a:t>The blocks of communication in UDP are called datagrams, or segments. These datagrams are sent as best effort by the transport layer protocol.</a:t>
            </a:r>
            <a:endParaRPr lang="en-US" sz="1600" dirty="0"/>
          </a:p>
          <a:p>
            <a:pPr>
              <a:spcBef>
                <a:spcPts val="300"/>
              </a:spcBef>
              <a:spcAft>
                <a:spcPts val="300"/>
              </a:spcAft>
              <a:buFont typeface="Arial" panose="020B0604020202020204" pitchFamily="34" charset="0"/>
              <a:buChar char="•"/>
            </a:pPr>
            <a:r>
              <a:rPr lang="en-US" sz="1600" dirty="0"/>
              <a:t>The UDP header is only has four fields and requires 8 bytes </a:t>
            </a:r>
            <a:r>
              <a:rPr lang="en-US" sz="1600" b="0" i="0" dirty="0">
                <a:effectLst/>
              </a:rPr>
              <a:t>(64 bits). The figure shows the fields in a UDP header.</a:t>
            </a:r>
            <a:endParaRPr lang="en-US" sz="1600" dirty="0"/>
          </a:p>
        </p:txBody>
      </p:sp>
      <p:pic>
        <p:nvPicPr>
          <p:cNvPr id="4" name="Picture 3"/>
          <p:cNvPicPr>
            <a:picLocks noChangeAspect="1"/>
          </p:cNvPicPr>
          <p:nvPr/>
        </p:nvPicPr>
        <p:blipFill>
          <a:blip r:embed="rId1"/>
          <a:stretch>
            <a:fillRect/>
          </a:stretch>
        </p:blipFill>
        <p:spPr>
          <a:xfrm>
            <a:off x="2003505" y="3478938"/>
            <a:ext cx="5256000" cy="1263614"/>
          </a:xfrm>
          <a:prstGeom prst="rect">
            <a:avLst/>
          </a:prstGeom>
          <a:noFill/>
          <a:ln>
            <a:solidFill>
              <a:schemeClr val="bg1">
                <a:lumMod val="7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altLang="en-US" sz="1600" dirty="0"/>
              <a:t>The Transport Layer</a:t>
            </a:r>
            <a:br>
              <a:rPr lang="en-US" altLang="en-US" sz="1600" dirty="0"/>
            </a:br>
            <a:r>
              <a:rPr lang="en-US" dirty="0"/>
              <a:t>UDP Header Fields</a:t>
            </a:r>
            <a:endParaRPr lang="en-US" dirty="0"/>
          </a:p>
        </p:txBody>
      </p:sp>
      <p:sp>
        <p:nvSpPr>
          <p:cNvPr id="7" name="Content Placeholder 6"/>
          <p:cNvSpPr txBox="1"/>
          <p:nvPr/>
        </p:nvSpPr>
        <p:spPr>
          <a:xfrm>
            <a:off x="132634" y="773352"/>
            <a:ext cx="6531056" cy="338554"/>
          </a:xfrm>
          <a:prstGeom prst="rect">
            <a:avLst/>
          </a:prstGeom>
          <a:noFill/>
        </p:spPr>
        <p:txBody>
          <a:bodyPr wrap="square">
            <a:spAutoFit/>
          </a:bodyPr>
          <a:lstStyle/>
          <a:p>
            <a:r>
              <a:rPr lang="en-US" sz="1600" b="0" i="0" dirty="0">
                <a:solidFill>
                  <a:srgbClr val="000000"/>
                </a:solidFill>
                <a:effectLst/>
                <a:latin typeface="+mn-lt"/>
              </a:rPr>
              <a:t>The table identifies and describes the four fields in a UDP header.</a:t>
            </a:r>
            <a:endParaRPr lang="en-IN" sz="1600" dirty="0">
              <a:solidFill>
                <a:srgbClr val="000000"/>
              </a:solidFill>
              <a:latin typeface="+mn-lt"/>
            </a:endParaRPr>
          </a:p>
        </p:txBody>
      </p:sp>
      <p:graphicFrame>
        <p:nvGraphicFramePr>
          <p:cNvPr id="5" name="Table 4"/>
          <p:cNvGraphicFramePr>
            <a:graphicFrameLocks noGrp="1"/>
          </p:cNvGraphicFramePr>
          <p:nvPr/>
        </p:nvGraphicFramePr>
        <p:xfrm>
          <a:off x="521256" y="1163816"/>
          <a:ext cx="7959804" cy="2253753"/>
        </p:xfrm>
        <a:graphic>
          <a:graphicData uri="http://schemas.openxmlformats.org/drawingml/2006/table">
            <a:tbl>
              <a:tblPr firstRow="1" bandRow="1">
                <a:tableStyleId>{5C22544A-7EE6-4342-B048-85BDC9FD1C3A}</a:tableStyleId>
              </a:tblPr>
              <a:tblGrid>
                <a:gridCol w="1865645"/>
                <a:gridCol w="6094159"/>
              </a:tblGrid>
              <a:tr h="374552">
                <a:tc>
                  <a:txBody>
                    <a:bodyPr/>
                    <a:lstStyle/>
                    <a:p>
                      <a:pPr algn="ctr"/>
                      <a:r>
                        <a:rPr lang="en-IN" dirty="0"/>
                        <a:t>UD</a:t>
                      </a:r>
                      <a:r>
                        <a:rPr lang="en-US" dirty="0"/>
                        <a:t>P Header Field</a:t>
                      </a:r>
                      <a:endParaRPr lang="en-US" dirty="0"/>
                    </a:p>
                  </a:txBody>
                  <a:tcPr anchor="ctr"/>
                </a:tc>
                <a:tc>
                  <a:txBody>
                    <a:bodyPr/>
                    <a:lstStyle/>
                    <a:p>
                      <a:pPr algn="ctr"/>
                      <a:r>
                        <a:rPr lang="en-US" dirty="0"/>
                        <a:t>Description</a:t>
                      </a:r>
                      <a:endParaRPr lang="en-US" dirty="0"/>
                    </a:p>
                  </a:txBody>
                  <a:tcPr anchor="ctr"/>
                </a:tc>
              </a:tr>
              <a:tr h="374552">
                <a:tc>
                  <a:txBody>
                    <a:bodyPr/>
                    <a:lstStyle/>
                    <a:p>
                      <a:pPr algn="l" fontAlgn="b"/>
                      <a:r>
                        <a:rPr lang="en-IN" sz="1400" b="0" kern="1200" baseline="0" dirty="0">
                          <a:solidFill>
                            <a:schemeClr val="dk1"/>
                          </a:solidFill>
                          <a:effectLst/>
                          <a:latin typeface="+mn-lt"/>
                          <a:ea typeface="+mn-ea"/>
                          <a:cs typeface="+mn-cs"/>
                        </a:rPr>
                        <a:t> Source</a:t>
                      </a:r>
                      <a:r>
                        <a:rPr lang="en-US" sz="1400" b="0" kern="1200" dirty="0">
                          <a:solidFill>
                            <a:schemeClr val="dk1"/>
                          </a:solidFill>
                          <a:effectLst/>
                          <a:latin typeface="+mn-lt"/>
                          <a:ea typeface="+mn-ea"/>
                          <a:cs typeface="+mn-cs"/>
                        </a:rPr>
                        <a:t> Port</a:t>
                      </a:r>
                      <a:endParaRPr lang="en-US" sz="1400" b="0" kern="1200" dirty="0">
                        <a:solidFill>
                          <a:schemeClr val="dk1"/>
                        </a:solidFill>
                        <a:effectLst/>
                        <a:latin typeface="+mn-lt"/>
                        <a:ea typeface="+mn-ea"/>
                        <a:cs typeface="+mn-cs"/>
                      </a:endParaRPr>
                    </a:p>
                  </a:txBody>
                  <a:tcPr marL="9525" marR="9525" marT="9525" marB="0" anchor="ctr"/>
                </a:tc>
                <a:tc>
                  <a:txBody>
                    <a:bodyPr/>
                    <a:lstStyle/>
                    <a:p>
                      <a:pPr algn="l" fontAlgn="ctr"/>
                      <a:r>
                        <a:rPr lang="en-US" sz="1400" b="0" i="0" kern="1200" dirty="0">
                          <a:solidFill>
                            <a:schemeClr val="dk1"/>
                          </a:solidFill>
                          <a:effectLst/>
                          <a:latin typeface="+mn-lt"/>
                          <a:ea typeface="+mn-ea"/>
                          <a:cs typeface="+mn-cs"/>
                        </a:rPr>
                        <a:t>A 16-bit field used to identify the source application by port number.</a:t>
                      </a:r>
                      <a:endParaRPr lang="en-US" sz="1400" b="0" dirty="0">
                        <a:effectLst/>
                      </a:endParaRPr>
                    </a:p>
                  </a:txBody>
                  <a:tcPr anchor="ctr"/>
                </a:tc>
              </a:tr>
              <a:tr h="380993">
                <a:tc>
                  <a:txBody>
                    <a:bodyPr/>
                    <a:lstStyle/>
                    <a:p>
                      <a:pPr marL="0" marR="0" lvl="0" indent="0" algn="l" defTabSz="685800" rtl="0" eaLnBrk="1" fontAlgn="b" latinLnBrk="0" hangingPunct="1">
                        <a:lnSpc>
                          <a:spcPct val="100000"/>
                        </a:lnSpc>
                        <a:spcBef>
                          <a:spcPts val="0"/>
                        </a:spcBef>
                        <a:spcAft>
                          <a:spcPts val="0"/>
                        </a:spcAft>
                        <a:buClrTx/>
                        <a:buSzTx/>
                        <a:buFontTx/>
                        <a:buNone/>
                        <a:defRPr/>
                      </a:pPr>
                      <a:r>
                        <a:rPr lang="en-IN" sz="1400" b="0" kern="1200" dirty="0">
                          <a:solidFill>
                            <a:schemeClr val="dk1"/>
                          </a:solidFill>
                          <a:effectLst/>
                          <a:latin typeface="+mn-lt"/>
                          <a:ea typeface="+mn-ea"/>
                          <a:cs typeface="+mn-cs"/>
                        </a:rPr>
                        <a:t>D</a:t>
                      </a:r>
                      <a:r>
                        <a:rPr lang="en-US" sz="1400" b="0" kern="1200" dirty="0">
                          <a:solidFill>
                            <a:schemeClr val="dk1"/>
                          </a:solidFill>
                          <a:effectLst/>
                          <a:latin typeface="+mn-lt"/>
                          <a:ea typeface="+mn-ea"/>
                          <a:cs typeface="+mn-cs"/>
                        </a:rPr>
                        <a:t>estination Port</a:t>
                      </a:r>
                      <a:endParaRPr lang="en-US" sz="1400" b="0" kern="1200" dirty="0">
                        <a:solidFill>
                          <a:schemeClr val="dk1"/>
                        </a:solidFill>
                        <a:effectLst/>
                        <a:latin typeface="+mn-lt"/>
                        <a:ea typeface="+mn-ea"/>
                        <a:cs typeface="+mn-cs"/>
                      </a:endParaRPr>
                    </a:p>
                  </a:txBody>
                  <a:tcPr marL="9525" marR="9525" marT="9525" marB="0" anchor="ctr"/>
                </a:tc>
                <a:tc>
                  <a:txBody>
                    <a:bodyPr/>
                    <a:lstStyle/>
                    <a:p>
                      <a:pPr algn="l" fontAlgn="ctr"/>
                      <a:r>
                        <a:rPr lang="en-US" sz="1400" b="0" i="0" kern="1200" dirty="0">
                          <a:solidFill>
                            <a:schemeClr val="dk1"/>
                          </a:solidFill>
                          <a:effectLst/>
                          <a:latin typeface="+mn-lt"/>
                          <a:ea typeface="+mn-ea"/>
                          <a:cs typeface="+mn-cs"/>
                        </a:rPr>
                        <a:t>A 16-bit field used to identify the destination application by port number.</a:t>
                      </a:r>
                      <a:endParaRPr lang="en-US" sz="1400" b="0" dirty="0">
                        <a:effectLst/>
                      </a:endParaRPr>
                    </a:p>
                  </a:txBody>
                  <a:tcPr anchor="ctr"/>
                </a:tc>
              </a:tr>
              <a:tr h="374552">
                <a:tc>
                  <a:txBody>
                    <a:bodyPr/>
                    <a:lstStyle/>
                    <a:p>
                      <a:pPr marL="0" marR="0" lvl="0" indent="0" algn="l" defTabSz="685800" rtl="0" eaLnBrk="1" fontAlgn="b" latinLnBrk="0" hangingPunct="1">
                        <a:lnSpc>
                          <a:spcPct val="100000"/>
                        </a:lnSpc>
                        <a:spcBef>
                          <a:spcPts val="0"/>
                        </a:spcBef>
                        <a:spcAft>
                          <a:spcPts val="0"/>
                        </a:spcAft>
                        <a:buClrTx/>
                        <a:buSzTx/>
                        <a:buFontTx/>
                        <a:buNone/>
                        <a:defRPr/>
                      </a:pPr>
                      <a:r>
                        <a:rPr lang="en-US" sz="1400" b="0" kern="1200" dirty="0">
                          <a:solidFill>
                            <a:schemeClr val="dk1"/>
                          </a:solidFill>
                          <a:effectLst/>
                          <a:latin typeface="+mn-lt"/>
                          <a:ea typeface="+mn-ea"/>
                          <a:cs typeface="+mn-cs"/>
                        </a:rPr>
                        <a:t>Sequence Number</a:t>
                      </a:r>
                      <a:endParaRPr lang="en-US" sz="1400" b="0" kern="1200" dirty="0">
                        <a:solidFill>
                          <a:schemeClr val="dk1"/>
                        </a:solidFill>
                        <a:effectLst/>
                        <a:latin typeface="+mn-lt"/>
                        <a:ea typeface="+mn-ea"/>
                        <a:cs typeface="+mn-cs"/>
                      </a:endParaRPr>
                    </a:p>
                  </a:txBody>
                  <a:tcPr marL="9525" marR="9525" marT="9525" marB="0" anchor="ctr"/>
                </a:tc>
                <a:tc>
                  <a:txBody>
                    <a:bodyPr/>
                    <a:lstStyle/>
                    <a:p>
                      <a:pPr algn="l" fontAlgn="ctr"/>
                      <a:r>
                        <a:rPr lang="en-US" sz="1400" b="0" dirty="0">
                          <a:effectLst/>
                        </a:rPr>
                        <a:t>A 32-bit field used for data reassembly purposes.</a:t>
                      </a:r>
                      <a:endParaRPr lang="en-US" sz="1400" b="0" dirty="0">
                        <a:effectLst/>
                      </a:endParaRPr>
                    </a:p>
                  </a:txBody>
                  <a:tcPr anchor="ctr"/>
                </a:tc>
              </a:tr>
              <a:tr h="374552">
                <a:tc>
                  <a:txBody>
                    <a:bodyPr/>
                    <a:lstStyle/>
                    <a:p>
                      <a:pPr algn="l" fontAlgn="b"/>
                      <a:r>
                        <a:rPr lang="en-US" sz="1400" b="0" kern="1200" dirty="0">
                          <a:solidFill>
                            <a:schemeClr val="dk1"/>
                          </a:solidFill>
                          <a:effectLst/>
                          <a:latin typeface="+mn-lt"/>
                          <a:ea typeface="+mn-ea"/>
                          <a:cs typeface="+mn-cs"/>
                        </a:rPr>
                        <a:t>Length</a:t>
                      </a:r>
                      <a:endParaRPr lang="en-US" sz="1400" b="0" kern="1200" dirty="0">
                        <a:solidFill>
                          <a:schemeClr val="dk1"/>
                        </a:solidFill>
                        <a:effectLst/>
                        <a:latin typeface="+mn-lt"/>
                        <a:ea typeface="+mn-ea"/>
                        <a:cs typeface="+mn-cs"/>
                      </a:endParaRPr>
                    </a:p>
                  </a:txBody>
                  <a:tcPr marL="9525" marR="9525" marT="9525" marB="0" anchor="ctr"/>
                </a:tc>
                <a:tc>
                  <a:txBody>
                    <a:bodyPr/>
                    <a:lstStyle/>
                    <a:p>
                      <a:pPr marL="0" marR="0" lvl="0" indent="0" algn="l" defTabSz="685800" rtl="0" eaLnBrk="1" fontAlgn="ctr" latinLnBrk="0" hangingPunct="1">
                        <a:lnSpc>
                          <a:spcPct val="100000"/>
                        </a:lnSpc>
                        <a:spcBef>
                          <a:spcPts val="0"/>
                        </a:spcBef>
                        <a:spcAft>
                          <a:spcPts val="0"/>
                        </a:spcAft>
                        <a:buClrTx/>
                        <a:buSzTx/>
                        <a:buFontTx/>
                        <a:buNone/>
                        <a:defRPr/>
                      </a:pPr>
                      <a:r>
                        <a:rPr lang="en-US" sz="1400" b="0" i="0" kern="1200" dirty="0">
                          <a:solidFill>
                            <a:schemeClr val="dk1"/>
                          </a:solidFill>
                          <a:effectLst/>
                          <a:latin typeface="+mn-lt"/>
                          <a:ea typeface="+mn-ea"/>
                          <a:cs typeface="+mn-cs"/>
                        </a:rPr>
                        <a:t>A 16-bit field that indicates the length of the UDP datagram header.</a:t>
                      </a:r>
                      <a:endParaRPr lang="en-US" sz="1400" b="0" dirty="0">
                        <a:effectLst/>
                      </a:endParaRPr>
                    </a:p>
                  </a:txBody>
                  <a:tcPr anchor="ctr"/>
                </a:tc>
              </a:tr>
              <a:tr h="374552">
                <a:tc>
                  <a:txBody>
                    <a:bodyPr/>
                    <a:lstStyle/>
                    <a:p>
                      <a:pPr algn="l" fontAlgn="b"/>
                      <a:r>
                        <a:rPr lang="en-IN" sz="1400" b="0" kern="1200" dirty="0">
                          <a:solidFill>
                            <a:schemeClr val="dk1"/>
                          </a:solidFill>
                          <a:effectLst/>
                          <a:latin typeface="+mn-lt"/>
                          <a:ea typeface="+mn-ea"/>
                          <a:cs typeface="+mn-cs"/>
                        </a:rPr>
                        <a:t>Checksum</a:t>
                      </a:r>
                      <a:endParaRPr lang="en-US" sz="1400" b="0" kern="1200" dirty="0">
                        <a:solidFill>
                          <a:schemeClr val="dk1"/>
                        </a:solidFill>
                        <a:effectLst/>
                        <a:latin typeface="+mn-lt"/>
                        <a:ea typeface="+mn-ea"/>
                        <a:cs typeface="+mn-cs"/>
                      </a:endParaRPr>
                    </a:p>
                  </a:txBody>
                  <a:tcPr marL="9525" marR="9525" marT="9525" marB="0" anchor="ctr"/>
                </a:tc>
                <a:tc>
                  <a:txBody>
                    <a:bodyPr/>
                    <a:lstStyle/>
                    <a:p>
                      <a:pPr marL="0" marR="0" lvl="0" indent="0" algn="l" defTabSz="685800" rtl="0" eaLnBrk="1" fontAlgn="auto" latinLnBrk="0" hangingPunct="1">
                        <a:lnSpc>
                          <a:spcPct val="100000"/>
                        </a:lnSpc>
                        <a:spcBef>
                          <a:spcPts val="0"/>
                        </a:spcBef>
                        <a:spcAft>
                          <a:spcPts val="0"/>
                        </a:spcAft>
                        <a:buClrTx/>
                        <a:buSzTx/>
                        <a:buFontTx/>
                        <a:buNone/>
                        <a:defRPr/>
                      </a:pPr>
                      <a:r>
                        <a:rPr lang="en-US" sz="1400" b="0" i="0" kern="1200" dirty="0">
                          <a:solidFill>
                            <a:schemeClr val="dk1"/>
                          </a:solidFill>
                          <a:effectLst/>
                          <a:latin typeface="+mn-lt"/>
                          <a:ea typeface="+mn-ea"/>
                          <a:cs typeface="+mn-cs"/>
                        </a:rPr>
                        <a:t>A 16-bit field used for error checking of the datagram header and data.</a:t>
                      </a:r>
                      <a:endParaRPr lang="en-US" sz="1400" b="0" dirty="0">
                        <a:effectLst/>
                      </a:endParaRPr>
                    </a:p>
                  </a:txBody>
                  <a:tcPr anchor="ctr"/>
                </a:tc>
              </a:tr>
            </a:tbl>
          </a:graphicData>
        </a:graphic>
      </p:graphicFrame>
    </p:spTree>
    <p:custDataLst>
      <p:tags r:id="rId1"/>
    </p:custData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altLang="en-US" sz="1600" dirty="0"/>
              <a:t>The Transport Layer</a:t>
            </a:r>
            <a:br>
              <a:rPr lang="en-US" altLang="en-US" sz="1600" dirty="0"/>
            </a:br>
            <a:r>
              <a:rPr lang="en-US" dirty="0"/>
              <a:t>Socket Pairs</a:t>
            </a:r>
            <a:endParaRPr lang="en-US" dirty="0"/>
          </a:p>
        </p:txBody>
      </p:sp>
      <p:sp>
        <p:nvSpPr>
          <p:cNvPr id="2" name="Content Placeholder 1"/>
          <p:cNvSpPr>
            <a:spLocks noGrp="1"/>
          </p:cNvSpPr>
          <p:nvPr>
            <p:ph idx="1"/>
          </p:nvPr>
        </p:nvSpPr>
        <p:spPr>
          <a:xfrm>
            <a:off x="144064" y="718934"/>
            <a:ext cx="8855870" cy="4013688"/>
          </a:xfrm>
        </p:spPr>
        <p:txBody>
          <a:bodyPr/>
          <a:lstStyle/>
          <a:p>
            <a:pPr>
              <a:buFont typeface="Arial" panose="020B0604020202020204" pitchFamily="34" charset="0"/>
              <a:buChar char="•"/>
            </a:pPr>
            <a:r>
              <a:rPr lang="en-US" sz="1600" dirty="0"/>
              <a:t>The source and destination ports are placed within the segment. The segments are then encapsulated within an IP packet.</a:t>
            </a:r>
            <a:endParaRPr lang="en-US" sz="1600" dirty="0"/>
          </a:p>
          <a:p>
            <a:pPr>
              <a:buFont typeface="Arial" panose="020B0604020202020204" pitchFamily="34" charset="0"/>
              <a:buChar char="•"/>
            </a:pPr>
            <a:r>
              <a:rPr lang="en-US" sz="1600" b="0" i="0" dirty="0">
                <a:effectLst/>
              </a:rPr>
              <a:t>The IP packet contains the IP address of the source and destination. </a:t>
            </a:r>
            <a:r>
              <a:rPr lang="en-US" sz="1600" dirty="0"/>
              <a:t>The combination of the source IP address and source port number, or the destination IP address and destination port number is known as a socket. </a:t>
            </a:r>
            <a:endParaRPr lang="en-US" sz="1600" dirty="0"/>
          </a:p>
          <a:p>
            <a:pPr>
              <a:buFont typeface="Arial" panose="020B0604020202020204" pitchFamily="34" charset="0"/>
              <a:buChar char="•"/>
            </a:pPr>
            <a:r>
              <a:rPr lang="en-US" sz="1600" dirty="0"/>
              <a:t>Sockets enable multiple processes, running on a client, to distinguish themselves from each other, and multiple connections to a server process to be distinguished from each other.</a:t>
            </a:r>
            <a:endParaRPr lang="en-US" sz="1600" dirty="0"/>
          </a:p>
          <a:p>
            <a:pPr>
              <a:buFont typeface="Arial" panose="020B0604020202020204" pitchFamily="34" charset="0"/>
              <a:buChar char="•"/>
            </a:pPr>
            <a:r>
              <a:rPr lang="en-US" sz="1600" dirty="0"/>
              <a:t>The source port number acts as a return address for the requesting application.</a:t>
            </a:r>
            <a:endParaRPr lang="en-US" sz="1600" dirty="0"/>
          </a:p>
          <a:p>
            <a:pPr>
              <a:buFont typeface="Arial" panose="020B0604020202020204" pitchFamily="34" charset="0"/>
              <a:buChar char="•"/>
            </a:pPr>
            <a:r>
              <a:rPr lang="en-US" sz="1600" dirty="0"/>
              <a:t>The transport layer keeps track of this port and the application that initiated the request so that when a response is returned, it can be forwarded to the correct application.</a:t>
            </a:r>
            <a:endParaRPr lang="en-US" sz="1600" dirty="0"/>
          </a:p>
          <a:p>
            <a:pPr marL="0" indent="0">
              <a:buNone/>
            </a:pPr>
            <a:endParaRPr lang="en-US" sz="1600" dirty="0"/>
          </a:p>
        </p:txBody>
      </p:sp>
    </p:spTree>
    <p:custDataLst>
      <p:tags r:id="rId1"/>
    </p:custData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noChangeArrowheads="1"/>
          </p:cNvSpPr>
          <p:nvPr>
            <p:ph type="title"/>
          </p:nvPr>
        </p:nvSpPr>
        <p:spPr>
          <a:xfrm>
            <a:off x="1" y="41394"/>
            <a:ext cx="9144000" cy="612812"/>
          </a:xfrm>
        </p:spPr>
        <p:txBody>
          <a:bodyPr/>
          <a:lstStyle/>
          <a:p>
            <a:pPr eaLnBrk="1" hangingPunct="1"/>
            <a:r>
              <a:rPr lang="en-US" dirty="0"/>
              <a:t>Module Objectives</a:t>
            </a:r>
            <a:endParaRPr lang="en-US" dirty="0"/>
          </a:p>
        </p:txBody>
      </p:sp>
      <p:sp>
        <p:nvSpPr>
          <p:cNvPr id="6147" name="Content Placeholder 2"/>
          <p:cNvSpPr>
            <a:spLocks noGrp="1" noChangeArrowheads="1"/>
          </p:cNvSpPr>
          <p:nvPr>
            <p:ph idx="1"/>
          </p:nvPr>
        </p:nvSpPr>
        <p:spPr>
          <a:xfrm>
            <a:off x="99461" y="654206"/>
            <a:ext cx="8731272" cy="827461"/>
          </a:xfrm>
        </p:spPr>
        <p:txBody>
          <a:bodyPr/>
          <a:lstStyle/>
          <a:p>
            <a:pPr marL="0" indent="0">
              <a:buNone/>
            </a:pPr>
            <a:r>
              <a:rPr lang="en-US" altLang="en-US" sz="1600" b="1" dirty="0">
                <a:solidFill>
                  <a:schemeClr val="tx1"/>
                </a:solidFill>
                <a:ea typeface="Calibri" panose="020F0502020204030204" pitchFamily="34" charset="0"/>
                <a:cs typeface="Calibri" panose="020F0502020204030204" pitchFamily="34" charset="0"/>
              </a:rPr>
              <a:t>Module Title: </a:t>
            </a:r>
            <a:r>
              <a:rPr lang="en-US" altLang="en-US" sz="1600" dirty="0">
                <a:solidFill>
                  <a:schemeClr val="tx1"/>
                </a:solidFill>
                <a:ea typeface="Calibri" panose="020F0502020204030204" pitchFamily="34" charset="0"/>
                <a:cs typeface="Calibri" panose="020F0502020204030204" pitchFamily="34" charset="0"/>
              </a:rPr>
              <a:t>The Transport Layer</a:t>
            </a:r>
            <a:endParaRPr lang="en-US" altLang="en-US" sz="1600" dirty="0">
              <a:solidFill>
                <a:schemeClr val="tx1"/>
              </a:solidFill>
              <a:ea typeface="Calibri" panose="020F0502020204030204" pitchFamily="34" charset="0"/>
              <a:cs typeface="Calibri" panose="020F0502020204030204" pitchFamily="34" charset="0"/>
            </a:endParaRPr>
          </a:p>
          <a:p>
            <a:pPr marL="0" lvl="0" indent="0" defTabSz="914400" eaLnBrk="0" hangingPunct="0">
              <a:spcBef>
                <a:spcPct val="0"/>
              </a:spcBef>
              <a:spcAft>
                <a:spcPct val="0"/>
              </a:spcAft>
              <a:buClrTx/>
              <a:buSzTx/>
              <a:buNone/>
            </a:pPr>
            <a:endParaRPr lang="en-US" altLang="en-US" sz="1600" dirty="0">
              <a:solidFill>
                <a:schemeClr val="tx1"/>
              </a:solidFill>
            </a:endParaRPr>
          </a:p>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Objective</a:t>
            </a:r>
            <a:r>
              <a:rPr lang="en-US" altLang="en-US" sz="1600" dirty="0">
                <a:solidFill>
                  <a:schemeClr val="tx1"/>
                </a:solidFill>
                <a:ea typeface="Calibri" panose="020F0502020204030204" pitchFamily="34" charset="0"/>
                <a:cs typeface="Calibri" panose="020F0502020204030204" pitchFamily="34" charset="0"/>
              </a:rPr>
              <a:t>: </a:t>
            </a:r>
            <a:r>
              <a:rPr lang="en-US" sz="1600" dirty="0">
                <a:solidFill>
                  <a:schemeClr val="tx1"/>
                </a:solidFill>
                <a:cs typeface="Calibri" panose="020F0502020204030204" pitchFamily="34" charset="0"/>
              </a:rPr>
              <a:t>Explain how transport layer protocols support network functionality.</a:t>
            </a:r>
            <a:endParaRPr lang="en-US" sz="1600" dirty="0">
              <a:solidFill>
                <a:schemeClr val="tx1"/>
              </a:solidFill>
              <a:cs typeface="Calibri" panose="020F0502020204030204" pitchFamily="34" charset="0"/>
            </a:endParaRPr>
          </a:p>
          <a:p>
            <a:pPr marL="0" lvl="0" indent="0" defTabSz="914400" eaLnBrk="0" hangingPunct="0">
              <a:spcBef>
                <a:spcPct val="0"/>
              </a:spcBef>
              <a:spcAft>
                <a:spcPct val="0"/>
              </a:spcAft>
              <a:buClrTx/>
              <a:buSzTx/>
              <a:buNone/>
            </a:pPr>
            <a:r>
              <a:rPr lang="en-US" sz="1600" dirty="0">
                <a:solidFill>
                  <a:schemeClr val="tx1"/>
                </a:solidFill>
                <a:cs typeface="Calibri" panose="020F0502020204030204" pitchFamily="34" charset="0"/>
              </a:rPr>
              <a:t>Physical Data Network </a:t>
            </a:r>
            <a:r>
              <a:rPr lang="en-US" sz="1600" b="1" u="sng" dirty="0">
                <a:solidFill>
                  <a:schemeClr val="tx1"/>
                </a:solidFill>
                <a:cs typeface="Calibri" panose="020F0502020204030204" pitchFamily="34" charset="0"/>
              </a:rPr>
              <a:t>Transport </a:t>
            </a:r>
            <a:r>
              <a:rPr lang="en-US" sz="1600" dirty="0">
                <a:solidFill>
                  <a:schemeClr val="tx1"/>
                </a:solidFill>
                <a:cs typeface="Calibri" panose="020F0502020204030204" pitchFamily="34" charset="0"/>
              </a:rPr>
              <a:t>Session Presentation Application</a:t>
            </a:r>
            <a:endParaRPr lang="en-US" altLang="en-US" sz="1600" dirty="0">
              <a:solidFill>
                <a:schemeClr val="tx1"/>
              </a:solidFill>
              <a:cs typeface="Calibri" panose="020F0502020204030204" pitchFamily="34" charset="0"/>
            </a:endParaRPr>
          </a:p>
          <a:p>
            <a:pPr marL="0" indent="0">
              <a:spcBef>
                <a:spcPct val="30000"/>
              </a:spcBef>
              <a:buNone/>
            </a:pPr>
            <a:endParaRPr lang="en-US" dirty="0"/>
          </a:p>
          <a:p>
            <a:pPr marL="89535" indent="0">
              <a:spcBef>
                <a:spcPct val="30000"/>
              </a:spcBef>
              <a:buNone/>
            </a:pPr>
            <a:endParaRPr lang="en-US" dirty="0"/>
          </a:p>
          <a:p>
            <a:pPr marL="89535" indent="0">
              <a:spcBef>
                <a:spcPct val="30000"/>
              </a:spcBef>
              <a:buNone/>
            </a:pPr>
            <a:endParaRPr lang="en-US" dirty="0"/>
          </a:p>
        </p:txBody>
      </p:sp>
      <p:graphicFrame>
        <p:nvGraphicFramePr>
          <p:cNvPr id="8" name="Table 7"/>
          <p:cNvGraphicFramePr>
            <a:graphicFrameLocks noGrp="1"/>
          </p:cNvGraphicFramePr>
          <p:nvPr/>
        </p:nvGraphicFramePr>
        <p:xfrm>
          <a:off x="400607" y="1868669"/>
          <a:ext cx="8430125" cy="1704928"/>
        </p:xfrm>
        <a:graphic>
          <a:graphicData uri="http://schemas.openxmlformats.org/drawingml/2006/table">
            <a:tbl>
              <a:tblPr firstRow="1" firstCol="1" bandRow="1">
                <a:tableStyleId>{5C22544A-7EE6-4342-B048-85BDC9FD1C3A}</a:tableStyleId>
              </a:tblPr>
              <a:tblGrid>
                <a:gridCol w="3146157"/>
                <a:gridCol w="5283968"/>
              </a:tblGrid>
              <a:tr h="316804">
                <a:tc>
                  <a:txBody>
                    <a:bodyPr/>
                    <a:lstStyle/>
                    <a:p>
                      <a:pPr marL="0" marR="0" algn="ctr">
                        <a:lnSpc>
                          <a:spcPct val="107000"/>
                        </a:lnSpc>
                        <a:spcBef>
                          <a:spcPts val="0"/>
                        </a:spcBef>
                        <a:spcAft>
                          <a:spcPts val="0"/>
                        </a:spcAft>
                      </a:pPr>
                      <a:r>
                        <a:rPr lang="en-US" sz="1100" dirty="0">
                          <a:effectLst/>
                        </a:rPr>
                        <a:t>Topic Title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c>
                  <a:txBody>
                    <a:bodyPr/>
                    <a:lstStyle/>
                    <a:p>
                      <a:pPr marL="0" marR="0" algn="ctr">
                        <a:lnSpc>
                          <a:spcPct val="107000"/>
                        </a:lnSpc>
                        <a:spcBef>
                          <a:spcPts val="0"/>
                        </a:spcBef>
                        <a:spcAft>
                          <a:spcPts val="0"/>
                        </a:spcAft>
                      </a:pPr>
                      <a:r>
                        <a:rPr lang="en-US" sz="1100" dirty="0">
                          <a:effectLst/>
                        </a:rPr>
                        <a:t>Topic Objective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r>
              <a:tr h="491644">
                <a:tc>
                  <a:txBody>
                    <a:bodyPr/>
                    <a:lstStyle/>
                    <a:p>
                      <a:pPr marL="0" marR="0" lvl="0" indent="0" algn="l" defTabSz="685800" rtl="0" eaLnBrk="1" fontAlgn="auto" latinLnBrk="0" hangingPunct="1">
                        <a:lnSpc>
                          <a:spcPct val="107000"/>
                        </a:lnSpc>
                        <a:spcBef>
                          <a:spcPts val="0"/>
                        </a:spcBef>
                        <a:spcAft>
                          <a:spcPts val="0"/>
                        </a:spcAft>
                        <a:buClrTx/>
                        <a:buSzTx/>
                        <a:buFontTx/>
                        <a:buNone/>
                        <a:defRPr/>
                      </a:pPr>
                      <a:r>
                        <a:rPr lang="en-US" sz="1100" b="1" kern="1200" dirty="0">
                          <a:solidFill>
                            <a:schemeClr val="lt1"/>
                          </a:solidFill>
                          <a:effectLst/>
                          <a:latin typeface="+mn-lt"/>
                          <a:ea typeface="+mn-ea"/>
                          <a:cs typeface="+mn-cs"/>
                        </a:rPr>
                        <a:t>Transport Layer Characteristics</a:t>
                      </a:r>
                      <a:endParaRPr lang="en-US" sz="1100" b="1" kern="1200" dirty="0">
                        <a:solidFill>
                          <a:schemeClr val="lt1"/>
                        </a:solidFill>
                        <a:effectLst/>
                        <a:latin typeface="+mn-lt"/>
                        <a:ea typeface="+mn-ea"/>
                        <a:cs typeface="+mn-cs"/>
                      </a:endParaRPr>
                    </a:p>
                  </a:txBody>
                  <a:tcPr marL="60168" marR="60168" marT="0" marB="0" anchor="ctr"/>
                </a:tc>
                <a:tc>
                  <a:txBody>
                    <a:bodyPr/>
                    <a:lstStyle/>
                    <a:p>
                      <a:pPr marL="0" marR="0" lvl="0" indent="0" algn="l" defTabSz="685800" rtl="0" eaLnBrk="1" fontAlgn="auto" latinLnBrk="0" hangingPunct="1">
                        <a:lnSpc>
                          <a:spcPct val="107000"/>
                        </a:lnSpc>
                        <a:spcBef>
                          <a:spcPts val="0"/>
                        </a:spcBef>
                        <a:spcAft>
                          <a:spcPts val="0"/>
                        </a:spcAft>
                        <a:buClrTx/>
                        <a:buSzTx/>
                        <a:buFontTx/>
                        <a:buNone/>
                        <a:defRPr/>
                      </a:pPr>
                      <a:r>
                        <a:rPr lang="en-US" sz="1100" b="0" dirty="0">
                          <a:effectLst/>
                        </a:rPr>
                        <a:t>Explain how transport layer protocols support network communication.</a:t>
                      </a:r>
                      <a:endParaRPr lang="en-US" sz="1100" b="0" dirty="0">
                        <a:effectLst/>
                      </a:endParaRPr>
                    </a:p>
                  </a:txBody>
                  <a:tcPr marL="60168" marR="60168" marT="0" marB="0" anchor="ctr"/>
                </a:tc>
              </a:tr>
              <a:tr h="407727">
                <a:tc>
                  <a:txBody>
                    <a:bodyPr/>
                    <a:lstStyle/>
                    <a:p>
                      <a:pPr marL="0" marR="0" lvl="0" indent="0" algn="l" defTabSz="685800" rtl="0" eaLnBrk="1" fontAlgn="auto" latinLnBrk="0" hangingPunct="1">
                        <a:lnSpc>
                          <a:spcPct val="107000"/>
                        </a:lnSpc>
                        <a:spcBef>
                          <a:spcPts val="0"/>
                        </a:spcBef>
                        <a:spcAft>
                          <a:spcPts val="0"/>
                        </a:spcAft>
                        <a:buClrTx/>
                        <a:buSzTx/>
                        <a:buFontTx/>
                        <a:buNone/>
                        <a:defRPr/>
                      </a:pPr>
                      <a:r>
                        <a:rPr lang="en-US" sz="1100" b="1" kern="1200" dirty="0">
                          <a:solidFill>
                            <a:schemeClr val="lt1"/>
                          </a:solidFill>
                          <a:effectLst/>
                          <a:latin typeface="+mn-lt"/>
                          <a:ea typeface="+mn-ea"/>
                          <a:cs typeface="+mn-cs"/>
                        </a:rPr>
                        <a:t>Transport Layer Session</a:t>
                      </a:r>
                      <a:r>
                        <a:rPr lang="en-US" sz="1100" b="1" kern="1200" baseline="0" dirty="0">
                          <a:solidFill>
                            <a:schemeClr val="lt1"/>
                          </a:solidFill>
                          <a:effectLst/>
                          <a:latin typeface="+mn-lt"/>
                          <a:ea typeface="+mn-ea"/>
                          <a:cs typeface="+mn-cs"/>
                        </a:rPr>
                        <a:t> </a:t>
                      </a:r>
                      <a:r>
                        <a:rPr lang="en-US" sz="1100" b="1" kern="1200" dirty="0">
                          <a:solidFill>
                            <a:schemeClr val="lt1"/>
                          </a:solidFill>
                          <a:effectLst/>
                          <a:latin typeface="+mn-lt"/>
                          <a:ea typeface="+mn-ea"/>
                          <a:cs typeface="+mn-cs"/>
                        </a:rPr>
                        <a:t>Establishment</a:t>
                      </a:r>
                      <a:endParaRPr lang="en-US" sz="1100" b="1" kern="1200" dirty="0">
                        <a:solidFill>
                          <a:schemeClr val="lt1"/>
                        </a:solidFill>
                        <a:effectLst/>
                        <a:latin typeface="+mn-lt"/>
                        <a:ea typeface="+mn-ea"/>
                        <a:cs typeface="+mn-cs"/>
                      </a:endParaRPr>
                    </a:p>
                    <a:p>
                      <a:pPr marL="0" marR="0" lvl="0" indent="0" algn="l" defTabSz="685800" rtl="0" eaLnBrk="1" fontAlgn="auto" latinLnBrk="0" hangingPunct="1">
                        <a:lnSpc>
                          <a:spcPct val="107000"/>
                        </a:lnSpc>
                        <a:spcBef>
                          <a:spcPts val="0"/>
                        </a:spcBef>
                        <a:spcAft>
                          <a:spcPts val="0"/>
                        </a:spcAft>
                        <a:buClrTx/>
                        <a:buSzTx/>
                        <a:buFontTx/>
                        <a:buNone/>
                        <a:defRPr/>
                      </a:pPr>
                      <a:endParaRPr lang="en-US" sz="1100" b="1" kern="1200" dirty="0">
                        <a:solidFill>
                          <a:schemeClr val="lt1"/>
                        </a:solidFill>
                        <a:effectLst/>
                        <a:latin typeface="+mn-lt"/>
                        <a:ea typeface="+mn-ea"/>
                        <a:cs typeface="+mn-cs"/>
                      </a:endParaRPr>
                    </a:p>
                  </a:txBody>
                  <a:tcPr marL="60168" marR="60168" marT="0" marB="0" anchor="ctr"/>
                </a:tc>
                <a:tc>
                  <a:txBody>
                    <a:bodyPr/>
                    <a:lstStyle/>
                    <a:p>
                      <a:pPr marL="0" marR="0" lvl="0" indent="0" algn="l" defTabSz="685800" rtl="0" eaLnBrk="1" fontAlgn="auto" latinLnBrk="0" hangingPunct="1">
                        <a:lnSpc>
                          <a:spcPct val="107000"/>
                        </a:lnSpc>
                        <a:spcBef>
                          <a:spcPts val="0"/>
                        </a:spcBef>
                        <a:spcAft>
                          <a:spcPts val="0"/>
                        </a:spcAft>
                        <a:buClrTx/>
                        <a:buSzTx/>
                        <a:buFontTx/>
                        <a:buNone/>
                        <a:defRPr/>
                      </a:pPr>
                      <a:r>
                        <a:rPr lang="en-US" sz="1100" b="0" dirty="0">
                          <a:effectLst/>
                        </a:rPr>
                        <a:t>Explain how the transport layer establishes communication sessions.</a:t>
                      </a:r>
                      <a:endParaRPr lang="en-US" sz="1100" b="0" dirty="0">
                        <a:effectLst/>
                      </a:endParaRPr>
                    </a:p>
                  </a:txBody>
                  <a:tcPr marL="60168" marR="60168" marT="0" marB="0" anchor="ctr"/>
                </a:tc>
              </a:tr>
              <a:tr h="488950">
                <a:tc>
                  <a:txBody>
                    <a:bodyPr/>
                    <a:lstStyle/>
                    <a:p>
                      <a:pPr marL="0" marR="0" lvl="0" indent="0" algn="l" defTabSz="685800" rtl="0" eaLnBrk="1" fontAlgn="auto" latinLnBrk="0" hangingPunct="1">
                        <a:lnSpc>
                          <a:spcPct val="107000"/>
                        </a:lnSpc>
                        <a:spcBef>
                          <a:spcPts val="0"/>
                        </a:spcBef>
                        <a:spcAft>
                          <a:spcPts val="0"/>
                        </a:spcAft>
                        <a:buClrTx/>
                        <a:buSzTx/>
                        <a:buFontTx/>
                        <a:buNone/>
                        <a:defRPr/>
                      </a:pPr>
                      <a:r>
                        <a:rPr lang="en-US" sz="1100" b="1" kern="1200" dirty="0">
                          <a:solidFill>
                            <a:schemeClr val="lt1"/>
                          </a:solidFill>
                          <a:effectLst/>
                          <a:latin typeface="+mn-lt"/>
                          <a:ea typeface="+mn-ea"/>
                          <a:cs typeface="+mn-cs"/>
                        </a:rPr>
                        <a:t>Transport Layer Reliability</a:t>
                      </a:r>
                      <a:endParaRPr lang="en-US" sz="1100" b="1" kern="1200" dirty="0">
                        <a:solidFill>
                          <a:schemeClr val="lt1"/>
                        </a:solidFill>
                        <a:effectLst/>
                        <a:latin typeface="+mn-lt"/>
                        <a:ea typeface="+mn-ea"/>
                        <a:cs typeface="+mn-cs"/>
                      </a:endParaRPr>
                    </a:p>
                  </a:txBody>
                  <a:tcPr marL="60168" marR="60168" marT="0" marB="0" anchor="ctr"/>
                </a:tc>
                <a:tc>
                  <a:txBody>
                    <a:bodyPr/>
                    <a:lstStyle/>
                    <a:p>
                      <a:pPr marL="0" marR="0" lvl="0" indent="0" algn="l" defTabSz="685800" rtl="0" eaLnBrk="1" fontAlgn="auto" latinLnBrk="0" hangingPunct="1">
                        <a:lnSpc>
                          <a:spcPct val="107000"/>
                        </a:lnSpc>
                        <a:spcBef>
                          <a:spcPts val="0"/>
                        </a:spcBef>
                        <a:spcAft>
                          <a:spcPts val="0"/>
                        </a:spcAft>
                        <a:buClrTx/>
                        <a:buSzTx/>
                        <a:buFontTx/>
                        <a:buNone/>
                        <a:defRPr/>
                      </a:pPr>
                      <a:r>
                        <a:rPr lang="en-US" sz="1100" b="0" dirty="0">
                          <a:effectLst/>
                        </a:rPr>
                        <a:t>Explain how the transport layer establishes reliable communications.</a:t>
                      </a:r>
                      <a:endParaRPr lang="en-US" sz="1100" b="0" dirty="0">
                        <a:effectLst/>
                      </a:endParaRPr>
                    </a:p>
                  </a:txBody>
                  <a:tcPr marL="60168" marR="60168" marT="0" marB="0" anchor="ctr"/>
                </a:tc>
              </a:tr>
            </a:tbl>
          </a:graphicData>
        </a:graphic>
      </p:graphicFrame>
    </p:spTree>
    <p:custDataLst>
      <p:tags r:id="rId1"/>
    </p:custData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altLang="en-US" sz="1600" dirty="0"/>
              <a:t>The Transport Layer</a:t>
            </a:r>
            <a:br>
              <a:rPr lang="en-US" altLang="en-US" sz="1600" dirty="0"/>
            </a:br>
            <a:r>
              <a:rPr lang="en-US" dirty="0"/>
              <a:t>Socket Pairs (Contd.)</a:t>
            </a:r>
            <a:endParaRPr lang="en-US" dirty="0"/>
          </a:p>
        </p:txBody>
      </p:sp>
      <p:sp>
        <p:nvSpPr>
          <p:cNvPr id="2" name="Content Placeholder 1"/>
          <p:cNvSpPr>
            <a:spLocks noGrp="1"/>
          </p:cNvSpPr>
          <p:nvPr>
            <p:ph idx="1"/>
          </p:nvPr>
        </p:nvSpPr>
        <p:spPr>
          <a:xfrm>
            <a:off x="-27384" y="878067"/>
            <a:ext cx="3810714" cy="4013688"/>
          </a:xfrm>
        </p:spPr>
        <p:txBody>
          <a:bodyPr/>
          <a:lstStyle/>
          <a:p>
            <a:pPr>
              <a:spcBef>
                <a:spcPts val="300"/>
              </a:spcBef>
              <a:spcAft>
                <a:spcPts val="300"/>
              </a:spcAft>
              <a:buFont typeface="Arial" panose="020B0604020202020204" pitchFamily="34" charset="0"/>
              <a:buChar char="•"/>
            </a:pPr>
            <a:r>
              <a:rPr lang="en-US" sz="1600" dirty="0"/>
              <a:t>In the figure, the PC is simultaneously requesting FTP and web services from the destination server.</a:t>
            </a:r>
            <a:endParaRPr lang="en-US" sz="1600" dirty="0"/>
          </a:p>
          <a:p>
            <a:pPr>
              <a:spcBef>
                <a:spcPts val="300"/>
              </a:spcBef>
              <a:spcAft>
                <a:spcPts val="300"/>
              </a:spcAft>
              <a:buFont typeface="Arial" panose="020B0604020202020204" pitchFamily="34" charset="0"/>
              <a:buChar char="•"/>
            </a:pPr>
            <a:r>
              <a:rPr lang="en-US" sz="1600" dirty="0"/>
              <a:t>The FTP request </a:t>
            </a:r>
            <a:r>
              <a:rPr lang="en-IN" sz="1600" b="0" i="0" dirty="0">
                <a:effectLst/>
              </a:rPr>
              <a:t>generated by the PC </a:t>
            </a:r>
            <a:r>
              <a:rPr lang="en-US" sz="1600" dirty="0"/>
              <a:t>includes the Layer 2 MAC addresses and the Layer 3 IP addresses. The request also identifies the source port number 1305 and destination port, identifying the FTP services on port 21.</a:t>
            </a:r>
            <a:endParaRPr lang="en-US" sz="1600" dirty="0"/>
          </a:p>
          <a:p>
            <a:pPr>
              <a:spcBef>
                <a:spcPts val="300"/>
              </a:spcBef>
              <a:spcAft>
                <a:spcPts val="300"/>
              </a:spcAft>
              <a:buFont typeface="Arial" panose="020B0604020202020204" pitchFamily="34" charset="0"/>
              <a:buChar char="•"/>
            </a:pPr>
            <a:r>
              <a:rPr lang="en-US" sz="1600" dirty="0"/>
              <a:t>The host also has requested a web page from the server using the same Layer 2 and Layer 3 addresses. </a:t>
            </a:r>
            <a:endParaRPr lang="en-US" sz="1600" dirty="0"/>
          </a:p>
          <a:p>
            <a:pPr>
              <a:spcBef>
                <a:spcPts val="300"/>
              </a:spcBef>
              <a:spcAft>
                <a:spcPts val="300"/>
              </a:spcAft>
              <a:buFont typeface="Arial" panose="020B0604020202020204" pitchFamily="34" charset="0"/>
              <a:buChar char="•"/>
            </a:pPr>
            <a:endParaRPr lang="en-US" sz="1600" dirty="0"/>
          </a:p>
        </p:txBody>
      </p:sp>
      <p:pic>
        <p:nvPicPr>
          <p:cNvPr id="3" name="Picture 2"/>
          <p:cNvPicPr>
            <a:picLocks noChangeAspect="1"/>
          </p:cNvPicPr>
          <p:nvPr/>
        </p:nvPicPr>
        <p:blipFill>
          <a:blip r:embed="rId1"/>
          <a:stretch>
            <a:fillRect/>
          </a:stretch>
        </p:blipFill>
        <p:spPr>
          <a:xfrm>
            <a:off x="3671612" y="874605"/>
            <a:ext cx="5405807" cy="378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altLang="en-US" sz="1600" dirty="0"/>
              <a:t>The Transport Layer</a:t>
            </a:r>
            <a:br>
              <a:rPr lang="en-US" altLang="en-US" sz="1600" dirty="0"/>
            </a:br>
            <a:r>
              <a:rPr lang="en-US" dirty="0"/>
              <a:t>Socket Pairs (Contd.)</a:t>
            </a:r>
            <a:endParaRPr lang="en-US" dirty="0"/>
          </a:p>
        </p:txBody>
      </p:sp>
      <p:sp>
        <p:nvSpPr>
          <p:cNvPr id="2" name="Content Placeholder 1"/>
          <p:cNvSpPr>
            <a:spLocks noGrp="1"/>
          </p:cNvSpPr>
          <p:nvPr>
            <p:ph idx="1"/>
          </p:nvPr>
        </p:nvSpPr>
        <p:spPr>
          <a:xfrm>
            <a:off x="41194" y="878067"/>
            <a:ext cx="3730706" cy="4013688"/>
          </a:xfrm>
        </p:spPr>
        <p:txBody>
          <a:bodyPr/>
          <a:lstStyle/>
          <a:p>
            <a:pPr>
              <a:spcBef>
                <a:spcPts val="300"/>
              </a:spcBef>
              <a:spcAft>
                <a:spcPts val="300"/>
              </a:spcAft>
              <a:buFont typeface="Arial" panose="020B0604020202020204" pitchFamily="34" charset="0"/>
              <a:buChar char="•"/>
            </a:pPr>
            <a:r>
              <a:rPr lang="en-US" sz="1600" dirty="0"/>
              <a:t>It is using the source port number 1099 and destination port identifying the web service on port 80.</a:t>
            </a:r>
            <a:endParaRPr lang="en-US" sz="1600" dirty="0"/>
          </a:p>
          <a:p>
            <a:pPr>
              <a:spcBef>
                <a:spcPts val="300"/>
              </a:spcBef>
              <a:spcAft>
                <a:spcPts val="300"/>
              </a:spcAft>
              <a:buFont typeface="Arial" panose="020B0604020202020204" pitchFamily="34" charset="0"/>
              <a:buChar char="•"/>
            </a:pPr>
            <a:r>
              <a:rPr lang="en-US" sz="1600" dirty="0"/>
              <a:t>The socket is used to identify the server and service being requested by the client. </a:t>
            </a:r>
            <a:endParaRPr lang="en-US" sz="1600" dirty="0"/>
          </a:p>
          <a:p>
            <a:pPr>
              <a:spcBef>
                <a:spcPts val="300"/>
              </a:spcBef>
              <a:spcAft>
                <a:spcPts val="300"/>
              </a:spcAft>
              <a:buFont typeface="Arial" panose="020B0604020202020204" pitchFamily="34" charset="0"/>
              <a:buChar char="•"/>
            </a:pPr>
            <a:r>
              <a:rPr lang="en-US" sz="1600" dirty="0"/>
              <a:t>A client socket with 1099 representing the source port number might be 192.168.1.5:1099. The socket on a web server might be 192.168.1.7:80. Together, these two sockets combine to form a </a:t>
            </a:r>
            <a:r>
              <a:rPr lang="en-US" sz="1600" i="1" dirty="0"/>
              <a:t>socket pair</a:t>
            </a:r>
            <a:r>
              <a:rPr lang="en-US" sz="1600" dirty="0"/>
              <a:t>: 192.168.1.5:1099, 192.168.1.7:80</a:t>
            </a:r>
            <a:endParaRPr lang="en-US" sz="1600" dirty="0"/>
          </a:p>
        </p:txBody>
      </p:sp>
      <p:pic>
        <p:nvPicPr>
          <p:cNvPr id="5" name="Picture 4"/>
          <p:cNvPicPr>
            <a:picLocks noChangeAspect="1"/>
          </p:cNvPicPr>
          <p:nvPr/>
        </p:nvPicPr>
        <p:blipFill>
          <a:blip r:embed="rId1"/>
          <a:stretch>
            <a:fillRect/>
          </a:stretch>
        </p:blipFill>
        <p:spPr>
          <a:xfrm>
            <a:off x="3660182" y="874605"/>
            <a:ext cx="5405807" cy="3780000"/>
          </a:xfrm>
          <a:prstGeom prst="rect">
            <a:avLst/>
          </a:prstGeom>
          <a:ln>
            <a:solidFill>
              <a:schemeClr val="bg1">
                <a:lumMod val="85000"/>
              </a:schemeClr>
            </a:solidFill>
          </a:ln>
        </p:spPr>
      </p:pic>
    </p:spTree>
    <p:custDataLst>
      <p:tags r:id="rId2"/>
    </p:custData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9258" y="1336952"/>
            <a:ext cx="7606357" cy="1802391"/>
          </a:xfrm>
        </p:spPr>
        <p:txBody>
          <a:bodyPr/>
          <a:lstStyle/>
          <a:p>
            <a:r>
              <a:rPr lang="en-US" dirty="0">
                <a:solidFill>
                  <a:schemeClr val="accent5">
                    <a:lumMod val="40000"/>
                    <a:lumOff val="60000"/>
                  </a:schemeClr>
                </a:solidFill>
              </a:rPr>
              <a:t>9.2 Transport Layer Session Establishment</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Session Establishment</a:t>
            </a:r>
            <a:br>
              <a:rPr lang="en-US" altLang="en-US" sz="1600" dirty="0"/>
            </a:br>
            <a:r>
              <a:rPr lang="en-US" dirty="0"/>
              <a:t>TCP Server Processes</a:t>
            </a:r>
            <a:endParaRPr lang="en-US" dirty="0"/>
          </a:p>
        </p:txBody>
      </p:sp>
      <p:sp>
        <p:nvSpPr>
          <p:cNvPr id="2" name="Content Placeholder 1"/>
          <p:cNvSpPr>
            <a:spLocks noGrp="1"/>
          </p:cNvSpPr>
          <p:nvPr>
            <p:ph idx="1"/>
          </p:nvPr>
        </p:nvSpPr>
        <p:spPr>
          <a:xfrm>
            <a:off x="144064" y="798944"/>
            <a:ext cx="8844440" cy="4013688"/>
          </a:xfrm>
        </p:spPr>
        <p:txBody>
          <a:bodyPr/>
          <a:lstStyle/>
          <a:p>
            <a:pPr>
              <a:buFont typeface="Arial" panose="020B0604020202020204" pitchFamily="34" charset="0"/>
              <a:buChar char="•"/>
            </a:pPr>
            <a:r>
              <a:rPr lang="en-US" sz="1600" dirty="0"/>
              <a:t>Each application process running on a server is configured to use a port number. The port number is either automatically assigned or configured manually by a system administrator.</a:t>
            </a:r>
            <a:endParaRPr lang="en-US" sz="1600" dirty="0"/>
          </a:p>
          <a:p>
            <a:pPr>
              <a:buFont typeface="Arial" panose="020B0604020202020204" pitchFamily="34" charset="0"/>
              <a:buChar char="•"/>
            </a:pPr>
            <a:r>
              <a:rPr lang="en-US" sz="1600" dirty="0"/>
              <a:t>An individual server cannot have two services assigned to the same port number within the same transport layer services.</a:t>
            </a:r>
            <a:endParaRPr lang="en-US" sz="1600" dirty="0"/>
          </a:p>
          <a:p>
            <a:pPr>
              <a:buFont typeface="Arial" panose="020B0604020202020204" pitchFamily="34" charset="0"/>
              <a:buChar char="•"/>
            </a:pPr>
            <a:r>
              <a:rPr lang="en-US" sz="1600" dirty="0"/>
              <a:t>A</a:t>
            </a:r>
            <a:r>
              <a:rPr lang="en-US" sz="1600" b="0" i="0" dirty="0">
                <a:effectLst/>
              </a:rPr>
              <a:t> host running a web server application and a file transfer application cannot have both configured to use the same port, such as TCP port 80.</a:t>
            </a:r>
            <a:endParaRPr lang="en-US" sz="1600" dirty="0"/>
          </a:p>
          <a:p>
            <a:pPr>
              <a:buFont typeface="Arial" panose="020B0604020202020204" pitchFamily="34" charset="0"/>
              <a:buChar char="•"/>
            </a:pPr>
            <a:r>
              <a:rPr lang="en-US" sz="1600" dirty="0"/>
              <a:t>An active server application assigned to a specific port is considered open, which means that the transport layer accepts, and processes segments addressed to that port. </a:t>
            </a:r>
            <a:endParaRPr lang="en-US" sz="1600" dirty="0"/>
          </a:p>
          <a:p>
            <a:pPr>
              <a:buFont typeface="Arial" panose="020B0604020202020204" pitchFamily="34" charset="0"/>
              <a:buChar char="•"/>
            </a:pPr>
            <a:r>
              <a:rPr lang="en-US" sz="1600" dirty="0"/>
              <a:t>Any incoming client request addressed to the correct socket is accepted, and the data is passed to the server application. </a:t>
            </a:r>
            <a:endParaRPr lang="en-US" sz="1600" dirty="0"/>
          </a:p>
          <a:p>
            <a:pPr>
              <a:buFont typeface="Arial" panose="020B0604020202020204" pitchFamily="34" charset="0"/>
              <a:buChar char="•"/>
            </a:pPr>
            <a:r>
              <a:rPr lang="en-US" sz="1600" dirty="0"/>
              <a:t>There can be many ports open simultaneously on a server, one for each active server application.</a:t>
            </a:r>
            <a:endParaRPr lang="en-US" sz="1600" dirty="0"/>
          </a:p>
        </p:txBody>
      </p:sp>
    </p:spTree>
    <p:custDataLst>
      <p:tags r:id="rId1"/>
    </p:custData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Session Establishment</a:t>
            </a:r>
            <a:br>
              <a:rPr lang="en-US" altLang="en-US" sz="1600" dirty="0"/>
            </a:br>
            <a:r>
              <a:rPr lang="en-US" dirty="0"/>
              <a:t>TCP Server Processes (Contd.)</a:t>
            </a:r>
            <a:endParaRPr lang="en-US" dirty="0"/>
          </a:p>
        </p:txBody>
      </p:sp>
      <p:sp>
        <p:nvSpPr>
          <p:cNvPr id="2" name="Content Placeholder 1"/>
          <p:cNvSpPr>
            <a:spLocks noGrp="1"/>
          </p:cNvSpPr>
          <p:nvPr>
            <p:ph idx="1"/>
          </p:nvPr>
        </p:nvSpPr>
        <p:spPr>
          <a:xfrm>
            <a:off x="144064" y="823997"/>
            <a:ext cx="8867302" cy="603970"/>
          </a:xfrm>
        </p:spPr>
        <p:txBody>
          <a:bodyPr/>
          <a:lstStyle/>
          <a:p>
            <a:pPr marL="0" indent="0">
              <a:spcBef>
                <a:spcPts val="0"/>
              </a:spcBef>
              <a:spcAft>
                <a:spcPts val="0"/>
              </a:spcAft>
              <a:buNone/>
            </a:pPr>
            <a:r>
              <a:rPr lang="en-US" sz="1600" b="1" dirty="0"/>
              <a:t>Clients Sending TCP Requests</a:t>
            </a:r>
            <a:endParaRPr lang="en-US" sz="1600" dirty="0"/>
          </a:p>
          <a:p>
            <a:pPr marL="0" indent="0">
              <a:spcBef>
                <a:spcPts val="0"/>
              </a:spcBef>
              <a:spcAft>
                <a:spcPts val="0"/>
              </a:spcAft>
              <a:buNone/>
            </a:pPr>
            <a:r>
              <a:rPr lang="en-US" sz="1600" dirty="0"/>
              <a:t>Client 1 is requesting web services and Client 2 is requesting email service </a:t>
            </a:r>
            <a:r>
              <a:rPr lang="en-IN" sz="1600" b="0" i="0" dirty="0">
                <a:effectLst/>
              </a:rPr>
              <a:t>of the same sever.</a:t>
            </a:r>
            <a:endParaRPr lang="en-US" sz="1600" dirty="0"/>
          </a:p>
        </p:txBody>
      </p:sp>
      <p:pic>
        <p:nvPicPr>
          <p:cNvPr id="3" name="Picture 2"/>
          <p:cNvPicPr>
            <a:picLocks noChangeAspect="1"/>
          </p:cNvPicPr>
          <p:nvPr/>
        </p:nvPicPr>
        <p:blipFill>
          <a:blip r:embed="rId1"/>
          <a:stretch>
            <a:fillRect/>
          </a:stretch>
        </p:blipFill>
        <p:spPr>
          <a:xfrm>
            <a:off x="1435380" y="1577289"/>
            <a:ext cx="6046379" cy="288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Session Establishment</a:t>
            </a:r>
            <a:br>
              <a:rPr lang="en-US" altLang="en-US" sz="1600" dirty="0"/>
            </a:br>
            <a:r>
              <a:rPr lang="en-US" dirty="0"/>
              <a:t>TCP Server Processes (Contd.)</a:t>
            </a:r>
            <a:endParaRPr lang="en-US" dirty="0"/>
          </a:p>
        </p:txBody>
      </p:sp>
      <p:sp>
        <p:nvSpPr>
          <p:cNvPr id="7" name="Content Placeholder 6"/>
          <p:cNvSpPr txBox="1"/>
          <p:nvPr/>
        </p:nvSpPr>
        <p:spPr>
          <a:xfrm>
            <a:off x="155496" y="777538"/>
            <a:ext cx="8842251" cy="830997"/>
          </a:xfrm>
          <a:prstGeom prst="rect">
            <a:avLst/>
          </a:prstGeom>
          <a:noFill/>
        </p:spPr>
        <p:txBody>
          <a:bodyPr wrap="square">
            <a:spAutoFit/>
          </a:bodyPr>
          <a:lstStyle/>
          <a:p>
            <a:pPr marL="0" indent="0">
              <a:buNone/>
            </a:pPr>
            <a:r>
              <a:rPr lang="en-US" sz="1600" b="1" dirty="0">
                <a:solidFill>
                  <a:srgbClr val="000000"/>
                </a:solidFill>
                <a:latin typeface="+mn-lt"/>
              </a:rPr>
              <a:t>Request Destination Ports</a:t>
            </a:r>
            <a:endParaRPr lang="en-US" sz="1600" dirty="0">
              <a:solidFill>
                <a:srgbClr val="000000"/>
              </a:solidFill>
              <a:latin typeface="+mn-lt"/>
            </a:endParaRPr>
          </a:p>
          <a:p>
            <a:pPr marL="0" indent="0">
              <a:buNone/>
            </a:pPr>
            <a:r>
              <a:rPr lang="en-US" sz="1600" b="0" i="0" dirty="0">
                <a:solidFill>
                  <a:srgbClr val="000000"/>
                </a:solidFill>
                <a:effectLst/>
                <a:latin typeface="+mn-lt"/>
              </a:rPr>
              <a:t>Client 1 is requesting web services using well-known destination port 80 (HTTP) and Client 2 is requesting email service using well-known port 25 (SMTP).</a:t>
            </a:r>
            <a:endParaRPr lang="en-US" sz="1600" dirty="0">
              <a:solidFill>
                <a:srgbClr val="000000"/>
              </a:solidFill>
              <a:latin typeface="+mn-lt"/>
            </a:endParaRPr>
          </a:p>
        </p:txBody>
      </p:sp>
      <p:pic>
        <p:nvPicPr>
          <p:cNvPr id="5" name="Picture 4"/>
          <p:cNvPicPr>
            <a:picLocks noChangeAspect="1"/>
          </p:cNvPicPr>
          <p:nvPr/>
        </p:nvPicPr>
        <p:blipFill>
          <a:blip r:embed="rId1"/>
          <a:stretch>
            <a:fillRect/>
          </a:stretch>
        </p:blipFill>
        <p:spPr>
          <a:xfrm>
            <a:off x="1751295" y="1634511"/>
            <a:ext cx="5208224" cy="3096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Session Establishment</a:t>
            </a:r>
            <a:br>
              <a:rPr lang="en-US" altLang="en-US" sz="1600" dirty="0"/>
            </a:br>
            <a:r>
              <a:rPr lang="en-US" dirty="0"/>
              <a:t>TCP Server Processes (Contd.)</a:t>
            </a:r>
            <a:endParaRPr lang="en-US" dirty="0"/>
          </a:p>
        </p:txBody>
      </p:sp>
      <p:sp>
        <p:nvSpPr>
          <p:cNvPr id="2" name="Content Placeholder 1"/>
          <p:cNvSpPr>
            <a:spLocks noGrp="1"/>
          </p:cNvSpPr>
          <p:nvPr>
            <p:ph idx="1"/>
          </p:nvPr>
        </p:nvSpPr>
        <p:spPr>
          <a:xfrm>
            <a:off x="144062" y="773892"/>
            <a:ext cx="8844441" cy="967226"/>
          </a:xfrm>
        </p:spPr>
        <p:txBody>
          <a:bodyPr/>
          <a:lstStyle/>
          <a:p>
            <a:pPr marL="0" indent="0">
              <a:spcBef>
                <a:spcPts val="0"/>
              </a:spcBef>
              <a:spcAft>
                <a:spcPts val="0"/>
              </a:spcAft>
              <a:buNone/>
            </a:pPr>
            <a:r>
              <a:rPr lang="en-US" sz="1600" b="1" dirty="0"/>
              <a:t>Request Source Ports</a:t>
            </a:r>
            <a:endParaRPr lang="en-US" sz="1600" b="1" dirty="0"/>
          </a:p>
          <a:p>
            <a:pPr marL="0" indent="0">
              <a:spcBef>
                <a:spcPts val="0"/>
              </a:spcBef>
              <a:spcAft>
                <a:spcPts val="0"/>
              </a:spcAft>
              <a:buNone/>
            </a:pPr>
            <a:r>
              <a:rPr lang="en-US" sz="1600" b="0" i="0" dirty="0">
                <a:effectLst/>
              </a:rPr>
              <a:t>Client requests dynamically generate a source port number. In this case, Client 1 is using source port 49152 and Client 2 is using source port 51152.</a:t>
            </a:r>
            <a:endParaRPr lang="en-US" sz="1600" dirty="0"/>
          </a:p>
        </p:txBody>
      </p:sp>
      <p:pic>
        <p:nvPicPr>
          <p:cNvPr id="3" name="Picture 2"/>
          <p:cNvPicPr>
            <a:picLocks noChangeAspect="1"/>
          </p:cNvPicPr>
          <p:nvPr/>
        </p:nvPicPr>
        <p:blipFill rotWithShape="1">
          <a:blip r:embed="rId1"/>
          <a:srcRect t="1232"/>
          <a:stretch>
            <a:fillRect/>
          </a:stretch>
        </p:blipFill>
        <p:spPr>
          <a:xfrm>
            <a:off x="1925161" y="1631651"/>
            <a:ext cx="5134585" cy="3096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Session Establishment</a:t>
            </a:r>
            <a:br>
              <a:rPr lang="en-US" altLang="en-US" sz="1600" dirty="0"/>
            </a:br>
            <a:r>
              <a:rPr lang="en-US" dirty="0"/>
              <a:t>TCP Server Processes (Contd.)</a:t>
            </a:r>
            <a:endParaRPr lang="en-US" dirty="0"/>
          </a:p>
        </p:txBody>
      </p:sp>
      <p:sp>
        <p:nvSpPr>
          <p:cNvPr id="2" name="Content Placeholder 1"/>
          <p:cNvSpPr>
            <a:spLocks noGrp="1"/>
          </p:cNvSpPr>
          <p:nvPr>
            <p:ph idx="1"/>
          </p:nvPr>
        </p:nvSpPr>
        <p:spPr>
          <a:xfrm>
            <a:off x="144062" y="798944"/>
            <a:ext cx="8844441" cy="4013688"/>
          </a:xfrm>
        </p:spPr>
        <p:txBody>
          <a:bodyPr/>
          <a:lstStyle/>
          <a:p>
            <a:pPr marL="0" indent="0">
              <a:spcBef>
                <a:spcPts val="0"/>
              </a:spcBef>
              <a:spcAft>
                <a:spcPts val="0"/>
              </a:spcAft>
              <a:buNone/>
            </a:pPr>
            <a:r>
              <a:rPr lang="en-US" sz="1600" b="1" dirty="0"/>
              <a:t>Response Destination Ports</a:t>
            </a:r>
            <a:endParaRPr lang="en-US" sz="1600" dirty="0"/>
          </a:p>
          <a:p>
            <a:pPr marL="0" indent="0">
              <a:spcBef>
                <a:spcPts val="0"/>
              </a:spcBef>
              <a:spcAft>
                <a:spcPts val="0"/>
              </a:spcAft>
              <a:buNone/>
            </a:pPr>
            <a:r>
              <a:rPr lang="en-US" sz="1600" b="0" i="0" dirty="0">
                <a:effectLst/>
              </a:rPr>
              <a:t>When the server responds to the client requests, it reverses the destination and source ports of the initial request. Notice that the Server response to the web request now has destination port 49152 and the email response now has destination port 51152.</a:t>
            </a:r>
            <a:endParaRPr lang="en-US" sz="1600" dirty="0"/>
          </a:p>
        </p:txBody>
      </p:sp>
      <p:pic>
        <p:nvPicPr>
          <p:cNvPr id="3" name="Picture 2"/>
          <p:cNvPicPr>
            <a:picLocks noChangeAspect="1"/>
          </p:cNvPicPr>
          <p:nvPr/>
        </p:nvPicPr>
        <p:blipFill rotWithShape="1">
          <a:blip r:embed="rId1"/>
          <a:stretch>
            <a:fillRect/>
          </a:stretch>
        </p:blipFill>
        <p:spPr>
          <a:xfrm>
            <a:off x="1590865" y="1946142"/>
            <a:ext cx="5508000" cy="2784242"/>
          </a:xfrm>
          <a:prstGeom prst="rect">
            <a:avLst/>
          </a:prstGeom>
          <a:noFill/>
          <a:ln>
            <a:solidFill>
              <a:schemeClr val="bg1">
                <a:lumMod val="75000"/>
              </a:schemeClr>
            </a:solidFill>
          </a:ln>
        </p:spPr>
      </p:pic>
    </p:spTree>
    <p:custDataLst>
      <p:tags r:id="rId2"/>
    </p:custData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Session Establishment</a:t>
            </a:r>
            <a:br>
              <a:rPr lang="en-US" altLang="en-US" sz="1600" dirty="0"/>
            </a:br>
            <a:r>
              <a:rPr lang="en-US" dirty="0"/>
              <a:t>TCP Server Processes (Contd.)</a:t>
            </a:r>
            <a:endParaRPr lang="en-US" dirty="0"/>
          </a:p>
        </p:txBody>
      </p:sp>
      <p:sp>
        <p:nvSpPr>
          <p:cNvPr id="2" name="Content Placeholder 1"/>
          <p:cNvSpPr>
            <a:spLocks noGrp="1"/>
          </p:cNvSpPr>
          <p:nvPr>
            <p:ph idx="1"/>
          </p:nvPr>
        </p:nvSpPr>
        <p:spPr>
          <a:xfrm>
            <a:off x="144064" y="798944"/>
            <a:ext cx="8867302" cy="4013688"/>
          </a:xfrm>
        </p:spPr>
        <p:txBody>
          <a:bodyPr/>
          <a:lstStyle/>
          <a:p>
            <a:pPr marL="0" indent="0">
              <a:spcBef>
                <a:spcPts val="0"/>
              </a:spcBef>
              <a:spcAft>
                <a:spcPts val="0"/>
              </a:spcAft>
              <a:buNone/>
            </a:pPr>
            <a:r>
              <a:rPr lang="en-US" sz="1600" b="1" dirty="0"/>
              <a:t>Response Source Ports</a:t>
            </a:r>
            <a:endParaRPr lang="en-US" sz="1600" dirty="0"/>
          </a:p>
          <a:p>
            <a:pPr marL="0" indent="0">
              <a:spcBef>
                <a:spcPts val="0"/>
              </a:spcBef>
              <a:spcAft>
                <a:spcPts val="0"/>
              </a:spcAft>
              <a:buNone/>
            </a:pPr>
            <a:r>
              <a:rPr lang="en-US" sz="1600" dirty="0"/>
              <a:t>The source port in the server response is the original destination port in the initial requests.</a:t>
            </a:r>
            <a:endParaRPr lang="en-US" sz="1600" dirty="0"/>
          </a:p>
        </p:txBody>
      </p:sp>
      <p:pic>
        <p:nvPicPr>
          <p:cNvPr id="3" name="Picture 2"/>
          <p:cNvPicPr>
            <a:picLocks noChangeAspect="1"/>
          </p:cNvPicPr>
          <p:nvPr/>
        </p:nvPicPr>
        <p:blipFill>
          <a:blip r:embed="rId1"/>
          <a:stretch>
            <a:fillRect/>
          </a:stretch>
        </p:blipFill>
        <p:spPr>
          <a:xfrm>
            <a:off x="1277653" y="1424984"/>
            <a:ext cx="6550400" cy="3312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Session Establishment</a:t>
            </a:r>
            <a:br>
              <a:rPr lang="en-US" altLang="en-US" sz="1600" dirty="0"/>
            </a:br>
            <a:r>
              <a:rPr lang="en-US" dirty="0"/>
              <a:t>TCP Connection Establishment</a:t>
            </a:r>
            <a:endParaRPr lang="en-US" dirty="0"/>
          </a:p>
        </p:txBody>
      </p:sp>
      <p:sp>
        <p:nvSpPr>
          <p:cNvPr id="2" name="Content Placeholder 1"/>
          <p:cNvSpPr>
            <a:spLocks noGrp="1"/>
          </p:cNvSpPr>
          <p:nvPr>
            <p:ph idx="1"/>
          </p:nvPr>
        </p:nvSpPr>
        <p:spPr>
          <a:xfrm>
            <a:off x="155494" y="821169"/>
            <a:ext cx="4427936" cy="4013688"/>
          </a:xfrm>
        </p:spPr>
        <p:txBody>
          <a:bodyPr/>
          <a:lstStyle/>
          <a:p>
            <a:pPr>
              <a:buFont typeface="Arial" panose="020B0604020202020204" pitchFamily="34" charset="0"/>
              <a:buChar char="•"/>
            </a:pPr>
            <a:r>
              <a:rPr lang="en-US" sz="1600" dirty="0"/>
              <a:t>In TCP connections, the host client establishes the connection with the server using the three-way handshake process.</a:t>
            </a:r>
            <a:endParaRPr lang="en-US" sz="1600" dirty="0"/>
          </a:p>
          <a:p>
            <a:pPr>
              <a:buFont typeface="Arial" panose="020B0604020202020204" pitchFamily="34" charset="0"/>
              <a:buChar char="•"/>
            </a:pPr>
            <a:r>
              <a:rPr lang="en-US" sz="1600" dirty="0"/>
              <a:t>The three-way handshake validates that the destination host is available to communicate.</a:t>
            </a:r>
            <a:endParaRPr lang="en-US" sz="1600" dirty="0"/>
          </a:p>
          <a:p>
            <a:pPr>
              <a:lnSpc>
                <a:spcPct val="80000"/>
              </a:lnSpc>
              <a:buFont typeface="Arial" panose="020B0604020202020204" pitchFamily="34" charset="0"/>
              <a:buChar char="•"/>
            </a:pPr>
            <a:r>
              <a:rPr lang="en-US" sz="900" dirty="0"/>
              <a:t>SYNC-</a:t>
            </a:r>
            <a:endParaRPr lang="en-US" sz="900" dirty="0"/>
          </a:p>
          <a:p>
            <a:pPr>
              <a:lnSpc>
                <a:spcPct val="80000"/>
              </a:lnSpc>
              <a:buFont typeface="Arial" panose="020B0604020202020204" pitchFamily="34" charset="0"/>
              <a:buChar char="•"/>
            </a:pPr>
            <a:r>
              <a:rPr lang="en-US" sz="900" dirty="0"/>
              <a:t>ACK</a:t>
            </a:r>
            <a:endParaRPr lang="en-US" sz="900" dirty="0"/>
          </a:p>
          <a:p>
            <a:pPr>
              <a:lnSpc>
                <a:spcPct val="80000"/>
              </a:lnSpc>
              <a:buFont typeface="Arial" panose="020B0604020202020204" pitchFamily="34" charset="0"/>
              <a:buChar char="•"/>
            </a:pPr>
            <a:r>
              <a:rPr lang="en-US" sz="900" dirty="0"/>
              <a:t>RESET</a:t>
            </a:r>
            <a:endParaRPr lang="en-US" sz="900" dirty="0"/>
          </a:p>
          <a:p>
            <a:pPr>
              <a:lnSpc>
                <a:spcPct val="80000"/>
              </a:lnSpc>
              <a:buFont typeface="Arial" panose="020B0604020202020204" pitchFamily="34" charset="0"/>
              <a:buChar char="•"/>
            </a:pPr>
            <a:r>
              <a:rPr lang="en-US" sz="900" dirty="0"/>
              <a:t>PUSH</a:t>
            </a:r>
            <a:endParaRPr lang="en-US" sz="900" dirty="0"/>
          </a:p>
          <a:p>
            <a:pPr>
              <a:lnSpc>
                <a:spcPct val="80000"/>
              </a:lnSpc>
              <a:buFont typeface="Arial" panose="020B0604020202020204" pitchFamily="34" charset="0"/>
              <a:buChar char="•"/>
            </a:pPr>
            <a:r>
              <a:rPr lang="en-US" sz="900" dirty="0"/>
              <a:t>URG</a:t>
            </a:r>
            <a:endParaRPr lang="en-US" sz="900" dirty="0"/>
          </a:p>
          <a:p>
            <a:pPr>
              <a:lnSpc>
                <a:spcPct val="80000"/>
              </a:lnSpc>
              <a:buFont typeface="Arial" panose="020B0604020202020204" pitchFamily="34" charset="0"/>
              <a:buChar char="•"/>
            </a:pPr>
            <a:r>
              <a:rPr lang="en-US" sz="900" dirty="0"/>
              <a:t>FIN</a:t>
            </a:r>
            <a:endParaRPr lang="en-US" sz="900" dirty="0"/>
          </a:p>
          <a:p>
            <a:pPr>
              <a:lnSpc>
                <a:spcPct val="80000"/>
              </a:lnSpc>
              <a:buFont typeface="Arial" panose="020B0604020202020204" pitchFamily="34" charset="0"/>
              <a:buChar char="•"/>
            </a:pPr>
            <a:r>
              <a:rPr lang="en-US" sz="1200" dirty="0"/>
              <a:t>The TCP connection establishment steps are:</a:t>
            </a:r>
            <a:endParaRPr lang="en-US" sz="1200" dirty="0"/>
          </a:p>
          <a:p>
            <a:pPr lvl="1">
              <a:buFont typeface="Arial" panose="020B0604020202020204" pitchFamily="34" charset="0"/>
              <a:buChar char="•"/>
            </a:pPr>
            <a:r>
              <a:rPr lang="en-IN" sz="1200" b="1" i="0" dirty="0">
                <a:effectLst/>
              </a:rPr>
              <a:t>Step 1. SYN: </a:t>
            </a:r>
            <a:r>
              <a:rPr lang="en-US" sz="1200" dirty="0"/>
              <a:t>The initiating client requests a client-to-server communication session with the server. </a:t>
            </a:r>
            <a:endParaRPr lang="en-US" sz="1200" dirty="0"/>
          </a:p>
        </p:txBody>
      </p:sp>
      <p:pic>
        <p:nvPicPr>
          <p:cNvPr id="3" name="Picture 2"/>
          <p:cNvPicPr>
            <a:picLocks noChangeAspect="1"/>
          </p:cNvPicPr>
          <p:nvPr/>
        </p:nvPicPr>
        <p:blipFill rotWithShape="1">
          <a:blip r:embed="rId1"/>
          <a:srcRect l="1787" t="1232"/>
          <a:stretch>
            <a:fillRect/>
          </a:stretch>
        </p:blipFill>
        <p:spPr>
          <a:xfrm>
            <a:off x="4741689" y="1004248"/>
            <a:ext cx="3992481" cy="288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638" y="1553444"/>
            <a:ext cx="8350622" cy="1802391"/>
          </a:xfrm>
        </p:spPr>
        <p:txBody>
          <a:bodyPr/>
          <a:lstStyle/>
          <a:p>
            <a:r>
              <a:rPr lang="en-US" dirty="0">
                <a:solidFill>
                  <a:schemeClr val="accent5">
                    <a:lumMod val="40000"/>
                    <a:lumOff val="60000"/>
                  </a:schemeClr>
                </a:solidFill>
              </a:rPr>
              <a:t>9.1 Transport Layer Characteristics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Session Establishment</a:t>
            </a:r>
            <a:br>
              <a:rPr lang="en-US" altLang="en-US" sz="1600" dirty="0"/>
            </a:br>
            <a:r>
              <a:rPr lang="en-US" dirty="0"/>
              <a:t>TCP Connection Establishment (Contd.)</a:t>
            </a:r>
            <a:endParaRPr lang="en-US" dirty="0"/>
          </a:p>
        </p:txBody>
      </p:sp>
      <p:sp>
        <p:nvSpPr>
          <p:cNvPr id="2" name="Content Placeholder 1"/>
          <p:cNvSpPr>
            <a:spLocks noGrp="1"/>
          </p:cNvSpPr>
          <p:nvPr>
            <p:ph idx="1"/>
          </p:nvPr>
        </p:nvSpPr>
        <p:spPr>
          <a:xfrm>
            <a:off x="144063" y="798944"/>
            <a:ext cx="4427937" cy="1054908"/>
          </a:xfrm>
        </p:spPr>
        <p:txBody>
          <a:bodyPr/>
          <a:lstStyle/>
          <a:p>
            <a:pPr marL="0" indent="0">
              <a:buNone/>
            </a:pPr>
            <a:r>
              <a:rPr lang="en-US" sz="1600" b="1" dirty="0"/>
              <a:t>Step 2. ACK and SYN: </a:t>
            </a:r>
            <a:r>
              <a:rPr lang="en-US" sz="1600" dirty="0"/>
              <a:t>The server acknowledges the client-to-server communication session and requests a server-to-client communication session. </a:t>
            </a: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a:p>
            <a:pPr marL="0" indent="0">
              <a:buNone/>
            </a:pPr>
            <a:br>
              <a:rPr lang="en-US" sz="1600" dirty="0"/>
            </a:br>
            <a:endParaRPr lang="en-US" sz="1600" dirty="0"/>
          </a:p>
        </p:txBody>
      </p:sp>
      <p:sp>
        <p:nvSpPr>
          <p:cNvPr id="7" name="Content Placeholder 1"/>
          <p:cNvSpPr txBox="1"/>
          <p:nvPr/>
        </p:nvSpPr>
        <p:spPr>
          <a:xfrm>
            <a:off x="4427937" y="802590"/>
            <a:ext cx="4572000" cy="584775"/>
          </a:xfrm>
          <a:prstGeom prst="rect">
            <a:avLst/>
          </a:prstGeom>
          <a:noFill/>
        </p:spPr>
        <p:txBody>
          <a:bodyPr wrap="square">
            <a:spAutoFit/>
          </a:bodyPr>
          <a:lstStyle/>
          <a:p>
            <a:r>
              <a:rPr lang="en-US" sz="1600" b="1" dirty="0">
                <a:solidFill>
                  <a:srgbClr val="000000"/>
                </a:solidFill>
              </a:rPr>
              <a:t>Step 3. ACK: </a:t>
            </a:r>
            <a:r>
              <a:rPr lang="en-US" sz="1600" dirty="0">
                <a:solidFill>
                  <a:srgbClr val="000000"/>
                </a:solidFill>
              </a:rPr>
              <a:t>The initiating client acknowledges the server-to-client communication session. </a:t>
            </a:r>
            <a:endParaRPr lang="en-IN" sz="1600" dirty="0">
              <a:solidFill>
                <a:srgbClr val="000000"/>
              </a:solidFill>
            </a:endParaRPr>
          </a:p>
        </p:txBody>
      </p:sp>
      <p:pic>
        <p:nvPicPr>
          <p:cNvPr id="3" name="Picture 2"/>
          <p:cNvPicPr>
            <a:picLocks noChangeAspect="1"/>
          </p:cNvPicPr>
          <p:nvPr/>
        </p:nvPicPr>
        <p:blipFill rotWithShape="1">
          <a:blip r:embed="rId1">
            <a:extLst>
              <a:ext uri="{28A0092B-C50C-407E-A947-70E740481C1C}">
                <a14:useLocalDpi xmlns:a14="http://schemas.microsoft.com/office/drawing/2010/main" val="0"/>
              </a:ext>
            </a:extLst>
          </a:blip>
          <a:srcRect l="11761" t="2086" r="12091"/>
          <a:stretch>
            <a:fillRect/>
          </a:stretch>
        </p:blipFill>
        <p:spPr>
          <a:xfrm>
            <a:off x="381000" y="2029210"/>
            <a:ext cx="3816000" cy="2508916"/>
          </a:xfrm>
          <a:prstGeom prst="rect">
            <a:avLst/>
          </a:prstGeom>
          <a:ln>
            <a:solidFill>
              <a:schemeClr val="bg1">
                <a:lumMod val="75000"/>
              </a:schemeClr>
            </a:solidFill>
          </a:ln>
        </p:spPr>
      </p:pic>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8151" t="3422" r="12915" b="4862"/>
          <a:stretch>
            <a:fillRect/>
          </a:stretch>
        </p:blipFill>
        <p:spPr>
          <a:xfrm>
            <a:off x="4571937" y="2009221"/>
            <a:ext cx="4392000" cy="2527241"/>
          </a:xfrm>
          <a:prstGeom prst="rect">
            <a:avLst/>
          </a:prstGeom>
          <a:ln>
            <a:solidFill>
              <a:schemeClr val="bg1">
                <a:lumMod val="75000"/>
              </a:schemeClr>
            </a:solidFill>
          </a:ln>
        </p:spPr>
      </p:pic>
    </p:spTree>
    <p:custDataLst>
      <p:tags r:id="rId3"/>
    </p:custData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Session Establishment</a:t>
            </a:r>
            <a:br>
              <a:rPr lang="en-US" altLang="en-US" sz="1600" dirty="0"/>
            </a:br>
            <a:r>
              <a:rPr lang="en-US" dirty="0"/>
              <a:t>Session Termination</a:t>
            </a:r>
            <a:endParaRPr lang="en-US" dirty="0"/>
          </a:p>
        </p:txBody>
      </p:sp>
      <p:sp>
        <p:nvSpPr>
          <p:cNvPr id="2" name="Content Placeholder 1"/>
          <p:cNvSpPr>
            <a:spLocks noGrp="1"/>
          </p:cNvSpPr>
          <p:nvPr>
            <p:ph idx="1"/>
          </p:nvPr>
        </p:nvSpPr>
        <p:spPr>
          <a:xfrm>
            <a:off x="144064" y="798944"/>
            <a:ext cx="8737046" cy="4013688"/>
          </a:xfrm>
        </p:spPr>
        <p:txBody>
          <a:bodyPr/>
          <a:lstStyle/>
          <a:p>
            <a:pPr>
              <a:buFont typeface="Arial" panose="020B0604020202020204" pitchFamily="34" charset="0"/>
              <a:buChar char="•"/>
            </a:pPr>
            <a:r>
              <a:rPr lang="en-US" sz="1600" dirty="0"/>
              <a:t>To close a connection, the Finish (FIN) control flag must be set in the segment header.</a:t>
            </a:r>
            <a:endParaRPr lang="en-US" sz="1600" dirty="0"/>
          </a:p>
          <a:p>
            <a:pPr>
              <a:buFont typeface="Arial" panose="020B0604020202020204" pitchFamily="34" charset="0"/>
              <a:buChar char="•"/>
            </a:pPr>
            <a:r>
              <a:rPr lang="en-US" sz="1600" dirty="0"/>
              <a:t>To end each one-way TCP session, a two-way handshake, consisting of a FIN segment and an Acknowledgment (ACK) segment, is used.</a:t>
            </a:r>
            <a:endParaRPr lang="en-US" sz="1600" dirty="0"/>
          </a:p>
          <a:p>
            <a:pPr>
              <a:buFont typeface="Arial" panose="020B0604020202020204" pitchFamily="34" charset="0"/>
              <a:buChar char="•"/>
            </a:pPr>
            <a:r>
              <a:rPr lang="en-US" sz="1600" dirty="0"/>
              <a:t>Therefore, to terminate a single conversation supported by TCP, four exchanges are needed to end both sessions. Either the client or the server can initiate the termination.</a:t>
            </a:r>
            <a:endParaRPr lang="en-US" sz="1600" dirty="0"/>
          </a:p>
          <a:p>
            <a:pPr>
              <a:buFont typeface="Arial" panose="020B0604020202020204" pitchFamily="34" charset="0"/>
              <a:buChar char="•"/>
            </a:pPr>
            <a:r>
              <a:rPr lang="en-US" sz="1600" dirty="0"/>
              <a:t>The terms client and server are used as a reference for simplicity, but any two hosts that have an open session can initiate the termination process.</a:t>
            </a:r>
            <a:endParaRPr lang="en-US" sz="1600" dirty="0"/>
          </a:p>
          <a:p>
            <a:pPr>
              <a:buFont typeface="Arial" panose="020B0604020202020204" pitchFamily="34" charset="0"/>
              <a:buChar char="•"/>
            </a:pPr>
            <a:r>
              <a:rPr lang="en-US" sz="1600" b="0" i="0" dirty="0">
                <a:effectLst/>
              </a:rPr>
              <a:t>When all segments have been acknowledged, the session is closed.</a:t>
            </a:r>
            <a:endParaRPr lang="en-US" sz="1600" dirty="0"/>
          </a:p>
        </p:txBody>
      </p:sp>
    </p:spTree>
    <p:custDataLst>
      <p:tags r:id="rId1"/>
    </p:custData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Session Establishment</a:t>
            </a:r>
            <a:br>
              <a:rPr lang="en-US" altLang="en-US" sz="1600" dirty="0"/>
            </a:br>
            <a:r>
              <a:rPr lang="en-US" dirty="0"/>
              <a:t>Session Termination (Contd.)</a:t>
            </a:r>
            <a:endParaRPr lang="en-US" dirty="0"/>
          </a:p>
        </p:txBody>
      </p:sp>
      <p:sp>
        <p:nvSpPr>
          <p:cNvPr id="2" name="Content Placeholder 1"/>
          <p:cNvSpPr>
            <a:spLocks noGrp="1"/>
          </p:cNvSpPr>
          <p:nvPr>
            <p:ph idx="1"/>
          </p:nvPr>
        </p:nvSpPr>
        <p:spPr>
          <a:xfrm>
            <a:off x="144064" y="798944"/>
            <a:ext cx="4427936" cy="4013688"/>
          </a:xfrm>
        </p:spPr>
        <p:txBody>
          <a:bodyPr/>
          <a:lstStyle/>
          <a:p>
            <a:pPr marL="0" indent="0">
              <a:buNone/>
            </a:pPr>
            <a:r>
              <a:rPr lang="en-US" sz="1600" dirty="0"/>
              <a:t>The session termination steps are:</a:t>
            </a:r>
            <a:endParaRPr lang="en-US" sz="1600" dirty="0"/>
          </a:p>
          <a:p>
            <a:pPr marL="0" indent="0">
              <a:buNone/>
            </a:pPr>
            <a:r>
              <a:rPr lang="en-US" sz="1600" b="1" dirty="0"/>
              <a:t>Step 1. FIN: </a:t>
            </a:r>
            <a:r>
              <a:rPr lang="en-US" sz="1600" dirty="0"/>
              <a:t>When the client has no more data to send in the stream, it sends a segment with the FIN flag set.</a:t>
            </a: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p:txBody>
      </p:sp>
      <p:sp>
        <p:nvSpPr>
          <p:cNvPr id="7" name="Content Placeholder 1"/>
          <p:cNvSpPr txBox="1"/>
          <p:nvPr/>
        </p:nvSpPr>
        <p:spPr>
          <a:xfrm>
            <a:off x="4569339" y="1195038"/>
            <a:ext cx="4572000" cy="830997"/>
          </a:xfrm>
          <a:prstGeom prst="rect">
            <a:avLst/>
          </a:prstGeom>
          <a:noFill/>
        </p:spPr>
        <p:txBody>
          <a:bodyPr wrap="square">
            <a:spAutoFit/>
          </a:bodyPr>
          <a:lstStyle/>
          <a:p>
            <a:pPr marL="0" indent="0">
              <a:buNone/>
            </a:pPr>
            <a:r>
              <a:rPr lang="en-US" sz="1600" b="1" dirty="0">
                <a:solidFill>
                  <a:srgbClr val="000000"/>
                </a:solidFill>
              </a:rPr>
              <a:t>Step 2. ACK: </a:t>
            </a:r>
            <a:r>
              <a:rPr lang="en-US" sz="1600" dirty="0">
                <a:solidFill>
                  <a:srgbClr val="000000"/>
                </a:solidFill>
              </a:rPr>
              <a:t>The server sends an ACK to acknowledge the receipt of the FIN to terminate the session from client to server.</a:t>
            </a:r>
            <a:endParaRPr lang="en-US" sz="1600" dirty="0">
              <a:solidFill>
                <a:srgbClr val="000000"/>
              </a:solidFill>
            </a:endParaRPr>
          </a:p>
        </p:txBody>
      </p:sp>
      <p:pic>
        <p:nvPicPr>
          <p:cNvPr id="3" name="Picture 2"/>
          <p:cNvPicPr>
            <a:picLocks noChangeAspect="1"/>
          </p:cNvPicPr>
          <p:nvPr/>
        </p:nvPicPr>
        <p:blipFill rotWithShape="1">
          <a:blip r:embed="rId1">
            <a:extLst>
              <a:ext uri="{28A0092B-C50C-407E-A947-70E740481C1C}">
                <a14:useLocalDpi xmlns:a14="http://schemas.microsoft.com/office/drawing/2010/main" val="0"/>
              </a:ext>
            </a:extLst>
          </a:blip>
          <a:srcRect l="22449" t="3505" r="21117" b="3862"/>
          <a:stretch>
            <a:fillRect/>
          </a:stretch>
        </p:blipFill>
        <p:spPr>
          <a:xfrm>
            <a:off x="260271" y="2073769"/>
            <a:ext cx="3209925" cy="2590800"/>
          </a:xfrm>
          <a:prstGeom prst="rect">
            <a:avLst/>
          </a:prstGeom>
          <a:ln>
            <a:solidFill>
              <a:schemeClr val="bg1">
                <a:lumMod val="75000"/>
              </a:schemeClr>
            </a:solidFill>
          </a:ln>
        </p:spPr>
      </p:pic>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1125" t="2216" r="18156" b="2709"/>
          <a:stretch>
            <a:fillRect/>
          </a:stretch>
        </p:blipFill>
        <p:spPr>
          <a:xfrm>
            <a:off x="4697731" y="2083185"/>
            <a:ext cx="3409950" cy="2571750"/>
          </a:xfrm>
          <a:prstGeom prst="rect">
            <a:avLst/>
          </a:prstGeom>
          <a:ln>
            <a:solidFill>
              <a:schemeClr val="bg1">
                <a:lumMod val="75000"/>
              </a:schemeClr>
            </a:solidFill>
          </a:ln>
        </p:spPr>
      </p:pic>
    </p:spTree>
    <p:custDataLst>
      <p:tags r:id="rId3"/>
    </p:custData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Session Establishment</a:t>
            </a:r>
            <a:br>
              <a:rPr lang="en-US" altLang="en-US" sz="1600" dirty="0"/>
            </a:br>
            <a:r>
              <a:rPr lang="en-US" dirty="0"/>
              <a:t>Session Termination (Contd.)</a:t>
            </a:r>
            <a:endParaRPr lang="en-US" dirty="0"/>
          </a:p>
        </p:txBody>
      </p:sp>
      <p:sp>
        <p:nvSpPr>
          <p:cNvPr id="2" name="Content Placeholder 1"/>
          <p:cNvSpPr>
            <a:spLocks noGrp="1"/>
          </p:cNvSpPr>
          <p:nvPr>
            <p:ph idx="1"/>
          </p:nvPr>
        </p:nvSpPr>
        <p:spPr>
          <a:xfrm>
            <a:off x="131538" y="798944"/>
            <a:ext cx="4427936" cy="584775"/>
          </a:xfrm>
        </p:spPr>
        <p:txBody>
          <a:bodyPr/>
          <a:lstStyle/>
          <a:p>
            <a:pPr marL="0" indent="0">
              <a:buNone/>
            </a:pPr>
            <a:r>
              <a:rPr lang="en-US" sz="1600" b="1" dirty="0"/>
              <a:t>Step 3. FIN: </a:t>
            </a:r>
            <a:r>
              <a:rPr lang="en-US" sz="1600" dirty="0"/>
              <a:t>The server sends a FIN to the client to terminate the server-to-client session.</a:t>
            </a:r>
            <a:endParaRPr lang="en-US" sz="1600" dirty="0"/>
          </a:p>
          <a:p>
            <a:pPr marL="0" indent="0">
              <a:buNone/>
            </a:pPr>
            <a:endParaRPr lang="en-US" sz="1600" dirty="0"/>
          </a:p>
          <a:p>
            <a:endParaRPr lang="en-US" dirty="0"/>
          </a:p>
        </p:txBody>
      </p:sp>
      <p:sp>
        <p:nvSpPr>
          <p:cNvPr id="7" name="Content Placeholder 1"/>
          <p:cNvSpPr txBox="1"/>
          <p:nvPr/>
        </p:nvSpPr>
        <p:spPr>
          <a:xfrm>
            <a:off x="4472871" y="798944"/>
            <a:ext cx="4572000" cy="584775"/>
          </a:xfrm>
          <a:prstGeom prst="rect">
            <a:avLst/>
          </a:prstGeom>
          <a:noFill/>
        </p:spPr>
        <p:txBody>
          <a:bodyPr wrap="square">
            <a:spAutoFit/>
          </a:bodyPr>
          <a:lstStyle/>
          <a:p>
            <a:pPr marL="0" indent="0">
              <a:buNone/>
            </a:pPr>
            <a:r>
              <a:rPr lang="en-US" sz="1600" b="1" dirty="0">
                <a:solidFill>
                  <a:srgbClr val="000000"/>
                </a:solidFill>
              </a:rPr>
              <a:t>Step 4. ACK: </a:t>
            </a:r>
            <a:r>
              <a:rPr lang="en-US" sz="1600" dirty="0">
                <a:solidFill>
                  <a:srgbClr val="000000"/>
                </a:solidFill>
              </a:rPr>
              <a:t>The client responds with an ACK to acknowledge the FIN from the server.</a:t>
            </a:r>
            <a:endParaRPr lang="en-US" sz="1600" dirty="0">
              <a:solidFill>
                <a:srgbClr val="000000"/>
              </a:solidFill>
            </a:endParaRPr>
          </a:p>
        </p:txBody>
      </p:sp>
      <p:pic>
        <p:nvPicPr>
          <p:cNvPr id="3" name="Picture 2"/>
          <p:cNvPicPr>
            <a:picLocks noChangeAspect="1"/>
          </p:cNvPicPr>
          <p:nvPr/>
        </p:nvPicPr>
        <p:blipFill rotWithShape="1">
          <a:blip r:embed="rId1">
            <a:extLst>
              <a:ext uri="{28A0092B-C50C-407E-A947-70E740481C1C}">
                <a14:useLocalDpi xmlns:a14="http://schemas.microsoft.com/office/drawing/2010/main" val="0"/>
              </a:ext>
            </a:extLst>
          </a:blip>
          <a:srcRect l="21422" t="3464" r="21745" b="3687"/>
          <a:stretch>
            <a:fillRect/>
          </a:stretch>
        </p:blipFill>
        <p:spPr>
          <a:xfrm>
            <a:off x="285750" y="1469453"/>
            <a:ext cx="3924000" cy="3080215"/>
          </a:xfrm>
          <a:prstGeom prst="rect">
            <a:avLst/>
          </a:prstGeom>
          <a:ln>
            <a:solidFill>
              <a:schemeClr val="bg1">
                <a:lumMod val="75000"/>
              </a:schemeClr>
            </a:solidFill>
          </a:ln>
        </p:spPr>
      </p:pic>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1162" t="2273" r="20098" b="6331"/>
          <a:stretch>
            <a:fillRect/>
          </a:stretch>
        </p:blipFill>
        <p:spPr>
          <a:xfrm>
            <a:off x="4578524" y="1469455"/>
            <a:ext cx="3996000" cy="3079419"/>
          </a:xfrm>
          <a:prstGeom prst="rect">
            <a:avLst/>
          </a:prstGeom>
          <a:ln>
            <a:solidFill>
              <a:schemeClr val="bg1">
                <a:lumMod val="75000"/>
              </a:schemeClr>
            </a:solidFill>
          </a:ln>
        </p:spPr>
      </p:pic>
    </p:spTree>
    <p:custDataLst>
      <p:tags r:id="rId3"/>
    </p:custData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Session Establishment</a:t>
            </a:r>
            <a:br>
              <a:rPr lang="en-US" altLang="en-US" sz="1600" dirty="0"/>
            </a:br>
            <a:r>
              <a:rPr lang="en-US" altLang="en-US" dirty="0"/>
              <a:t>T</a:t>
            </a:r>
            <a:r>
              <a:rPr lang="en-US" dirty="0"/>
              <a:t>CP Three-way Handshake Analysis</a:t>
            </a:r>
            <a:endParaRPr lang="en-US" dirty="0"/>
          </a:p>
        </p:txBody>
      </p:sp>
      <p:sp>
        <p:nvSpPr>
          <p:cNvPr id="2" name="Content Placeholder 1"/>
          <p:cNvSpPr>
            <a:spLocks noGrp="1"/>
          </p:cNvSpPr>
          <p:nvPr>
            <p:ph idx="1"/>
          </p:nvPr>
        </p:nvSpPr>
        <p:spPr>
          <a:xfrm>
            <a:off x="144064" y="736315"/>
            <a:ext cx="8844440" cy="3998524"/>
          </a:xfrm>
        </p:spPr>
        <p:txBody>
          <a:bodyPr/>
          <a:lstStyle/>
          <a:p>
            <a:pPr>
              <a:spcBef>
                <a:spcPts val="300"/>
              </a:spcBef>
              <a:spcAft>
                <a:spcPts val="300"/>
              </a:spcAft>
              <a:buFont typeface="Arial" panose="020B0604020202020204" pitchFamily="34" charset="0"/>
              <a:buChar char="•"/>
            </a:pPr>
            <a:r>
              <a:rPr lang="en-US" sz="1600" b="0" i="0" dirty="0">
                <a:effectLst/>
              </a:rPr>
              <a:t>Hosts maintain state, track each data segment within a session, and exchange information about the data is received using the information in the TCP header. </a:t>
            </a:r>
            <a:endParaRPr lang="en-US" sz="1600" b="0" i="0" dirty="0">
              <a:effectLst/>
            </a:endParaRPr>
          </a:p>
          <a:p>
            <a:pPr>
              <a:spcBef>
                <a:spcPts val="300"/>
              </a:spcBef>
              <a:spcAft>
                <a:spcPts val="300"/>
              </a:spcAft>
              <a:buFont typeface="Arial" panose="020B0604020202020204" pitchFamily="34" charset="0"/>
              <a:buChar char="•"/>
            </a:pPr>
            <a:r>
              <a:rPr lang="en-US" sz="1600" b="0" i="0" dirty="0">
                <a:effectLst/>
              </a:rPr>
              <a:t>TCP is a full-duplex protocol, where each connection represents two one-way communication sessions. To establish the connection, the hosts perform a three-way handshake. As shown in the figure, control bits in the TCP header indicate the progress and status of the connection.</a:t>
            </a:r>
            <a:r>
              <a:rPr lang="en-US" sz="1600" dirty="0"/>
              <a:t> </a:t>
            </a:r>
            <a:endParaRPr lang="en-US" sz="1600" dirty="0"/>
          </a:p>
          <a:p>
            <a:pPr>
              <a:spcBef>
                <a:spcPts val="300"/>
              </a:spcBef>
              <a:spcAft>
                <a:spcPts val="300"/>
              </a:spcAft>
              <a:buFont typeface="Arial" panose="020B0604020202020204" pitchFamily="34" charset="0"/>
              <a:buChar char="•"/>
            </a:pPr>
            <a:r>
              <a:rPr lang="en-US" sz="1600" dirty="0"/>
              <a:t>The functions of the three-way handshake are:</a:t>
            </a:r>
            <a:endParaRPr lang="en-US" sz="1600" dirty="0"/>
          </a:p>
          <a:p>
            <a:pPr lvl="1">
              <a:buFont typeface="Arial" panose="020B0604020202020204" pitchFamily="34" charset="0"/>
              <a:buChar char="•"/>
            </a:pPr>
            <a:r>
              <a:rPr lang="en-US" sz="1600" dirty="0"/>
              <a:t>It establishes that the destination device is present on the network.</a:t>
            </a:r>
            <a:endParaRPr lang="en-US" sz="1600" dirty="0"/>
          </a:p>
          <a:p>
            <a:pPr lvl="1">
              <a:buFont typeface="Arial" panose="020B0604020202020204" pitchFamily="34" charset="0"/>
              <a:buChar char="•"/>
            </a:pPr>
            <a:r>
              <a:rPr lang="en-US" sz="1600" dirty="0"/>
              <a:t>It verifies that the destination device has an active service and is accepting requests on the destination port number that the initiating client intends to use.</a:t>
            </a:r>
            <a:endParaRPr lang="en-US" sz="1600" dirty="0"/>
          </a:p>
          <a:p>
            <a:pPr lvl="1">
              <a:buFont typeface="Arial" panose="020B0604020202020204" pitchFamily="34" charset="0"/>
              <a:buChar char="•"/>
            </a:pPr>
            <a:r>
              <a:rPr lang="en-US" sz="1600" dirty="0"/>
              <a:t>It informs the destination device that the source client intends to establish a communication session on that port number.</a:t>
            </a:r>
            <a:endParaRPr lang="en-US" sz="1600" dirty="0"/>
          </a:p>
          <a:p>
            <a:pPr>
              <a:spcBef>
                <a:spcPts val="300"/>
              </a:spcBef>
              <a:spcAft>
                <a:spcPts val="300"/>
              </a:spcAft>
              <a:buFont typeface="Arial" panose="020B0604020202020204" pitchFamily="34" charset="0"/>
              <a:buChar char="•"/>
            </a:pPr>
            <a:r>
              <a:rPr lang="en-US" sz="1600" b="0" i="0" dirty="0">
                <a:effectLst/>
              </a:rPr>
              <a:t>After the communication is completed the sessions are closed, and the connection is terminated. The connection and session mechanisms enable TCP reliability function.</a:t>
            </a:r>
            <a:endParaRPr lang="en-US" sz="1600" dirty="0"/>
          </a:p>
          <a:p>
            <a:pPr>
              <a:spcBef>
                <a:spcPts val="300"/>
              </a:spcBef>
              <a:spcAft>
                <a:spcPts val="300"/>
              </a:spcAft>
            </a:pPr>
            <a:endParaRPr lang="en-US" sz="1600" dirty="0"/>
          </a:p>
          <a:p>
            <a:pPr>
              <a:spcBef>
                <a:spcPts val="300"/>
              </a:spcBef>
              <a:spcAft>
                <a:spcPts val="300"/>
              </a:spcAft>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25042"/>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Session Establishment</a:t>
            </a:r>
            <a:br>
              <a:rPr lang="en-US" altLang="en-US" sz="1600" dirty="0"/>
            </a:br>
            <a:r>
              <a:rPr lang="en-US" altLang="en-US" dirty="0"/>
              <a:t>T</a:t>
            </a:r>
            <a:r>
              <a:rPr lang="en-US" dirty="0"/>
              <a:t>CP Three-way Handshake Analysis (Contd.)</a:t>
            </a:r>
            <a:endParaRPr lang="en-US" dirty="0"/>
          </a:p>
        </p:txBody>
      </p:sp>
      <p:sp>
        <p:nvSpPr>
          <p:cNvPr id="7" name="Content Placeholder 1"/>
          <p:cNvSpPr txBox="1"/>
          <p:nvPr/>
        </p:nvSpPr>
        <p:spPr>
          <a:xfrm>
            <a:off x="130516" y="699208"/>
            <a:ext cx="8880850" cy="584775"/>
          </a:xfrm>
          <a:prstGeom prst="rect">
            <a:avLst/>
          </a:prstGeom>
          <a:noFill/>
        </p:spPr>
        <p:txBody>
          <a:bodyPr wrap="square">
            <a:spAutoFit/>
          </a:bodyPr>
          <a:lstStyle/>
          <a:p>
            <a:r>
              <a:rPr lang="en-US" sz="1600" dirty="0">
                <a:solidFill>
                  <a:srgbClr val="000000"/>
                </a:solidFill>
              </a:rPr>
              <a:t>The six bits in the Control Bits field of the TCP segment header are also known as flags. A flag is a bit that is set to either on or off. The six control bits flags are as follows:</a:t>
            </a:r>
            <a:endParaRPr lang="en-US" sz="1600" dirty="0">
              <a:solidFill>
                <a:srgbClr val="000000"/>
              </a:solidFill>
            </a:endParaRPr>
          </a:p>
        </p:txBody>
      </p:sp>
      <p:sp>
        <p:nvSpPr>
          <p:cNvPr id="2" name="Content Placeholder 1"/>
          <p:cNvSpPr>
            <a:spLocks noGrp="1"/>
          </p:cNvSpPr>
          <p:nvPr>
            <p:ph idx="1"/>
          </p:nvPr>
        </p:nvSpPr>
        <p:spPr>
          <a:xfrm>
            <a:off x="143396" y="1258225"/>
            <a:ext cx="3436931" cy="3494079"/>
          </a:xfrm>
        </p:spPr>
        <p:txBody>
          <a:bodyPr/>
          <a:lstStyle/>
          <a:p>
            <a:pPr>
              <a:spcBef>
                <a:spcPts val="0"/>
              </a:spcBef>
              <a:spcAft>
                <a:spcPts val="0"/>
              </a:spcAft>
              <a:buFont typeface="Arial" panose="020B0604020202020204" pitchFamily="34" charset="0"/>
              <a:buChar char="•"/>
            </a:pPr>
            <a:r>
              <a:rPr lang="en-US" sz="1600" b="1" dirty="0"/>
              <a:t>URG</a:t>
            </a:r>
            <a:r>
              <a:rPr lang="en-US" sz="1600" dirty="0"/>
              <a:t> - Urgent pointer field significant</a:t>
            </a:r>
            <a:endParaRPr lang="en-US" sz="1600" dirty="0"/>
          </a:p>
          <a:p>
            <a:pPr>
              <a:spcBef>
                <a:spcPts val="0"/>
              </a:spcBef>
              <a:spcAft>
                <a:spcPts val="0"/>
              </a:spcAft>
              <a:buFont typeface="Arial" panose="020B0604020202020204" pitchFamily="34" charset="0"/>
              <a:buChar char="•"/>
            </a:pPr>
            <a:r>
              <a:rPr lang="en-US" sz="1600" b="1" dirty="0"/>
              <a:t>ACK</a:t>
            </a:r>
            <a:r>
              <a:rPr lang="en-US" sz="1600" dirty="0"/>
              <a:t> - Acknowledgment flag used in connection establishment and session termination</a:t>
            </a:r>
            <a:endParaRPr lang="en-US" sz="1600" dirty="0"/>
          </a:p>
          <a:p>
            <a:pPr>
              <a:spcBef>
                <a:spcPts val="0"/>
              </a:spcBef>
              <a:spcAft>
                <a:spcPts val="0"/>
              </a:spcAft>
              <a:buFont typeface="Arial" panose="020B0604020202020204" pitchFamily="34" charset="0"/>
              <a:buChar char="•"/>
            </a:pPr>
            <a:r>
              <a:rPr lang="en-US" sz="1600" b="1" dirty="0"/>
              <a:t>PSH</a:t>
            </a:r>
            <a:r>
              <a:rPr lang="en-US" sz="1600" dirty="0"/>
              <a:t> - Push function</a:t>
            </a:r>
            <a:endParaRPr lang="en-US" sz="1600" dirty="0"/>
          </a:p>
          <a:p>
            <a:pPr>
              <a:spcBef>
                <a:spcPts val="0"/>
              </a:spcBef>
              <a:spcAft>
                <a:spcPts val="0"/>
              </a:spcAft>
              <a:buFont typeface="Arial" panose="020B0604020202020204" pitchFamily="34" charset="0"/>
              <a:buChar char="•"/>
            </a:pPr>
            <a:r>
              <a:rPr lang="en-US" sz="1600" b="1" dirty="0"/>
              <a:t>RST</a:t>
            </a:r>
            <a:r>
              <a:rPr lang="en-US" sz="1600" dirty="0"/>
              <a:t> - Reset the connection when an error or timeout occurs</a:t>
            </a:r>
            <a:endParaRPr lang="en-US" sz="1600" dirty="0"/>
          </a:p>
          <a:p>
            <a:pPr>
              <a:spcBef>
                <a:spcPts val="0"/>
              </a:spcBef>
              <a:spcAft>
                <a:spcPts val="0"/>
              </a:spcAft>
              <a:buFont typeface="Arial" panose="020B0604020202020204" pitchFamily="34" charset="0"/>
              <a:buChar char="•"/>
            </a:pPr>
            <a:r>
              <a:rPr lang="en-US" sz="1600" b="1" dirty="0"/>
              <a:t>SYN</a:t>
            </a:r>
            <a:r>
              <a:rPr lang="en-US" sz="1600" dirty="0"/>
              <a:t> - Synchronize sequence numbers used in connection establishment</a:t>
            </a:r>
            <a:endParaRPr lang="en-US" sz="1600" dirty="0"/>
          </a:p>
          <a:p>
            <a:pPr>
              <a:spcBef>
                <a:spcPts val="0"/>
              </a:spcBef>
              <a:spcAft>
                <a:spcPts val="0"/>
              </a:spcAft>
              <a:buFont typeface="Arial" panose="020B0604020202020204" pitchFamily="34" charset="0"/>
              <a:buChar char="•"/>
            </a:pPr>
            <a:r>
              <a:rPr lang="en-US" sz="1600" b="1" dirty="0"/>
              <a:t>FIN</a:t>
            </a:r>
            <a:r>
              <a:rPr lang="en-US" sz="1600" dirty="0"/>
              <a:t> - No more data from sender and used in session termination</a:t>
            </a:r>
            <a:endParaRPr lang="en-US" sz="1600" dirty="0"/>
          </a:p>
        </p:txBody>
      </p:sp>
      <p:pic>
        <p:nvPicPr>
          <p:cNvPr id="3" name="Picture 2"/>
          <p:cNvPicPr>
            <a:picLocks noChangeAspect="1"/>
          </p:cNvPicPr>
          <p:nvPr/>
        </p:nvPicPr>
        <p:blipFill>
          <a:blip r:embed="rId1"/>
          <a:stretch>
            <a:fillRect/>
          </a:stretch>
        </p:blipFill>
        <p:spPr>
          <a:xfrm>
            <a:off x="3408623" y="1505063"/>
            <a:ext cx="5616000" cy="2701432"/>
          </a:xfrm>
          <a:prstGeom prst="rect">
            <a:avLst/>
          </a:prstGeom>
          <a:noFill/>
          <a:ln>
            <a:solidFill>
              <a:schemeClr val="bg1">
                <a:lumMod val="75000"/>
              </a:schemeClr>
            </a:solidFill>
          </a:ln>
        </p:spPr>
      </p:pic>
    </p:spTree>
    <p:custDataLst>
      <p:tags r:id="rId2"/>
    </p:custData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Session Establishment</a:t>
            </a:r>
            <a:br>
              <a:rPr lang="en-US" altLang="en-US" sz="1600" dirty="0"/>
            </a:br>
            <a:r>
              <a:rPr lang="en-US" dirty="0"/>
              <a:t>Video – TCP 3-Way Handshake</a:t>
            </a:r>
            <a:endParaRPr lang="en-US" dirty="0"/>
          </a:p>
        </p:txBody>
      </p:sp>
      <p:sp>
        <p:nvSpPr>
          <p:cNvPr id="7" name="Content Placeholder 1"/>
          <p:cNvSpPr txBox="1"/>
          <p:nvPr/>
        </p:nvSpPr>
        <p:spPr bwMode="auto">
          <a:xfrm>
            <a:off x="155496" y="906403"/>
            <a:ext cx="8381371" cy="46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1600" b="0" i="0" dirty="0">
                <a:effectLst/>
              </a:rPr>
              <a:t>Watch the video to learn more of the TCP 3-way handshake.</a:t>
            </a:r>
            <a:endParaRPr lang="en-US" sz="1600" dirty="0"/>
          </a:p>
        </p:txBody>
      </p:sp>
      <p:pic>
        <p:nvPicPr>
          <p:cNvPr id="4" name="Content Placeholder 3"/>
          <p:cNvPicPr>
            <a:picLocks noGrp="1" noChangeAspect="1"/>
          </p:cNvPicPr>
          <p:nvPr>
            <p:ph idx="1"/>
          </p:nvPr>
        </p:nvPicPr>
        <p:blipFill rotWithShape="1">
          <a:blip r:embed="rId1"/>
          <a:srcRect l="30617" t="23814" r="7910" b="13385"/>
          <a:stretch>
            <a:fillRect/>
          </a:stretch>
        </p:blipFill>
        <p:spPr>
          <a:xfrm>
            <a:off x="1704975" y="1371483"/>
            <a:ext cx="5580000" cy="3205016"/>
          </a:xfrm>
          <a:prstGeom prst="rect">
            <a:avLst/>
          </a:prstGeom>
          <a:noFill/>
          <a:ln>
            <a:solidFill>
              <a:schemeClr val="bg1">
                <a:lumMod val="75000"/>
              </a:schemeClr>
            </a:solidFill>
          </a:ln>
        </p:spPr>
      </p:pic>
    </p:spTree>
    <p:custDataLst>
      <p:tags r:id="rId2"/>
    </p:custData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Session Establishment</a:t>
            </a:r>
            <a:br>
              <a:rPr lang="en-US" altLang="en-US" sz="1600" dirty="0"/>
            </a:br>
            <a:r>
              <a:rPr lang="en-US" dirty="0"/>
              <a:t>Lab – Using Wireshark to Observe the TCP 3-Way Handshake</a:t>
            </a:r>
            <a:endParaRPr lang="en-US" dirty="0"/>
          </a:p>
        </p:txBody>
      </p:sp>
      <p:sp>
        <p:nvSpPr>
          <p:cNvPr id="2" name="Content Placeholder 1"/>
          <p:cNvSpPr>
            <a:spLocks noGrp="1"/>
          </p:cNvSpPr>
          <p:nvPr>
            <p:ph idx="1"/>
          </p:nvPr>
        </p:nvSpPr>
        <p:spPr/>
        <p:txBody>
          <a:bodyPr/>
          <a:lstStyle/>
          <a:p>
            <a:pPr marL="0" indent="0" algn="l">
              <a:buNone/>
            </a:pPr>
            <a:r>
              <a:rPr lang="en-US" sz="1800" b="0" i="0" dirty="0">
                <a:effectLst/>
              </a:rPr>
              <a:t>In this lab, you will complete the following objectives:</a:t>
            </a:r>
            <a:endParaRPr lang="en-US" sz="1800" b="0" i="0" dirty="0">
              <a:effectLst/>
            </a:endParaRPr>
          </a:p>
          <a:p>
            <a:pPr algn="l">
              <a:buFont typeface="Arial" panose="020B0604020202020204" pitchFamily="34" charset="0"/>
              <a:buChar char="•"/>
            </a:pPr>
            <a:r>
              <a:rPr lang="en-US" sz="1800" b="1" i="0" dirty="0">
                <a:effectLst/>
              </a:rPr>
              <a:t>Part 1: </a:t>
            </a:r>
            <a:r>
              <a:rPr lang="en-US" sz="1800" b="0" i="0" dirty="0">
                <a:effectLst/>
              </a:rPr>
              <a:t>Prepare the Hosts to Capture the Traffic</a:t>
            </a:r>
            <a:endParaRPr lang="en-US" sz="1800" b="0" i="0" dirty="0">
              <a:effectLst/>
            </a:endParaRPr>
          </a:p>
          <a:p>
            <a:pPr algn="l">
              <a:buFont typeface="Arial" panose="020B0604020202020204" pitchFamily="34" charset="0"/>
              <a:buChar char="•"/>
            </a:pPr>
            <a:r>
              <a:rPr lang="en-US" sz="1800" b="1" i="0" dirty="0">
                <a:effectLst/>
              </a:rPr>
              <a:t>Part 2:</a:t>
            </a:r>
            <a:r>
              <a:rPr lang="en-US" sz="1800" b="0" i="0" dirty="0">
                <a:effectLst/>
              </a:rPr>
              <a:t> Analyze the Packets using Wireshark</a:t>
            </a:r>
            <a:endParaRPr lang="en-US" sz="1800" b="0" i="0" dirty="0">
              <a:effectLst/>
            </a:endParaRPr>
          </a:p>
          <a:p>
            <a:pPr algn="l">
              <a:buFont typeface="Arial" panose="020B0604020202020204" pitchFamily="34" charset="0"/>
              <a:buChar char="•"/>
            </a:pPr>
            <a:r>
              <a:rPr lang="en-US" sz="1800" b="1" i="0" dirty="0">
                <a:effectLst/>
              </a:rPr>
              <a:t>Part 3: </a:t>
            </a:r>
            <a:r>
              <a:rPr lang="en-US" sz="1800" b="0" i="0" dirty="0">
                <a:effectLst/>
              </a:rPr>
              <a:t>View the Packets using tcpdump</a:t>
            </a:r>
            <a:endParaRPr lang="en-US" sz="1800" b="0" i="0" dirty="0">
              <a:effectLst/>
            </a:endParaRPr>
          </a:p>
        </p:txBody>
      </p:sp>
    </p:spTree>
    <p:custDataLst>
      <p:tags r:id="rId1"/>
    </p:custData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947072"/>
            <a:ext cx="8531795" cy="1802391"/>
          </a:xfrm>
        </p:spPr>
        <p:txBody>
          <a:bodyPr/>
          <a:lstStyle/>
          <a:p>
            <a:r>
              <a:rPr lang="en-US" dirty="0">
                <a:solidFill>
                  <a:schemeClr val="accent5">
                    <a:lumMod val="40000"/>
                    <a:lumOff val="60000"/>
                  </a:schemeClr>
                </a:solidFill>
              </a:rPr>
              <a:t>9.3 Transport Layer Reliability</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Reliability</a:t>
            </a:r>
            <a:br>
              <a:rPr lang="en-US" altLang="en-US" sz="1600" dirty="0"/>
            </a:br>
            <a:r>
              <a:rPr lang="en-US" dirty="0"/>
              <a:t>TCP Reliability - Guaranteed and Ordered Delivery</a:t>
            </a:r>
            <a:endParaRPr lang="en-US" dirty="0"/>
          </a:p>
        </p:txBody>
      </p:sp>
      <p:sp>
        <p:nvSpPr>
          <p:cNvPr id="2" name="Content Placeholder 1"/>
          <p:cNvSpPr>
            <a:spLocks noGrp="1"/>
          </p:cNvSpPr>
          <p:nvPr>
            <p:ph idx="1"/>
          </p:nvPr>
        </p:nvSpPr>
        <p:spPr>
          <a:xfrm>
            <a:off x="144065" y="798945"/>
            <a:ext cx="8853286" cy="3773056"/>
          </a:xfrm>
        </p:spPr>
        <p:txBody>
          <a:bodyPr/>
          <a:lstStyle/>
          <a:p>
            <a:pPr marL="285750" lvl="1" indent="-285750">
              <a:buFont typeface="Arial" panose="020B0604020202020204" pitchFamily="34" charset="0"/>
              <a:buChar char="•"/>
            </a:pPr>
            <a:r>
              <a:rPr lang="en-US" sz="1600" dirty="0"/>
              <a:t>There may be times when either TCP segments do not arrive at their destination or arrive out of order. </a:t>
            </a:r>
            <a:endParaRPr lang="en-US" sz="1600" dirty="0"/>
          </a:p>
          <a:p>
            <a:pPr marL="285750" lvl="1" indent="-285750">
              <a:buFont typeface="Arial" panose="020B0604020202020204" pitchFamily="34" charset="0"/>
              <a:buChar char="•"/>
            </a:pPr>
            <a:r>
              <a:rPr lang="en-US" sz="1600" b="0" i="0" dirty="0">
                <a:effectLst/>
              </a:rPr>
              <a:t>For the original message to be understood by the recipient</a:t>
            </a:r>
            <a:r>
              <a:rPr lang="en-US" sz="1600" dirty="0"/>
              <a:t>, all the data must be received and the data in these segments must be reassembled into the original order.</a:t>
            </a:r>
            <a:endParaRPr lang="en-US" sz="1600" dirty="0"/>
          </a:p>
          <a:p>
            <a:pPr marL="285750" lvl="1" indent="-285750">
              <a:buFont typeface="Arial" panose="020B0604020202020204" pitchFamily="34" charset="0"/>
              <a:buChar char="•"/>
            </a:pPr>
            <a:r>
              <a:rPr lang="en-US" sz="1600" dirty="0"/>
              <a:t>Sequence numbers are assigned in the header for each packet to achieve this goal. The sequence number represents the first data byte of the TCP segment.</a:t>
            </a:r>
            <a:endParaRPr lang="en-US" sz="1600" dirty="0"/>
          </a:p>
          <a:p>
            <a:pPr marL="285750" lvl="1" indent="-285750">
              <a:buFont typeface="Arial" panose="020B0604020202020204" pitchFamily="34" charset="0"/>
              <a:buChar char="•"/>
            </a:pPr>
            <a:r>
              <a:rPr lang="en-US" sz="1600" dirty="0"/>
              <a:t>During session setup, an initial sequence number (ISN) is set, which represents the starting value of the bytes that are transmitted to the receiving application. </a:t>
            </a:r>
            <a:endParaRPr lang="en-US" sz="1600" dirty="0"/>
          </a:p>
          <a:p>
            <a:pPr marL="285750" lvl="1" indent="-285750">
              <a:buFont typeface="Arial" panose="020B0604020202020204" pitchFamily="34" charset="0"/>
              <a:buChar char="•"/>
            </a:pPr>
            <a:r>
              <a:rPr lang="en-US" sz="1600" dirty="0"/>
              <a:t>As data is transmitted during the session, the sequence number is incremented by the number of bytes that have been transmitted.</a:t>
            </a:r>
            <a:endParaRPr lang="en-US" sz="1600" dirty="0"/>
          </a:p>
          <a:p>
            <a:pPr marL="285750" lvl="1" indent="-285750">
              <a:buFont typeface="Arial" panose="020B0604020202020204" pitchFamily="34" charset="0"/>
              <a:buChar char="•"/>
            </a:pPr>
            <a:r>
              <a:rPr lang="en-US" sz="1600" dirty="0"/>
              <a:t>This data byte tracking enables each segment to be uniquely identified and acknowledged. Missing segments can then be identified.</a:t>
            </a:r>
            <a:endParaRPr lang="en-US" sz="1600" dirty="0"/>
          </a:p>
          <a:p>
            <a:pPr marL="285750" lvl="1" indent="-285750">
              <a:buFont typeface="Arial" panose="020B0604020202020204" pitchFamily="34" charset="0"/>
              <a:buChar char="•"/>
            </a:pPr>
            <a:r>
              <a:rPr lang="en-US" sz="1600" dirty="0"/>
              <a:t>The ISN is effectively a random number which prevents certain types of malicious attacks.</a:t>
            </a:r>
            <a:endParaRPr lang="en-US" sz="1600" dirty="0"/>
          </a:p>
          <a:p>
            <a:pPr marL="285750" lvl="1" indent="-285750">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Transport Layer</a:t>
            </a:r>
            <a:br>
              <a:rPr lang="en-US" altLang="en-US" dirty="0"/>
            </a:br>
            <a:r>
              <a:rPr lang="en-US" dirty="0"/>
              <a:t>Role of the Transport Layer</a:t>
            </a:r>
            <a:endParaRPr lang="en-US" dirty="0"/>
          </a:p>
        </p:txBody>
      </p:sp>
      <p:sp>
        <p:nvSpPr>
          <p:cNvPr id="2" name="Content Placeholder 1"/>
          <p:cNvSpPr>
            <a:spLocks noGrp="1"/>
          </p:cNvSpPr>
          <p:nvPr>
            <p:ph idx="1"/>
          </p:nvPr>
        </p:nvSpPr>
        <p:spPr>
          <a:xfrm>
            <a:off x="52625" y="730364"/>
            <a:ext cx="5079446" cy="3955936"/>
          </a:xfrm>
        </p:spPr>
        <p:txBody>
          <a:bodyPr/>
          <a:lstStyle/>
          <a:p>
            <a:pPr>
              <a:buFont typeface="Arial" panose="020B0604020202020204" pitchFamily="34" charset="0"/>
              <a:buChar char="•"/>
            </a:pPr>
            <a:r>
              <a:rPr lang="en-US" sz="1600" dirty="0"/>
              <a:t>The transport layer is responsible for logical communications between applications running on different hosts. </a:t>
            </a:r>
            <a:endParaRPr lang="en-US" sz="1600" dirty="0"/>
          </a:p>
          <a:p>
            <a:pPr>
              <a:buFont typeface="Arial" panose="020B0604020202020204" pitchFamily="34" charset="0"/>
              <a:buChar char="•"/>
            </a:pPr>
            <a:r>
              <a:rPr lang="en-US" sz="1600" dirty="0"/>
              <a:t>As shown in the figure, the transport layer is the link between the application layer and the lower layers that are responsible for network transmission.</a:t>
            </a:r>
            <a:endParaRPr lang="en-US" sz="1600" dirty="0"/>
          </a:p>
          <a:p>
            <a:pPr>
              <a:buFont typeface="Arial" panose="020B0604020202020204" pitchFamily="34" charset="0"/>
              <a:buChar char="•"/>
            </a:pPr>
            <a:r>
              <a:rPr lang="en-US" sz="1600" b="0" i="0" dirty="0">
                <a:effectLst/>
              </a:rPr>
              <a:t>The transport layer has no knowledge of the destination host type, the type of media for  which the data must travel, the path taken by the data, the congestion on a link, or the size of the network.</a:t>
            </a:r>
            <a:endParaRPr lang="en-US" sz="1600" dirty="0"/>
          </a:p>
          <a:p>
            <a:pPr>
              <a:buFont typeface="Arial" panose="020B0604020202020204" pitchFamily="34" charset="0"/>
              <a:buChar char="•"/>
            </a:pPr>
            <a:r>
              <a:rPr lang="en-IN" sz="1600" dirty="0"/>
              <a:t>The transport layer includes two protocols, Transmission Control Protocol (TCP) and User Datagram Protocol (UDP).</a:t>
            </a:r>
            <a:endParaRPr lang="en-IN" sz="1600" dirty="0"/>
          </a:p>
          <a:p>
            <a:pPr>
              <a:buFont typeface="Arial" panose="020B0604020202020204" pitchFamily="34" charset="0"/>
              <a:buChar char="•"/>
            </a:pPr>
            <a:endParaRPr lang="en-US" sz="1600" dirty="0"/>
          </a:p>
        </p:txBody>
      </p:sp>
      <p:pic>
        <p:nvPicPr>
          <p:cNvPr id="4" name="Picture 3"/>
          <p:cNvPicPr>
            <a:picLocks noChangeAspect="1"/>
          </p:cNvPicPr>
          <p:nvPr/>
        </p:nvPicPr>
        <p:blipFill rotWithShape="1">
          <a:blip r:embed="rId1"/>
          <a:srcRect l="20746" t="13737" r="20602" b="7885"/>
          <a:stretch>
            <a:fillRect/>
          </a:stretch>
        </p:blipFill>
        <p:spPr>
          <a:xfrm>
            <a:off x="4924036" y="1207200"/>
            <a:ext cx="3996000" cy="3002264"/>
          </a:xfrm>
          <a:prstGeom prst="rect">
            <a:avLst/>
          </a:prstGeom>
          <a:noFill/>
          <a:ln>
            <a:solidFill>
              <a:schemeClr val="bg1">
                <a:lumMod val="7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Reliability</a:t>
            </a:r>
            <a:br>
              <a:rPr lang="en-US" altLang="en-US" sz="1600" dirty="0"/>
            </a:br>
            <a:r>
              <a:rPr lang="en-US" dirty="0"/>
              <a:t>TCP Reliability - Guaranteed and Ordered Delivery (Contd.)</a:t>
            </a:r>
            <a:endParaRPr lang="en-US" dirty="0"/>
          </a:p>
        </p:txBody>
      </p:sp>
      <p:sp>
        <p:nvSpPr>
          <p:cNvPr id="2" name="Content Placeholder 1"/>
          <p:cNvSpPr>
            <a:spLocks noGrp="1"/>
          </p:cNvSpPr>
          <p:nvPr>
            <p:ph idx="1"/>
          </p:nvPr>
        </p:nvSpPr>
        <p:spPr>
          <a:xfrm>
            <a:off x="11876" y="739566"/>
            <a:ext cx="4370120" cy="4176816"/>
          </a:xfrm>
        </p:spPr>
        <p:txBody>
          <a:bodyPr/>
          <a:lstStyle/>
          <a:p>
            <a:pPr lvl="1"/>
            <a:r>
              <a:rPr lang="en-US" sz="1600" dirty="0"/>
              <a:t>Segment sequence numbers indicate how to reassemble and reorder received segments, as shown in the figure.</a:t>
            </a:r>
            <a:endParaRPr lang="en-US" sz="1600" dirty="0"/>
          </a:p>
          <a:p>
            <a:pPr lvl="1"/>
            <a:r>
              <a:rPr lang="en-US" sz="1600" dirty="0"/>
              <a:t>The receiving TCP process places the data from a segment into a receiving buffer.</a:t>
            </a:r>
            <a:endParaRPr lang="en-US" sz="1600" dirty="0"/>
          </a:p>
          <a:p>
            <a:pPr lvl="1"/>
            <a:r>
              <a:rPr lang="en-US" sz="1600" dirty="0"/>
              <a:t>Segments are then placed in the proper sequence order and passed to the application layer when reassembled.</a:t>
            </a:r>
            <a:endParaRPr lang="en-US" sz="1600" dirty="0"/>
          </a:p>
          <a:p>
            <a:pPr lvl="1"/>
            <a:r>
              <a:rPr lang="en-US" sz="1600" dirty="0"/>
              <a:t>Any segments that arrive with sequence numbers that are out of order are held for later processing.</a:t>
            </a:r>
            <a:endParaRPr lang="en-US" sz="1600" dirty="0"/>
          </a:p>
          <a:p>
            <a:pPr lvl="1"/>
            <a:r>
              <a:rPr lang="en-US" sz="1600" dirty="0"/>
              <a:t>Then, when the segments with the missing bytes arrives, these segments are processed in order. </a:t>
            </a:r>
            <a:endParaRPr lang="en-US" sz="1600" dirty="0"/>
          </a:p>
        </p:txBody>
      </p:sp>
      <p:pic>
        <p:nvPicPr>
          <p:cNvPr id="3" name="Picture 2"/>
          <p:cNvPicPr>
            <a:picLocks noChangeAspect="1"/>
          </p:cNvPicPr>
          <p:nvPr/>
        </p:nvPicPr>
        <p:blipFill>
          <a:blip r:embed="rId1"/>
          <a:stretch>
            <a:fillRect/>
          </a:stretch>
        </p:blipFill>
        <p:spPr>
          <a:xfrm>
            <a:off x="4251551" y="1078674"/>
            <a:ext cx="4802598" cy="324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2" y="146273"/>
            <a:ext cx="8855871"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Reliability</a:t>
            </a:r>
            <a:br>
              <a:rPr lang="en-US" altLang="en-US" sz="1600" dirty="0"/>
            </a:br>
            <a:r>
              <a:rPr lang="en-US" dirty="0"/>
              <a:t>Video - TCP Reliability – Sequence Numbers and Acknowledgements</a:t>
            </a:r>
            <a:endParaRPr lang="en-US" dirty="0"/>
          </a:p>
        </p:txBody>
      </p:sp>
      <p:sp>
        <p:nvSpPr>
          <p:cNvPr id="5" name="Content Placeholder 1"/>
          <p:cNvSpPr txBox="1"/>
          <p:nvPr/>
        </p:nvSpPr>
        <p:spPr bwMode="auto">
          <a:xfrm>
            <a:off x="146812" y="1015684"/>
            <a:ext cx="8853121" cy="1216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a:spcBef>
                <a:spcPts val="300"/>
              </a:spcBef>
              <a:spcAft>
                <a:spcPts val="300"/>
              </a:spcAft>
              <a:buFont typeface="Arial" panose="020B0604020202020204" pitchFamily="34" charset="0"/>
              <a:buChar char="•"/>
            </a:pPr>
            <a:r>
              <a:rPr lang="en-US" sz="1600" dirty="0"/>
              <a:t>One of the functions of TCP is to ensure that each segment reaches its destination. The TCP services on the destination host acknowledge the data that have been received by the source application.</a:t>
            </a:r>
            <a:endParaRPr lang="en-US" sz="1600" dirty="0"/>
          </a:p>
          <a:p>
            <a:pPr>
              <a:spcBef>
                <a:spcPts val="300"/>
              </a:spcBef>
              <a:spcAft>
                <a:spcPts val="300"/>
              </a:spcAft>
              <a:buFont typeface="Arial" panose="020B0604020202020204" pitchFamily="34" charset="0"/>
              <a:buChar char="•"/>
            </a:pPr>
            <a:r>
              <a:rPr lang="en-US" sz="1600" b="0" i="0" dirty="0">
                <a:effectLst/>
              </a:rPr>
              <a:t>Click Play in the figure to view a lesson on TCP sequence numbers and acknowledgments.</a:t>
            </a:r>
            <a:endParaRPr lang="en-US" sz="1600" dirty="0"/>
          </a:p>
        </p:txBody>
      </p:sp>
      <p:pic>
        <p:nvPicPr>
          <p:cNvPr id="3" name="Picture 3"/>
          <p:cNvPicPr>
            <a:picLocks noGrp="1" noChangeAspect="1"/>
          </p:cNvPicPr>
          <p:nvPr>
            <p:ph idx="1"/>
          </p:nvPr>
        </p:nvPicPr>
        <p:blipFill rotWithShape="1">
          <a:blip r:embed="rId1"/>
          <a:srcRect l="30892" t="20930" r="8355" b="19677"/>
          <a:stretch>
            <a:fillRect/>
          </a:stretch>
        </p:blipFill>
        <p:spPr>
          <a:xfrm>
            <a:off x="2113809" y="2232561"/>
            <a:ext cx="4584704" cy="252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Reliability</a:t>
            </a:r>
            <a:br>
              <a:rPr lang="en-US" altLang="en-US" sz="1600" dirty="0"/>
            </a:br>
            <a:r>
              <a:rPr lang="en-US" dirty="0"/>
              <a:t>TCP Reliability - Data Loss and Retransmission</a:t>
            </a:r>
            <a:endParaRPr lang="en-US" dirty="0"/>
          </a:p>
        </p:txBody>
      </p:sp>
      <p:sp>
        <p:nvSpPr>
          <p:cNvPr id="2" name="Content Placeholder 1"/>
          <p:cNvSpPr>
            <a:spLocks noGrp="1"/>
          </p:cNvSpPr>
          <p:nvPr>
            <p:ph idx="1"/>
          </p:nvPr>
        </p:nvSpPr>
        <p:spPr>
          <a:xfrm>
            <a:off x="155496" y="809489"/>
            <a:ext cx="8832120" cy="4104525"/>
          </a:xfrm>
        </p:spPr>
        <p:txBody>
          <a:bodyPr/>
          <a:lstStyle/>
          <a:p>
            <a:pPr>
              <a:buFont typeface="Arial" panose="020B0604020202020204" pitchFamily="34" charset="0"/>
              <a:buChar char="•"/>
            </a:pPr>
            <a:r>
              <a:rPr lang="en-US" sz="1600" dirty="0"/>
              <a:t>TCP provides methods of managing the segment losses by retransmitting the segments for unacknowledged data.</a:t>
            </a:r>
            <a:endParaRPr lang="en-US" sz="1600" dirty="0"/>
          </a:p>
          <a:p>
            <a:pPr>
              <a:buFont typeface="Arial" panose="020B0604020202020204" pitchFamily="34" charset="0"/>
              <a:buChar char="•"/>
            </a:pPr>
            <a:r>
              <a:rPr lang="en-US" sz="1600" b="0" i="0" dirty="0">
                <a:effectLst/>
              </a:rPr>
              <a:t>The sequence (SEQ) number and acknowledgement (ACK) number are used together to confirm receipt of the bytes of data contained in the transmitted segments. </a:t>
            </a:r>
            <a:endParaRPr lang="en-US" sz="1600" b="0" i="0" dirty="0">
              <a:effectLst/>
            </a:endParaRPr>
          </a:p>
          <a:p>
            <a:pPr>
              <a:buFont typeface="Arial" panose="020B0604020202020204" pitchFamily="34" charset="0"/>
              <a:buChar char="•"/>
            </a:pPr>
            <a:r>
              <a:rPr lang="en-US" sz="1600" b="0" i="0" dirty="0">
                <a:effectLst/>
              </a:rPr>
              <a:t>The SEQ number identifies the first byte of data in the segment being transmitted. </a:t>
            </a:r>
            <a:endParaRPr lang="en-US" sz="1600" b="0" i="0" dirty="0">
              <a:effectLst/>
            </a:endParaRPr>
          </a:p>
          <a:p>
            <a:pPr>
              <a:buFont typeface="Arial" panose="020B0604020202020204" pitchFamily="34" charset="0"/>
              <a:buChar char="•"/>
            </a:pPr>
            <a:r>
              <a:rPr lang="en-US" sz="1600" b="0" i="0" dirty="0">
                <a:effectLst/>
              </a:rPr>
              <a:t>TCP uses the ACK number sent back to the source to indicate the next byte that the receiver expects to receive. This is called expectational acknowledgement.</a:t>
            </a:r>
            <a:endParaRPr lang="en-US" sz="1600" dirty="0"/>
          </a:p>
          <a:p>
            <a:pPr>
              <a:buFont typeface="Arial" panose="020B0604020202020204" pitchFamily="34" charset="0"/>
              <a:buChar char="•"/>
            </a:pPr>
            <a:r>
              <a:rPr lang="en-US" sz="1600" dirty="0"/>
              <a:t>Prior to later enhancements, TCP could only acknowledge the next byte expected.</a:t>
            </a:r>
            <a:endParaRPr lang="en-US" sz="1600" dirty="0"/>
          </a:p>
        </p:txBody>
      </p:sp>
    </p:spTree>
    <p:custDataLst>
      <p:tags r:id="rId1"/>
    </p:custData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Reliability</a:t>
            </a:r>
            <a:br>
              <a:rPr lang="en-US" altLang="en-US" sz="1600" dirty="0"/>
            </a:br>
            <a:r>
              <a:rPr lang="en-US" dirty="0"/>
              <a:t>TCP Reliability - Data Loss and Retransmission (Contd.)</a:t>
            </a:r>
            <a:endParaRPr lang="en-US" dirty="0"/>
          </a:p>
        </p:txBody>
      </p:sp>
      <p:sp>
        <p:nvSpPr>
          <p:cNvPr id="2" name="Content Placeholder 1"/>
          <p:cNvSpPr>
            <a:spLocks noGrp="1"/>
          </p:cNvSpPr>
          <p:nvPr>
            <p:ph idx="1"/>
          </p:nvPr>
        </p:nvSpPr>
        <p:spPr>
          <a:xfrm>
            <a:off x="60496" y="738237"/>
            <a:ext cx="3751483" cy="4104525"/>
          </a:xfrm>
        </p:spPr>
        <p:txBody>
          <a:bodyPr/>
          <a:lstStyle/>
          <a:p>
            <a:pPr>
              <a:buFont typeface="Arial" panose="020B0604020202020204" pitchFamily="34" charset="0"/>
              <a:buChar char="•"/>
            </a:pPr>
            <a:r>
              <a:rPr lang="en-US" sz="1600" dirty="0"/>
              <a:t>In the figure, Host A sends segments 1 through 10 to host B. If all the segments arrive except segments 3 and 4, host B would reply with acknowledgment specifying that the next segment expected is segment 3.</a:t>
            </a:r>
            <a:endParaRPr lang="en-US" sz="1600" dirty="0"/>
          </a:p>
          <a:p>
            <a:pPr>
              <a:buFont typeface="Arial" panose="020B0604020202020204" pitchFamily="34" charset="0"/>
              <a:buChar char="•"/>
            </a:pPr>
            <a:r>
              <a:rPr lang="en-US" sz="1600" dirty="0"/>
              <a:t>Host A has no idea </a:t>
            </a:r>
            <a:r>
              <a:rPr lang="en-US" sz="1600" b="0" i="0" dirty="0">
                <a:effectLst/>
              </a:rPr>
              <a:t>if any other segments arrived or not. It would </a:t>
            </a:r>
            <a:r>
              <a:rPr lang="en-US" sz="1600" dirty="0"/>
              <a:t>resend segments 3 through 10.</a:t>
            </a:r>
            <a:endParaRPr lang="en-US" sz="1600" dirty="0"/>
          </a:p>
          <a:p>
            <a:pPr>
              <a:buFont typeface="Arial" panose="020B0604020202020204" pitchFamily="34" charset="0"/>
              <a:buChar char="•"/>
            </a:pPr>
            <a:r>
              <a:rPr lang="en-US" sz="1600" b="0" i="0" dirty="0">
                <a:effectLst/>
              </a:rPr>
              <a:t>If all the resent segments arrived successfully, segments 5 through 10 would be duplicates. This can lead to delays, congestion, and inefficiencies.</a:t>
            </a:r>
            <a:endParaRPr lang="en-US" sz="1600" dirty="0"/>
          </a:p>
        </p:txBody>
      </p:sp>
      <p:pic>
        <p:nvPicPr>
          <p:cNvPr id="3" name="Picture 2"/>
          <p:cNvPicPr>
            <a:picLocks noChangeAspect="1"/>
          </p:cNvPicPr>
          <p:nvPr/>
        </p:nvPicPr>
        <p:blipFill>
          <a:blip r:embed="rId1"/>
          <a:stretch>
            <a:fillRect/>
          </a:stretch>
        </p:blipFill>
        <p:spPr>
          <a:xfrm>
            <a:off x="3708749" y="785537"/>
            <a:ext cx="5303699" cy="396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Reliability</a:t>
            </a:r>
            <a:br>
              <a:rPr lang="en-US" altLang="en-US" sz="1600" dirty="0"/>
            </a:br>
            <a:r>
              <a:rPr lang="en-US" dirty="0"/>
              <a:t>TCP Reliability - Data Loss and Retransmission (Contd.)</a:t>
            </a:r>
            <a:endParaRPr lang="en-US" dirty="0"/>
          </a:p>
        </p:txBody>
      </p:sp>
      <p:sp>
        <p:nvSpPr>
          <p:cNvPr id="2" name="Content Placeholder 1"/>
          <p:cNvSpPr>
            <a:spLocks noGrp="1"/>
          </p:cNvSpPr>
          <p:nvPr>
            <p:ph idx="1"/>
          </p:nvPr>
        </p:nvSpPr>
        <p:spPr>
          <a:xfrm>
            <a:off x="132634" y="702609"/>
            <a:ext cx="5235013" cy="4104525"/>
          </a:xfrm>
        </p:spPr>
        <p:txBody>
          <a:bodyPr/>
          <a:lstStyle/>
          <a:p>
            <a:pPr>
              <a:spcBef>
                <a:spcPts val="300"/>
              </a:spcBef>
              <a:spcAft>
                <a:spcPts val="300"/>
              </a:spcAft>
              <a:buFont typeface="Arial" panose="020B0604020202020204" pitchFamily="34" charset="0"/>
              <a:buChar char="•"/>
            </a:pPr>
            <a:r>
              <a:rPr lang="en-US" sz="1600" dirty="0"/>
              <a:t>Host operating systems employ an optional TCP feature called selective acknowledgment (SACK), negotiated during the three-way handshake.</a:t>
            </a:r>
            <a:endParaRPr lang="en-US" sz="1600" dirty="0"/>
          </a:p>
          <a:p>
            <a:pPr>
              <a:spcBef>
                <a:spcPts val="300"/>
              </a:spcBef>
              <a:spcAft>
                <a:spcPts val="300"/>
              </a:spcAft>
              <a:buFont typeface="Arial" panose="020B0604020202020204" pitchFamily="34" charset="0"/>
              <a:buChar char="•"/>
            </a:pPr>
            <a:r>
              <a:rPr lang="en-US" sz="1600" dirty="0"/>
              <a:t>If both hosts support SACK, the receiver can acknowledge which segments (bytes) were received including any discontinuous segments. </a:t>
            </a:r>
            <a:endParaRPr lang="en-US" sz="1600" dirty="0"/>
          </a:p>
          <a:p>
            <a:pPr>
              <a:spcBef>
                <a:spcPts val="300"/>
              </a:spcBef>
              <a:spcAft>
                <a:spcPts val="300"/>
              </a:spcAft>
              <a:buFont typeface="Arial" panose="020B0604020202020204" pitchFamily="34" charset="0"/>
              <a:buChar char="•"/>
            </a:pPr>
            <a:r>
              <a:rPr lang="en-US" sz="1600" dirty="0"/>
              <a:t>The sending host would only need to retransmit the missing data.</a:t>
            </a:r>
            <a:endParaRPr lang="en-US" sz="1600" dirty="0"/>
          </a:p>
          <a:p>
            <a:pPr>
              <a:spcBef>
                <a:spcPts val="300"/>
              </a:spcBef>
              <a:spcAft>
                <a:spcPts val="300"/>
              </a:spcAft>
              <a:buFont typeface="Arial" panose="020B0604020202020204" pitchFamily="34" charset="0"/>
              <a:buChar char="•"/>
            </a:pPr>
            <a:r>
              <a:rPr lang="en-US" sz="1600" dirty="0"/>
              <a:t>In the figure, host A sends segments 1 through 10 to host B.</a:t>
            </a:r>
            <a:endParaRPr lang="en-US" sz="1600" dirty="0"/>
          </a:p>
          <a:p>
            <a:pPr>
              <a:spcBef>
                <a:spcPts val="300"/>
              </a:spcBef>
              <a:spcAft>
                <a:spcPts val="300"/>
              </a:spcAft>
              <a:buFont typeface="Arial" panose="020B0604020202020204" pitchFamily="34" charset="0"/>
              <a:buChar char="•"/>
            </a:pPr>
            <a:r>
              <a:rPr lang="en-US" sz="1600" dirty="0"/>
              <a:t>If all the segments arrive </a:t>
            </a:r>
            <a:r>
              <a:rPr lang="en-US" sz="1600" b="0" i="0" dirty="0">
                <a:effectLst/>
              </a:rPr>
              <a:t>except for segments 3 and 4, host B can acknowledge that it has received segments 1 and 2 (ACK 3), and selectively acknowledge segments 5 through 10 (SACK 5-10). Host A would only need to resend segments 3 and 4.</a:t>
            </a:r>
            <a:endParaRPr lang="en-US" sz="1600" dirty="0"/>
          </a:p>
        </p:txBody>
      </p:sp>
      <p:pic>
        <p:nvPicPr>
          <p:cNvPr id="3" name="Picture 2"/>
          <p:cNvPicPr>
            <a:picLocks noChangeAspect="1"/>
          </p:cNvPicPr>
          <p:nvPr/>
        </p:nvPicPr>
        <p:blipFill>
          <a:blip r:embed="rId1"/>
          <a:stretch>
            <a:fillRect/>
          </a:stretch>
        </p:blipFill>
        <p:spPr>
          <a:xfrm>
            <a:off x="5185621" y="1189503"/>
            <a:ext cx="3852000" cy="3229207"/>
          </a:xfrm>
          <a:prstGeom prst="rect">
            <a:avLst/>
          </a:prstGeom>
          <a:noFill/>
          <a:ln>
            <a:solidFill>
              <a:schemeClr val="bg1">
                <a:lumMod val="75000"/>
              </a:schemeClr>
            </a:solidFill>
          </a:ln>
        </p:spPr>
      </p:pic>
    </p:spTree>
    <p:custDataLst>
      <p:tags r:id="rId2"/>
    </p:custData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Reliability</a:t>
            </a:r>
            <a:br>
              <a:rPr lang="en-US" altLang="en-US" sz="1600" dirty="0"/>
            </a:br>
            <a:r>
              <a:rPr lang="en-US" dirty="0"/>
              <a:t>Video - TCP Reliability - Data Loss and Retransmission</a:t>
            </a:r>
            <a:endParaRPr lang="en-US" dirty="0"/>
          </a:p>
        </p:txBody>
      </p:sp>
      <p:sp>
        <p:nvSpPr>
          <p:cNvPr id="4" name="Content Placeholder 1"/>
          <p:cNvSpPr txBox="1"/>
          <p:nvPr/>
        </p:nvSpPr>
        <p:spPr bwMode="auto">
          <a:xfrm>
            <a:off x="155496" y="906403"/>
            <a:ext cx="8381371" cy="46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1600" dirty="0">
                <a:effectLst/>
              </a:rPr>
              <a:t>Click Play in the figure to view a lesson on TCP retransmission.</a:t>
            </a:r>
            <a:endParaRPr lang="en-US" sz="1600" dirty="0">
              <a:effectLst/>
            </a:endParaRPr>
          </a:p>
          <a:p>
            <a:pPr marL="0" indent="0">
              <a:buNone/>
            </a:pPr>
            <a:endParaRPr lang="en-US" sz="1600" dirty="0"/>
          </a:p>
        </p:txBody>
      </p:sp>
      <p:pic>
        <p:nvPicPr>
          <p:cNvPr id="5" name="Picture 3"/>
          <p:cNvPicPr>
            <a:picLocks noGrp="1" noChangeAspect="1"/>
          </p:cNvPicPr>
          <p:nvPr>
            <p:ph idx="1"/>
          </p:nvPr>
        </p:nvPicPr>
        <p:blipFill rotWithShape="1">
          <a:blip r:embed="rId1"/>
          <a:srcRect l="30128" t="24743" r="6807" b="10035"/>
          <a:stretch>
            <a:fillRect/>
          </a:stretch>
        </p:blipFill>
        <p:spPr>
          <a:xfrm>
            <a:off x="1694371" y="1278394"/>
            <a:ext cx="5724000" cy="3328259"/>
          </a:xfrm>
          <a:prstGeom prst="rect">
            <a:avLst/>
          </a:prstGeom>
        </p:spPr>
      </p:pic>
    </p:spTree>
    <p:custDataLst>
      <p:tags r:id="rId2"/>
    </p:custData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Reliability</a:t>
            </a:r>
            <a:br>
              <a:rPr lang="en-US" altLang="en-US" sz="1600" dirty="0"/>
            </a:br>
            <a:r>
              <a:rPr lang="en-US" dirty="0"/>
              <a:t>TCP Flow Control - Window Size and Acknowledgments</a:t>
            </a:r>
            <a:endParaRPr lang="en-US" dirty="0"/>
          </a:p>
        </p:txBody>
      </p:sp>
      <p:sp>
        <p:nvSpPr>
          <p:cNvPr id="2" name="Content Placeholder 1"/>
          <p:cNvSpPr>
            <a:spLocks noGrp="1"/>
          </p:cNvSpPr>
          <p:nvPr>
            <p:ph idx="1"/>
          </p:nvPr>
        </p:nvSpPr>
        <p:spPr>
          <a:xfrm>
            <a:off x="179690" y="787959"/>
            <a:ext cx="8808814" cy="4155319"/>
          </a:xfrm>
        </p:spPr>
        <p:txBody>
          <a:bodyPr/>
          <a:lstStyle/>
          <a:p>
            <a:pPr>
              <a:buFont typeface="Arial" panose="020B0604020202020204" pitchFamily="34" charset="0"/>
              <a:buChar char="•"/>
            </a:pPr>
            <a:r>
              <a:rPr lang="en-US" sz="1600" b="0" i="0" dirty="0">
                <a:effectLst/>
              </a:rPr>
              <a:t>TCP also provides mechanisms for flow control. </a:t>
            </a:r>
            <a:r>
              <a:rPr lang="en-US" sz="1600" dirty="0"/>
              <a:t>Flow control is the amount of data that the destination can receive and process reliably. </a:t>
            </a:r>
            <a:endParaRPr lang="en-US" sz="1600" dirty="0"/>
          </a:p>
          <a:p>
            <a:pPr>
              <a:buFont typeface="Arial" panose="020B0604020202020204" pitchFamily="34" charset="0"/>
              <a:buChar char="•"/>
            </a:pPr>
            <a:r>
              <a:rPr lang="en-US" sz="1600" dirty="0"/>
              <a:t>Flow control helps maintain the reliability of TCP transmission by adjusting the rate of data flow between source and destination for a given session.</a:t>
            </a:r>
            <a:endParaRPr lang="en-US" sz="1600" dirty="0"/>
          </a:p>
          <a:p>
            <a:pPr>
              <a:buFont typeface="Arial" panose="020B0604020202020204" pitchFamily="34" charset="0"/>
              <a:buChar char="•"/>
            </a:pPr>
            <a:r>
              <a:rPr lang="en-US" sz="1600" dirty="0"/>
              <a:t>To accomplish this, the TCP header includes a 16-bit field called the window size.</a:t>
            </a:r>
            <a:endParaRPr lang="en-US" sz="1600" dirty="0"/>
          </a:p>
          <a:p>
            <a:pPr>
              <a:buFont typeface="Arial" panose="020B0604020202020204" pitchFamily="34" charset="0"/>
              <a:buChar char="•"/>
            </a:pPr>
            <a:r>
              <a:rPr lang="en-US" sz="1600" dirty="0"/>
              <a:t> The window size that determines the number of bytes that can be sent before expecting an acknowledgment.</a:t>
            </a:r>
            <a:endParaRPr lang="en-US" sz="1600" dirty="0"/>
          </a:p>
          <a:p>
            <a:pPr>
              <a:buFont typeface="Arial" panose="020B0604020202020204" pitchFamily="34" charset="0"/>
              <a:buChar char="•"/>
            </a:pPr>
            <a:r>
              <a:rPr lang="en-US" sz="1600" dirty="0"/>
              <a:t>The acknowledgment number is the number of the next expected byte. </a:t>
            </a:r>
            <a:endParaRPr lang="en-US" sz="1600" dirty="0"/>
          </a:p>
          <a:p>
            <a:pPr>
              <a:buFont typeface="Arial" panose="020B0604020202020204" pitchFamily="34" charset="0"/>
              <a:buChar char="•"/>
            </a:pPr>
            <a:r>
              <a:rPr lang="en-US" sz="1600" dirty="0"/>
              <a:t>The window size is the number of bytes that the destination device of a TCP session can accept and process at one time.</a:t>
            </a:r>
            <a:endParaRPr lang="en-US" sz="1600" dirty="0"/>
          </a:p>
          <a:p>
            <a:pPr>
              <a:buFont typeface="Arial" panose="020B0604020202020204" pitchFamily="34" charset="0"/>
              <a:buChar char="•"/>
            </a:pPr>
            <a:endParaRPr lang="en-US" sz="1600" dirty="0"/>
          </a:p>
          <a:p>
            <a:pPr marL="0" indent="0">
              <a:buNone/>
            </a:pPr>
            <a:endParaRPr lang="en-US" sz="1600" strike="sngStrike" dirty="0"/>
          </a:p>
        </p:txBody>
      </p:sp>
    </p:spTree>
    <p:custDataLst>
      <p:tags r:id="rId1"/>
    </p:custData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51936"/>
            <a:ext cx="8988504"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Reliability</a:t>
            </a:r>
            <a:br>
              <a:rPr lang="en-US" altLang="en-US" sz="1600" dirty="0"/>
            </a:br>
            <a:r>
              <a:rPr lang="en-US" dirty="0"/>
              <a:t>TCP Flow Control - Window Size and Acknowledgments (Contd.)</a:t>
            </a:r>
            <a:endParaRPr lang="en-US" dirty="0"/>
          </a:p>
        </p:txBody>
      </p:sp>
      <p:sp>
        <p:nvSpPr>
          <p:cNvPr id="2" name="Content Placeholder 1"/>
          <p:cNvSpPr>
            <a:spLocks noGrp="1"/>
          </p:cNvSpPr>
          <p:nvPr>
            <p:ph idx="1"/>
          </p:nvPr>
        </p:nvSpPr>
        <p:spPr>
          <a:xfrm>
            <a:off x="54865" y="740457"/>
            <a:ext cx="4255878" cy="4155319"/>
          </a:xfrm>
        </p:spPr>
        <p:txBody>
          <a:bodyPr/>
          <a:lstStyle/>
          <a:p>
            <a:pPr>
              <a:spcBef>
                <a:spcPts val="300"/>
              </a:spcBef>
              <a:spcAft>
                <a:spcPts val="300"/>
              </a:spcAft>
              <a:buFont typeface="Arial" panose="020B0604020202020204" pitchFamily="34" charset="0"/>
              <a:buChar char="•"/>
            </a:pPr>
            <a:r>
              <a:rPr lang="en-US" sz="1600" b="0" i="0" dirty="0">
                <a:effectLst/>
              </a:rPr>
              <a:t>The figure shows an example of window size and acknowledgments.</a:t>
            </a:r>
            <a:endParaRPr lang="en-US" sz="1600" dirty="0"/>
          </a:p>
          <a:p>
            <a:pPr>
              <a:spcBef>
                <a:spcPts val="300"/>
              </a:spcBef>
              <a:spcAft>
                <a:spcPts val="300"/>
              </a:spcAft>
              <a:buFont typeface="Arial" panose="020B0604020202020204" pitchFamily="34" charset="0"/>
              <a:buChar char="•"/>
            </a:pPr>
            <a:r>
              <a:rPr lang="en-US" sz="1600" dirty="0"/>
              <a:t>The window size is included in every TCP segment so the destination can modify the window size at any time depending on buffer availability.</a:t>
            </a:r>
            <a:endParaRPr lang="en-US" sz="1600" dirty="0"/>
          </a:p>
          <a:p>
            <a:pPr>
              <a:spcBef>
                <a:spcPts val="300"/>
              </a:spcBef>
              <a:spcAft>
                <a:spcPts val="300"/>
              </a:spcAft>
              <a:buFont typeface="Arial" panose="020B0604020202020204" pitchFamily="34" charset="0"/>
              <a:buChar char="•"/>
            </a:pPr>
            <a:r>
              <a:rPr lang="en-US" sz="1600" dirty="0"/>
              <a:t>The initial window size is agreed upon when the TCP session is established during the three-way handshake. </a:t>
            </a:r>
            <a:endParaRPr lang="en-US" sz="1600" dirty="0"/>
          </a:p>
          <a:p>
            <a:pPr>
              <a:spcBef>
                <a:spcPts val="300"/>
              </a:spcBef>
              <a:spcAft>
                <a:spcPts val="300"/>
              </a:spcAft>
              <a:buFont typeface="Arial" panose="020B0604020202020204" pitchFamily="34" charset="0"/>
              <a:buChar char="•"/>
            </a:pPr>
            <a:r>
              <a:rPr lang="en-US" sz="1600" dirty="0"/>
              <a:t>The source device must limit the number of bytes sent to the destination device based on the window size of the destination. Only after the source receives an acknowledgment, it can continue sending more data for the session.</a:t>
            </a:r>
            <a:endParaRPr lang="en-US" sz="1600" dirty="0"/>
          </a:p>
          <a:p>
            <a:pPr marL="0" indent="0">
              <a:spcBef>
                <a:spcPts val="300"/>
              </a:spcBef>
              <a:spcAft>
                <a:spcPts val="300"/>
              </a:spcAft>
              <a:buNone/>
            </a:pPr>
            <a:endParaRPr lang="en-US" sz="1600" dirty="0"/>
          </a:p>
        </p:txBody>
      </p:sp>
      <p:pic>
        <p:nvPicPr>
          <p:cNvPr id="3" name="Picture 2"/>
          <p:cNvPicPr>
            <a:picLocks noChangeAspect="1"/>
          </p:cNvPicPr>
          <p:nvPr/>
        </p:nvPicPr>
        <p:blipFill>
          <a:blip r:embed="rId1"/>
          <a:stretch>
            <a:fillRect/>
          </a:stretch>
        </p:blipFill>
        <p:spPr>
          <a:xfrm>
            <a:off x="4213642" y="1053744"/>
            <a:ext cx="4814821" cy="324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noChangeArrowheads="1"/>
          </p:cNvSpPr>
          <p:nvPr/>
        </p:nvSpPr>
        <p:spPr bwMode="auto">
          <a:xfrm>
            <a:off x="155496" y="51936"/>
            <a:ext cx="8988504"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Reliability</a:t>
            </a:r>
            <a:br>
              <a:rPr lang="en-US" altLang="en-US" sz="1600" dirty="0"/>
            </a:br>
            <a:r>
              <a:rPr lang="en-US" dirty="0"/>
              <a:t>TCP Flow Control - Window Size and Acknowledgments (Contd.)</a:t>
            </a:r>
            <a:endParaRPr lang="en-US" dirty="0"/>
          </a:p>
        </p:txBody>
      </p:sp>
      <p:sp>
        <p:nvSpPr>
          <p:cNvPr id="2" name="Content Placeholder 1"/>
          <p:cNvSpPr>
            <a:spLocks noGrp="1"/>
          </p:cNvSpPr>
          <p:nvPr>
            <p:ph idx="1"/>
          </p:nvPr>
        </p:nvSpPr>
        <p:spPr>
          <a:xfrm>
            <a:off x="143284" y="789249"/>
            <a:ext cx="8857431" cy="2642720"/>
          </a:xfrm>
        </p:spPr>
        <p:txBody>
          <a:bodyPr/>
          <a:lstStyle/>
          <a:p>
            <a:pPr>
              <a:buFont typeface="Arial" panose="020B0604020202020204" pitchFamily="34" charset="0"/>
              <a:buChar char="•"/>
            </a:pPr>
            <a:r>
              <a:rPr lang="en-US" sz="1600" dirty="0"/>
              <a:t>The destination will not wait for all the bytes for its window size to be received before replying with an acknowledgment. </a:t>
            </a:r>
            <a:endParaRPr lang="en-US" sz="1600" dirty="0"/>
          </a:p>
          <a:p>
            <a:pPr>
              <a:buFont typeface="Arial" panose="020B0604020202020204" pitchFamily="34" charset="0"/>
              <a:buChar char="•"/>
            </a:pPr>
            <a:r>
              <a:rPr lang="en-US" sz="1600" dirty="0"/>
              <a:t>As the bytes are received and processed, the destination will send acknowledgments to inform the source that it can continue to send additional bytes.</a:t>
            </a:r>
            <a:endParaRPr lang="en-US" sz="1600" dirty="0"/>
          </a:p>
          <a:p>
            <a:pPr>
              <a:buFont typeface="Arial" panose="020B0604020202020204" pitchFamily="34" charset="0"/>
              <a:buChar char="•"/>
            </a:pPr>
            <a:r>
              <a:rPr lang="en-US" sz="1600" dirty="0"/>
              <a:t>A destination sending acknowledgments as it processes bytes received, and the continual adjustment of the source send window, is known as sliding windows.</a:t>
            </a:r>
            <a:endParaRPr lang="en-US" sz="1600" dirty="0"/>
          </a:p>
          <a:p>
            <a:pPr>
              <a:buFont typeface="Arial" panose="020B0604020202020204" pitchFamily="34" charset="0"/>
              <a:buChar char="•"/>
            </a:pPr>
            <a:r>
              <a:rPr kumimoji="0" lang="en-US" altLang="en-US" sz="1600" b="0" i="0" u="none" strike="noStrike" cap="none" normalizeH="0" baseline="0" dirty="0">
                <a:ln>
                  <a:noFill/>
                </a:ln>
                <a:effectLst/>
              </a:rPr>
              <a:t>If the availability of the destination’s buffer space decreases, it may reduce its window size to inform the source to reduce the number of bytes it should send without receiving an acknowledgment.</a:t>
            </a:r>
            <a:endParaRPr kumimoji="0" lang="en-US" altLang="en-US" sz="1600" b="0" i="0" u="none" strike="noStrike" cap="none" normalizeH="0" baseline="0" dirty="0">
              <a:ln>
                <a:noFill/>
              </a:ln>
              <a:effectLst/>
            </a:endParaRPr>
          </a:p>
          <a:p>
            <a:pPr>
              <a:buFont typeface="Arial" panose="020B0604020202020204" pitchFamily="34" charset="0"/>
              <a:buChar char="•"/>
            </a:pPr>
            <a:endParaRPr lang="en-US" sz="1600" dirty="0"/>
          </a:p>
          <a:p>
            <a:pPr>
              <a:buFont typeface="Arial" panose="020B0604020202020204" pitchFamily="34" charset="0"/>
              <a:buChar char="•"/>
            </a:pPr>
            <a:endParaRPr lang="en-US" sz="1600" dirty="0"/>
          </a:p>
        </p:txBody>
      </p:sp>
      <p:sp>
        <p:nvSpPr>
          <p:cNvPr id="9" name="Content Placeholder 1"/>
          <p:cNvSpPr txBox="1"/>
          <p:nvPr/>
        </p:nvSpPr>
        <p:spPr>
          <a:xfrm>
            <a:off x="255319" y="3601906"/>
            <a:ext cx="8745396" cy="1077218"/>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en-US" sz="1600" b="1" i="1" u="none" strike="noStrike" cap="none" normalizeH="0" baseline="0" dirty="0">
                <a:ln>
                  <a:noFill/>
                </a:ln>
                <a:solidFill>
                  <a:srgbClr val="000000"/>
                </a:solidFill>
                <a:effectLst/>
              </a:rPr>
              <a:t>Note</a:t>
            </a:r>
            <a:r>
              <a:rPr kumimoji="0" lang="en-US" altLang="en-US" sz="1600" b="0" i="1" u="none" strike="noStrike" cap="none" normalizeH="0" baseline="0" dirty="0">
                <a:ln>
                  <a:noFill/>
                </a:ln>
                <a:solidFill>
                  <a:srgbClr val="000000"/>
                </a:solidFill>
                <a:effectLst/>
              </a:rPr>
              <a:t>: Devices today use the sliding windows protocol. The receiver sends an acknowledgment after every two segments it receives. The advantage of sliding windows is that it allows the sender to continuously transmit segments, as long as the receiver is acknowledging previous segments. </a:t>
            </a:r>
            <a:endParaRPr kumimoji="0" lang="en-US" altLang="en-US" sz="1600" b="0" i="1" u="none" strike="noStrike" cap="none" normalizeH="0" baseline="0" dirty="0">
              <a:ln>
                <a:noFill/>
              </a:ln>
              <a:solidFill>
                <a:srgbClr val="000000"/>
              </a:solidFill>
              <a:effectLst/>
            </a:endParaRPr>
          </a:p>
        </p:txBody>
      </p:sp>
    </p:spTree>
    <p:custDataLst>
      <p:tags r:id="rId1"/>
    </p:custData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Reliability</a:t>
            </a:r>
            <a:br>
              <a:rPr lang="en-US" altLang="en-US" sz="1600" dirty="0"/>
            </a:br>
            <a:r>
              <a:rPr lang="en-US" dirty="0"/>
              <a:t>TCP Flow Control - Maximum Segment Size (MSS)</a:t>
            </a:r>
            <a:endParaRPr lang="en-US" dirty="0"/>
          </a:p>
        </p:txBody>
      </p:sp>
      <p:sp>
        <p:nvSpPr>
          <p:cNvPr id="2" name="Content Placeholder 1"/>
          <p:cNvSpPr>
            <a:spLocks noGrp="1"/>
          </p:cNvSpPr>
          <p:nvPr>
            <p:ph idx="1"/>
          </p:nvPr>
        </p:nvSpPr>
        <p:spPr>
          <a:xfrm>
            <a:off x="132635" y="703940"/>
            <a:ext cx="3817602" cy="4155319"/>
          </a:xfrm>
        </p:spPr>
        <p:txBody>
          <a:bodyPr/>
          <a:lstStyle/>
          <a:p>
            <a:pPr>
              <a:buFont typeface="Arial" panose="020B0604020202020204" pitchFamily="34" charset="0"/>
              <a:buChar char="•"/>
            </a:pPr>
            <a:r>
              <a:rPr lang="en-US" sz="1600" b="0" i="0" dirty="0">
                <a:effectLst/>
              </a:rPr>
              <a:t>In the figure, the source is transmitting 1,460 bytes of data within each TCP segment. This is the Maximum Segment Size (MSS) that the destination device can receive. </a:t>
            </a:r>
            <a:endParaRPr lang="en-US" sz="1600" dirty="0"/>
          </a:p>
          <a:p>
            <a:pPr>
              <a:buFont typeface="Arial" panose="020B0604020202020204" pitchFamily="34" charset="0"/>
              <a:buChar char="•"/>
            </a:pPr>
            <a:r>
              <a:rPr lang="en-US" sz="1600" dirty="0"/>
              <a:t>The MSS is part of the options field in the TCP header that specifies the largest amount of data, in bytes, that a device can receive in a single TCP segment.</a:t>
            </a:r>
            <a:endParaRPr lang="en-US" sz="1600" dirty="0"/>
          </a:p>
          <a:p>
            <a:pPr>
              <a:buFont typeface="Arial" panose="020B0604020202020204" pitchFamily="34" charset="0"/>
              <a:buChar char="•"/>
            </a:pPr>
            <a:r>
              <a:rPr lang="en-US" sz="1600" dirty="0"/>
              <a:t>The MSS size does not include the TCP header. </a:t>
            </a:r>
            <a:endParaRPr lang="en-US" sz="1600" dirty="0"/>
          </a:p>
          <a:p>
            <a:pPr>
              <a:buFont typeface="Arial" panose="020B0604020202020204" pitchFamily="34" charset="0"/>
              <a:buChar char="•"/>
            </a:pPr>
            <a:r>
              <a:rPr lang="en-US" sz="1600" dirty="0"/>
              <a:t>The MSS is included during the three-way handshake.</a:t>
            </a:r>
            <a:endParaRPr lang="en-US" sz="1600" dirty="0"/>
          </a:p>
          <a:p>
            <a:pPr>
              <a:buFont typeface="Arial" panose="020B0604020202020204" pitchFamily="34" charset="0"/>
              <a:buChar char="•"/>
            </a:pPr>
            <a:endParaRPr lang="en-US" sz="1600" dirty="0"/>
          </a:p>
        </p:txBody>
      </p:sp>
      <p:pic>
        <p:nvPicPr>
          <p:cNvPr id="3" name="Picture 2"/>
          <p:cNvPicPr>
            <a:picLocks noChangeAspect="1"/>
          </p:cNvPicPr>
          <p:nvPr/>
        </p:nvPicPr>
        <p:blipFill>
          <a:blip r:embed="rId1"/>
          <a:stretch>
            <a:fillRect/>
          </a:stretch>
        </p:blipFill>
        <p:spPr>
          <a:xfrm>
            <a:off x="3878987" y="983471"/>
            <a:ext cx="5099022" cy="3420000"/>
          </a:xfrm>
          <a:prstGeom prst="rect">
            <a:avLst/>
          </a:prstGeom>
          <a:ln>
            <a:solidFill>
              <a:schemeClr val="bg1">
                <a:lumMod val="75000"/>
              </a:schemeClr>
            </a:solidFill>
          </a:ln>
        </p:spPr>
      </p:pic>
    </p:spTree>
    <p:custDataLst>
      <p:tags r:id="rId2"/>
    </p:custData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Transport Layer</a:t>
            </a:r>
            <a:br>
              <a:rPr lang="en-US" altLang="en-US" dirty="0"/>
            </a:br>
            <a:r>
              <a:rPr lang="en-US" dirty="0"/>
              <a:t>Transport Layer Responsibilities</a:t>
            </a:r>
            <a:endParaRPr lang="en-US" dirty="0"/>
          </a:p>
        </p:txBody>
      </p:sp>
      <p:sp>
        <p:nvSpPr>
          <p:cNvPr id="2" name="Content Placeholder 1"/>
          <p:cNvSpPr>
            <a:spLocks noGrp="1"/>
          </p:cNvSpPr>
          <p:nvPr>
            <p:ph idx="1"/>
          </p:nvPr>
        </p:nvSpPr>
        <p:spPr>
          <a:xfrm>
            <a:off x="144066" y="741794"/>
            <a:ext cx="4907994" cy="3853066"/>
          </a:xfrm>
        </p:spPr>
        <p:txBody>
          <a:bodyPr/>
          <a:lstStyle/>
          <a:p>
            <a:pPr marL="0" indent="0">
              <a:buNone/>
            </a:pPr>
            <a:r>
              <a:rPr lang="en-US" sz="1600" b="0" i="0" dirty="0">
                <a:effectLst/>
              </a:rPr>
              <a:t>The transport layer has many responsibilities.</a:t>
            </a:r>
            <a:endParaRPr lang="en-US" sz="1600" dirty="0"/>
          </a:p>
          <a:p>
            <a:pPr marL="0" indent="0">
              <a:buNone/>
            </a:pPr>
            <a:r>
              <a:rPr lang="en-US" sz="1600" b="1" dirty="0"/>
              <a:t>Tracking Individual Conversations</a:t>
            </a:r>
            <a:endParaRPr lang="en-US" sz="1600" dirty="0"/>
          </a:p>
          <a:p>
            <a:pPr>
              <a:buFont typeface="Arial" panose="020B0604020202020204" pitchFamily="34" charset="0"/>
              <a:buChar char="•"/>
            </a:pPr>
            <a:r>
              <a:rPr lang="en-US" sz="1600" dirty="0"/>
              <a:t>Each set of data flowing between a source application and a destination application is known as a conversation and is tracked separately. </a:t>
            </a:r>
            <a:endParaRPr lang="en-US" sz="1600" dirty="0"/>
          </a:p>
          <a:p>
            <a:pPr>
              <a:buFont typeface="Arial" panose="020B0604020202020204" pitchFamily="34" charset="0"/>
              <a:buChar char="•"/>
            </a:pPr>
            <a:r>
              <a:rPr lang="en-US" sz="1600" dirty="0"/>
              <a:t>It is the responsibility of the transport layer to maintain and track these multiple conversations.</a:t>
            </a:r>
            <a:endParaRPr lang="en-US" sz="1600" dirty="0"/>
          </a:p>
          <a:p>
            <a:pPr>
              <a:buFont typeface="Arial" panose="020B0604020202020204" pitchFamily="34" charset="0"/>
              <a:buChar char="•"/>
            </a:pPr>
            <a:r>
              <a:rPr lang="en-US" sz="1600" dirty="0"/>
              <a:t>As shown in the figure, a host may have multiple applications that are communicating across the network simultaneously.</a:t>
            </a:r>
            <a:endParaRPr lang="en-US" sz="1600" dirty="0"/>
          </a:p>
          <a:p>
            <a:pPr>
              <a:buFont typeface="Arial" panose="020B0604020202020204" pitchFamily="34" charset="0"/>
              <a:buChar char="•"/>
            </a:pPr>
            <a:r>
              <a:rPr lang="en-US" sz="1600" b="0" i="0" dirty="0">
                <a:effectLst/>
              </a:rPr>
              <a:t>Most networks have a limitation on the amount of data that can be included in a single packet. </a:t>
            </a:r>
            <a:r>
              <a:rPr lang="en-US" sz="1600" dirty="0"/>
              <a:t>Data must be divided into manageable pieces. </a:t>
            </a:r>
            <a:endParaRPr lang="en-US" sz="1600" dirty="0"/>
          </a:p>
        </p:txBody>
      </p:sp>
      <p:pic>
        <p:nvPicPr>
          <p:cNvPr id="4" name="Picture 3"/>
          <p:cNvPicPr>
            <a:picLocks noChangeAspect="1"/>
          </p:cNvPicPr>
          <p:nvPr/>
        </p:nvPicPr>
        <p:blipFill rotWithShape="1">
          <a:blip r:embed="rId1"/>
          <a:srcRect l="16653" t="12947" r="19326" b="8309"/>
          <a:stretch>
            <a:fillRect/>
          </a:stretch>
        </p:blipFill>
        <p:spPr>
          <a:xfrm>
            <a:off x="4916979" y="1659112"/>
            <a:ext cx="4140000" cy="2862911"/>
          </a:xfrm>
          <a:prstGeom prst="rect">
            <a:avLst/>
          </a:prstGeom>
          <a:noFill/>
          <a:ln>
            <a:solidFill>
              <a:schemeClr val="bg1">
                <a:lumMod val="7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Reliability</a:t>
            </a:r>
            <a:br>
              <a:rPr lang="en-US" altLang="en-US" sz="1600" dirty="0"/>
            </a:br>
            <a:r>
              <a:rPr lang="en-US" dirty="0"/>
              <a:t>TCP Flow Control - Maximum Segment Size (MSS) (Contd.)</a:t>
            </a:r>
            <a:endParaRPr lang="en-US" dirty="0"/>
          </a:p>
        </p:txBody>
      </p:sp>
      <p:sp>
        <p:nvSpPr>
          <p:cNvPr id="2" name="Content Placeholder 1"/>
          <p:cNvSpPr>
            <a:spLocks noGrp="1"/>
          </p:cNvSpPr>
          <p:nvPr>
            <p:ph idx="1"/>
          </p:nvPr>
        </p:nvSpPr>
        <p:spPr>
          <a:xfrm>
            <a:off x="144065" y="798945"/>
            <a:ext cx="8844439" cy="1772806"/>
          </a:xfrm>
        </p:spPr>
        <p:txBody>
          <a:bodyPr/>
          <a:lstStyle/>
          <a:p>
            <a:pPr>
              <a:buFont typeface="Arial" panose="020B0604020202020204" pitchFamily="34" charset="0"/>
              <a:buChar char="•"/>
            </a:pPr>
            <a:r>
              <a:rPr lang="en-US" sz="1600" b="0" i="0" dirty="0">
                <a:effectLst/>
              </a:rPr>
              <a:t>A common MSS is 1,460 bytes when using IPv4. A host determines the value of its MSS field by subtracting the IP and TCP headers from the Ethernet maximum transmission unit (MTU).</a:t>
            </a:r>
            <a:endParaRPr lang="en-US" sz="1600" b="0" i="0" dirty="0">
              <a:effectLst/>
            </a:endParaRPr>
          </a:p>
          <a:p>
            <a:pPr>
              <a:buFont typeface="Arial" panose="020B0604020202020204" pitchFamily="34" charset="0"/>
              <a:buChar char="•"/>
            </a:pPr>
            <a:r>
              <a:rPr lang="en-US" sz="1600" b="0" i="0" dirty="0">
                <a:effectLst/>
              </a:rPr>
              <a:t>On an Ethernet interface, the default MTU is 1500 bytes. Subtracting the IPv4 header of 20 bytes and the TCP header of 20 bytes, the default MSS size will be 1460 bytes, as shown in the figure.</a:t>
            </a:r>
            <a:endParaRPr lang="en-US" sz="1600" dirty="0"/>
          </a:p>
        </p:txBody>
      </p:sp>
      <p:pic>
        <p:nvPicPr>
          <p:cNvPr id="3" name="Picture 2"/>
          <p:cNvPicPr>
            <a:picLocks noChangeAspect="1"/>
          </p:cNvPicPr>
          <p:nvPr/>
        </p:nvPicPr>
        <p:blipFill>
          <a:blip r:embed="rId1"/>
          <a:stretch>
            <a:fillRect/>
          </a:stretch>
        </p:blipFill>
        <p:spPr>
          <a:xfrm>
            <a:off x="1151904" y="2298461"/>
            <a:ext cx="6768000" cy="2355925"/>
          </a:xfrm>
          <a:prstGeom prst="rect">
            <a:avLst/>
          </a:prstGeom>
          <a:noFill/>
          <a:ln>
            <a:solidFill>
              <a:schemeClr val="bg1">
                <a:lumMod val="75000"/>
              </a:schemeClr>
            </a:solidFill>
          </a:ln>
        </p:spPr>
      </p:pic>
    </p:spTree>
    <p:custDataLst>
      <p:tags r:id="rId2"/>
    </p:custData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Reliability</a:t>
            </a:r>
            <a:br>
              <a:rPr lang="en-US" altLang="en-US" sz="1600" dirty="0"/>
            </a:br>
            <a:r>
              <a:rPr lang="en-US" dirty="0"/>
              <a:t>TCP Flow Control - Congestion Avoidance</a:t>
            </a:r>
            <a:endParaRPr lang="en-US" dirty="0"/>
          </a:p>
        </p:txBody>
      </p:sp>
      <p:sp>
        <p:nvSpPr>
          <p:cNvPr id="2" name="Content Placeholder 1"/>
          <p:cNvSpPr>
            <a:spLocks noGrp="1"/>
          </p:cNvSpPr>
          <p:nvPr>
            <p:ph idx="1"/>
          </p:nvPr>
        </p:nvSpPr>
        <p:spPr>
          <a:xfrm>
            <a:off x="155497" y="761873"/>
            <a:ext cx="8833008" cy="3871910"/>
          </a:xfrm>
        </p:spPr>
        <p:txBody>
          <a:bodyPr/>
          <a:lstStyle/>
          <a:p>
            <a:pPr algn="l">
              <a:spcBef>
                <a:spcPts val="300"/>
              </a:spcBef>
              <a:spcAft>
                <a:spcPts val="300"/>
              </a:spcAft>
              <a:buFont typeface="Arial" panose="020B0604020202020204" pitchFamily="34" charset="0"/>
              <a:buChar char="•"/>
            </a:pPr>
            <a:r>
              <a:rPr lang="en-US" sz="1600" b="0" i="0" dirty="0">
                <a:effectLst/>
              </a:rPr>
              <a:t>When congestion occurs on a network, it results in packets being discarded by the overloaded router. </a:t>
            </a:r>
            <a:endParaRPr lang="en-US" sz="1600" b="0" i="0" dirty="0">
              <a:effectLst/>
            </a:endParaRPr>
          </a:p>
          <a:p>
            <a:pPr algn="l">
              <a:spcBef>
                <a:spcPts val="300"/>
              </a:spcBef>
              <a:spcAft>
                <a:spcPts val="300"/>
              </a:spcAft>
              <a:buFont typeface="Arial" panose="020B0604020202020204" pitchFamily="34" charset="0"/>
              <a:buChar char="•"/>
            </a:pPr>
            <a:r>
              <a:rPr lang="en-US" sz="1600" b="0" i="0" dirty="0">
                <a:effectLst/>
              </a:rPr>
              <a:t>When packets containing TCP segments do not reach their destination, they are left unacknowledged. </a:t>
            </a:r>
            <a:endParaRPr lang="en-US" sz="1600" b="0" i="0" dirty="0">
              <a:effectLst/>
            </a:endParaRPr>
          </a:p>
          <a:p>
            <a:pPr algn="l">
              <a:spcBef>
                <a:spcPts val="300"/>
              </a:spcBef>
              <a:spcAft>
                <a:spcPts val="300"/>
              </a:spcAft>
              <a:buFont typeface="Arial" panose="020B0604020202020204" pitchFamily="34" charset="0"/>
              <a:buChar char="•"/>
            </a:pPr>
            <a:r>
              <a:rPr lang="en-US" sz="1600" b="0" i="0" dirty="0">
                <a:effectLst/>
              </a:rPr>
              <a:t>By determining the rate at which TCP segments are sent but not acknowledged, the source can assume a certain level of network congestion.</a:t>
            </a:r>
            <a:endParaRPr lang="en-US" sz="1600" b="0" i="0" dirty="0">
              <a:effectLst/>
            </a:endParaRPr>
          </a:p>
          <a:p>
            <a:pPr algn="l">
              <a:spcBef>
                <a:spcPts val="300"/>
              </a:spcBef>
              <a:spcAft>
                <a:spcPts val="300"/>
              </a:spcAft>
              <a:buFont typeface="Arial" panose="020B0604020202020204" pitchFamily="34" charset="0"/>
              <a:buChar char="•"/>
            </a:pPr>
            <a:r>
              <a:rPr lang="en-US" sz="1600" b="0" i="0" dirty="0">
                <a:effectLst/>
              </a:rPr>
              <a:t>Whenever there is congestion, retransmission of lost TCP segments from the source will occur.</a:t>
            </a:r>
            <a:endParaRPr lang="en-US" sz="1600" b="0" i="0" dirty="0">
              <a:effectLst/>
            </a:endParaRPr>
          </a:p>
          <a:p>
            <a:pPr algn="l">
              <a:spcBef>
                <a:spcPts val="300"/>
              </a:spcBef>
              <a:spcAft>
                <a:spcPts val="300"/>
              </a:spcAft>
              <a:buFont typeface="Arial" panose="020B0604020202020204" pitchFamily="34" charset="0"/>
              <a:buChar char="•"/>
            </a:pPr>
            <a:r>
              <a:rPr lang="en-US" sz="1600" b="0" i="0" dirty="0">
                <a:effectLst/>
              </a:rPr>
              <a:t>If the retransmission is not properly controlled, the additional retransmission of the TCP segments can make the congestion even worse. </a:t>
            </a:r>
            <a:endParaRPr lang="en-US" sz="1600" b="0" i="0" dirty="0">
              <a:effectLst/>
            </a:endParaRPr>
          </a:p>
          <a:p>
            <a:pPr algn="l">
              <a:spcBef>
                <a:spcPts val="300"/>
              </a:spcBef>
              <a:spcAft>
                <a:spcPts val="300"/>
              </a:spcAft>
              <a:buFont typeface="Arial" panose="020B0604020202020204" pitchFamily="34" charset="0"/>
              <a:buChar char="•"/>
            </a:pPr>
            <a:r>
              <a:rPr lang="en-US" sz="1600" b="0" i="0" dirty="0">
                <a:effectLst/>
              </a:rPr>
              <a:t>Not only are new packets with TCP segments introduced into the network, but the feedback effect of the retransmitted TCP segments that were lost will also add to the congestion. </a:t>
            </a:r>
            <a:endParaRPr lang="en-US" sz="1600" b="0" i="0" dirty="0">
              <a:effectLst/>
            </a:endParaRPr>
          </a:p>
          <a:p>
            <a:pPr algn="l">
              <a:spcBef>
                <a:spcPts val="300"/>
              </a:spcBef>
              <a:spcAft>
                <a:spcPts val="300"/>
              </a:spcAft>
              <a:buFont typeface="Arial" panose="020B0604020202020204" pitchFamily="34" charset="0"/>
              <a:buChar char="•"/>
            </a:pPr>
            <a:r>
              <a:rPr lang="en-US" sz="1600" b="0" i="0" dirty="0">
                <a:effectLst/>
              </a:rPr>
              <a:t>To avoid and control congestion, TCP employs several congestion handling mechanisms, timers, and algorithms.</a:t>
            </a:r>
            <a:endParaRPr lang="en-US" sz="1600" b="0" i="0" dirty="0">
              <a:effectLst/>
            </a:endParaRPr>
          </a:p>
        </p:txBody>
      </p:sp>
    </p:spTree>
    <p:custDataLst>
      <p:tags r:id="rId1"/>
    </p:custData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Reliability</a:t>
            </a:r>
            <a:br>
              <a:rPr lang="en-US" altLang="en-US" sz="1600" dirty="0"/>
            </a:br>
            <a:r>
              <a:rPr lang="en-US" dirty="0"/>
              <a:t>TCP Flow Control - Congestion Avoidance (Contd.)</a:t>
            </a:r>
            <a:endParaRPr lang="en-US" dirty="0"/>
          </a:p>
        </p:txBody>
      </p:sp>
      <p:sp>
        <p:nvSpPr>
          <p:cNvPr id="2" name="Content Placeholder 1"/>
          <p:cNvSpPr>
            <a:spLocks noGrp="1"/>
          </p:cNvSpPr>
          <p:nvPr>
            <p:ph idx="1"/>
          </p:nvPr>
        </p:nvSpPr>
        <p:spPr>
          <a:xfrm>
            <a:off x="144065" y="737159"/>
            <a:ext cx="4217869" cy="4150246"/>
          </a:xfrm>
        </p:spPr>
        <p:txBody>
          <a:bodyPr/>
          <a:lstStyle/>
          <a:p>
            <a:pPr>
              <a:buFont typeface="Arial" panose="020B0604020202020204" pitchFamily="34" charset="0"/>
              <a:buChar char="•"/>
            </a:pPr>
            <a:r>
              <a:rPr lang="en-US" sz="1600" dirty="0"/>
              <a:t>If the source determines that the TCP segments are either not being acknowledged or not acknowledged in a timely manner, then it can reduce the number of bytes it sends before receiving an acknowledgment. </a:t>
            </a:r>
            <a:endParaRPr lang="en-US" sz="1600" dirty="0"/>
          </a:p>
          <a:p>
            <a:pPr>
              <a:buFont typeface="Arial" panose="020B0604020202020204" pitchFamily="34" charset="0"/>
              <a:buChar char="•"/>
            </a:pPr>
            <a:r>
              <a:rPr lang="en-US" sz="1600" dirty="0"/>
              <a:t>As shown in the figure, PC A senses there is congestion and therefore, reduces the number of bytes it sends before receiving an acknowledgment from PC B.</a:t>
            </a:r>
            <a:endParaRPr lang="en-US" sz="1600" dirty="0"/>
          </a:p>
          <a:p>
            <a:pPr>
              <a:buFont typeface="Arial" panose="020B0604020202020204" pitchFamily="34" charset="0"/>
              <a:buChar char="•"/>
            </a:pPr>
            <a:r>
              <a:rPr lang="en-US" sz="1600" dirty="0"/>
              <a:t>Acknowledgment numbers are for the next expected byte and not for a segment. The segment numbers used are simplified for illustration purposes.</a:t>
            </a:r>
            <a:endParaRPr lang="en-US" sz="1600" dirty="0"/>
          </a:p>
        </p:txBody>
      </p:sp>
      <p:pic>
        <p:nvPicPr>
          <p:cNvPr id="3" name="Picture 2"/>
          <p:cNvPicPr>
            <a:picLocks noChangeAspect="1"/>
          </p:cNvPicPr>
          <p:nvPr/>
        </p:nvPicPr>
        <p:blipFill rotWithShape="1">
          <a:blip r:embed="rId1"/>
          <a:srcRect l="11457" r="5650" b="11897"/>
          <a:stretch>
            <a:fillRect/>
          </a:stretch>
        </p:blipFill>
        <p:spPr>
          <a:xfrm>
            <a:off x="4212000" y="1062628"/>
            <a:ext cx="4788000" cy="3397139"/>
          </a:xfrm>
          <a:prstGeom prst="rect">
            <a:avLst/>
          </a:prstGeom>
          <a:noFill/>
          <a:ln>
            <a:solidFill>
              <a:schemeClr val="bg1">
                <a:lumMod val="75000"/>
              </a:schemeClr>
            </a:solidFill>
          </a:ln>
        </p:spPr>
      </p:pic>
    </p:spTree>
    <p:custDataLst>
      <p:tags r:id="rId2"/>
    </p:custData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Transport Layer Reliability</a:t>
            </a:r>
            <a:br>
              <a:rPr lang="en-US" altLang="en-US" sz="1600" dirty="0"/>
            </a:br>
            <a:r>
              <a:rPr lang="en-US" dirty="0"/>
              <a:t>Lab – Exploring Nmap</a:t>
            </a:r>
            <a:endParaRPr lang="en-US" dirty="0"/>
          </a:p>
        </p:txBody>
      </p:sp>
      <p:sp>
        <p:nvSpPr>
          <p:cNvPr id="2" name="Content Placeholder 1"/>
          <p:cNvSpPr>
            <a:spLocks noGrp="1"/>
          </p:cNvSpPr>
          <p:nvPr>
            <p:ph idx="1"/>
          </p:nvPr>
        </p:nvSpPr>
        <p:spPr>
          <a:xfrm>
            <a:off x="144065" y="798945"/>
            <a:ext cx="8844439" cy="1772806"/>
          </a:xfrm>
        </p:spPr>
        <p:txBody>
          <a:bodyPr/>
          <a:lstStyle/>
          <a:p>
            <a:pPr>
              <a:buFont typeface="Arial" panose="020B0604020202020204" pitchFamily="34" charset="0"/>
              <a:buChar char="•"/>
            </a:pPr>
            <a:r>
              <a:rPr lang="en-US" sz="1800" b="0" i="0" dirty="0">
                <a:effectLst/>
              </a:rPr>
              <a:t>Port scanning is usually part of a reconnaissance attack.</a:t>
            </a:r>
            <a:endParaRPr lang="en-US" sz="1800" b="0" i="0" dirty="0">
              <a:effectLst/>
            </a:endParaRPr>
          </a:p>
          <a:p>
            <a:pPr>
              <a:buFont typeface="Arial" panose="020B0604020202020204" pitchFamily="34" charset="0"/>
              <a:buChar char="•"/>
            </a:pPr>
            <a:r>
              <a:rPr lang="en-US" sz="1800" b="0" i="0" dirty="0">
                <a:effectLst/>
              </a:rPr>
              <a:t>There are a variety of port scanning methods that can be used.</a:t>
            </a:r>
            <a:endParaRPr lang="en-US" sz="1800" b="0" i="0" dirty="0">
              <a:effectLst/>
            </a:endParaRPr>
          </a:p>
          <a:p>
            <a:pPr>
              <a:buFont typeface="Arial" panose="020B0604020202020204" pitchFamily="34" charset="0"/>
              <a:buChar char="•"/>
            </a:pPr>
            <a:r>
              <a:rPr lang="en-US" sz="1800" b="0" i="0" dirty="0">
                <a:effectLst/>
              </a:rPr>
              <a:t>We will explore how to use the Nmap utility. Nmap is a powerful network utility that is used for network discovery and security auditing.</a:t>
            </a:r>
            <a:endParaRPr lang="en-US" sz="1800" b="0" i="0" dirty="0">
              <a:effectLst/>
            </a:endParaRPr>
          </a:p>
          <a:p>
            <a:pPr marL="0" indent="0">
              <a:buFont typeface="Arial" panose="020B0604020202020204" pitchFamily="34" charset="0"/>
              <a:buNone/>
            </a:pPr>
            <a:r>
              <a:rPr lang="en-US" sz="1800" u="sng" dirty="0"/>
              <a:t>NMAP</a:t>
            </a:r>
            <a:endParaRPr lang="en-US" sz="1800" u="sng" dirty="0"/>
          </a:p>
          <a:p>
            <a:pPr marL="0" indent="0">
              <a:buFont typeface="Arial" panose="020B0604020202020204" pitchFamily="34" charset="0"/>
              <a:buNone/>
            </a:pPr>
            <a:r>
              <a:rPr lang="en-US" sz="1200" dirty="0"/>
              <a:t>- OS fingerprinting</a:t>
            </a:r>
            <a:endParaRPr lang="en-US" sz="1200" dirty="0"/>
          </a:p>
          <a:p>
            <a:pPr marL="0" indent="0">
              <a:buFont typeface="Arial" panose="020B0604020202020204" pitchFamily="34" charset="0"/>
              <a:buNone/>
            </a:pPr>
            <a:r>
              <a:rPr lang="en-US" sz="1200" dirty="0"/>
              <a:t>- Open ports/closed ports</a:t>
            </a:r>
            <a:endParaRPr lang="en-US" sz="1200" dirty="0"/>
          </a:p>
          <a:p>
            <a:pPr marL="0" indent="0">
              <a:buFont typeface="Arial" panose="020B0604020202020204" pitchFamily="34" charset="0"/>
              <a:buNone/>
            </a:pPr>
            <a:r>
              <a:rPr lang="en-US" sz="1200" dirty="0"/>
              <a:t>-Network Topology</a:t>
            </a:r>
            <a:endParaRPr lang="en-US" sz="1200" dirty="0"/>
          </a:p>
          <a:p>
            <a:pPr marL="0" indent="0">
              <a:buFont typeface="Arial" panose="020B0604020202020204" pitchFamily="34" charset="0"/>
              <a:buNone/>
            </a:pPr>
            <a:r>
              <a:rPr lang="en-US" sz="1200" dirty="0"/>
              <a:t>-Running Services</a:t>
            </a:r>
            <a:endParaRPr lang="en-US" sz="1200" dirty="0"/>
          </a:p>
          <a:p>
            <a:pPr marL="0" indent="0">
              <a:buFont typeface="Arial" panose="020B0604020202020204" pitchFamily="34" charset="0"/>
              <a:buNone/>
            </a:pPr>
            <a:r>
              <a:rPr lang="en-US" sz="1200" dirty="0"/>
              <a:t>- Network Adaptor Details( Make &amp; Model), MAC Address</a:t>
            </a:r>
            <a:endParaRPr lang="en-US" sz="1200" dirty="0"/>
          </a:p>
          <a:p>
            <a:pPr marL="0" indent="0">
              <a:buFont typeface="Arial" panose="020B0604020202020204" pitchFamily="34" charset="0"/>
              <a:buNone/>
            </a:pPr>
            <a:r>
              <a:rPr lang="en-US" sz="1200" dirty="0"/>
              <a:t>- Device Usernames, Workgroups</a:t>
            </a:r>
            <a:endParaRPr lang="en-US" sz="1200" dirty="0"/>
          </a:p>
        </p:txBody>
      </p:sp>
    </p:spTree>
    <p:custDataLst>
      <p:tags r:id="rId1"/>
    </p:custData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499732"/>
            <a:ext cx="7372215" cy="1802391"/>
          </a:xfrm>
        </p:spPr>
        <p:txBody>
          <a:bodyPr/>
          <a:lstStyle/>
          <a:p>
            <a:r>
              <a:rPr lang="en-US" dirty="0">
                <a:solidFill>
                  <a:schemeClr val="accent5">
                    <a:lumMod val="40000"/>
                    <a:lumOff val="60000"/>
                  </a:schemeClr>
                </a:solidFill>
              </a:rPr>
              <a:t>9.4 The Transport Layer Summary</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The Transport Layer Summary</a:t>
            </a:r>
            <a:br>
              <a:rPr lang="en-US" altLang="en-US" sz="1600" dirty="0"/>
            </a:br>
            <a:r>
              <a:rPr lang="en-US" dirty="0"/>
              <a:t>What Did I Learn in this Module?</a:t>
            </a:r>
            <a:endParaRPr lang="en-US" dirty="0"/>
          </a:p>
        </p:txBody>
      </p:sp>
      <p:sp>
        <p:nvSpPr>
          <p:cNvPr id="2" name="Content Placeholder 1"/>
          <p:cNvSpPr>
            <a:spLocks noGrp="1"/>
          </p:cNvSpPr>
          <p:nvPr>
            <p:ph idx="1"/>
          </p:nvPr>
        </p:nvSpPr>
        <p:spPr>
          <a:xfrm>
            <a:off x="144065" y="797612"/>
            <a:ext cx="8844439" cy="3854079"/>
          </a:xfrm>
        </p:spPr>
        <p:txBody>
          <a:bodyPr/>
          <a:lstStyle/>
          <a:p>
            <a:pPr>
              <a:spcBef>
                <a:spcPts val="300"/>
              </a:spcBef>
              <a:spcAft>
                <a:spcPts val="300"/>
              </a:spcAft>
              <a:buFont typeface="Arial" panose="020B0604020202020204" pitchFamily="34" charset="0"/>
              <a:buChar char="•"/>
            </a:pPr>
            <a:r>
              <a:rPr lang="en-US" sz="1600" dirty="0"/>
              <a:t>The transport layer is the link between the application layer and the lower layers of the OSI model that are responsible for network transmission.</a:t>
            </a:r>
            <a:endParaRPr lang="en-US" sz="1600" dirty="0"/>
          </a:p>
          <a:p>
            <a:pPr>
              <a:spcBef>
                <a:spcPts val="300"/>
              </a:spcBef>
              <a:spcAft>
                <a:spcPts val="300"/>
              </a:spcAft>
              <a:buFont typeface="Arial" panose="020B0604020202020204" pitchFamily="34" charset="0"/>
              <a:buChar char="•"/>
            </a:pPr>
            <a:r>
              <a:rPr lang="en-US" sz="1600" b="0" i="0" dirty="0">
                <a:effectLst/>
              </a:rPr>
              <a:t>The transport layer includes TCP and UDP. Transport layer protocols specify how to transfer messages between hosts and is responsible for managing reliability requirements of a conversation. </a:t>
            </a:r>
            <a:endParaRPr lang="en-US" sz="1600" b="1" dirty="0"/>
          </a:p>
          <a:p>
            <a:pPr>
              <a:spcBef>
                <a:spcPts val="300"/>
              </a:spcBef>
              <a:spcAft>
                <a:spcPts val="300"/>
              </a:spcAft>
              <a:buFont typeface="Arial" panose="020B0604020202020204" pitchFamily="34" charset="0"/>
              <a:buChar char="•"/>
            </a:pPr>
            <a:r>
              <a:rPr lang="en-US" sz="1600" dirty="0"/>
              <a:t>The transport layer is responsible for tracking conversations (sessions), segmenting data and reassembling segments, adding segment header information, identifying applications, and conversation multiplexing.</a:t>
            </a:r>
            <a:endParaRPr lang="en-US" sz="1600" dirty="0"/>
          </a:p>
          <a:p>
            <a:pPr>
              <a:spcBef>
                <a:spcPts val="300"/>
              </a:spcBef>
              <a:spcAft>
                <a:spcPts val="300"/>
              </a:spcAft>
              <a:buFont typeface="Arial" panose="020B0604020202020204" pitchFamily="34" charset="0"/>
              <a:buChar char="•"/>
            </a:pPr>
            <a:r>
              <a:rPr lang="en-US" sz="1600" b="0" i="0" dirty="0">
                <a:effectLst/>
              </a:rPr>
              <a:t>TCP is stateful and reliable. It acknowledges data, resends lost data, and delivers data in sequenced order. TCP is used for email and the web. </a:t>
            </a:r>
            <a:endParaRPr lang="en-US" sz="1600" b="0" i="0" dirty="0">
              <a:effectLst/>
            </a:endParaRPr>
          </a:p>
          <a:p>
            <a:pPr>
              <a:spcBef>
                <a:spcPts val="300"/>
              </a:spcBef>
              <a:spcAft>
                <a:spcPts val="300"/>
              </a:spcAft>
              <a:buFont typeface="Arial" panose="020B0604020202020204" pitchFamily="34" charset="0"/>
              <a:buChar char="•"/>
            </a:pPr>
            <a:r>
              <a:rPr lang="en-US" sz="1600" b="0" i="0" dirty="0">
                <a:effectLst/>
              </a:rPr>
              <a:t>UDP is stateless and fast. It has low overhead, does not requires acknowledgments, does not resend lost data, and processes data in the order in which it arrives. UDP is used for VoIP and DNS.</a:t>
            </a:r>
            <a:endParaRPr lang="en-US" sz="1600" b="0" i="0" dirty="0">
              <a:effectLst/>
            </a:endParaRPr>
          </a:p>
          <a:p>
            <a:pPr>
              <a:spcBef>
                <a:spcPts val="300"/>
              </a:spcBef>
              <a:spcAft>
                <a:spcPts val="300"/>
              </a:spcAft>
              <a:buFont typeface="Arial" panose="020B0604020202020204" pitchFamily="34" charset="0"/>
              <a:buChar char="•"/>
            </a:pPr>
            <a:endParaRPr lang="en-US" sz="1600" dirty="0"/>
          </a:p>
          <a:p>
            <a:pPr>
              <a:spcBef>
                <a:spcPts val="300"/>
              </a:spcBef>
              <a:spcAft>
                <a:spcPts val="300"/>
              </a:spcAft>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55496" y="2818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pPr fontAlgn="ctr"/>
            <a:r>
              <a:rPr lang="en-US" sz="1600" dirty="0"/>
              <a:t>The Transport Layer Summary</a:t>
            </a:r>
            <a:br>
              <a:rPr lang="en-US" altLang="en-US" sz="1600" dirty="0"/>
            </a:br>
            <a:r>
              <a:rPr lang="en-US" dirty="0"/>
              <a:t>What Did I Learn in this Module? (Contd.)</a:t>
            </a:r>
            <a:endParaRPr lang="en-US" dirty="0"/>
          </a:p>
        </p:txBody>
      </p:sp>
      <p:sp>
        <p:nvSpPr>
          <p:cNvPr id="2" name="Content Placeholder 1"/>
          <p:cNvSpPr>
            <a:spLocks noGrp="1"/>
          </p:cNvSpPr>
          <p:nvPr>
            <p:ph idx="1"/>
          </p:nvPr>
        </p:nvSpPr>
        <p:spPr>
          <a:xfrm>
            <a:off x="144065" y="702612"/>
            <a:ext cx="8844439" cy="3854079"/>
          </a:xfrm>
        </p:spPr>
        <p:txBody>
          <a:bodyPr/>
          <a:lstStyle/>
          <a:p>
            <a:pPr>
              <a:spcBef>
                <a:spcPts val="300"/>
              </a:spcBef>
              <a:spcAft>
                <a:spcPts val="300"/>
              </a:spcAft>
              <a:buFont typeface="Arial" panose="020B0604020202020204" pitchFamily="34" charset="0"/>
              <a:buChar char="•"/>
            </a:pPr>
            <a:r>
              <a:rPr lang="en-US" sz="1600" b="0" i="0" dirty="0">
                <a:effectLst/>
              </a:rPr>
              <a:t>The TCP and UDP transport layer protocols use port numbers to manage multiple simultaneous conversations. This is why the TCP and UDP header fields identify a source and destination application port number. </a:t>
            </a:r>
            <a:endParaRPr lang="en-US" sz="1600" dirty="0"/>
          </a:p>
          <a:p>
            <a:pPr>
              <a:spcBef>
                <a:spcPts val="300"/>
              </a:spcBef>
              <a:spcAft>
                <a:spcPts val="300"/>
              </a:spcAft>
              <a:buFont typeface="Arial" panose="020B0604020202020204" pitchFamily="34" charset="0"/>
              <a:buChar char="•"/>
            </a:pPr>
            <a:r>
              <a:rPr lang="en-US" sz="1600" dirty="0"/>
              <a:t>The three-way handshake </a:t>
            </a:r>
            <a:r>
              <a:rPr lang="en-US" sz="1600" b="0" i="0" dirty="0">
                <a:effectLst/>
              </a:rPr>
              <a:t>establishes that the destination device is present on the network. It verifies that the destination device has an active service that is accepting requests on the destination port number that the initiating client intends to use. </a:t>
            </a:r>
            <a:endParaRPr lang="en-US" sz="1600" b="0" i="0" dirty="0">
              <a:effectLst/>
            </a:endParaRPr>
          </a:p>
          <a:p>
            <a:pPr>
              <a:spcBef>
                <a:spcPts val="300"/>
              </a:spcBef>
              <a:spcAft>
                <a:spcPts val="300"/>
              </a:spcAft>
              <a:buFont typeface="Arial" panose="020B0604020202020204" pitchFamily="34" charset="0"/>
              <a:buChar char="•"/>
            </a:pPr>
            <a:r>
              <a:rPr lang="en-US" sz="1600" b="0" i="0" dirty="0">
                <a:effectLst/>
              </a:rPr>
              <a:t>The six control bits flags are: URG, ACK, PSH, RST, SYN, and FIN and are used to identify the function of TCP messages that are sent.</a:t>
            </a:r>
            <a:endParaRPr lang="en-US" sz="1600" dirty="0"/>
          </a:p>
          <a:p>
            <a:pPr>
              <a:spcBef>
                <a:spcPts val="300"/>
              </a:spcBef>
              <a:spcAft>
                <a:spcPts val="300"/>
              </a:spcAft>
              <a:buFont typeface="Arial" panose="020B0604020202020204" pitchFamily="34" charset="0"/>
              <a:buChar char="•"/>
            </a:pPr>
            <a:r>
              <a:rPr lang="en-US" sz="1600" dirty="0"/>
              <a:t>For the original message to be understood by the recipient, all the data must be received and the data in these segments must be reassembled into the original order.</a:t>
            </a:r>
            <a:endParaRPr lang="en-US" sz="1600" dirty="0"/>
          </a:p>
          <a:p>
            <a:pPr>
              <a:spcBef>
                <a:spcPts val="300"/>
              </a:spcBef>
              <a:spcAft>
                <a:spcPts val="300"/>
              </a:spcAft>
              <a:buFont typeface="Arial" panose="020B0604020202020204" pitchFamily="34" charset="0"/>
              <a:buChar char="•"/>
            </a:pPr>
            <a:r>
              <a:rPr lang="en-US" sz="1600" b="0" i="0" dirty="0">
                <a:effectLst/>
              </a:rPr>
              <a:t>Host operating systems today typically employ an optional TCP feature called selective acknowledgment (SACK), which is negotiated during the three-way handshake.</a:t>
            </a:r>
            <a:endParaRPr lang="en-US" sz="1600" dirty="0"/>
          </a:p>
          <a:p>
            <a:pPr>
              <a:spcBef>
                <a:spcPts val="300"/>
              </a:spcBef>
              <a:spcAft>
                <a:spcPts val="300"/>
              </a:spcAft>
              <a:buFont typeface="Arial" panose="020B0604020202020204" pitchFamily="34" charset="0"/>
              <a:buChar char="•"/>
            </a:pPr>
            <a:r>
              <a:rPr lang="en-US" sz="1600" dirty="0"/>
              <a:t>Flow control helps maintain the reliability of TCP transmission by adjusting the rate of data flow between source and destination.</a:t>
            </a:r>
            <a:endParaRPr lang="en-US" sz="1600" dirty="0"/>
          </a:p>
          <a:p>
            <a:pPr>
              <a:spcBef>
                <a:spcPts val="300"/>
              </a:spcBef>
              <a:spcAft>
                <a:spcPts val="300"/>
              </a:spcAft>
              <a:buFont typeface="Arial" panose="020B0604020202020204" pitchFamily="34" charset="0"/>
              <a:buChar char="•"/>
            </a:pPr>
            <a:endParaRPr lang="en-US" sz="1600" dirty="0"/>
          </a:p>
        </p:txBody>
      </p:sp>
    </p:spTree>
    <p:custDataLst>
      <p:tags r:id="rId1"/>
    </p:custDataLst>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1" y="41393"/>
            <a:ext cx="9144000" cy="627347"/>
          </a:xfrm>
        </p:spPr>
        <p:txBody>
          <a:bodyPr/>
          <a:lstStyle/>
          <a:p>
            <a:pPr marL="95250"/>
            <a:r>
              <a:rPr lang="en-US" altLang="en-US" sz="1600" dirty="0"/>
              <a:t>Module 9</a:t>
            </a:r>
            <a:br>
              <a:rPr lang="en-US" altLang="en-US" dirty="0"/>
            </a:br>
            <a:r>
              <a:rPr lang="en-US" altLang="en-US" dirty="0"/>
              <a:t>New Terms and Commands</a:t>
            </a:r>
            <a:endParaRPr lang="en-US" dirty="0"/>
          </a:p>
        </p:txBody>
      </p:sp>
      <p:graphicFrame>
        <p:nvGraphicFramePr>
          <p:cNvPr id="4" name="Content Placeholder 2"/>
          <p:cNvGraphicFramePr/>
          <p:nvPr/>
        </p:nvGraphicFramePr>
        <p:xfrm>
          <a:off x="308759" y="1188627"/>
          <a:ext cx="8526483" cy="1566448"/>
        </p:xfrm>
        <a:graphic>
          <a:graphicData uri="http://schemas.openxmlformats.org/drawingml/2006/table">
            <a:tbl>
              <a:tblPr firstRow="1" bandRow="1">
                <a:tableStyleId>{F5AB1C69-6EDB-4FF4-983F-18BD219EF322}</a:tableStyleId>
              </a:tblPr>
              <a:tblGrid>
                <a:gridCol w="3859480"/>
                <a:gridCol w="4667003"/>
              </a:tblGrid>
              <a:tr h="1566448">
                <a:tc>
                  <a:txBody>
                    <a:bodyPr/>
                    <a:lstStyle/>
                    <a:p>
                      <a:pPr marL="285750" marR="0" lvl="0" indent="-285750" algn="l" defTabSz="685800" rtl="0" eaLnBrk="1" fontAlgn="auto" latinLnBrk="0" hangingPunct="1">
                        <a:lnSpc>
                          <a:spcPct val="120000"/>
                        </a:lnSpc>
                        <a:spcBef>
                          <a:spcPts val="0"/>
                        </a:spcBef>
                        <a:spcAft>
                          <a:spcPts val="0"/>
                        </a:spcAft>
                        <a:buClrTx/>
                        <a:buSzPct val="100000"/>
                        <a:buFont typeface="Arial" panose="020B0604020202020204" pitchFamily="34" charset="0"/>
                        <a:buChar char="•"/>
                        <a:defRPr/>
                      </a:pPr>
                      <a:r>
                        <a:rPr lang="en-IN" sz="1600" b="0" i="0" kern="1200" dirty="0">
                          <a:solidFill>
                            <a:srgbClr val="000000"/>
                          </a:solidFill>
                          <a:effectLst/>
                          <a:latin typeface="+mn-lt"/>
                          <a:ea typeface="+mn-ea"/>
                          <a:cs typeface="+mn-cs"/>
                        </a:rPr>
                        <a:t>Transmission Control Protocol (TCP)</a:t>
                      </a:r>
                      <a:endParaRPr lang="en-IN" sz="1600" b="0" i="0" kern="1200" dirty="0">
                        <a:solidFill>
                          <a:srgbClr val="000000"/>
                        </a:solidFill>
                        <a:effectLst/>
                        <a:latin typeface="+mn-lt"/>
                        <a:ea typeface="+mn-ea"/>
                        <a:cs typeface="+mn-cs"/>
                      </a:endParaRPr>
                    </a:p>
                    <a:p>
                      <a:pPr marL="285750" marR="0" lvl="0" indent="-285750" algn="l" defTabSz="685800" rtl="0" eaLnBrk="1" fontAlgn="auto" latinLnBrk="0" hangingPunct="1">
                        <a:lnSpc>
                          <a:spcPct val="120000"/>
                        </a:lnSpc>
                        <a:spcBef>
                          <a:spcPts val="0"/>
                        </a:spcBef>
                        <a:spcAft>
                          <a:spcPts val="0"/>
                        </a:spcAft>
                        <a:buClrTx/>
                        <a:buSzPct val="100000"/>
                        <a:buFont typeface="Arial" panose="020B0604020202020204" pitchFamily="34" charset="0"/>
                        <a:buChar char="•"/>
                        <a:defRPr/>
                      </a:pPr>
                      <a:r>
                        <a:rPr lang="en-IN" sz="1600" b="0" i="0" kern="1200" dirty="0">
                          <a:solidFill>
                            <a:srgbClr val="000000"/>
                          </a:solidFill>
                          <a:effectLst/>
                          <a:latin typeface="+mn-lt"/>
                          <a:ea typeface="+mn-ea"/>
                          <a:cs typeface="+mn-cs"/>
                        </a:rPr>
                        <a:t>User Datagram Protocol (UDP)</a:t>
                      </a:r>
                      <a:endParaRPr lang="en-IN" sz="1600" b="0" i="0" kern="1200" dirty="0">
                        <a:solidFill>
                          <a:srgbClr val="000000"/>
                        </a:solidFill>
                        <a:effectLst/>
                        <a:latin typeface="+mn-lt"/>
                        <a:ea typeface="+mn-ea"/>
                        <a:cs typeface="+mn-cs"/>
                      </a:endParaRPr>
                    </a:p>
                    <a:p>
                      <a:pPr marL="285750" marR="0" lvl="0" indent="-285750" algn="l" defTabSz="685800" rtl="0" eaLnBrk="1" fontAlgn="auto" latinLnBrk="0" hangingPunct="1">
                        <a:lnSpc>
                          <a:spcPct val="120000"/>
                        </a:lnSpc>
                        <a:spcBef>
                          <a:spcPts val="0"/>
                        </a:spcBef>
                        <a:spcAft>
                          <a:spcPts val="0"/>
                        </a:spcAft>
                        <a:buClrTx/>
                        <a:buSzPct val="100000"/>
                        <a:buFont typeface="Arial" panose="020B0604020202020204" pitchFamily="34" charset="0"/>
                        <a:buChar char="•"/>
                        <a:defRPr/>
                      </a:pPr>
                      <a:r>
                        <a:rPr lang="en-IN" sz="1600" b="0" i="0" kern="1200" dirty="0">
                          <a:solidFill>
                            <a:srgbClr val="000000"/>
                          </a:solidFill>
                          <a:effectLst/>
                          <a:latin typeface="+mn-lt"/>
                          <a:ea typeface="+mn-ea"/>
                          <a:cs typeface="+mn-cs"/>
                        </a:rPr>
                        <a:t>Socket Pairs</a:t>
                      </a:r>
                      <a:endParaRPr lang="en-IN" sz="1600" b="0" i="0" kern="1200" dirty="0">
                        <a:solidFill>
                          <a:srgbClr val="000000"/>
                        </a:solidFill>
                        <a:effectLst/>
                        <a:latin typeface="+mn-lt"/>
                        <a:ea typeface="+mn-ea"/>
                        <a:cs typeface="+mn-cs"/>
                      </a:endParaRPr>
                    </a:p>
                    <a:p>
                      <a:pPr marL="285750" marR="0" lvl="0" indent="-285750" algn="l" defTabSz="685800" rtl="0" eaLnBrk="1" fontAlgn="auto" latinLnBrk="0" hangingPunct="1">
                        <a:lnSpc>
                          <a:spcPct val="120000"/>
                        </a:lnSpc>
                        <a:spcBef>
                          <a:spcPts val="0"/>
                        </a:spcBef>
                        <a:spcAft>
                          <a:spcPts val="0"/>
                        </a:spcAft>
                        <a:buClrTx/>
                        <a:buSzPct val="100000"/>
                        <a:buFont typeface="Arial" panose="020B0604020202020204" pitchFamily="34" charset="0"/>
                        <a:buChar char="•"/>
                        <a:defRPr/>
                      </a:pPr>
                      <a:r>
                        <a:rPr lang="en-IN" sz="1600" b="0" i="0" kern="1200" dirty="0">
                          <a:solidFill>
                            <a:srgbClr val="000000"/>
                          </a:solidFill>
                          <a:effectLst/>
                          <a:latin typeface="+mn-lt"/>
                          <a:ea typeface="+mn-ea"/>
                          <a:cs typeface="+mn-cs"/>
                        </a:rPr>
                        <a:t>Initial Sequence Number (ISN)</a:t>
                      </a:r>
                      <a:endParaRPr lang="en-IN" sz="1600" b="0" i="0" kern="1200" dirty="0">
                        <a:solidFill>
                          <a:srgbClr val="000000"/>
                        </a:solidFill>
                        <a:effectLst/>
                        <a:latin typeface="+mn-lt"/>
                        <a:ea typeface="+mn-ea"/>
                        <a:cs typeface="+mn-cs"/>
                      </a:endParaRPr>
                    </a:p>
                    <a:p>
                      <a:pPr marL="0" marR="0" lvl="0" indent="0" algn="l" defTabSz="685800" rtl="0" eaLnBrk="1" fontAlgn="auto" latinLnBrk="0" hangingPunct="1">
                        <a:lnSpc>
                          <a:spcPct val="120000"/>
                        </a:lnSpc>
                        <a:spcBef>
                          <a:spcPts val="0"/>
                        </a:spcBef>
                        <a:spcAft>
                          <a:spcPts val="0"/>
                        </a:spcAft>
                        <a:buClrTx/>
                        <a:buSzPct val="100000"/>
                        <a:buFont typeface="Arial" panose="020B0604020202020204" pitchFamily="34" charset="0"/>
                        <a:buNone/>
                        <a:defRPr/>
                      </a:pPr>
                      <a:endParaRPr lang="en-IN" sz="1600" b="0" i="0" kern="1200" dirty="0">
                        <a:solidFill>
                          <a:srgbClr val="000000"/>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lvl="0" indent="-285750" algn="l" defTabSz="685800" rtl="0" eaLnBrk="1" fontAlgn="auto" latinLnBrk="0" hangingPunct="1">
                        <a:lnSpc>
                          <a:spcPct val="120000"/>
                        </a:lnSpc>
                        <a:spcBef>
                          <a:spcPts val="0"/>
                        </a:spcBef>
                        <a:spcAft>
                          <a:spcPts val="0"/>
                        </a:spcAft>
                        <a:buClrTx/>
                        <a:buSzPct val="100000"/>
                        <a:buFont typeface="Arial" panose="020B0604020202020204" pitchFamily="34" charset="0"/>
                        <a:buChar char="•"/>
                        <a:defRPr/>
                      </a:pPr>
                      <a:r>
                        <a:rPr lang="en-US" sz="1600" b="0" i="0" kern="1200" dirty="0">
                          <a:solidFill>
                            <a:srgbClr val="000000"/>
                          </a:solidFill>
                          <a:effectLst/>
                          <a:latin typeface="+mn-lt"/>
                          <a:ea typeface="+mn-ea"/>
                          <a:cs typeface="+mn-cs"/>
                        </a:rPr>
                        <a:t>URG, ACK, PSH, RST, SYN, FIN</a:t>
                      </a:r>
                      <a:endParaRPr lang="en-US" sz="1600" b="0" i="0" kern="1200" dirty="0">
                        <a:solidFill>
                          <a:srgbClr val="000000"/>
                        </a:solidFill>
                        <a:effectLst/>
                        <a:latin typeface="+mn-lt"/>
                        <a:ea typeface="+mn-ea"/>
                        <a:cs typeface="+mn-cs"/>
                      </a:endParaRPr>
                    </a:p>
                    <a:p>
                      <a:pPr marL="285750" marR="0" lvl="0" indent="-285750" algn="l" defTabSz="685800" rtl="0" eaLnBrk="1" fontAlgn="auto" latinLnBrk="0" hangingPunct="1">
                        <a:lnSpc>
                          <a:spcPct val="120000"/>
                        </a:lnSpc>
                        <a:spcBef>
                          <a:spcPts val="0"/>
                        </a:spcBef>
                        <a:spcAft>
                          <a:spcPts val="0"/>
                        </a:spcAft>
                        <a:buClrTx/>
                        <a:buSzPct val="100000"/>
                        <a:buFont typeface="Arial" panose="020B0604020202020204" pitchFamily="34" charset="0"/>
                        <a:buChar char="•"/>
                        <a:defRPr/>
                      </a:pPr>
                      <a:r>
                        <a:rPr lang="en-IN" sz="1600" b="0" i="0" kern="1200" dirty="0">
                          <a:solidFill>
                            <a:srgbClr val="000000"/>
                          </a:solidFill>
                          <a:effectLst/>
                          <a:latin typeface="+mn-lt"/>
                          <a:ea typeface="+mn-ea"/>
                          <a:cs typeface="+mn-cs"/>
                        </a:rPr>
                        <a:t>Selective Acknowledgment (SACK)</a:t>
                      </a:r>
                      <a:endParaRPr lang="en-IN" sz="1600" b="0" i="0" kern="1200" dirty="0">
                        <a:solidFill>
                          <a:srgbClr val="000000"/>
                        </a:solidFill>
                        <a:effectLst/>
                        <a:latin typeface="+mn-lt"/>
                        <a:ea typeface="+mn-ea"/>
                        <a:cs typeface="+mn-cs"/>
                      </a:endParaRPr>
                    </a:p>
                    <a:p>
                      <a:pPr marL="285750" marR="0" lvl="0" indent="-285750" algn="l" defTabSz="685800" rtl="0" eaLnBrk="1" fontAlgn="auto" latinLnBrk="0" hangingPunct="1">
                        <a:lnSpc>
                          <a:spcPct val="120000"/>
                        </a:lnSpc>
                        <a:spcBef>
                          <a:spcPts val="0"/>
                        </a:spcBef>
                        <a:spcAft>
                          <a:spcPts val="0"/>
                        </a:spcAft>
                        <a:buClrTx/>
                        <a:buSzPct val="100000"/>
                        <a:buFont typeface="Arial" panose="020B0604020202020204" pitchFamily="34" charset="0"/>
                        <a:buChar char="•"/>
                        <a:defRPr/>
                      </a:pPr>
                      <a:r>
                        <a:rPr lang="en-IN" sz="1600" b="0" i="0" kern="1200" dirty="0">
                          <a:solidFill>
                            <a:srgbClr val="000000"/>
                          </a:solidFill>
                          <a:effectLst/>
                          <a:latin typeface="+mn-lt"/>
                          <a:ea typeface="+mn-ea"/>
                          <a:cs typeface="+mn-cs"/>
                        </a:rPr>
                        <a:t>Maximum Segment Size (MSS)</a:t>
                      </a:r>
                      <a:endParaRPr lang="en-IN" sz="1600" b="0" i="0" kern="1200" dirty="0">
                        <a:solidFill>
                          <a:srgbClr val="000000"/>
                        </a:solidFill>
                        <a:effectLst/>
                        <a:latin typeface="+mn-lt"/>
                        <a:ea typeface="+mn-ea"/>
                        <a:cs typeface="+mn-cs"/>
                      </a:endParaRPr>
                    </a:p>
                    <a:p>
                      <a:pPr marL="285750" marR="0" lvl="0" indent="-285750" algn="l" defTabSz="685800" rtl="0" eaLnBrk="1" fontAlgn="auto" latinLnBrk="0" hangingPunct="1">
                        <a:lnSpc>
                          <a:spcPct val="120000"/>
                        </a:lnSpc>
                        <a:spcBef>
                          <a:spcPts val="0"/>
                        </a:spcBef>
                        <a:spcAft>
                          <a:spcPts val="0"/>
                        </a:spcAft>
                        <a:buClrTx/>
                        <a:buSzPct val="100000"/>
                        <a:buFont typeface="Arial" panose="020B0604020202020204" pitchFamily="34" charset="0"/>
                        <a:buChar char="•"/>
                        <a:defRPr/>
                      </a:pPr>
                      <a:r>
                        <a:rPr lang="en-IN" sz="1600" b="0" i="0" kern="1200" dirty="0">
                          <a:solidFill>
                            <a:srgbClr val="000000"/>
                          </a:solidFill>
                          <a:effectLst/>
                          <a:latin typeface="+mn-lt"/>
                          <a:ea typeface="+mn-ea"/>
                          <a:cs typeface="+mn-cs"/>
                        </a:rPr>
                        <a:t>Ethernet Maximum Transmission Unit (MTU)</a:t>
                      </a:r>
                      <a:endParaRPr lang="en-IN" sz="1600" b="0" i="0" kern="1200" dirty="0">
                        <a:solidFill>
                          <a:srgbClr val="000000"/>
                        </a:solidFill>
                        <a:effectLst/>
                        <a:latin typeface="+mn-lt"/>
                        <a:ea typeface="+mn-ea"/>
                        <a:cs typeface="+mn-cs"/>
                      </a:endParaRPr>
                    </a:p>
                    <a:p>
                      <a:pPr marL="285750" marR="0" lvl="0" indent="-285750" algn="l" defTabSz="685800" rtl="0" eaLnBrk="1" fontAlgn="auto" latinLnBrk="0" hangingPunct="1">
                        <a:lnSpc>
                          <a:spcPct val="120000"/>
                        </a:lnSpc>
                        <a:spcBef>
                          <a:spcPts val="0"/>
                        </a:spcBef>
                        <a:spcAft>
                          <a:spcPts val="0"/>
                        </a:spcAft>
                        <a:buClrTx/>
                        <a:buSzPct val="100000"/>
                        <a:buFont typeface="Arial" panose="020B0604020202020204" pitchFamily="34" charset="0"/>
                        <a:buChar char="•"/>
                        <a:defRPr/>
                      </a:pPr>
                      <a:endParaRPr lang="en-IN" sz="1600" b="0" i="0" kern="1200" dirty="0">
                        <a:solidFill>
                          <a:srgbClr val="000000"/>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The Transport Layer</a:t>
            </a:r>
            <a:br>
              <a:rPr lang="en-US" altLang="en-US" sz="1600" dirty="0"/>
            </a:br>
            <a:r>
              <a:rPr lang="en-US" dirty="0"/>
              <a:t>Transport Layer Responsibilities (Contd.)</a:t>
            </a:r>
            <a:endParaRPr lang="en-US" dirty="0"/>
          </a:p>
        </p:txBody>
      </p:sp>
      <p:sp>
        <p:nvSpPr>
          <p:cNvPr id="2" name="Content Placeholder 1"/>
          <p:cNvSpPr>
            <a:spLocks noGrp="1"/>
          </p:cNvSpPr>
          <p:nvPr>
            <p:ph idx="1"/>
          </p:nvPr>
        </p:nvSpPr>
        <p:spPr>
          <a:xfrm>
            <a:off x="144065" y="753223"/>
            <a:ext cx="4245055" cy="4138368"/>
          </a:xfrm>
        </p:spPr>
        <p:txBody>
          <a:bodyPr/>
          <a:lstStyle/>
          <a:p>
            <a:pPr marL="0" indent="0">
              <a:buNone/>
            </a:pPr>
            <a:r>
              <a:rPr lang="en-US" sz="1600" b="1" dirty="0"/>
              <a:t>Segmenting Data and Reassembling Segments</a:t>
            </a:r>
            <a:endParaRPr lang="en-US" sz="1600" dirty="0"/>
          </a:p>
          <a:p>
            <a:pPr>
              <a:buFont typeface="Arial" panose="020B0604020202020204" pitchFamily="34" charset="0"/>
              <a:buChar char="•"/>
            </a:pPr>
            <a:r>
              <a:rPr lang="en-US" sz="1600" dirty="0"/>
              <a:t>It is the transport layer responsibility to divide the application data into appropriately sized blocks.</a:t>
            </a:r>
            <a:endParaRPr lang="en-US" sz="1600" dirty="0"/>
          </a:p>
          <a:p>
            <a:pPr>
              <a:buFont typeface="Arial" panose="020B0604020202020204" pitchFamily="34" charset="0"/>
              <a:buChar char="•"/>
            </a:pPr>
            <a:r>
              <a:rPr lang="en-US" sz="1600" dirty="0"/>
              <a:t>Depending on the transport layer protocol used, the transport layer blocks are called either segments or datagrams. </a:t>
            </a:r>
            <a:endParaRPr lang="en-US" sz="1600" dirty="0"/>
          </a:p>
          <a:p>
            <a:pPr>
              <a:buFont typeface="Arial" panose="020B0604020202020204" pitchFamily="34" charset="0"/>
              <a:buChar char="•"/>
            </a:pPr>
            <a:r>
              <a:rPr lang="en-US" sz="1600" dirty="0"/>
              <a:t>The figure shows the transport layer using different blocks for each conversation.</a:t>
            </a:r>
            <a:endParaRPr lang="en-US" sz="1600" dirty="0"/>
          </a:p>
          <a:p>
            <a:pPr>
              <a:buFont typeface="Arial" panose="020B0604020202020204" pitchFamily="34" charset="0"/>
              <a:buChar char="•"/>
            </a:pPr>
            <a:r>
              <a:rPr lang="en-US" sz="1600" dirty="0"/>
              <a:t>The transport layer divides the data into smaller blocks (segments or datagrams) that are easier to manage and transport.</a:t>
            </a:r>
            <a:endParaRPr lang="en-US" sz="1600" dirty="0"/>
          </a:p>
        </p:txBody>
      </p:sp>
      <p:pic>
        <p:nvPicPr>
          <p:cNvPr id="4" name="Picture 3"/>
          <p:cNvPicPr>
            <a:picLocks noChangeAspect="1"/>
          </p:cNvPicPr>
          <p:nvPr/>
        </p:nvPicPr>
        <p:blipFill rotWithShape="1">
          <a:blip r:embed="rId1"/>
          <a:srcRect l="20215" t="13322" r="22737" b="9368"/>
          <a:stretch>
            <a:fillRect/>
          </a:stretch>
        </p:blipFill>
        <p:spPr>
          <a:xfrm>
            <a:off x="4336528" y="1072128"/>
            <a:ext cx="4716000" cy="3593138"/>
          </a:xfrm>
          <a:prstGeom prst="rect">
            <a:avLst/>
          </a:prstGeom>
          <a:noFill/>
          <a:ln>
            <a:solidFill>
              <a:schemeClr val="bg1">
                <a:lumMod val="7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The Transport Layer</a:t>
            </a:r>
            <a:br>
              <a:rPr lang="en-US" altLang="en-US" sz="1600" dirty="0"/>
            </a:br>
            <a:r>
              <a:rPr lang="en-US" dirty="0"/>
              <a:t>Transport Layer Responsibilities (Contd.)</a:t>
            </a:r>
            <a:endParaRPr lang="en-US" dirty="0"/>
          </a:p>
        </p:txBody>
      </p:sp>
      <p:sp>
        <p:nvSpPr>
          <p:cNvPr id="2" name="Content Placeholder 1"/>
          <p:cNvSpPr>
            <a:spLocks noGrp="1"/>
          </p:cNvSpPr>
          <p:nvPr>
            <p:ph idx="1"/>
          </p:nvPr>
        </p:nvSpPr>
        <p:spPr>
          <a:xfrm>
            <a:off x="144065" y="707504"/>
            <a:ext cx="4910256" cy="3854079"/>
          </a:xfrm>
        </p:spPr>
        <p:txBody>
          <a:bodyPr/>
          <a:lstStyle/>
          <a:p>
            <a:pPr marL="0" indent="0">
              <a:buNone/>
            </a:pPr>
            <a:r>
              <a:rPr lang="en-US" sz="1600" b="1" dirty="0"/>
              <a:t>Add Header Information</a:t>
            </a:r>
            <a:endParaRPr lang="en-US" sz="1600" dirty="0"/>
          </a:p>
          <a:p>
            <a:pPr>
              <a:buFont typeface="Arial" panose="020B0604020202020204" pitchFamily="34" charset="0"/>
              <a:buChar char="•"/>
            </a:pPr>
            <a:r>
              <a:rPr lang="en-US" sz="1600" dirty="0"/>
              <a:t>The transport layer protocol also adds header information containing binary data organized into several fields to each block of data.</a:t>
            </a:r>
            <a:endParaRPr lang="en-US" sz="1600" dirty="0"/>
          </a:p>
          <a:p>
            <a:pPr>
              <a:buFont typeface="Arial" panose="020B0604020202020204" pitchFamily="34" charset="0"/>
              <a:buChar char="•"/>
            </a:pPr>
            <a:r>
              <a:rPr lang="en-US" sz="1600" dirty="0"/>
              <a:t>The values in these fields enable various transport layer protocols to perform different functions in managing data communication.</a:t>
            </a:r>
            <a:endParaRPr lang="en-US" sz="1600" dirty="0"/>
          </a:p>
          <a:p>
            <a:pPr>
              <a:buFont typeface="Arial" panose="020B0604020202020204" pitchFamily="34" charset="0"/>
              <a:buChar char="•"/>
            </a:pPr>
            <a:r>
              <a:rPr lang="en-US" sz="1600" dirty="0"/>
              <a:t>The header information is used by the receiving host to reassemble the blocks of data into a complete data stream for the receiving application layer program.</a:t>
            </a:r>
            <a:endParaRPr lang="en-US" sz="1600" dirty="0"/>
          </a:p>
          <a:p>
            <a:pPr>
              <a:buFont typeface="Arial" panose="020B0604020202020204" pitchFamily="34" charset="0"/>
              <a:buChar char="•"/>
            </a:pPr>
            <a:r>
              <a:rPr lang="en-US" sz="1600" dirty="0"/>
              <a:t>The transport layer ensures that even with multiple application running on a device, all applications receive the correct data.</a:t>
            </a:r>
            <a:endParaRPr lang="en-US" sz="1600" dirty="0"/>
          </a:p>
        </p:txBody>
      </p:sp>
      <p:pic>
        <p:nvPicPr>
          <p:cNvPr id="4" name="Picture 3"/>
          <p:cNvPicPr>
            <a:picLocks noChangeAspect="1"/>
          </p:cNvPicPr>
          <p:nvPr/>
        </p:nvPicPr>
        <p:blipFill rotWithShape="1">
          <a:blip r:embed="rId1"/>
          <a:srcRect l="20884" t="13719" r="23472" b="8039"/>
          <a:stretch>
            <a:fillRect/>
          </a:stretch>
        </p:blipFill>
        <p:spPr>
          <a:xfrm>
            <a:off x="4830697" y="1206611"/>
            <a:ext cx="4248444" cy="3384000"/>
          </a:xfrm>
          <a:prstGeom prst="rect">
            <a:avLst/>
          </a:prstGeom>
          <a:ln>
            <a:solidFill>
              <a:schemeClr val="bg1">
                <a:lumMod val="7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The Transport Layer</a:t>
            </a:r>
            <a:br>
              <a:rPr lang="en-US" altLang="en-US" sz="1600" dirty="0"/>
            </a:br>
            <a:r>
              <a:rPr lang="en-US" dirty="0"/>
              <a:t>Transport Layer Responsibilities (Contd.)</a:t>
            </a:r>
            <a:endParaRPr lang="en-US" dirty="0"/>
          </a:p>
        </p:txBody>
      </p:sp>
      <p:sp>
        <p:nvSpPr>
          <p:cNvPr id="2" name="Content Placeholder 1"/>
          <p:cNvSpPr>
            <a:spLocks noGrp="1"/>
          </p:cNvSpPr>
          <p:nvPr>
            <p:ph idx="1"/>
          </p:nvPr>
        </p:nvSpPr>
        <p:spPr>
          <a:xfrm>
            <a:off x="144066" y="798944"/>
            <a:ext cx="3559254" cy="4161676"/>
          </a:xfrm>
        </p:spPr>
        <p:txBody>
          <a:bodyPr/>
          <a:lstStyle/>
          <a:p>
            <a:pPr marL="0" indent="0">
              <a:buNone/>
            </a:pPr>
            <a:r>
              <a:rPr lang="en-US" sz="1600" b="1" dirty="0"/>
              <a:t>Identifying the Applications</a:t>
            </a:r>
            <a:endParaRPr lang="en-US" sz="1600" dirty="0"/>
          </a:p>
          <a:p>
            <a:pPr>
              <a:buFont typeface="Arial" panose="020B0604020202020204" pitchFamily="34" charset="0"/>
              <a:buChar char="•"/>
            </a:pPr>
            <a:r>
              <a:rPr lang="en-US" sz="1600" dirty="0"/>
              <a:t>The transport layer must be able to separate and manage multiple communications with different transport requirement needs. </a:t>
            </a:r>
            <a:endParaRPr lang="en-US" sz="1600" dirty="0"/>
          </a:p>
          <a:p>
            <a:pPr>
              <a:buFont typeface="Arial" panose="020B0604020202020204" pitchFamily="34" charset="0"/>
              <a:buChar char="•"/>
            </a:pPr>
            <a:r>
              <a:rPr lang="en-US" sz="1600" dirty="0"/>
              <a:t>To pass data streams to the proper applications, the transport layer identifies the target application using an identifier called a port number.</a:t>
            </a:r>
            <a:endParaRPr lang="en-US" sz="1600" dirty="0"/>
          </a:p>
          <a:p>
            <a:pPr>
              <a:buFont typeface="Arial" panose="020B0604020202020204" pitchFamily="34" charset="0"/>
              <a:buChar char="•"/>
            </a:pPr>
            <a:r>
              <a:rPr lang="en-US" sz="1600" dirty="0"/>
              <a:t>As shown in the figure, each software process that needs to access the network is assigned a port number unique to that host.</a:t>
            </a:r>
            <a:endParaRPr lang="en-US" sz="1600" dirty="0"/>
          </a:p>
        </p:txBody>
      </p:sp>
      <p:pic>
        <p:nvPicPr>
          <p:cNvPr id="3" name="Picture 2"/>
          <p:cNvPicPr>
            <a:picLocks noChangeAspect="1"/>
          </p:cNvPicPr>
          <p:nvPr/>
        </p:nvPicPr>
        <p:blipFill>
          <a:blip r:embed="rId1"/>
          <a:stretch>
            <a:fillRect/>
          </a:stretch>
        </p:blipFill>
        <p:spPr>
          <a:xfrm>
            <a:off x="3606663" y="1518414"/>
            <a:ext cx="5404508" cy="2880000"/>
          </a:xfrm>
          <a:prstGeom prst="rect">
            <a:avLst/>
          </a:prstGeom>
          <a:ln>
            <a:solidFill>
              <a:schemeClr val="bg1">
                <a:lumMod val="7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a:t>The Transport Layer</a:t>
            </a:r>
            <a:br>
              <a:rPr lang="en-US" altLang="en-US" sz="1600" dirty="0"/>
            </a:br>
            <a:r>
              <a:rPr lang="en-US" dirty="0"/>
              <a:t>Transport Layer Responsibilities (Contd.)</a:t>
            </a:r>
            <a:endParaRPr lang="en-US" dirty="0"/>
          </a:p>
        </p:txBody>
      </p:sp>
      <p:sp>
        <p:nvSpPr>
          <p:cNvPr id="2" name="Content Placeholder 1"/>
          <p:cNvSpPr>
            <a:spLocks noGrp="1"/>
          </p:cNvSpPr>
          <p:nvPr>
            <p:ph idx="1"/>
          </p:nvPr>
        </p:nvSpPr>
        <p:spPr>
          <a:xfrm>
            <a:off x="144065" y="821804"/>
            <a:ext cx="4427935" cy="4013086"/>
          </a:xfrm>
        </p:spPr>
        <p:txBody>
          <a:bodyPr/>
          <a:lstStyle/>
          <a:p>
            <a:pPr marL="0" indent="0">
              <a:spcBef>
                <a:spcPts val="300"/>
              </a:spcBef>
              <a:spcAft>
                <a:spcPts val="300"/>
              </a:spcAft>
              <a:buNone/>
            </a:pPr>
            <a:r>
              <a:rPr lang="en-US" b="1" dirty="0"/>
              <a:t>Conversation Multiplexing</a:t>
            </a:r>
            <a:endParaRPr lang="en-US" dirty="0"/>
          </a:p>
          <a:p>
            <a:pPr>
              <a:spcBef>
                <a:spcPts val="300"/>
              </a:spcBef>
              <a:spcAft>
                <a:spcPts val="300"/>
              </a:spcAft>
              <a:buFont typeface="Arial" panose="020B0604020202020204" pitchFamily="34" charset="0"/>
              <a:buChar char="•"/>
            </a:pPr>
            <a:r>
              <a:rPr lang="en-US" dirty="0"/>
              <a:t>Sending some types of data across a network, as one complete communication stream, can consume all the available bandwidth.</a:t>
            </a:r>
            <a:endParaRPr lang="en-US" dirty="0"/>
          </a:p>
          <a:p>
            <a:pPr>
              <a:spcBef>
                <a:spcPts val="300"/>
              </a:spcBef>
              <a:spcAft>
                <a:spcPts val="300"/>
              </a:spcAft>
              <a:buFont typeface="Arial" panose="020B0604020202020204" pitchFamily="34" charset="0"/>
              <a:buChar char="•"/>
            </a:pPr>
            <a:r>
              <a:rPr lang="en-US" dirty="0"/>
              <a:t>This prevents other communication conversations from occurring at the same time and also make error recovery and retransmission of damaged data difficult.</a:t>
            </a:r>
            <a:endParaRPr lang="en-US" dirty="0"/>
          </a:p>
          <a:p>
            <a:pPr>
              <a:spcBef>
                <a:spcPts val="300"/>
              </a:spcBef>
              <a:spcAft>
                <a:spcPts val="300"/>
              </a:spcAft>
              <a:buFont typeface="Arial" panose="020B0604020202020204" pitchFamily="34" charset="0"/>
              <a:buChar char="•"/>
            </a:pPr>
            <a:r>
              <a:rPr lang="en-US" dirty="0"/>
              <a:t>As shown in the figure, the transport layer uses segmentation and multiplexing to enable different communication conversations to be interleaved on the same network.</a:t>
            </a:r>
            <a:endParaRPr lang="en-US" dirty="0"/>
          </a:p>
          <a:p>
            <a:pPr>
              <a:spcBef>
                <a:spcPts val="300"/>
              </a:spcBef>
              <a:spcAft>
                <a:spcPts val="300"/>
              </a:spcAft>
              <a:buFont typeface="Arial" panose="020B0604020202020204" pitchFamily="34" charset="0"/>
              <a:buChar char="•"/>
            </a:pPr>
            <a:r>
              <a:rPr lang="en-US" dirty="0"/>
              <a:t>Error checking can be performed on the data in the segment, to determine if the segment was altered during transmission.</a:t>
            </a:r>
            <a:endParaRPr lang="en-US" dirty="0"/>
          </a:p>
        </p:txBody>
      </p:sp>
      <p:pic>
        <p:nvPicPr>
          <p:cNvPr id="3" name="Picture 2"/>
          <p:cNvPicPr>
            <a:picLocks noChangeAspect="1"/>
          </p:cNvPicPr>
          <p:nvPr/>
        </p:nvPicPr>
        <p:blipFill rotWithShape="1">
          <a:blip r:embed="rId1">
            <a:extLst>
              <a:ext uri="{28A0092B-C50C-407E-A947-70E740481C1C}">
                <a14:useLocalDpi xmlns:a14="http://schemas.microsoft.com/office/drawing/2010/main" val="0"/>
              </a:ext>
            </a:extLst>
          </a:blip>
          <a:srcRect l="1666" t="2756" r="2441" b="3878"/>
          <a:stretch>
            <a:fillRect/>
          </a:stretch>
        </p:blipFill>
        <p:spPr>
          <a:xfrm>
            <a:off x="4391936" y="1536604"/>
            <a:ext cx="4608000" cy="2583486"/>
          </a:xfrm>
          <a:prstGeom prst="rect">
            <a:avLst/>
          </a:prstGeom>
          <a:ln>
            <a:solidFill>
              <a:schemeClr val="bg1">
                <a:lumMod val="75000"/>
              </a:schemeClr>
            </a:solidFill>
          </a:ln>
        </p:spPr>
      </p:pic>
    </p:spTree>
    <p:custDataLst>
      <p:tags r:id="rId2"/>
    </p:custDataLst>
  </p:cSld>
  <p:clrMapOvr>
    <a:masterClrMapping/>
  </p:clrMapOvr>
  <p:transition spd="slow">
    <p:wipe/>
  </p:transition>
  <p:timing>
    <p:tnLst>
      <p:par>
        <p:cTn id="1" dur="indefinite" restart="never" nodeType="tmRoot"/>
      </p:par>
    </p:tnLst>
  </p:timing>
</p:sld>
</file>

<file path=ppt/tags/tag1.xml><?xml version="1.0" encoding="utf-8"?>
<p:tagLst xmlns:p="http://schemas.openxmlformats.org/presentationml/2006/main">
  <p:tag name="ARTICULATE_SLIDE_THUMBNAIL_REFRESH" val="1"/>
</p:tagLst>
</file>

<file path=ppt/tags/tag10.xml><?xml version="1.0" encoding="utf-8"?>
<p:tagLst xmlns:p="http://schemas.openxmlformats.org/presentationml/2006/main">
  <p:tag name="ARTICULATE_SLIDE_THUMBNAIL_REFRESH" val="1"/>
</p:tagLst>
</file>

<file path=ppt/tags/tag11.xml><?xml version="1.0" encoding="utf-8"?>
<p:tagLst xmlns:p="http://schemas.openxmlformats.org/presentationml/2006/main">
  <p:tag name="ARTICULATE_SLIDE_THUMBNAIL_REFRESH" val="1"/>
</p:tagLst>
</file>

<file path=ppt/tags/tag12.xml><?xml version="1.0" encoding="utf-8"?>
<p:tagLst xmlns:p="http://schemas.openxmlformats.org/presentationml/2006/main">
  <p:tag name="ARTICULATE_SLIDE_THUMBNAIL_REFRESH" val="1"/>
</p:tagLst>
</file>

<file path=ppt/tags/tag13.xml><?xml version="1.0" encoding="utf-8"?>
<p:tagLst xmlns:p="http://schemas.openxmlformats.org/presentationml/2006/main">
  <p:tag name="ARTICULATE_SLIDE_THUMBNAIL_REFRESH" val="1"/>
</p:tagLst>
</file>

<file path=ppt/tags/tag14.xml><?xml version="1.0" encoding="utf-8"?>
<p:tagLst xmlns:p="http://schemas.openxmlformats.org/presentationml/2006/main">
  <p:tag name="ARTICULATE_SLIDE_THUMBNAIL_REFRESH" val="1"/>
</p:tagLst>
</file>

<file path=ppt/tags/tag15.xml><?xml version="1.0" encoding="utf-8"?>
<p:tagLst xmlns:p="http://schemas.openxmlformats.org/presentationml/2006/main">
  <p:tag name="ARTICULATE_SLIDE_THUMBNAIL_REFRESH" val="1"/>
</p:tagLst>
</file>

<file path=ppt/tags/tag16.xml><?xml version="1.0" encoding="utf-8"?>
<p:tagLst xmlns:p="http://schemas.openxmlformats.org/presentationml/2006/main">
  <p:tag name="ARTICULATE_SLIDE_THUMBNAIL_REFRESH" val="1"/>
</p:tagLst>
</file>

<file path=ppt/tags/tag17.xml><?xml version="1.0" encoding="utf-8"?>
<p:tagLst xmlns:p="http://schemas.openxmlformats.org/presentationml/2006/main">
  <p:tag name="ARTICULATE_SLIDE_THUMBNAIL_REFRESH" val="1"/>
</p:tagLst>
</file>

<file path=ppt/tags/tag18.xml><?xml version="1.0" encoding="utf-8"?>
<p:tagLst xmlns:p="http://schemas.openxmlformats.org/presentationml/2006/main">
  <p:tag name="ARTICULATE_SLIDE_THUMBNAIL_REFRESH" val="1"/>
</p:tagLst>
</file>

<file path=ppt/tags/tag19.xml><?xml version="1.0" encoding="utf-8"?>
<p:tagLst xmlns:p="http://schemas.openxmlformats.org/presentationml/2006/main">
  <p:tag name="ARTICULATE_SLIDE_THUMBNAIL_REFRESH" val="1"/>
</p:tagLst>
</file>

<file path=ppt/tags/tag2.xml><?xml version="1.0" encoding="utf-8"?>
<p:tagLst xmlns:p="http://schemas.openxmlformats.org/presentationml/2006/main">
  <p:tag name="ARTICULATE_SLIDE_THUMBNAIL_REFRESH" val="1"/>
</p:tagLst>
</file>

<file path=ppt/tags/tag20.xml><?xml version="1.0" encoding="utf-8"?>
<p:tagLst xmlns:p="http://schemas.openxmlformats.org/presentationml/2006/main">
  <p:tag name="ARTICULATE_SLIDE_THUMBNAIL_REFRESH" val="1"/>
</p:tagLst>
</file>

<file path=ppt/tags/tag21.xml><?xml version="1.0" encoding="utf-8"?>
<p:tagLst xmlns:p="http://schemas.openxmlformats.org/presentationml/2006/main">
  <p:tag name="ARTICULATE_SLIDE_THUMBNAIL_REFRESH" val="1"/>
</p:tagLst>
</file>

<file path=ppt/tags/tag22.xml><?xml version="1.0" encoding="utf-8"?>
<p:tagLst xmlns:p="http://schemas.openxmlformats.org/presentationml/2006/main">
  <p:tag name="ARTICULATE_SLIDE_THUMBNAIL_REFRESH" val="1"/>
</p:tagLst>
</file>

<file path=ppt/tags/tag23.xml><?xml version="1.0" encoding="utf-8"?>
<p:tagLst xmlns:p="http://schemas.openxmlformats.org/presentationml/2006/main">
  <p:tag name="ARTICULATE_SLIDE_THUMBNAIL_REFRESH" val="1"/>
</p:tagLst>
</file>

<file path=ppt/tags/tag24.xml><?xml version="1.0" encoding="utf-8"?>
<p:tagLst xmlns:p="http://schemas.openxmlformats.org/presentationml/2006/main">
  <p:tag name="ARTICULATE_SLIDE_THUMBNAIL_REFRESH" val="1"/>
</p:tagLst>
</file>

<file path=ppt/tags/tag25.xml><?xml version="1.0" encoding="utf-8"?>
<p:tagLst xmlns:p="http://schemas.openxmlformats.org/presentationml/2006/main">
  <p:tag name="ARTICULATE_SLIDE_THUMBNAIL_REFRESH" val="1"/>
</p:tagLst>
</file>

<file path=ppt/tags/tag26.xml><?xml version="1.0" encoding="utf-8"?>
<p:tagLst xmlns:p="http://schemas.openxmlformats.org/presentationml/2006/main">
  <p:tag name="ARTICULATE_SLIDE_THUMBNAIL_REFRESH" val="1"/>
</p:tagLst>
</file>

<file path=ppt/tags/tag27.xml><?xml version="1.0" encoding="utf-8"?>
<p:tagLst xmlns:p="http://schemas.openxmlformats.org/presentationml/2006/main">
  <p:tag name="ARTICULATE_SLIDE_THUMBNAIL_REFRESH" val="1"/>
</p:tagLst>
</file>

<file path=ppt/tags/tag28.xml><?xml version="1.0" encoding="utf-8"?>
<p:tagLst xmlns:p="http://schemas.openxmlformats.org/presentationml/2006/main">
  <p:tag name="ARTICULATE_SLIDE_THUMBNAIL_REFRESH" val="1"/>
</p:tagLst>
</file>

<file path=ppt/tags/tag29.xml><?xml version="1.0" encoding="utf-8"?>
<p:tagLst xmlns:p="http://schemas.openxmlformats.org/presentationml/2006/main">
  <p:tag name="ARTICULATE_SLIDE_THUMBNAIL_REFRESH" val="1"/>
</p:tagLst>
</file>

<file path=ppt/tags/tag3.xml><?xml version="1.0" encoding="utf-8"?>
<p:tagLst xmlns:p="http://schemas.openxmlformats.org/presentationml/2006/main">
  <p:tag name="ARTICULATE_SLIDE_THUMBNAIL_REFRESH" val="1"/>
</p:tagLst>
</file>

<file path=ppt/tags/tag30.xml><?xml version="1.0" encoding="utf-8"?>
<p:tagLst xmlns:p="http://schemas.openxmlformats.org/presentationml/2006/main">
  <p:tag name="ARTICULATE_SLIDE_THUMBNAIL_REFRESH" val="1"/>
</p:tagLst>
</file>

<file path=ppt/tags/tag31.xml><?xml version="1.0" encoding="utf-8"?>
<p:tagLst xmlns:p="http://schemas.openxmlformats.org/presentationml/2006/main">
  <p:tag name="ARTICULATE_SLIDE_THUMBNAIL_REFRESH" val="1"/>
</p:tagLst>
</file>

<file path=ppt/tags/tag32.xml><?xml version="1.0" encoding="utf-8"?>
<p:tagLst xmlns:p="http://schemas.openxmlformats.org/presentationml/2006/main">
  <p:tag name="ARTICULATE_SLIDE_THUMBNAIL_REFRESH" val="1"/>
</p:tagLst>
</file>

<file path=ppt/tags/tag33.xml><?xml version="1.0" encoding="utf-8"?>
<p:tagLst xmlns:p="http://schemas.openxmlformats.org/presentationml/2006/main">
  <p:tag name="ARTICULATE_SLIDE_THUMBNAIL_REFRESH" val="1"/>
</p:tagLst>
</file>

<file path=ppt/tags/tag34.xml><?xml version="1.0" encoding="utf-8"?>
<p:tagLst xmlns:p="http://schemas.openxmlformats.org/presentationml/2006/main">
  <p:tag name="ARTICULATE_SLIDE_THUMBNAIL_REFRESH" val="1"/>
</p:tagLst>
</file>

<file path=ppt/tags/tag35.xml><?xml version="1.0" encoding="utf-8"?>
<p:tagLst xmlns:p="http://schemas.openxmlformats.org/presentationml/2006/main">
  <p:tag name="ARTICULATE_SLIDE_THUMBNAIL_REFRESH" val="1"/>
</p:tagLst>
</file>

<file path=ppt/tags/tag36.xml><?xml version="1.0" encoding="utf-8"?>
<p:tagLst xmlns:p="http://schemas.openxmlformats.org/presentationml/2006/main">
  <p:tag name="ARTICULATE_SLIDE_THUMBNAIL_REFRESH" val="1"/>
</p:tagLst>
</file>

<file path=ppt/tags/tag37.xml><?xml version="1.0" encoding="utf-8"?>
<p:tagLst xmlns:p="http://schemas.openxmlformats.org/presentationml/2006/main">
  <p:tag name="ARTICULATE_SLIDE_THUMBNAIL_REFRESH" val="1"/>
</p:tagLst>
</file>

<file path=ppt/tags/tag38.xml><?xml version="1.0" encoding="utf-8"?>
<p:tagLst xmlns:p="http://schemas.openxmlformats.org/presentationml/2006/main">
  <p:tag name="ARTICULATE_SLIDE_THUMBNAIL_REFRESH" val="1"/>
</p:tagLst>
</file>

<file path=ppt/tags/tag39.xml><?xml version="1.0" encoding="utf-8"?>
<p:tagLst xmlns:p="http://schemas.openxmlformats.org/presentationml/2006/main">
  <p:tag name="ARTICULATE_SLIDE_THUMBNAIL_REFRESH" val="1"/>
</p:tagLst>
</file>

<file path=ppt/tags/tag4.xml><?xml version="1.0" encoding="utf-8"?>
<p:tagLst xmlns:p="http://schemas.openxmlformats.org/presentationml/2006/main">
  <p:tag name="ARTICULATE_SLIDE_THUMBNAIL_REFRESH" val="1"/>
</p:tagLst>
</file>

<file path=ppt/tags/tag40.xml><?xml version="1.0" encoding="utf-8"?>
<p:tagLst xmlns:p="http://schemas.openxmlformats.org/presentationml/2006/main">
  <p:tag name="ARTICULATE_SLIDE_THUMBNAIL_REFRESH" val="1"/>
</p:tagLst>
</file>

<file path=ppt/tags/tag41.xml><?xml version="1.0" encoding="utf-8"?>
<p:tagLst xmlns:p="http://schemas.openxmlformats.org/presentationml/2006/main">
  <p:tag name="ARTICULATE_SLIDE_THUMBNAIL_REFRESH" val="1"/>
</p:tagLst>
</file>

<file path=ppt/tags/tag42.xml><?xml version="1.0" encoding="utf-8"?>
<p:tagLst xmlns:p="http://schemas.openxmlformats.org/presentationml/2006/main">
  <p:tag name="ARTICULATE_SLIDE_THUMBNAIL_REFRESH" val="1"/>
</p:tagLst>
</file>

<file path=ppt/tags/tag43.xml><?xml version="1.0" encoding="utf-8"?>
<p:tagLst xmlns:p="http://schemas.openxmlformats.org/presentationml/2006/main">
  <p:tag name="ARTICULATE_SLIDE_THUMBNAIL_REFRESH" val="1"/>
</p:tagLst>
</file>

<file path=ppt/tags/tag44.xml><?xml version="1.0" encoding="utf-8"?>
<p:tagLst xmlns:p="http://schemas.openxmlformats.org/presentationml/2006/main">
  <p:tag name="ARTICULATE_SLIDE_THUMBNAIL_REFRESH" val="1"/>
</p:tagLst>
</file>

<file path=ppt/tags/tag45.xml><?xml version="1.0" encoding="utf-8"?>
<p:tagLst xmlns:p="http://schemas.openxmlformats.org/presentationml/2006/main">
  <p:tag name="ARTICULATE_SLIDE_THUMBNAIL_REFRESH" val="1"/>
</p:tagLst>
</file>

<file path=ppt/tags/tag46.xml><?xml version="1.0" encoding="utf-8"?>
<p:tagLst xmlns:p="http://schemas.openxmlformats.org/presentationml/2006/main">
  <p:tag name="ARTICULATE_SLIDE_THUMBNAIL_REFRESH" val="1"/>
</p:tagLst>
</file>

<file path=ppt/tags/tag47.xml><?xml version="1.0" encoding="utf-8"?>
<p:tagLst xmlns:p="http://schemas.openxmlformats.org/presentationml/2006/main">
  <p:tag name="ARTICULATE_SLIDE_THUMBNAIL_REFRESH" val="1"/>
</p:tagLst>
</file>

<file path=ppt/tags/tag48.xml><?xml version="1.0" encoding="utf-8"?>
<p:tagLst xmlns:p="http://schemas.openxmlformats.org/presentationml/2006/main">
  <p:tag name="ARTICULATE_SLIDE_THUMBNAIL_REFRESH" val="1"/>
</p:tagLst>
</file>

<file path=ppt/tags/tag49.xml><?xml version="1.0" encoding="utf-8"?>
<p:tagLst xmlns:p="http://schemas.openxmlformats.org/presentationml/2006/main">
  <p:tag name="ARTICULATE_SLIDE_THUMBNAIL_REFRESH" val="1"/>
</p:tagLst>
</file>

<file path=ppt/tags/tag5.xml><?xml version="1.0" encoding="utf-8"?>
<p:tagLst xmlns:p="http://schemas.openxmlformats.org/presentationml/2006/main">
  <p:tag name="ARTICULATE_SLIDE_THUMBNAIL_REFRESH" val="1"/>
</p:tagLst>
</file>

<file path=ppt/tags/tag50.xml><?xml version="1.0" encoding="utf-8"?>
<p:tagLst xmlns:p="http://schemas.openxmlformats.org/presentationml/2006/main">
  <p:tag name="ARTICULATE_SLIDE_THUMBNAIL_REFRESH" val="1"/>
</p:tagLst>
</file>

<file path=ppt/tags/tag51.xml><?xml version="1.0" encoding="utf-8"?>
<p:tagLst xmlns:p="http://schemas.openxmlformats.org/presentationml/2006/main">
  <p:tag name="ARTICULATE_SLIDE_THUMBNAIL_REFRESH" val="1"/>
</p:tagLst>
</file>

<file path=ppt/tags/tag52.xml><?xml version="1.0" encoding="utf-8"?>
<p:tagLst xmlns:p="http://schemas.openxmlformats.org/presentationml/2006/main">
  <p:tag name="ARTICULATE_SLIDE_THUMBNAIL_REFRESH" val="1"/>
</p:tagLst>
</file>

<file path=ppt/tags/tag53.xml><?xml version="1.0" encoding="utf-8"?>
<p:tagLst xmlns:p="http://schemas.openxmlformats.org/presentationml/2006/main">
  <p:tag name="ARTICULATE_SLIDE_THUMBNAIL_REFRESH" val="1"/>
</p:tagLst>
</file>

<file path=ppt/tags/tag54.xml><?xml version="1.0" encoding="utf-8"?>
<p:tagLst xmlns:p="http://schemas.openxmlformats.org/presentationml/2006/main">
  <p:tag name="ARTICULATE_SLIDE_THUMBNAIL_REFRESH" val="1"/>
</p:tagLst>
</file>

<file path=ppt/tags/tag55.xml><?xml version="1.0" encoding="utf-8"?>
<p:tagLst xmlns:p="http://schemas.openxmlformats.org/presentationml/2006/main">
  <p:tag name="ARTICULATE_SLIDE_THUMBNAIL_REFRESH" val="1"/>
</p:tagLst>
</file>

<file path=ppt/tags/tag56.xml><?xml version="1.0" encoding="utf-8"?>
<p:tagLst xmlns:p="http://schemas.openxmlformats.org/presentationml/2006/main">
  <p:tag name="ARTICULATE_SLIDE_THUMBNAIL_REFRESH" val="1"/>
</p:tagLst>
</file>

<file path=ppt/tags/tag57.xml><?xml version="1.0" encoding="utf-8"?>
<p:tagLst xmlns:p="http://schemas.openxmlformats.org/presentationml/2006/main">
  <p:tag name="ARTICULATE_SLIDE_THUMBNAIL_REFRESH" val="1"/>
</p:tagLst>
</file>

<file path=ppt/tags/tag58.xml><?xml version="1.0" encoding="utf-8"?>
<p:tagLst xmlns:p="http://schemas.openxmlformats.org/presentationml/2006/main">
  <p:tag name="ARTICULATE_SLIDE_COUNT" val="71"/>
  <p:tag name="ARTICULATE_PROJECT_OPEN" val="0"/>
</p:tagLst>
</file>

<file path=ppt/tags/tag6.xml><?xml version="1.0" encoding="utf-8"?>
<p:tagLst xmlns:p="http://schemas.openxmlformats.org/presentationml/2006/main">
  <p:tag name="ARTICULATE_SLIDE_THUMBNAIL_REFRESH" val="1"/>
</p:tagLst>
</file>

<file path=ppt/tags/tag7.xml><?xml version="1.0" encoding="utf-8"?>
<p:tagLst xmlns:p="http://schemas.openxmlformats.org/presentationml/2006/main">
  <p:tag name="ARTICULATE_SLIDE_THUMBNAIL_REFRESH" val="1"/>
</p:tagLst>
</file>

<file path=ppt/tags/tag8.xml><?xml version="1.0" encoding="utf-8"?>
<p:tagLst xmlns:p="http://schemas.openxmlformats.org/presentationml/2006/main">
  <p:tag name="ARTICULATE_SLIDE_THUMBNAIL_REFRESH" val="1"/>
</p:tagLst>
</file>

<file path=ppt/tags/tag9.xml><?xml version="1.0" encoding="utf-8"?>
<p:tagLst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29469</Words>
  <Application>WPS Presentation</Application>
  <PresentationFormat>On-screen Show (16:9)</PresentationFormat>
  <Paragraphs>520</Paragraphs>
  <Slides>58</Slides>
  <Notes>64</Notes>
  <HiddenSlides>7</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58</vt:i4>
      </vt:variant>
    </vt:vector>
  </HeadingPairs>
  <TitlesOfParts>
    <vt:vector size="74" baseType="lpstr">
      <vt:lpstr>Arial</vt:lpstr>
      <vt:lpstr>SimSun</vt:lpstr>
      <vt:lpstr>Wingdings</vt:lpstr>
      <vt:lpstr>MS PGothic</vt:lpstr>
      <vt:lpstr>CiscoSans Thin</vt:lpstr>
      <vt:lpstr>Segoe Print</vt:lpstr>
      <vt:lpstr>CiscoSans</vt:lpstr>
      <vt:lpstr>CiscoSans</vt:lpstr>
      <vt:lpstr>CiscoSans ExtraLight</vt:lpstr>
      <vt:lpstr>Arial</vt:lpstr>
      <vt:lpstr>CiscoSans ExtraLight</vt:lpstr>
      <vt:lpstr>Calibri</vt:lpstr>
      <vt:lpstr>Times New Roman</vt:lpstr>
      <vt:lpstr>Microsoft YaHei</vt:lpstr>
      <vt:lpstr>Arial Unicode MS</vt:lpstr>
      <vt:lpstr>Default Theme</vt:lpstr>
      <vt:lpstr>Module 9: The Transport Layer</vt:lpstr>
      <vt:lpstr>Module Objectives</vt:lpstr>
      <vt:lpstr>9.1 Transport Layer Characteristics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9.2 Transport Layer Session Establishment</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9.3 Transport Layer Reliability</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9.4 The Transport Layer Summary</vt:lpstr>
      <vt:lpstr>PowerPoint 演示文稿</vt:lpstr>
      <vt:lpstr>PowerPoint 演示文稿</vt:lpstr>
      <vt:lpstr>Module 9 New Terms and Commands</vt:lpstr>
      <vt:lpstr>PowerPoint 演示文稿</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user</cp:lastModifiedBy>
  <cp:revision>1344</cp:revision>
  <dcterms:created xsi:type="dcterms:W3CDTF">2016-08-22T22:27:00Z</dcterms:created>
  <dcterms:modified xsi:type="dcterms:W3CDTF">2021-12-04T05:38:15Z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y fmtid="{D5CDD505-2E9C-101B-9397-08002B2CF9AE}" pid="10" name="KSOProductBuildVer">
    <vt:lpwstr>1033-11.2.0.10382</vt:lpwstr>
  </property>
  <property fmtid="{D5CDD505-2E9C-101B-9397-08002B2CF9AE}" pid="11" name="ICV">
    <vt:lpwstr>FD21AADF68134AFF9BF70E594837D67F</vt:lpwstr>
  </property>
</Properties>
</file>