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628" r:id="rId7"/>
    <p:sldId id="1090" r:id="rId8"/>
    <p:sldId id="1077" r:id="rId9"/>
    <p:sldId id="1078" r:id="rId10"/>
    <p:sldId id="1091" r:id="rId11"/>
    <p:sldId id="1092" r:id="rId12"/>
    <p:sldId id="1093" r:id="rId13"/>
    <p:sldId id="1079" r:id="rId14"/>
    <p:sldId id="1094" r:id="rId15"/>
    <p:sldId id="1095" r:id="rId16"/>
    <p:sldId id="1096" r:id="rId17"/>
    <p:sldId id="1097" r:id="rId18"/>
    <p:sldId id="1098" r:id="rId19"/>
    <p:sldId id="1099" r:id="rId20"/>
    <p:sldId id="1100" r:id="rId21"/>
    <p:sldId id="1101" r:id="rId22"/>
    <p:sldId id="1103" r:id="rId23"/>
    <p:sldId id="1102" r:id="rId24"/>
    <p:sldId id="1104" r:id="rId25"/>
    <p:sldId id="1076" r:id="rId26"/>
    <p:sldId id="291" r:id="rId27"/>
  </p:sldIdLst>
  <p:sldSz cx="9144000" cy="5143500" type="screen16x9"/>
  <p:notesSz cx="6858000" cy="9144000"/>
  <p:custDataLst>
    <p:tags r:id="rId32"/>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13" autoAdjust="0"/>
    <p:restoredTop sz="82247" autoAdjust="0"/>
  </p:normalViewPr>
  <p:slideViewPr>
    <p:cSldViewPr snapToGrid="0" showGuides="1">
      <p:cViewPr varScale="1">
        <p:scale>
          <a:sx n="79" d="100"/>
          <a:sy n="79" d="100"/>
        </p:scale>
        <p:origin x="1458" y="7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24.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dirty="0" err="1">
                <a:solidFill>
                  <a:srgbClr val="AFE8FB"/>
                </a:solidFill>
              </a:rPr>
              <a:t>CyberOps</a:t>
            </a:r>
            <a:r>
              <a:rPr lang="en-US" dirty="0">
                <a:solidFill>
                  <a:srgbClr val="AFE8FB"/>
                </a:solidFill>
              </a:rPr>
              <a:t> Associate v1.0</a:t>
            </a:r>
            <a:endParaRPr lang="en-US" dirty="0">
              <a:solidFill>
                <a:srgbClr val="FF0000"/>
              </a:solidFill>
            </a:endParaRPr>
          </a:p>
          <a:p>
            <a:pPr>
              <a:buFontTx/>
              <a:buNone/>
            </a:pPr>
            <a:r>
              <a:rPr lang="en-US" sz="1200" b="0" dirty="0"/>
              <a:t>Module 15: </a:t>
            </a:r>
            <a:r>
              <a:rPr lang="en-US" dirty="0">
                <a:solidFill>
                  <a:schemeClr val="accent5">
                    <a:lumMod val="40000"/>
                    <a:lumOff val="60000"/>
                  </a:schemeClr>
                </a:solidFill>
              </a:rPr>
              <a:t>Network Monitoring and Tools</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lvl="0" indent="0" defTabSz="914400" eaLnBrk="0" hangingPunct="0">
              <a:spcBef>
                <a:spcPct val="0"/>
              </a:spcBef>
              <a:spcAft>
                <a:spcPct val="0"/>
              </a:spcAft>
              <a:buClrTx/>
              <a:buSzTx/>
              <a:buNone/>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lvl="0" indent="0" defTabSz="914400" eaLnBrk="0" hangingPunct="0">
              <a:spcBef>
                <a:spcPct val="0"/>
              </a:spcBef>
              <a:spcAft>
                <a:spcPct val="0"/>
              </a:spcAft>
              <a:buClrTx/>
              <a:buSzTx/>
              <a:buNone/>
            </a:pPr>
            <a:r>
              <a:rPr lang="en-US" sz="1200" b="0" i="0" kern="1200" dirty="0">
                <a:solidFill>
                  <a:schemeClr val="tx1"/>
                </a:solidFill>
                <a:effectLst/>
                <a:latin typeface="+mn-lt"/>
                <a:ea typeface="+mn-ea"/>
                <a:cs typeface="+mn-cs"/>
              </a:rPr>
              <a:t>15.2.1</a:t>
            </a:r>
            <a:r>
              <a:rPr lang="en-GB" dirty="0"/>
              <a:t> – </a:t>
            </a:r>
            <a:r>
              <a:rPr lang="en-US" dirty="0"/>
              <a:t>Network Security Monitoring Tools</a:t>
            </a:r>
            <a:endParaRPr lang="en-US" sz="1200" b="0" i="0" kern="1200" dirty="0">
              <a:solidFill>
                <a:schemeClr val="tx1"/>
              </a:solidFill>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15.2.2</a:t>
            </a:r>
            <a:r>
              <a:rPr lang="en-GB" dirty="0"/>
              <a:t> – </a:t>
            </a:r>
            <a:r>
              <a:rPr lang="en-US" sz="1200" b="0" i="0" kern="1200" dirty="0">
                <a:solidFill>
                  <a:schemeClr val="tx1"/>
                </a:solidFill>
                <a:effectLst/>
                <a:latin typeface="+mn-lt"/>
                <a:ea typeface="+mn-ea"/>
                <a:cs typeface="+mn-cs"/>
              </a:rPr>
              <a:t>Network Protocol Analyzers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15.2.2</a:t>
            </a:r>
            <a:r>
              <a:rPr lang="en-GB" dirty="0"/>
              <a:t> – </a:t>
            </a:r>
            <a:r>
              <a:rPr lang="en-US" sz="1200" b="0" i="0" kern="1200" dirty="0">
                <a:solidFill>
                  <a:schemeClr val="tx1"/>
                </a:solidFill>
                <a:effectLst/>
                <a:latin typeface="+mn-lt"/>
                <a:ea typeface="+mn-ea"/>
                <a:cs typeface="+mn-cs"/>
              </a:rPr>
              <a:t>Network Protocol Analyzers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15.2.3</a:t>
            </a:r>
            <a:r>
              <a:rPr lang="en-GB" dirty="0"/>
              <a:t> – </a:t>
            </a:r>
            <a:r>
              <a:rPr lang="en-US" sz="1200" b="0" i="0" kern="1200" dirty="0">
                <a:solidFill>
                  <a:schemeClr val="tx1"/>
                </a:solidFill>
                <a:effectLst/>
                <a:latin typeface="+mn-lt"/>
                <a:ea typeface="+mn-ea"/>
                <a:cs typeface="+mn-cs"/>
              </a:rPr>
              <a:t>NetFlow</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15.2.3</a:t>
            </a:r>
            <a:r>
              <a:rPr lang="en-GB" dirty="0"/>
              <a:t> – </a:t>
            </a:r>
            <a:r>
              <a:rPr lang="en-US" sz="1200" b="0" i="0" kern="1200" dirty="0">
                <a:solidFill>
                  <a:schemeClr val="tx1"/>
                </a:solidFill>
                <a:effectLst/>
                <a:latin typeface="+mn-lt"/>
                <a:ea typeface="+mn-ea"/>
                <a:cs typeface="+mn-cs"/>
              </a:rPr>
              <a:t>NetFlow</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15.2.4</a:t>
            </a:r>
            <a:r>
              <a:rPr lang="en-GB" dirty="0"/>
              <a:t> – </a:t>
            </a:r>
            <a:r>
              <a:rPr lang="en-US" dirty="0"/>
              <a:t>SIEM and SOAR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15.2.4</a:t>
            </a:r>
            <a:r>
              <a:rPr lang="en-GB" dirty="0"/>
              <a:t> – </a:t>
            </a:r>
            <a:r>
              <a:rPr lang="en-US" dirty="0"/>
              <a:t>SIEM and SOAR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15.2.4</a:t>
            </a:r>
            <a:r>
              <a:rPr lang="en-GB" dirty="0"/>
              <a:t> – </a:t>
            </a:r>
            <a:r>
              <a:rPr lang="en-US" dirty="0"/>
              <a:t>SIEM and SOAR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15.2.5</a:t>
            </a:r>
            <a:r>
              <a:rPr lang="en-GB" dirty="0"/>
              <a:t> – </a:t>
            </a:r>
            <a:r>
              <a:rPr lang="en-US" dirty="0"/>
              <a:t>SIEM Systems </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15.2.6</a:t>
            </a:r>
            <a:r>
              <a:rPr lang="en-GB" dirty="0"/>
              <a:t> – </a:t>
            </a:r>
            <a:r>
              <a:rPr lang="en-US" sz="1200" b="0" i="0" kern="1200" dirty="0">
                <a:solidFill>
                  <a:schemeClr val="tx1"/>
                </a:solidFill>
                <a:effectLst/>
                <a:latin typeface="+mn-lt"/>
                <a:ea typeface="+mn-ea"/>
                <a:cs typeface="+mn-cs"/>
              </a:rPr>
              <a:t>Check Your Understanding - Identify the Network Monitoring Too</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15.2.7</a:t>
            </a:r>
            <a:r>
              <a:rPr lang="en-GB" dirty="0"/>
              <a:t> – </a:t>
            </a:r>
            <a:r>
              <a:rPr lang="en-US" dirty="0"/>
              <a:t>Packet Tracer - Logging Network Activity</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15.0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15.0.2</a:t>
            </a:r>
            <a:r>
              <a:rPr lang="en-GB" dirty="0"/>
              <a:t> – </a:t>
            </a:r>
            <a:r>
              <a:rPr lang="en-US" sz="1200" b="0" i="0" kern="1200" dirty="0">
                <a:solidFill>
                  <a:schemeClr val="tx1"/>
                </a:solidFill>
                <a:effectLst/>
                <a:latin typeface="+mn-lt"/>
                <a:ea typeface="+mn-ea"/>
                <a:cs typeface="+mn-cs"/>
              </a:rPr>
              <a:t>What Will I Learn in this Module?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15.0.3</a:t>
            </a:r>
            <a:r>
              <a:rPr lang="en-US" sz="1200" b="0" i="0" kern="1200" baseline="0" dirty="0">
                <a:solidFill>
                  <a:schemeClr val="tx1"/>
                </a:solidFill>
                <a:effectLst/>
                <a:latin typeface="+mn-lt"/>
                <a:ea typeface="+mn-ea"/>
                <a:cs typeface="+mn-cs"/>
              </a:rPr>
              <a:t> </a:t>
            </a:r>
            <a:r>
              <a:rPr lang="en-GB" dirty="0"/>
              <a:t>– Class Activity – What’s Going On?</a:t>
            </a:r>
            <a:endParaRPr lang="en-US" sz="1200" b="0" i="0" kern="1200" dirty="0">
              <a:solidFill>
                <a:schemeClr val="tx1"/>
              </a:solidFill>
              <a:effectLst/>
              <a:latin typeface="+mn-lt"/>
              <a:ea typeface="+mn-ea"/>
              <a:cs typeface="+mn-cs"/>
            </a:endParaRPr>
          </a:p>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marL="0" lvl="0" indent="0" defTabSz="914400" eaLnBrk="0" hangingPunct="0">
              <a:spcBef>
                <a:spcPct val="0"/>
              </a:spcBef>
              <a:spcAft>
                <a:spcPct val="0"/>
              </a:spcAft>
              <a:buClrTx/>
              <a:buSzTx/>
              <a:buNone/>
            </a:pPr>
            <a:r>
              <a:rPr lang="en-US" sz="1200" b="0" dirty="0"/>
              <a:t>15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15.3 </a:t>
            </a:r>
            <a:r>
              <a:rPr lang="en-GB" dirty="0"/>
              <a:t>–</a:t>
            </a:r>
            <a:r>
              <a:rPr lang="en-US" sz="1200" b="0" dirty="0">
                <a:solidFill>
                  <a:srgbClr val="FF0000"/>
                </a:solidFill>
              </a:rPr>
              <a:t> </a:t>
            </a:r>
            <a:r>
              <a:rPr lang="en-US" dirty="0">
                <a:solidFill>
                  <a:schemeClr val="accent5">
                    <a:lumMod val="40000"/>
                    <a:lumOff val="60000"/>
                  </a:schemeClr>
                </a:solidFill>
              </a:rPr>
              <a:t>Network Monitoring and Tools Summary</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3 min</a:t>
            </a:r>
            <a:endParaRPr lang="en-US" sz="1000" b="0" dirty="0"/>
          </a:p>
          <a:p>
            <a:pPr marL="171450" lvl="0" indent="-171450">
              <a:buFont typeface="Arial" panose="020B0604020202020204" pitchFamily="34" charset="0"/>
              <a:buChar char="•"/>
            </a:pPr>
            <a:r>
              <a:rPr lang="en-US" sz="1050" b="1" dirty="0"/>
              <a:t>Instructor Notes: </a:t>
            </a:r>
            <a:endParaRPr lang="en-US" sz="100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IN" altLang="en-US" sz="1000" dirty="0">
                <a:latin typeface="Arial" panose="020B0604020202020204"/>
                <a:ea typeface="MS PGothic" panose="020B0600070205080204" pitchFamily="34" charset="-128"/>
                <a:cs typeface="Arial" panose="020B0604020202020204"/>
              </a:rPr>
              <a:t>Summarise the main points of the module and take the learners through the new terms that they have learned in this module.</a:t>
            </a:r>
            <a:endParaRPr lang="en-IN" altLang="en-US" sz="1000" dirty="0">
              <a:latin typeface="Arial" panose="020B0604020202020204"/>
              <a:ea typeface="MS PGothic" panose="020B0600070205080204" pitchFamily="34" charset="-128"/>
              <a:cs typeface="Arial" panose="020B0604020202020204"/>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IN" altLang="en-US" sz="1000" dirty="0">
                <a:latin typeface="Arial" panose="020B0604020202020204"/>
                <a:ea typeface="MS PGothic" panose="020B0600070205080204" pitchFamily="34" charset="-128"/>
                <a:cs typeface="Arial" panose="020B0604020202020204"/>
              </a:rPr>
              <a:t>Ask them to complete the module quiz</a:t>
            </a:r>
            <a:r>
              <a:rPr lang="en-IN" altLang="en-US" sz="1000" baseline="0" dirty="0">
                <a:latin typeface="Arial" panose="020B0604020202020204"/>
                <a:ea typeface="MS PGothic" panose="020B0600070205080204" pitchFamily="34" charset="-128"/>
                <a:cs typeface="Arial" panose="020B0604020202020204"/>
              </a:rPr>
              <a:t> present in section 14.4.2.</a:t>
            </a:r>
            <a:endParaRPr lang="en-IN" altLang="en-US" sz="1000" dirty="0">
              <a:latin typeface="Arial" panose="020B0604020202020204" pitchFamily="34" charset="0"/>
              <a:ea typeface="MS PGothic" panose="020B0600070205080204" pitchFamily="34" charset="-128"/>
              <a:cs typeface="Arial" panose="020B0604020202020204"/>
            </a:endParaRPr>
          </a:p>
          <a:p>
            <a:pPr marL="341630" lvl="1" indent="-171450">
              <a:buFont typeface="Arial" panose="020B0604020202020204" pitchFamily="34" charset="0"/>
              <a:buChar char="•"/>
            </a:pPr>
            <a:endParaRPr lang="en-US" sz="1000" dirty="0"/>
          </a:p>
          <a:p>
            <a:pPr marL="0" lvl="0" indent="-287020">
              <a:buFont typeface="Arial" panose="020B0604020202020204" pitchFamily="34" charset="0"/>
              <a:buChar char="•"/>
            </a:pPr>
            <a:r>
              <a:rPr lang="en-US" sz="1050" b="1" dirty="0"/>
              <a:t>Key Points: </a:t>
            </a:r>
            <a:r>
              <a:rPr lang="en-US" sz="1050" b="0" dirty="0"/>
              <a:t>NA</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15.3 </a:t>
            </a:r>
            <a:r>
              <a:rPr lang="en-GB" dirty="0"/>
              <a:t>–</a:t>
            </a:r>
            <a:r>
              <a:rPr lang="en-US" sz="1200" b="0" dirty="0">
                <a:solidFill>
                  <a:srgbClr val="FF0000"/>
                </a:solidFill>
              </a:rPr>
              <a:t> </a:t>
            </a:r>
            <a:r>
              <a:rPr lang="en-US" dirty="0">
                <a:solidFill>
                  <a:schemeClr val="accent5">
                    <a:lumMod val="40000"/>
                    <a:lumOff val="60000"/>
                  </a:schemeClr>
                </a:solidFill>
              </a:rPr>
              <a:t>Network Monitoring and Tools Summary</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15.3.1</a:t>
            </a:r>
            <a:r>
              <a:rPr lang="en-GB" dirty="0"/>
              <a:t> – </a:t>
            </a:r>
            <a:r>
              <a:rPr lang="en-US" dirty="0"/>
              <a:t>What Did I Learn in this Module?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15.3 </a:t>
            </a:r>
            <a:r>
              <a:rPr lang="en-GB" dirty="0"/>
              <a:t>–</a:t>
            </a:r>
            <a:r>
              <a:rPr lang="en-US" sz="1200" b="0" dirty="0">
                <a:solidFill>
                  <a:srgbClr val="FF0000"/>
                </a:solidFill>
              </a:rPr>
              <a:t> </a:t>
            </a:r>
            <a:r>
              <a:rPr lang="en-US" dirty="0">
                <a:solidFill>
                  <a:schemeClr val="accent5">
                    <a:lumMod val="40000"/>
                    <a:lumOff val="60000"/>
                  </a:schemeClr>
                </a:solidFill>
              </a:rPr>
              <a:t>Network Monitoring and Tools Summary</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15.3.1</a:t>
            </a:r>
            <a:r>
              <a:rPr lang="en-GB" dirty="0"/>
              <a:t> – </a:t>
            </a:r>
            <a:r>
              <a:rPr lang="en-US" dirty="0"/>
              <a:t>What Did I Learn in this Module?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15.3.2</a:t>
            </a:r>
            <a:r>
              <a:rPr lang="en-GB" dirty="0"/>
              <a:t> – Quiz – </a:t>
            </a:r>
            <a:r>
              <a:rPr lang="en-US" b="0" i="0" dirty="0">
                <a:solidFill>
                  <a:srgbClr val="056153"/>
                </a:solidFill>
                <a:effectLst/>
                <a:latin typeface="CiscoSans"/>
              </a:rPr>
              <a:t>Network Monitoring and Tools Quiz</a:t>
            </a:r>
            <a:endParaRPr lang="en-US" b="0" i="0" dirty="0">
              <a:solidFill>
                <a:srgbClr val="056153"/>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r>
              <a:rPr lang="en-GB" dirty="0"/>
              <a:t> </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Module 15: </a:t>
            </a:r>
            <a:r>
              <a:rPr lang="en-US" sz="1200" b="0" i="0" kern="1200" dirty="0">
                <a:solidFill>
                  <a:schemeClr val="tx1"/>
                </a:solidFill>
                <a:effectLst/>
                <a:latin typeface="+mn-lt"/>
                <a:ea typeface="+mn-ea"/>
                <a:cs typeface="+mn-cs"/>
              </a:rPr>
              <a:t>Network Monitoring and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New Terms and Commands</a:t>
            </a:r>
            <a:endParaRPr lang="en-US" dirty="0"/>
          </a:p>
          <a:p>
            <a:pPr>
              <a:buFontTx/>
              <a:buNone/>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15</a:t>
            </a:r>
            <a:r>
              <a:rPr lang="en-US" sz="1200" b="0" baseline="0" dirty="0"/>
              <a:t> </a:t>
            </a:r>
            <a:r>
              <a:rPr lang="en-GB"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8</a:t>
            </a:r>
            <a:r>
              <a:rPr lang="en-US" sz="1000" b="0" baseline="0" dirty="0"/>
              <a:t> </a:t>
            </a:r>
            <a:r>
              <a:rPr lang="en-US" sz="1000" b="0" dirty="0"/>
              <a:t>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Describe Network Security Topology</a:t>
            </a:r>
            <a:endParaRPr lang="en-US" sz="1000" dirty="0"/>
          </a:p>
          <a:p>
            <a:pPr marL="341630" lvl="1" indent="-171450">
              <a:buFont typeface="Arial" panose="020B0604020202020204" pitchFamily="34" charset="0"/>
              <a:buChar char="•"/>
            </a:pPr>
            <a:r>
              <a:rPr lang="en-US" sz="1000" dirty="0"/>
              <a:t>Explain</a:t>
            </a:r>
            <a:r>
              <a:rPr lang="en-US" sz="1000" baseline="0" dirty="0"/>
              <a:t> the different tools and </a:t>
            </a:r>
            <a:r>
              <a:rPr lang="en-US" sz="1000" dirty="0"/>
              <a:t>methods used for monitoring network traffic.</a:t>
            </a:r>
            <a:endParaRPr lang="en-US" sz="1000" dirty="0"/>
          </a:p>
          <a:p>
            <a:pPr marL="341630" lvl="1" indent="-171450">
              <a:buFont typeface="Arial" panose="020B0604020202020204" pitchFamily="34" charset="0"/>
              <a:buChar char="•"/>
            </a:pPr>
            <a:r>
              <a:rPr lang="en-US" sz="1000" dirty="0"/>
              <a:t>Describe the concept of Network Taps</a:t>
            </a:r>
            <a:endParaRPr lang="en-US" sz="1000" dirty="0"/>
          </a:p>
          <a:p>
            <a:pPr marL="341630" lvl="1" indent="-171450">
              <a:buFont typeface="Arial" panose="020B0604020202020204" pitchFamily="34" charset="0"/>
              <a:buChar char="•"/>
            </a:pPr>
            <a:r>
              <a:rPr lang="en-US" sz="1000" baseline="0" dirty="0"/>
              <a:t>Identify the different SPAN terms in the image on slide 15 and explain to the learners with their respective description.</a:t>
            </a:r>
            <a:endParaRPr lang="en-US" sz="1000" baseline="0" dirty="0"/>
          </a:p>
          <a:p>
            <a:pPr marL="341630" lvl="1" indent="-171450">
              <a:buFont typeface="Arial" panose="020B0604020202020204" pitchFamily="34" charset="0"/>
              <a:buChar char="•"/>
            </a:pPr>
            <a:endParaRPr lang="en-US" sz="1000" dirty="0"/>
          </a:p>
          <a:p>
            <a:pPr marL="341630" lvl="1" indent="-171450">
              <a:buFont typeface="Arial" panose="020B0604020202020204" pitchFamily="34" charset="0"/>
              <a:buChar char="•"/>
            </a:pPr>
            <a:endParaRPr lang="en-US" sz="1000" dirty="0"/>
          </a:p>
          <a:p>
            <a:pPr marL="0" marR="0" lvl="0" indent="-28702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a:t>
            </a:r>
            <a:r>
              <a:rPr lang="en-US" sz="1100" b="1" dirty="0"/>
              <a:t> </a:t>
            </a:r>
            <a:r>
              <a:rPr lang="en-US" sz="1200" b="0" i="0" kern="1200" dirty="0">
                <a:solidFill>
                  <a:schemeClr val="tx1"/>
                </a:solidFill>
                <a:effectLst/>
                <a:latin typeface="+mn-lt"/>
                <a:ea typeface="+mn-ea"/>
                <a:cs typeface="+mn-cs"/>
              </a:rPr>
              <a:t>Network Security Topology, Network Monitoring Methods, Network Taps,</a:t>
            </a:r>
            <a:r>
              <a:rPr lang="en-US" sz="1200" b="0" i="0" kern="1200" baseline="0" dirty="0">
                <a:solidFill>
                  <a:schemeClr val="tx1"/>
                </a:solidFill>
                <a:effectLst/>
                <a:latin typeface="+mn-lt"/>
                <a:ea typeface="+mn-ea"/>
                <a:cs typeface="+mn-cs"/>
              </a:rPr>
              <a:t> Traffic Mirroring,   </a:t>
            </a:r>
            <a:r>
              <a:rPr lang="en-US" sz="1200" b="0" i="0" kern="1200" dirty="0">
                <a:solidFill>
                  <a:schemeClr val="tx1"/>
                </a:solidFill>
                <a:effectLst/>
                <a:latin typeface="+mn-lt"/>
                <a:ea typeface="+mn-ea"/>
                <a:cs typeface="+mn-cs"/>
              </a:rPr>
              <a:t>SPAN.</a:t>
            </a:r>
            <a:endParaRPr lang="en-US" sz="1200" b="0" i="0" kern="1200" dirty="0">
              <a:solidFill>
                <a:schemeClr val="tx1"/>
              </a:solidFill>
              <a:effectLst/>
              <a:latin typeface="+mn-lt"/>
              <a:ea typeface="+mn-ea"/>
              <a:cs typeface="+mn-cs"/>
            </a:endParaRPr>
          </a:p>
          <a:p>
            <a:pPr marL="0" lvl="0" indent="-28702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15.1.1</a:t>
            </a:r>
            <a:r>
              <a:rPr lang="en-GB" dirty="0"/>
              <a:t> – </a:t>
            </a:r>
            <a:r>
              <a:rPr lang="en-US" dirty="0"/>
              <a:t>Network Security Topology</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15.1.2</a:t>
            </a:r>
            <a:r>
              <a:rPr lang="en-GB" dirty="0"/>
              <a:t> – </a:t>
            </a:r>
            <a:r>
              <a:rPr lang="en-US" dirty="0"/>
              <a:t>Network Monitoring Methods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 </a:t>
            </a:r>
            <a:r>
              <a:rPr lang="en-GB" dirty="0"/>
              <a:t>–</a:t>
            </a:r>
            <a:r>
              <a:rPr lang="en-US" sz="1200" b="0" baseline="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15.1.3</a:t>
            </a:r>
            <a:r>
              <a:rPr lang="en-GB" dirty="0"/>
              <a:t> – </a:t>
            </a:r>
            <a:r>
              <a:rPr lang="en-US" dirty="0"/>
              <a:t>Network Taps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r>
              <a:rPr lang="en-US" sz="1200" b="0" i="0" kern="1200" dirty="0">
                <a:solidFill>
                  <a:schemeClr val="tx1"/>
                </a:solidFill>
                <a:effectLst/>
                <a:latin typeface="+mn-lt"/>
                <a:ea typeface="+mn-ea"/>
                <a:cs typeface="+mn-cs"/>
              </a:rPr>
              <a:t>15.1.4</a:t>
            </a:r>
            <a:r>
              <a:rPr lang="en-GB" dirty="0"/>
              <a:t> – </a:t>
            </a:r>
            <a:r>
              <a:rPr lang="en-US" sz="1200" b="0" i="0" kern="1200" dirty="0">
                <a:solidFill>
                  <a:schemeClr val="tx1"/>
                </a:solidFill>
                <a:latin typeface="+mn-lt"/>
                <a:ea typeface="+mn-ea"/>
                <a:cs typeface="+mn-cs"/>
              </a:rPr>
              <a:t>Traffic Mirroring and SPAN</a:t>
            </a:r>
            <a:endParaRPr lang="en-US" sz="1200" b="0" i="0" kern="1200" dirty="0">
              <a:solidFill>
                <a:schemeClr val="tx1"/>
              </a:solidFill>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r>
              <a:rPr lang="en-US" sz="1200" b="0" i="0" kern="1200" dirty="0">
                <a:solidFill>
                  <a:schemeClr val="tx1"/>
                </a:solidFill>
                <a:effectLst/>
                <a:latin typeface="+mn-lt"/>
                <a:ea typeface="+mn-ea"/>
                <a:cs typeface="+mn-cs"/>
              </a:rPr>
              <a:t>15.1.4</a:t>
            </a:r>
            <a:r>
              <a:rPr lang="en-GB" dirty="0"/>
              <a:t> – </a:t>
            </a:r>
            <a:r>
              <a:rPr lang="en-US" sz="1200" b="0" i="0" kern="1200" dirty="0">
                <a:solidFill>
                  <a:schemeClr val="tx1"/>
                </a:solidFill>
                <a:latin typeface="+mn-lt"/>
                <a:ea typeface="+mn-ea"/>
                <a:cs typeface="+mn-cs"/>
              </a:rPr>
              <a:t>Traffic Mirroring and SPAN</a:t>
            </a:r>
            <a:endParaRPr lang="en-US" sz="1200" b="0" i="0" kern="1200" dirty="0">
              <a:solidFill>
                <a:schemeClr val="tx1"/>
              </a:solidFill>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15 </a:t>
            </a:r>
            <a:r>
              <a:rPr lang="en-GB" dirty="0"/>
              <a:t>–</a:t>
            </a:r>
            <a:r>
              <a:rPr lang="en-US" sz="1200" b="0" dirty="0"/>
              <a:t> </a:t>
            </a:r>
            <a:r>
              <a:rPr lang="en-US" dirty="0"/>
              <a:t>Network Monitoring and Tools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1</a:t>
            </a:r>
            <a:r>
              <a:rPr lang="en-US" sz="1000" b="0" dirty="0"/>
              <a:t>2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kern="1200" dirty="0">
                <a:solidFill>
                  <a:schemeClr val="tx1"/>
                </a:solidFill>
                <a:effectLst/>
                <a:latin typeface="+mn-lt"/>
                <a:ea typeface="+mn-ea"/>
                <a:cs typeface="+mn-cs"/>
              </a:rPr>
              <a:t>This topic describes the different network monitoring</a:t>
            </a:r>
            <a:r>
              <a:rPr lang="en-US" sz="1200" b="0" i="0" kern="1200" baseline="0" dirty="0">
                <a:solidFill>
                  <a:schemeClr val="tx1"/>
                </a:solidFill>
                <a:effectLst/>
                <a:latin typeface="+mn-lt"/>
                <a:ea typeface="+mn-ea"/>
                <a:cs typeface="+mn-cs"/>
              </a:rPr>
              <a:t> tools.</a:t>
            </a:r>
            <a:endParaRPr lang="en-US" sz="1200" b="0" i="0" kern="1200" dirty="0">
              <a:solidFill>
                <a:schemeClr val="tx1"/>
              </a:solidFill>
              <a:effectLst/>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kern="1200" dirty="0">
                <a:solidFill>
                  <a:schemeClr val="tx1"/>
                </a:solidFill>
                <a:effectLst/>
                <a:latin typeface="+mn-lt"/>
                <a:ea typeface="+mn-ea"/>
                <a:cs typeface="+mn-cs"/>
              </a:rPr>
              <a:t>List</a:t>
            </a:r>
            <a:r>
              <a:rPr lang="en-US" sz="1200" b="0" i="0" kern="1200" baseline="0" dirty="0">
                <a:solidFill>
                  <a:schemeClr val="tx1"/>
                </a:solidFill>
                <a:effectLst/>
                <a:latin typeface="+mn-lt"/>
                <a:ea typeface="+mn-ea"/>
                <a:cs typeface="+mn-cs"/>
              </a:rPr>
              <a:t> the t</a:t>
            </a:r>
            <a:r>
              <a:rPr lang="en-US" sz="1200" b="0" i="0" kern="1200" dirty="0">
                <a:solidFill>
                  <a:schemeClr val="tx1"/>
                </a:solidFill>
                <a:effectLst/>
                <a:latin typeface="+mn-lt"/>
                <a:ea typeface="+mn-ea"/>
                <a:cs typeface="+mn-cs"/>
              </a:rPr>
              <a:t>ools used for monitoring Network Security.</a:t>
            </a:r>
            <a:endParaRPr lang="en-US" sz="1200" b="0" i="0" kern="1200" dirty="0">
              <a:solidFill>
                <a:schemeClr val="tx1"/>
              </a:solidFill>
              <a:effectLst/>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kern="1200" dirty="0">
                <a:solidFill>
                  <a:schemeClr val="tx1"/>
                </a:solidFill>
                <a:effectLst/>
                <a:latin typeface="+mn-lt"/>
                <a:ea typeface="+mn-ea"/>
                <a:cs typeface="+mn-cs"/>
              </a:rPr>
              <a:t>List</a:t>
            </a:r>
            <a:r>
              <a:rPr lang="en-US" sz="1200" b="0" i="0" kern="1200" baseline="0" dirty="0">
                <a:solidFill>
                  <a:schemeClr val="tx1"/>
                </a:solidFill>
                <a:effectLst/>
                <a:latin typeface="+mn-lt"/>
                <a:ea typeface="+mn-ea"/>
                <a:cs typeface="+mn-cs"/>
              </a:rPr>
              <a:t> the essential functions and solutions of SIEM and SOAR respectively.</a:t>
            </a:r>
            <a:endParaRPr lang="en-US" sz="1200" b="0" i="0" kern="1200" dirty="0">
              <a:solidFill>
                <a:schemeClr val="tx1"/>
              </a:solidFill>
              <a:effectLst/>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kern="1200" dirty="0">
                <a:solidFill>
                  <a:schemeClr val="tx1"/>
                </a:solidFill>
                <a:effectLst/>
                <a:latin typeface="+mn-lt"/>
                <a:ea typeface="+mn-ea"/>
                <a:cs typeface="+mn-cs"/>
              </a:rPr>
              <a:t>Ensure the</a:t>
            </a:r>
            <a:r>
              <a:rPr lang="en-US" sz="1200" b="0" i="0" kern="1200" baseline="0" dirty="0">
                <a:solidFill>
                  <a:schemeClr val="tx1"/>
                </a:solidFill>
                <a:effectLst/>
                <a:latin typeface="+mn-lt"/>
                <a:ea typeface="+mn-ea"/>
                <a:cs typeface="+mn-cs"/>
              </a:rPr>
              <a:t> learners</a:t>
            </a:r>
            <a:r>
              <a:rPr lang="en-US" sz="1200" b="0" i="0" kern="1200" dirty="0">
                <a:solidFill>
                  <a:schemeClr val="tx1"/>
                </a:solidFill>
                <a:effectLst/>
                <a:latin typeface="+mn-lt"/>
                <a:ea typeface="+mn-ea"/>
                <a:cs typeface="+mn-cs"/>
              </a:rPr>
              <a:t> complete the ‘Check Your Understanding – Identify the Network Monitoring Tool’ in section 15.2.6.</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050" b="1" dirty="0"/>
              <a:t>Key Points:</a:t>
            </a:r>
            <a:r>
              <a:rPr lang="en-US" sz="1100" b="1" dirty="0"/>
              <a:t>  </a:t>
            </a:r>
            <a:r>
              <a:rPr lang="en-US" sz="1200" b="0" i="0" kern="1200" dirty="0">
                <a:solidFill>
                  <a:schemeClr val="tx1"/>
                </a:solidFill>
                <a:effectLst/>
                <a:latin typeface="+mn-lt"/>
                <a:ea typeface="+mn-ea"/>
                <a:cs typeface="+mn-cs"/>
              </a:rPr>
              <a:t>Wireshark, </a:t>
            </a:r>
            <a:r>
              <a:rPr lang="en-US" sz="1200" b="0" i="0" kern="1200" dirty="0" err="1">
                <a:solidFill>
                  <a:schemeClr val="tx1"/>
                </a:solidFill>
                <a:effectLst/>
                <a:latin typeface="+mn-lt"/>
                <a:ea typeface="+mn-ea"/>
                <a:cs typeface="+mn-cs"/>
              </a:rPr>
              <a:t>Tcpdump</a:t>
            </a:r>
            <a:r>
              <a:rPr lang="en-US" sz="1200" b="0" i="0" kern="1200" dirty="0">
                <a:solidFill>
                  <a:schemeClr val="tx1"/>
                </a:solidFill>
                <a:effectLst/>
                <a:latin typeface="+mn-lt"/>
                <a:ea typeface="+mn-ea"/>
                <a:cs typeface="+mn-cs"/>
              </a:rPr>
              <a:t>, NetFlow, Security Information and Event Management Systems.</a:t>
            </a:r>
            <a:endParaRPr lang="en-US" sz="1200" b="0" i="0" kern="1200" dirty="0">
              <a:solidFill>
                <a:schemeClr val="tx1"/>
              </a:solidFill>
              <a:effectLst/>
              <a:latin typeface="+mn-lt"/>
              <a:ea typeface="+mn-ea"/>
              <a:cs typeface="+mn-cs"/>
            </a:endParaRPr>
          </a:p>
          <a:p>
            <a:pPr marL="0" lvl="0" indent="-28702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15: Network Monitoring and Tools</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err="1">
                <a:solidFill>
                  <a:srgbClr val="AFE8FB"/>
                </a:solidFill>
              </a:rPr>
              <a:t>CyberOps</a:t>
            </a:r>
            <a:r>
              <a:rPr lang="en-US" dirty="0">
                <a:solidFill>
                  <a:srgbClr val="AFE8FB"/>
                </a:solidFill>
              </a:rPr>
              <a:t> Associate v1.0</a:t>
            </a:r>
            <a:endParaRPr lang="en-US" dirty="0">
              <a:solidFill>
                <a:srgbClr val="FF0000"/>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Network Security Monitoring Tools</a:t>
            </a:r>
            <a:endParaRPr lang="en-US" dirty="0"/>
          </a:p>
        </p:txBody>
      </p:sp>
      <p:sp>
        <p:nvSpPr>
          <p:cNvPr id="2" name="Content Placeholder 1"/>
          <p:cNvSpPr>
            <a:spLocks noGrp="1"/>
          </p:cNvSpPr>
          <p:nvPr>
            <p:ph idx="1"/>
          </p:nvPr>
        </p:nvSpPr>
        <p:spPr>
          <a:xfrm>
            <a:off x="144066" y="798944"/>
            <a:ext cx="4638246" cy="3785413"/>
          </a:xfrm>
        </p:spPr>
        <p:txBody>
          <a:bodyPr/>
          <a:lstStyle/>
          <a:p>
            <a:pPr>
              <a:buFont typeface="Arial" panose="020B0604020202020204" pitchFamily="34" charset="0"/>
              <a:buChar char="•"/>
            </a:pPr>
            <a:r>
              <a:rPr lang="en-US" sz="1600" dirty="0"/>
              <a:t>Common tools that are used for network security monitoring include:</a:t>
            </a:r>
            <a:endParaRPr lang="en-US" sz="1600" dirty="0"/>
          </a:p>
          <a:p>
            <a:pPr marL="513080" indent="-228600">
              <a:buFont typeface="Arial" panose="020B0604020202020204" pitchFamily="34" charset="0"/>
              <a:buChar char="•"/>
            </a:pPr>
            <a:r>
              <a:rPr lang="en-US" sz="1600" dirty="0"/>
              <a:t>Network protocol analyzers such as Wireshark and </a:t>
            </a:r>
            <a:r>
              <a:rPr lang="en-US" sz="1600" dirty="0" err="1"/>
              <a:t>Tcpdump</a:t>
            </a:r>
            <a:endParaRPr lang="en-US" sz="1600" dirty="0"/>
          </a:p>
          <a:p>
            <a:pPr marL="513080" indent="-228600">
              <a:buFont typeface="Arial" panose="020B0604020202020204" pitchFamily="34" charset="0"/>
              <a:buChar char="•"/>
            </a:pPr>
            <a:r>
              <a:rPr lang="en-US" sz="1600" dirty="0"/>
              <a:t>NetFlow</a:t>
            </a:r>
            <a:endParaRPr lang="en-US" sz="1600" dirty="0"/>
          </a:p>
          <a:p>
            <a:pPr marL="513080" indent="-228600">
              <a:buFont typeface="Arial" panose="020B0604020202020204" pitchFamily="34" charset="0"/>
              <a:buChar char="•"/>
            </a:pPr>
            <a:r>
              <a:rPr lang="en-US" sz="1600" dirty="0"/>
              <a:t>Security Information and Event Management Systems (SIEM)</a:t>
            </a:r>
            <a:endParaRPr lang="en-US" sz="1600" dirty="0"/>
          </a:p>
          <a:p>
            <a:pPr>
              <a:buFont typeface="Arial" panose="020B0604020202020204" pitchFamily="34" charset="0"/>
              <a:buChar char="•"/>
            </a:pPr>
            <a:r>
              <a:rPr lang="en-US" sz="1600" dirty="0"/>
              <a:t>It is common for security analysts to rely on log files and Simple Network Management Protocol (SNMP) for network behavior discovery.</a:t>
            </a:r>
            <a:endParaRPr lang="en-US" sz="1600" dirty="0"/>
          </a:p>
        </p:txBody>
      </p:sp>
      <p:pic>
        <p:nvPicPr>
          <p:cNvPr id="7" name="Picture 3"/>
          <p:cNvPicPr>
            <a:picLocks noChangeAspect="1" noChangeArrowheads="1"/>
          </p:cNvPicPr>
          <p:nvPr/>
        </p:nvPicPr>
        <p:blipFill rotWithShape="1">
          <a:blip r:embed="rId1"/>
          <a:srcRect l="18847" t="352" r="21412" b="3980"/>
          <a:stretch>
            <a:fillRect/>
          </a:stretch>
        </p:blipFill>
        <p:spPr bwMode="auto">
          <a:xfrm>
            <a:off x="5024857" y="955547"/>
            <a:ext cx="3965814" cy="3726182"/>
          </a:xfrm>
          <a:prstGeom prst="rect">
            <a:avLst/>
          </a:prstGeom>
          <a:noFill/>
          <a:ln w="9525">
            <a:solidFill>
              <a:schemeClr val="tx1">
                <a:lumMod val="60000"/>
                <a:lumOff val="40000"/>
              </a:schemeClr>
            </a:solidFill>
            <a:miter lim="800000"/>
            <a:headEnd/>
            <a:tailEnd/>
          </a:ln>
        </p:spPr>
      </p:pic>
    </p:spTree>
    <p:custDataLst>
      <p:tags r:id="rId2"/>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Network Protocol Analyzers</a:t>
            </a:r>
            <a:endParaRPr lang="en-US" dirty="0"/>
          </a:p>
        </p:txBody>
      </p:sp>
      <p:sp>
        <p:nvSpPr>
          <p:cNvPr id="2" name="Content Placeholder 1"/>
          <p:cNvSpPr>
            <a:spLocks noGrp="1"/>
          </p:cNvSpPr>
          <p:nvPr>
            <p:ph idx="1"/>
          </p:nvPr>
        </p:nvSpPr>
        <p:spPr>
          <a:xfrm>
            <a:off x="144066" y="798944"/>
            <a:ext cx="4793694" cy="3494617"/>
          </a:xfrm>
        </p:spPr>
        <p:txBody>
          <a:bodyPr/>
          <a:lstStyle/>
          <a:p>
            <a:pPr>
              <a:buFont typeface="Arial" panose="020B0604020202020204" pitchFamily="34" charset="0"/>
              <a:buChar char="•"/>
            </a:pPr>
            <a:r>
              <a:rPr lang="en-US" sz="1600" dirty="0"/>
              <a:t>Network protocol analyzers (or ‘packet sniffer’ applications) are programs used to capture traffic. </a:t>
            </a:r>
            <a:endParaRPr lang="en-US" sz="1600" dirty="0"/>
          </a:p>
          <a:p>
            <a:pPr>
              <a:buFont typeface="Arial" panose="020B0604020202020204" pitchFamily="34" charset="0"/>
              <a:buChar char="•"/>
            </a:pPr>
            <a:r>
              <a:rPr lang="en-US" sz="1600" dirty="0"/>
              <a:t>Protocol analyzers display what is happening on the network through a graphical user interface.</a:t>
            </a:r>
            <a:endParaRPr lang="en-US" sz="1600" dirty="0"/>
          </a:p>
          <a:p>
            <a:pPr>
              <a:buFont typeface="Arial" panose="020B0604020202020204" pitchFamily="34" charset="0"/>
              <a:buChar char="•"/>
            </a:pPr>
            <a:r>
              <a:rPr lang="en-US" sz="1600" dirty="0"/>
              <a:t>Network protocol analyzers are not only used for security analysis but also used for network troubleshooting, software and protocol development, and education.</a:t>
            </a:r>
            <a:endParaRPr lang="en-US" sz="1600" dirty="0"/>
          </a:p>
          <a:p>
            <a:pPr>
              <a:buFont typeface="Arial" panose="020B0604020202020204" pitchFamily="34" charset="0"/>
              <a:buChar char="•"/>
            </a:pPr>
            <a:r>
              <a:rPr lang="en-US" sz="1600" dirty="0"/>
              <a:t>As shown in the figure, Wireshark is used in Windows, Linux, and Mac OS environments. It is a very useful tool for learning network protocol communications.</a:t>
            </a:r>
            <a:endParaRPr lang="en-US" sz="1600" dirty="0"/>
          </a:p>
          <a:p>
            <a:pPr>
              <a:buFont typeface="Arial" panose="020B0604020202020204" pitchFamily="34" charset="0"/>
              <a:buChar char="•"/>
            </a:pPr>
            <a:endParaRPr lang="en-US" sz="1600" dirty="0"/>
          </a:p>
        </p:txBody>
      </p:sp>
      <p:pic>
        <p:nvPicPr>
          <p:cNvPr id="5" name="Picture 4"/>
          <p:cNvPicPr>
            <a:picLocks noChangeAspect="1"/>
          </p:cNvPicPr>
          <p:nvPr/>
        </p:nvPicPr>
        <p:blipFill rotWithShape="1">
          <a:blip r:embed="rId1"/>
          <a:srcRect l="30925" t="26227" r="8079" b="12458"/>
          <a:stretch>
            <a:fillRect/>
          </a:stretch>
        </p:blipFill>
        <p:spPr>
          <a:xfrm>
            <a:off x="4814642" y="987027"/>
            <a:ext cx="4192198" cy="3216110"/>
          </a:xfrm>
          <a:prstGeom prst="rect">
            <a:avLst/>
          </a:prstGeom>
          <a:ln>
            <a:solidFill>
              <a:schemeClr val="tx1">
                <a:lumMod val="60000"/>
                <a:lumOff val="40000"/>
              </a:schemeClr>
            </a:solidFill>
          </a:ln>
        </p:spPr>
      </p:pic>
    </p:spTree>
    <p:custDataLst>
      <p:tags r:id="rId2"/>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Network Protocol Analyzers (Contd.)</a:t>
            </a:r>
            <a:endParaRPr lang="en-US" dirty="0"/>
          </a:p>
        </p:txBody>
      </p:sp>
      <p:sp>
        <p:nvSpPr>
          <p:cNvPr id="2" name="Content Placeholder 1"/>
          <p:cNvSpPr>
            <a:spLocks noGrp="1"/>
          </p:cNvSpPr>
          <p:nvPr>
            <p:ph idx="1"/>
          </p:nvPr>
        </p:nvSpPr>
        <p:spPr>
          <a:xfrm>
            <a:off x="144065" y="798945"/>
            <a:ext cx="8999935" cy="1678400"/>
          </a:xfrm>
        </p:spPr>
        <p:txBody>
          <a:bodyPr/>
          <a:lstStyle/>
          <a:p>
            <a:pPr>
              <a:spcBef>
                <a:spcPts val="400"/>
              </a:spcBef>
              <a:spcAft>
                <a:spcPts val="400"/>
              </a:spcAft>
              <a:buFont typeface="Arial" panose="020B0604020202020204" pitchFamily="34" charset="0"/>
              <a:buChar char="•"/>
            </a:pPr>
            <a:r>
              <a:rPr lang="en-US" sz="1600" dirty="0"/>
              <a:t>Frames captured by Wireshark are saved in a PCAP file that contains information regarding the frame, interface, packet length, time stamps, and all binary files sent across the network.</a:t>
            </a:r>
            <a:endParaRPr lang="en-US" sz="1600" dirty="0"/>
          </a:p>
          <a:p>
            <a:pPr>
              <a:spcBef>
                <a:spcPts val="400"/>
              </a:spcBef>
              <a:spcAft>
                <a:spcPts val="400"/>
              </a:spcAft>
              <a:buFont typeface="Arial" panose="020B0604020202020204" pitchFamily="34" charset="0"/>
              <a:buChar char="•"/>
            </a:pPr>
            <a:r>
              <a:rPr lang="en-US" sz="1600" dirty="0"/>
              <a:t>Wireshark can open files containing captured traffic from other software such as the </a:t>
            </a:r>
            <a:r>
              <a:rPr lang="en-US" sz="1600" b="1" dirty="0" err="1"/>
              <a:t>tcpdump</a:t>
            </a:r>
            <a:r>
              <a:rPr lang="en-US" sz="1600" dirty="0"/>
              <a:t> utility. </a:t>
            </a:r>
            <a:endParaRPr lang="en-US" sz="1600" dirty="0"/>
          </a:p>
          <a:p>
            <a:pPr>
              <a:spcBef>
                <a:spcPts val="400"/>
              </a:spcBef>
              <a:spcAft>
                <a:spcPts val="400"/>
              </a:spcAft>
              <a:buFont typeface="Arial" panose="020B0604020202020204" pitchFamily="34" charset="0"/>
              <a:buChar char="•"/>
            </a:pPr>
            <a:r>
              <a:rPr lang="en-US" sz="1600" dirty="0"/>
              <a:t>The example in the command output displays a sample </a:t>
            </a:r>
            <a:r>
              <a:rPr lang="en-US" sz="1600" b="1" dirty="0" err="1"/>
              <a:t>tcpdump</a:t>
            </a:r>
            <a:r>
              <a:rPr lang="en-US" sz="1600" dirty="0"/>
              <a:t> capture of </a:t>
            </a:r>
            <a:r>
              <a:rPr lang="en-US" sz="1600" b="1" dirty="0"/>
              <a:t>ping</a:t>
            </a:r>
            <a:r>
              <a:rPr lang="en-US" sz="1600" dirty="0"/>
              <a:t> packets.</a:t>
            </a:r>
            <a:endParaRPr lang="en-US" sz="1600" dirty="0"/>
          </a:p>
          <a:p>
            <a:pPr>
              <a:spcBef>
                <a:spcPts val="400"/>
              </a:spcBef>
              <a:spcAft>
                <a:spcPts val="400"/>
              </a:spcAft>
              <a:buFont typeface="Arial" panose="020B0604020202020204" pitchFamily="34" charset="0"/>
              <a:buChar char="•"/>
            </a:pPr>
            <a:endParaRPr lang="en-US" sz="1600" dirty="0"/>
          </a:p>
        </p:txBody>
      </p:sp>
      <p:pic>
        <p:nvPicPr>
          <p:cNvPr id="7" name="Picture 6"/>
          <p:cNvPicPr>
            <a:picLocks noChangeAspect="1"/>
          </p:cNvPicPr>
          <p:nvPr/>
        </p:nvPicPr>
        <p:blipFill rotWithShape="1">
          <a:blip r:embed="rId1"/>
          <a:srcRect l="894" t="2586" r="894" b="3236"/>
          <a:stretch>
            <a:fillRect/>
          </a:stretch>
        </p:blipFill>
        <p:spPr>
          <a:xfrm>
            <a:off x="1771696" y="2266483"/>
            <a:ext cx="5452064" cy="1931162"/>
          </a:xfrm>
          <a:prstGeom prst="rect">
            <a:avLst/>
          </a:prstGeom>
        </p:spPr>
      </p:pic>
      <p:sp>
        <p:nvSpPr>
          <p:cNvPr id="10" name="TextBox 9"/>
          <p:cNvSpPr txBox="1"/>
          <p:nvPr/>
        </p:nvSpPr>
        <p:spPr>
          <a:xfrm>
            <a:off x="64008" y="4151925"/>
            <a:ext cx="9006840" cy="830997"/>
          </a:xfrm>
          <a:prstGeom prst="rect">
            <a:avLst/>
          </a:prstGeom>
          <a:noFill/>
        </p:spPr>
        <p:txBody>
          <a:bodyPr wrap="square" rtlCol="0">
            <a:spAutoFit/>
          </a:bodyPr>
          <a:lstStyle/>
          <a:p>
            <a:pPr marL="228600" lvl="1" indent="-173355">
              <a:buFont typeface="Arial" panose="020B0604020202020204" pitchFamily="34" charset="0"/>
              <a:buChar char="•"/>
            </a:pPr>
            <a:r>
              <a:rPr lang="en-US" sz="1600" b="1" dirty="0">
                <a:solidFill>
                  <a:srgbClr val="000000"/>
                </a:solidFill>
                <a:cs typeface="Arial" panose="020B0604020202020204" pitchFamily="34" charset="0"/>
              </a:rPr>
              <a:t>Note</a:t>
            </a:r>
            <a:r>
              <a:rPr lang="en-US" sz="1600" dirty="0">
                <a:solidFill>
                  <a:srgbClr val="000000"/>
                </a:solidFill>
                <a:cs typeface="Arial" panose="020B0604020202020204" pitchFamily="34" charset="0"/>
              </a:rPr>
              <a:t>: </a:t>
            </a:r>
            <a:r>
              <a:rPr lang="en-US" sz="1600" b="1" dirty="0" err="1">
                <a:solidFill>
                  <a:srgbClr val="000000"/>
                </a:solidFill>
                <a:cs typeface="Arial" panose="020B0604020202020204" pitchFamily="34" charset="0"/>
              </a:rPr>
              <a:t>windump</a:t>
            </a:r>
            <a:r>
              <a:rPr lang="en-US" sz="1600" dirty="0">
                <a:solidFill>
                  <a:srgbClr val="000000"/>
                </a:solidFill>
                <a:cs typeface="Arial" panose="020B0604020202020204" pitchFamily="34" charset="0"/>
              </a:rPr>
              <a:t> is a Microsoft Windows variant of </a:t>
            </a:r>
            <a:r>
              <a:rPr lang="en-US" sz="1600" b="1" dirty="0" err="1">
                <a:solidFill>
                  <a:srgbClr val="000000"/>
                </a:solidFill>
                <a:cs typeface="Arial" panose="020B0604020202020204" pitchFamily="34" charset="0"/>
              </a:rPr>
              <a:t>tcpdump</a:t>
            </a:r>
            <a:r>
              <a:rPr lang="en-US" sz="1600" dirty="0">
                <a:solidFill>
                  <a:srgbClr val="000000"/>
                </a:solidFill>
                <a:cs typeface="Arial" panose="020B0604020202020204" pitchFamily="34" charset="0"/>
              </a:rPr>
              <a:t>. </a:t>
            </a:r>
            <a:r>
              <a:rPr lang="en-US" sz="1600" b="1" dirty="0" err="1">
                <a:solidFill>
                  <a:srgbClr val="000000"/>
                </a:solidFill>
                <a:cs typeface="Arial" panose="020B0604020202020204" pitchFamily="34" charset="0"/>
              </a:rPr>
              <a:t>tshark</a:t>
            </a:r>
            <a:r>
              <a:rPr lang="en-US" sz="1600" dirty="0">
                <a:solidFill>
                  <a:srgbClr val="000000"/>
                </a:solidFill>
                <a:cs typeface="Arial" panose="020B0604020202020204" pitchFamily="34" charset="0"/>
              </a:rPr>
              <a:t> is a Wireshark command line tool that is similar to </a:t>
            </a:r>
            <a:r>
              <a:rPr lang="en-US" sz="1600" b="1" dirty="0" err="1">
                <a:solidFill>
                  <a:srgbClr val="000000"/>
                </a:solidFill>
                <a:cs typeface="Arial" panose="020B0604020202020204" pitchFamily="34" charset="0"/>
              </a:rPr>
              <a:t>tcpdump</a:t>
            </a:r>
            <a:r>
              <a:rPr lang="en-US" sz="1600" dirty="0">
                <a:solidFill>
                  <a:srgbClr val="000000"/>
                </a:solidFill>
                <a:cs typeface="Arial" panose="020B0604020202020204" pitchFamily="34" charset="0"/>
              </a:rPr>
              <a:t>.</a:t>
            </a:r>
            <a:endParaRPr lang="en-US" sz="1600" dirty="0">
              <a:solidFill>
                <a:srgbClr val="000000"/>
              </a:solidFill>
              <a:cs typeface="Arial" panose="020B0604020202020204" pitchFamily="34" charset="0"/>
            </a:endParaRPr>
          </a:p>
          <a:p>
            <a:endParaRPr lang="en-US" sz="1600" dirty="0"/>
          </a:p>
        </p:txBody>
      </p:sp>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NetFlow</a:t>
            </a:r>
            <a:endParaRPr lang="en-US" dirty="0"/>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NetFlow is a Cisco IOS technology that provides 24x7 statistics on packets that flow through a Cisco router or multilayer switch.</a:t>
            </a:r>
            <a:endParaRPr lang="en-US" sz="1600" dirty="0"/>
          </a:p>
          <a:p>
            <a:pPr>
              <a:buFont typeface="Arial" panose="020B0604020202020204" pitchFamily="34" charset="0"/>
              <a:buChar char="•"/>
            </a:pPr>
            <a:r>
              <a:rPr lang="en-US" sz="1600" dirty="0"/>
              <a:t>NetFlow is the standard for collecting IP operational data in IP networks.</a:t>
            </a:r>
            <a:endParaRPr lang="en-US" sz="1600" dirty="0"/>
          </a:p>
          <a:p>
            <a:pPr>
              <a:buFont typeface="Arial" panose="020B0604020202020204" pitchFamily="34" charset="0"/>
              <a:buChar char="•"/>
            </a:pPr>
            <a:r>
              <a:rPr lang="en-US" sz="1600" dirty="0"/>
              <a:t>NetFlow can be used for network and security monitoring, network planning, and traffic analysis. It provides a complete audit trail of basic information about every IP flow forwarded on a device. </a:t>
            </a:r>
            <a:endParaRPr lang="en-US" sz="1600" dirty="0"/>
          </a:p>
          <a:p>
            <a:pPr>
              <a:buFont typeface="Arial" panose="020B0604020202020204" pitchFamily="34" charset="0"/>
              <a:buChar char="•"/>
            </a:pPr>
            <a:r>
              <a:rPr lang="en-US" sz="1600" dirty="0"/>
              <a:t>Although NetFlow stores flow information in a local cache on the device, it should always be configured to forward data to a NetFlow collector which stores the NetFlow data.</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NetFlow (Contd.)</a:t>
            </a:r>
            <a:endParaRPr lang="en-US" dirty="0"/>
          </a:p>
        </p:txBody>
      </p:sp>
      <p:sp>
        <p:nvSpPr>
          <p:cNvPr id="2" name="Content Placeholder 1"/>
          <p:cNvSpPr>
            <a:spLocks noGrp="1"/>
          </p:cNvSpPr>
          <p:nvPr>
            <p:ph idx="1"/>
          </p:nvPr>
        </p:nvSpPr>
        <p:spPr>
          <a:xfrm>
            <a:off x="144066" y="798944"/>
            <a:ext cx="4860420" cy="4152197"/>
          </a:xfrm>
        </p:spPr>
        <p:txBody>
          <a:bodyPr/>
          <a:lstStyle/>
          <a:p>
            <a:pPr>
              <a:buFont typeface="Arial" panose="020B0604020202020204" pitchFamily="34" charset="0"/>
              <a:buChar char="•"/>
            </a:pPr>
            <a:r>
              <a:rPr lang="en-US" sz="1600" dirty="0"/>
              <a:t>NetFlow can monitor application connection by tracking byte and packet counts for that individual application flow. </a:t>
            </a:r>
            <a:endParaRPr lang="en-US" sz="1600" dirty="0"/>
          </a:p>
          <a:p>
            <a:pPr>
              <a:buFont typeface="Arial" panose="020B0604020202020204" pitchFamily="34" charset="0"/>
              <a:buChar char="•"/>
            </a:pPr>
            <a:r>
              <a:rPr lang="en-US" sz="1600" dirty="0"/>
              <a:t>It pushes the statistics over to an external server called a NetFlow collector.</a:t>
            </a:r>
            <a:endParaRPr lang="en-US" sz="1600" dirty="0"/>
          </a:p>
          <a:p>
            <a:pPr>
              <a:buFont typeface="Arial" panose="020B0604020202020204" pitchFamily="34" charset="0"/>
              <a:buChar char="•"/>
            </a:pPr>
            <a:r>
              <a:rPr lang="en-US" sz="1600" dirty="0"/>
              <a:t>Cisco </a:t>
            </a:r>
            <a:r>
              <a:rPr lang="en-US" sz="1600" dirty="0" err="1"/>
              <a:t>Stealthwatch</a:t>
            </a:r>
            <a:r>
              <a:rPr lang="en-US" sz="1600" dirty="0"/>
              <a:t> collects NetFlow statistics to perform advanced functions including:</a:t>
            </a:r>
            <a:endParaRPr lang="en-US" sz="1600" dirty="0"/>
          </a:p>
          <a:p>
            <a:pPr lvl="1">
              <a:buFont typeface="Arial" panose="020B0604020202020204" pitchFamily="34" charset="0"/>
              <a:buChar char="•"/>
            </a:pPr>
            <a:r>
              <a:rPr lang="en-US" sz="1600" b="1" dirty="0"/>
              <a:t>Flow stitching -</a:t>
            </a:r>
            <a:r>
              <a:rPr lang="en-US" sz="1600" dirty="0"/>
              <a:t> It groups individual entries into flows.</a:t>
            </a:r>
            <a:endParaRPr lang="en-US" sz="1600" dirty="0"/>
          </a:p>
          <a:p>
            <a:pPr lvl="1">
              <a:buFont typeface="Arial" panose="020B0604020202020204" pitchFamily="34" charset="0"/>
              <a:buChar char="•"/>
            </a:pPr>
            <a:r>
              <a:rPr lang="en-US" sz="1600" b="1" dirty="0"/>
              <a:t>Flow deduplication</a:t>
            </a:r>
            <a:r>
              <a:rPr lang="en-US" sz="1600" dirty="0"/>
              <a:t> - It filters duplicate incoming entries from multiple NetFlow clients.</a:t>
            </a:r>
            <a:endParaRPr lang="en-US" sz="1600" dirty="0"/>
          </a:p>
          <a:p>
            <a:pPr lvl="1">
              <a:buFont typeface="Arial" panose="020B0604020202020204" pitchFamily="34" charset="0"/>
              <a:buChar char="•"/>
            </a:pPr>
            <a:r>
              <a:rPr lang="en-US" sz="1600" b="1" dirty="0"/>
              <a:t>NAT stitching</a:t>
            </a:r>
            <a:r>
              <a:rPr lang="en-US" sz="1600" dirty="0"/>
              <a:t> - It simplifies flows with NAT entries.</a:t>
            </a:r>
            <a:endParaRPr lang="en-US" sz="1600" dirty="0"/>
          </a:p>
        </p:txBody>
      </p:sp>
      <p:pic>
        <p:nvPicPr>
          <p:cNvPr id="3" name="Picture 2"/>
          <p:cNvPicPr>
            <a:picLocks noChangeAspect="1"/>
          </p:cNvPicPr>
          <p:nvPr/>
        </p:nvPicPr>
        <p:blipFill>
          <a:blip r:embed="rId1"/>
          <a:stretch>
            <a:fillRect/>
          </a:stretch>
        </p:blipFill>
        <p:spPr>
          <a:xfrm>
            <a:off x="5004486" y="1399742"/>
            <a:ext cx="4005072" cy="2106272"/>
          </a:xfrm>
          <a:prstGeom prst="rect">
            <a:avLst/>
          </a:prstGeom>
          <a:ln>
            <a:solidFill>
              <a:schemeClr val="bg1">
                <a:lumMod val="85000"/>
              </a:schemeClr>
            </a:solidFill>
          </a:ln>
        </p:spPr>
      </p:pic>
      <p:sp>
        <p:nvSpPr>
          <p:cNvPr id="5" name="TextBox 4"/>
          <p:cNvSpPr txBox="1"/>
          <p:nvPr/>
        </p:nvSpPr>
        <p:spPr>
          <a:xfrm>
            <a:off x="5004486" y="3630168"/>
            <a:ext cx="4005072" cy="338554"/>
          </a:xfrm>
          <a:prstGeom prst="rect">
            <a:avLst/>
          </a:prstGeom>
          <a:noFill/>
        </p:spPr>
        <p:txBody>
          <a:bodyPr wrap="square" rtlCol="0">
            <a:spAutoFit/>
          </a:bodyPr>
          <a:lstStyle/>
          <a:p>
            <a:pPr algn="ctr"/>
            <a:r>
              <a:rPr lang="en-US" sz="1600" dirty="0">
                <a:solidFill>
                  <a:srgbClr val="000000"/>
                </a:solidFill>
              </a:rPr>
              <a:t>PC1 connected to PC2 using HTTPS</a:t>
            </a:r>
            <a:endParaRPr lang="en-US" sz="1600" dirty="0">
              <a:solidFill>
                <a:srgbClr val="000000"/>
              </a:solidFill>
            </a:endParaRPr>
          </a:p>
        </p:txBody>
      </p:sp>
    </p:spTree>
    <p:custDataLst>
      <p:tags r:id="rId2"/>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SIEM and SOAR</a:t>
            </a:r>
            <a:endParaRPr lang="en-US" dirty="0"/>
          </a:p>
        </p:txBody>
      </p:sp>
      <p:sp>
        <p:nvSpPr>
          <p:cNvPr id="2" name="Content Placeholder 1"/>
          <p:cNvSpPr>
            <a:spLocks noGrp="1"/>
          </p:cNvSpPr>
          <p:nvPr>
            <p:ph idx="1"/>
          </p:nvPr>
        </p:nvSpPr>
        <p:spPr>
          <a:xfrm>
            <a:off x="144065" y="798944"/>
            <a:ext cx="8855869" cy="3859553"/>
          </a:xfrm>
        </p:spPr>
        <p:txBody>
          <a:bodyPr/>
          <a:lstStyle/>
          <a:p>
            <a:pPr marL="0" indent="0">
              <a:spcBef>
                <a:spcPts val="300"/>
              </a:spcBef>
              <a:spcAft>
                <a:spcPts val="300"/>
              </a:spcAft>
              <a:buNone/>
            </a:pPr>
            <a:r>
              <a:rPr lang="en-US" sz="1600" b="1" dirty="0"/>
              <a:t>SIEM</a:t>
            </a:r>
            <a:endParaRPr lang="en-US" sz="1600" b="1" dirty="0"/>
          </a:p>
          <a:p>
            <a:pPr>
              <a:spcBef>
                <a:spcPts val="300"/>
              </a:spcBef>
              <a:spcAft>
                <a:spcPts val="300"/>
              </a:spcAft>
              <a:buFont typeface="Arial" panose="020B0604020202020204" pitchFamily="34" charset="0"/>
              <a:buChar char="•"/>
            </a:pPr>
            <a:r>
              <a:rPr lang="en-US" sz="1600" dirty="0"/>
              <a:t>Security Information Event Management (SIEM) is a technology used in enterprise organizations to provide real time reporting and long-term analysis of security events.</a:t>
            </a:r>
            <a:endParaRPr lang="en-US" sz="1600" dirty="0"/>
          </a:p>
          <a:p>
            <a:pPr>
              <a:spcBef>
                <a:spcPts val="300"/>
              </a:spcBef>
              <a:spcAft>
                <a:spcPts val="300"/>
              </a:spcAft>
              <a:buFont typeface="Arial" panose="020B0604020202020204" pitchFamily="34" charset="0"/>
              <a:buChar char="•"/>
            </a:pPr>
            <a:r>
              <a:rPr lang="en-US" sz="1600" dirty="0"/>
              <a:t>SIEM systems include the following essential functions:</a:t>
            </a:r>
            <a:endParaRPr lang="en-US" sz="1600" dirty="0"/>
          </a:p>
          <a:p>
            <a:pPr lvl="1"/>
            <a:r>
              <a:rPr lang="en-US" sz="1600" b="1" dirty="0"/>
              <a:t>Forensic analysis</a:t>
            </a:r>
            <a:r>
              <a:rPr lang="en-US" sz="1600" dirty="0"/>
              <a:t> – The ability to search logs and event records from sources and provide complete information for forensic analysis.</a:t>
            </a:r>
            <a:endParaRPr lang="en-US" sz="1600" dirty="0"/>
          </a:p>
          <a:p>
            <a:pPr lvl="1"/>
            <a:r>
              <a:rPr lang="en-US" sz="1600" b="1" dirty="0"/>
              <a:t>Correlation</a:t>
            </a:r>
            <a:r>
              <a:rPr lang="en-US" sz="1600" dirty="0"/>
              <a:t> – Examines logs and events from different systems or applications, speeding detection of and reaction to security threats.</a:t>
            </a:r>
            <a:endParaRPr lang="en-US" sz="1600" dirty="0"/>
          </a:p>
          <a:p>
            <a:pPr lvl="1"/>
            <a:r>
              <a:rPr lang="en-US" sz="1600" b="1" dirty="0"/>
              <a:t>Aggregation</a:t>
            </a:r>
            <a:r>
              <a:rPr lang="en-US" sz="1600" dirty="0"/>
              <a:t> - Reduces the volume of event data by consolidating duplicate event records.</a:t>
            </a:r>
            <a:endParaRPr lang="en-US" sz="1600" dirty="0"/>
          </a:p>
          <a:p>
            <a:pPr lvl="1"/>
            <a:r>
              <a:rPr lang="en-US" sz="1600" b="1" dirty="0"/>
              <a:t>Reporting</a:t>
            </a:r>
            <a:r>
              <a:rPr lang="en-US" sz="1600" dirty="0"/>
              <a:t> - Presents the correlated and aggregated event data in real-time monitoring and long-term summaries.</a:t>
            </a:r>
            <a:endParaRPr lang="en-US" sz="1600" dirty="0"/>
          </a:p>
        </p:txBody>
      </p:sp>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SIEM and SOAR (Contd.)</a:t>
            </a:r>
            <a:endParaRPr lang="en-US" dirty="0"/>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SIEM provides details on the source of suspicious activity:</a:t>
            </a:r>
            <a:endParaRPr lang="en-US" sz="1600" dirty="0"/>
          </a:p>
          <a:p>
            <a:pPr lvl="1"/>
            <a:r>
              <a:rPr lang="en-US" sz="1600" dirty="0"/>
              <a:t>User information such as username, authentication status, location.</a:t>
            </a:r>
            <a:endParaRPr lang="en-US" sz="1600" dirty="0"/>
          </a:p>
          <a:p>
            <a:pPr lvl="1"/>
            <a:r>
              <a:rPr lang="en-US" sz="1600" dirty="0"/>
              <a:t>Device information such as manufacturer, model, OS version, MAC address, network connection method, and location.</a:t>
            </a:r>
            <a:endParaRPr lang="en-US" sz="1600" dirty="0"/>
          </a:p>
          <a:p>
            <a:pPr lvl="1"/>
            <a:r>
              <a:rPr lang="en-US" sz="1600" dirty="0"/>
              <a:t>Posture information such as compliance of the device with the security policy and updated antivirus files and OS patches.</a:t>
            </a:r>
            <a:endParaRPr lang="en-US" sz="1600" dirty="0"/>
          </a:p>
          <a:p>
            <a:pPr marL="0" indent="0">
              <a:buNone/>
            </a:pPr>
            <a:r>
              <a:rPr lang="en-US" sz="1600" b="1" dirty="0"/>
              <a:t>SOAR </a:t>
            </a:r>
            <a:endParaRPr lang="en-US" sz="1600" b="1" dirty="0"/>
          </a:p>
          <a:p>
            <a:pPr>
              <a:buFont typeface="Arial" panose="020B0604020202020204" pitchFamily="34" charset="0"/>
              <a:buChar char="•"/>
            </a:pPr>
            <a:r>
              <a:rPr lang="en-US" sz="1600" dirty="0"/>
              <a:t>Security Orchestration, Automation, and Response (SOAR) enhances SIEM.</a:t>
            </a:r>
            <a:endParaRPr lang="en-US" sz="1600" dirty="0"/>
          </a:p>
          <a:p>
            <a:pPr>
              <a:buFont typeface="Arial" panose="020B0604020202020204" pitchFamily="34" charset="0"/>
              <a:buChar char="•"/>
            </a:pPr>
            <a:r>
              <a:rPr lang="en-US" sz="1600" dirty="0"/>
              <a:t>SOAR helps security teams investigate security incidents and add enhanced data gathering and a number of functionalities that aid in security incident response.</a:t>
            </a: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SIEM and SOAR (Contd.)</a:t>
            </a:r>
            <a:endParaRPr lang="en-US" dirty="0"/>
          </a:p>
        </p:txBody>
      </p:sp>
      <p:sp>
        <p:nvSpPr>
          <p:cNvPr id="2" name="Content Placeholder 1"/>
          <p:cNvSpPr>
            <a:spLocks noGrp="1"/>
          </p:cNvSpPr>
          <p:nvPr>
            <p:ph idx="1"/>
          </p:nvPr>
        </p:nvSpPr>
        <p:spPr>
          <a:xfrm>
            <a:off x="144065" y="798944"/>
            <a:ext cx="8855869" cy="3884267"/>
          </a:xfrm>
        </p:spPr>
        <p:txBody>
          <a:bodyPr/>
          <a:lstStyle/>
          <a:p>
            <a:pPr>
              <a:spcBef>
                <a:spcPts val="300"/>
              </a:spcBef>
              <a:spcAft>
                <a:spcPts val="300"/>
              </a:spcAft>
              <a:buFont typeface="Arial" panose="020B0604020202020204" pitchFamily="34" charset="0"/>
              <a:buChar char="•"/>
            </a:pPr>
            <a:r>
              <a:rPr lang="en-US" sz="1600" dirty="0"/>
              <a:t>SOAR solutions:</a:t>
            </a:r>
            <a:endParaRPr lang="en-US" sz="1600" dirty="0"/>
          </a:p>
          <a:p>
            <a:pPr lvl="1">
              <a:buFont typeface="Arial" panose="020B0604020202020204" pitchFamily="34" charset="0"/>
              <a:buChar char="•"/>
            </a:pPr>
            <a:r>
              <a:rPr lang="en-US" sz="1600" dirty="0"/>
              <a:t>Provides case management tools that allow cybersecurity personnel to research and investigate incidents, frequently by integrating threat intelligence into the network security platform.</a:t>
            </a:r>
            <a:endParaRPr lang="en-US" sz="1600" dirty="0"/>
          </a:p>
          <a:p>
            <a:pPr lvl="1">
              <a:buFont typeface="Arial" panose="020B0604020202020204" pitchFamily="34" charset="0"/>
              <a:buChar char="•"/>
            </a:pPr>
            <a:r>
              <a:rPr lang="en-US" sz="1600" dirty="0"/>
              <a:t>Use artificial intelligence to detect incidents that aid in incident analysis and response.</a:t>
            </a:r>
            <a:endParaRPr lang="en-US" sz="1600" dirty="0"/>
          </a:p>
          <a:p>
            <a:pPr lvl="1">
              <a:buFont typeface="Arial" panose="020B0604020202020204" pitchFamily="34" charset="0"/>
              <a:buChar char="•"/>
            </a:pPr>
            <a:r>
              <a:rPr lang="en-US" sz="1600" dirty="0"/>
              <a:t>Automate complex incident response procedures and investigations, which are potentially labor intensive tasks performed by Security Operations Center (SOC) staff by executing run books.</a:t>
            </a:r>
            <a:endParaRPr lang="en-US" sz="1600" dirty="0"/>
          </a:p>
          <a:p>
            <a:pPr lvl="1">
              <a:buFont typeface="Arial" panose="020B0604020202020204" pitchFamily="34" charset="0"/>
              <a:buChar char="•"/>
            </a:pPr>
            <a:r>
              <a:rPr lang="en-US" sz="1600" dirty="0"/>
              <a:t>Offers dashboards and reports to document incident response to improve SOC key performance indicators and can enhance network security for organizations.</a:t>
            </a:r>
            <a:endParaRPr lang="en-US" sz="1600" dirty="0"/>
          </a:p>
          <a:p>
            <a:pPr>
              <a:spcBef>
                <a:spcPts val="300"/>
              </a:spcBef>
              <a:spcAft>
                <a:spcPts val="300"/>
              </a:spcAft>
              <a:buFont typeface="Arial" panose="020B0604020202020204" pitchFamily="34" charset="0"/>
              <a:buChar char="•"/>
            </a:pPr>
            <a:r>
              <a:rPr lang="en-US" sz="1600" dirty="0"/>
              <a:t>SOAR helps analysts respond to the threat.</a:t>
            </a:r>
            <a:endParaRPr lang="en-US" sz="1600" dirty="0"/>
          </a:p>
        </p:txBody>
      </p:sp>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SIEM Systems</a:t>
            </a:r>
            <a:endParaRPr lang="en-US" dirty="0"/>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An open source product called Security Onion includes the ELK suite for SIEM functionality. </a:t>
            </a:r>
            <a:endParaRPr lang="en-US" sz="1600" dirty="0"/>
          </a:p>
          <a:p>
            <a:pPr>
              <a:buFont typeface="Arial" panose="020B0604020202020204" pitchFamily="34" charset="0"/>
              <a:buChar char="•"/>
            </a:pPr>
            <a:r>
              <a:rPr lang="en-US" sz="1600" dirty="0"/>
              <a:t>ELK is an acronym for three products from Elastic:</a:t>
            </a:r>
            <a:endParaRPr lang="en-US" sz="1600" dirty="0"/>
          </a:p>
          <a:p>
            <a:pPr lvl="1">
              <a:buFont typeface="Arial" panose="020B0604020202020204" pitchFamily="34" charset="0"/>
              <a:buChar char="•"/>
            </a:pPr>
            <a:r>
              <a:rPr lang="en-US" sz="1600" b="1" dirty="0"/>
              <a:t>Elasticsearch</a:t>
            </a:r>
            <a:r>
              <a:rPr lang="en-US" sz="1600" dirty="0"/>
              <a:t> - Document oriented full text search engine.</a:t>
            </a:r>
            <a:endParaRPr lang="en-US" sz="1600" dirty="0"/>
          </a:p>
          <a:p>
            <a:pPr lvl="1">
              <a:buFont typeface="Arial" panose="020B0604020202020204" pitchFamily="34" charset="0"/>
              <a:buChar char="•"/>
            </a:pPr>
            <a:r>
              <a:rPr lang="en-US" sz="1600" b="1" dirty="0"/>
              <a:t>Logstash</a:t>
            </a:r>
            <a:r>
              <a:rPr lang="en-US" sz="1600" dirty="0"/>
              <a:t> - Pipeline processing system that connects ‘inputs’ to ‘outputs’ with optional ‘filters’ in between.</a:t>
            </a:r>
            <a:endParaRPr lang="en-US" sz="1600" dirty="0"/>
          </a:p>
          <a:p>
            <a:pPr lvl="1">
              <a:buFont typeface="Arial" panose="020B0604020202020204" pitchFamily="34" charset="0"/>
              <a:buChar char="•"/>
            </a:pPr>
            <a:r>
              <a:rPr lang="en-US" sz="1600" b="1" dirty="0"/>
              <a:t>Kibana</a:t>
            </a:r>
            <a:r>
              <a:rPr lang="en-US" sz="1600" dirty="0"/>
              <a:t> - Browser based analytics and search dashboard for Elasticsearch.</a:t>
            </a:r>
            <a:endParaRPr lang="en-US" sz="1600" dirty="0"/>
          </a:p>
          <a:p>
            <a:pPr>
              <a:buFont typeface="Arial" panose="020B0604020202020204" pitchFamily="34" charset="0"/>
              <a:buChar char="•"/>
            </a:pPr>
            <a:r>
              <a:rPr lang="en-US" sz="1600" b="1" dirty="0"/>
              <a:t>Note</a:t>
            </a:r>
            <a:r>
              <a:rPr lang="en-US" sz="1600" dirty="0"/>
              <a:t>: SolarWinds Security Event Manager and Splunk Enterprise Security are two popular proprietary SIEM systems used by SOCs.</a:t>
            </a:r>
            <a:endParaRPr lang="en-US" sz="1600" b="1" dirty="0"/>
          </a:p>
        </p:txBody>
      </p:sp>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Introduction to Network Monitoring and Tools</a:t>
            </a:r>
            <a:br>
              <a:rPr lang="en-US" altLang="en-US" dirty="0"/>
            </a:br>
            <a:r>
              <a:rPr lang="en-US" dirty="0"/>
              <a:t>Packet Tracer - Logging Network Activity</a:t>
            </a:r>
            <a:endParaRPr lang="en-US" dirty="0"/>
          </a:p>
        </p:txBody>
      </p:sp>
      <p:sp>
        <p:nvSpPr>
          <p:cNvPr id="2" name="Content Placeholder 1"/>
          <p:cNvSpPr>
            <a:spLocks noGrp="1"/>
          </p:cNvSpPr>
          <p:nvPr>
            <p:ph idx="1"/>
          </p:nvPr>
        </p:nvSpPr>
        <p:spPr>
          <a:xfrm>
            <a:off x="144065" y="798944"/>
            <a:ext cx="8855869" cy="4152197"/>
          </a:xfrm>
        </p:spPr>
        <p:txBody>
          <a:bodyPr/>
          <a:lstStyle/>
          <a:p>
            <a:pPr marL="142875" lvl="1" indent="0">
              <a:buNone/>
            </a:pPr>
            <a:r>
              <a:rPr lang="en-US" sz="1600" dirty="0"/>
              <a:t>In this Packet tracer, you will do the following: </a:t>
            </a:r>
            <a:endParaRPr lang="en-US" sz="1600" dirty="0"/>
          </a:p>
          <a:p>
            <a:pPr lvl="1"/>
            <a:r>
              <a:rPr lang="en-US" sz="1600" dirty="0"/>
              <a:t>Intercept credentials using a sniffer device, while observing an FTP session.  An exchange of Syslog messages will also be intercepted by a sniffer device.</a:t>
            </a:r>
            <a:r>
              <a:rPr lang="en-US" sz="1600" dirty="0">
                <a:solidFill>
                  <a:srgbClr val="FF0000"/>
                </a:solidFill>
              </a:rPr>
              <a:t> </a:t>
            </a:r>
            <a:endParaRPr lang="en-US" sz="1600" dirty="0">
              <a:solidFill>
                <a:srgbClr val="FF0000"/>
              </a:solidFill>
            </a:endParaRPr>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Rectangle 34"/>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dirty="0"/>
              <a:t>Network Monitoring and Tools</a:t>
            </a:r>
            <a:endParaRPr lang="en-US" dirty="0"/>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sz="1600" dirty="0"/>
              <a:t>Explain network traffic monitoring.</a:t>
            </a:r>
            <a:endParaRPr lang="en-US" dirty="0"/>
          </a:p>
        </p:txBody>
      </p:sp>
      <p:graphicFrame>
        <p:nvGraphicFramePr>
          <p:cNvPr id="2" name="Table 1"/>
          <p:cNvGraphicFramePr>
            <a:graphicFrameLocks noGrp="1"/>
          </p:cNvGraphicFramePr>
          <p:nvPr/>
        </p:nvGraphicFramePr>
        <p:xfrm>
          <a:off x="423333" y="1625601"/>
          <a:ext cx="8308072" cy="1317561"/>
        </p:xfrm>
        <a:graphic>
          <a:graphicData uri="http://schemas.openxmlformats.org/drawingml/2006/table">
            <a:tbl>
              <a:tblPr firstRow="1" firstCol="1" bandRow="1">
                <a:tableStyleId>{5C22544A-7EE6-4342-B048-85BDC9FD1C3A}</a:tableStyleId>
              </a:tblPr>
              <a:tblGrid>
                <a:gridCol w="2933297"/>
                <a:gridCol w="5374775"/>
              </a:tblGrid>
              <a:tr h="345526">
                <a:tc>
                  <a:txBody>
                    <a:bodyPr/>
                    <a:lstStyle/>
                    <a:p>
                      <a:pPr marL="0" marR="0" algn="ctr">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532043">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400" b="1" kern="1200" dirty="0">
                          <a:solidFill>
                            <a:schemeClr val="lt1"/>
                          </a:solidFill>
                          <a:effectLst/>
                          <a:latin typeface="+mn-lt"/>
                          <a:ea typeface="+mn-ea"/>
                          <a:cs typeface="+mn-cs"/>
                        </a:rPr>
                        <a:t>Introduction to Network Monitoring</a:t>
                      </a:r>
                      <a:endParaRPr lang="en-US" sz="14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400" kern="1200" dirty="0">
                          <a:solidFill>
                            <a:schemeClr val="dk1"/>
                          </a:solidFill>
                          <a:effectLst/>
                          <a:latin typeface="+mn-lt"/>
                          <a:ea typeface="+mn-ea"/>
                          <a:cs typeface="+mn-cs"/>
                        </a:rPr>
                        <a:t>Explain the importance of network monitoring.</a:t>
                      </a:r>
                      <a:endParaRPr lang="en-US" sz="1400" kern="1200" dirty="0">
                        <a:solidFill>
                          <a:schemeClr val="dk1"/>
                        </a:solidFill>
                        <a:effectLst/>
                        <a:latin typeface="+mn-lt"/>
                        <a:ea typeface="+mn-ea"/>
                        <a:cs typeface="+mn-cs"/>
                      </a:endParaRPr>
                    </a:p>
                  </a:txBody>
                  <a:tcPr marL="60168" marR="60168" marT="0" marB="0" anchor="ctr"/>
                </a:tc>
              </a:tr>
              <a:tr h="411480">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400" b="1" kern="1200" dirty="0">
                          <a:solidFill>
                            <a:schemeClr val="lt1"/>
                          </a:solidFill>
                          <a:effectLst/>
                          <a:latin typeface="+mn-lt"/>
                          <a:ea typeface="+mn-ea"/>
                          <a:cs typeface="+mn-cs"/>
                        </a:rPr>
                        <a:t>Introduction to Network Monitoring Tools</a:t>
                      </a:r>
                      <a:endParaRPr lang="en-US" sz="14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400" kern="1200" dirty="0">
                          <a:solidFill>
                            <a:schemeClr val="dk1"/>
                          </a:solidFill>
                          <a:effectLst/>
                          <a:latin typeface="+mn-lt"/>
                          <a:ea typeface="+mn-ea"/>
                          <a:cs typeface="+mn-cs"/>
                        </a:rPr>
                        <a:t>Explain how network monitoring is conducted.</a:t>
                      </a:r>
                      <a:endParaRPr lang="en-US" sz="1400" kern="1200" dirty="0">
                        <a:solidFill>
                          <a:schemeClr val="dk1"/>
                        </a:solidFill>
                        <a:effectLst/>
                        <a:latin typeface="+mn-lt"/>
                        <a:ea typeface="+mn-ea"/>
                        <a:cs typeface="+mn-cs"/>
                      </a:endParaRPr>
                    </a:p>
                  </a:txBody>
                  <a:tcPr marL="60168" marR="60168" marT="0" marB="0"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15.3 Network Monitoring and Tools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 Summary</a:t>
            </a:r>
            <a:br>
              <a:rPr lang="en-US" altLang="en-US" dirty="0"/>
            </a:br>
            <a:r>
              <a:rPr lang="en-US" dirty="0"/>
              <a:t>What Did I Learn in this Module?</a:t>
            </a:r>
            <a:endParaRPr lang="en-US" dirty="0"/>
          </a:p>
        </p:txBody>
      </p:sp>
      <p:sp>
        <p:nvSpPr>
          <p:cNvPr id="2" name="Content Placeholder 1"/>
          <p:cNvSpPr>
            <a:spLocks noGrp="1"/>
          </p:cNvSpPr>
          <p:nvPr>
            <p:ph idx="1"/>
          </p:nvPr>
        </p:nvSpPr>
        <p:spPr>
          <a:xfrm>
            <a:off x="144065" y="798945"/>
            <a:ext cx="8855869" cy="3773056"/>
          </a:xfrm>
        </p:spPr>
        <p:txBody>
          <a:bodyPr/>
          <a:lstStyle/>
          <a:p>
            <a:pPr>
              <a:buFont typeface="Arial" panose="020B0604020202020204" pitchFamily="34" charset="0"/>
              <a:buChar char="•"/>
            </a:pPr>
            <a:r>
              <a:rPr lang="en-US" sz="1600" dirty="0"/>
              <a:t>To mitigate threats, all networks should be secured and protected using a defense-in-depth approach.</a:t>
            </a:r>
            <a:endParaRPr lang="en-US" sz="1600" dirty="0"/>
          </a:p>
          <a:p>
            <a:pPr>
              <a:buFont typeface="Arial" panose="020B0604020202020204" pitchFamily="34" charset="0"/>
              <a:buChar char="•"/>
            </a:pPr>
            <a:r>
              <a:rPr lang="en-US" sz="1600" dirty="0"/>
              <a:t>This requires a security infrastructure that consists of firewalls, IDS, IPS, and endpoint security software. </a:t>
            </a:r>
            <a:endParaRPr lang="en-US" sz="1600" dirty="0"/>
          </a:p>
          <a:p>
            <a:pPr>
              <a:buFont typeface="Arial" panose="020B0604020202020204" pitchFamily="34" charset="0"/>
              <a:buChar char="•"/>
            </a:pPr>
            <a:r>
              <a:rPr lang="en-US" sz="1600" dirty="0"/>
              <a:t>A cybersecurity analyst needs to review all alerts that are generated by network devices and validate them. </a:t>
            </a:r>
            <a:endParaRPr lang="en-US" sz="1600" dirty="0"/>
          </a:p>
          <a:p>
            <a:pPr>
              <a:buFont typeface="Arial" panose="020B0604020202020204" pitchFamily="34" charset="0"/>
              <a:buChar char="•"/>
            </a:pPr>
            <a:r>
              <a:rPr lang="en-US" sz="1600" dirty="0"/>
              <a:t>Tools such as IDS, packet analyzers, SNMP, NetFlow, and others are used to determine normal network behavior.</a:t>
            </a:r>
            <a:endParaRPr lang="en-US" sz="1600" dirty="0"/>
          </a:p>
          <a:p>
            <a:pPr>
              <a:buFont typeface="Arial" panose="020B0604020202020204" pitchFamily="34" charset="0"/>
              <a:buChar char="•"/>
            </a:pPr>
            <a:r>
              <a:rPr lang="en-US" sz="1600" dirty="0"/>
              <a:t>Two common methods that are used to capture traffic and send it to network monitoring devices are network taps and traffic mirroring using Switch Port Analyzer (SPAN) or other port mirroring. </a:t>
            </a:r>
            <a:endParaRPr lang="en-US" sz="1600" b="1" dirty="0"/>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 Summary</a:t>
            </a:r>
            <a:br>
              <a:rPr lang="en-US" altLang="en-US" dirty="0"/>
            </a:br>
            <a:r>
              <a:rPr lang="en-US" dirty="0"/>
              <a:t>What Did I Learn in this Module? (Contd.)</a:t>
            </a:r>
            <a:endParaRPr lang="en-US" dirty="0"/>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Common tools that are used for network security monitoring include network protocol analyzers (Wireshark and </a:t>
            </a:r>
            <a:r>
              <a:rPr lang="en-US" sz="1600" dirty="0" err="1"/>
              <a:t>Tcpdump</a:t>
            </a:r>
            <a:r>
              <a:rPr lang="en-US" sz="1600" dirty="0"/>
              <a:t>), NetFlow, and SIEM.</a:t>
            </a:r>
            <a:endParaRPr lang="en-US" sz="1600" dirty="0"/>
          </a:p>
          <a:p>
            <a:pPr>
              <a:buFont typeface="Arial" panose="020B0604020202020204" pitchFamily="34" charset="0"/>
              <a:buChar char="•"/>
            </a:pPr>
            <a:r>
              <a:rPr lang="en-US" sz="1600" dirty="0"/>
              <a:t>Network protocol analyzers are programs that are used to capture traffic.</a:t>
            </a:r>
            <a:endParaRPr lang="en-US" sz="1600" dirty="0"/>
          </a:p>
          <a:p>
            <a:pPr>
              <a:buFont typeface="Arial" panose="020B0604020202020204" pitchFamily="34" charset="0"/>
              <a:buChar char="•"/>
            </a:pPr>
            <a:r>
              <a:rPr lang="en-US" sz="1600" dirty="0" err="1"/>
              <a:t>Netflow</a:t>
            </a:r>
            <a:r>
              <a:rPr lang="en-US" sz="1600" dirty="0"/>
              <a:t> is a Cisco IOS feature that provides 24x7 statistics on packets that flow through a Cisco router or multilayer switch. It can be used for network and security monitoring, network planning, and traffic analysis. </a:t>
            </a:r>
            <a:endParaRPr lang="en-US" sz="1600" dirty="0"/>
          </a:p>
          <a:p>
            <a:pPr>
              <a:buFont typeface="Arial" panose="020B0604020202020204" pitchFamily="34" charset="0"/>
              <a:buChar char="•"/>
            </a:pPr>
            <a:r>
              <a:rPr lang="en-US" sz="1600" dirty="0"/>
              <a:t>SIEM is a technology that is used to provide real time reporting and long-term analysis of security events. </a:t>
            </a:r>
            <a:endParaRPr lang="en-US" sz="1600" dirty="0"/>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panose="020B0604020202020204" pitchFamily="34" charset="0"/>
              </a:rPr>
              <a:t>Module 15</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144463" y="798513"/>
          <a:ext cx="8853486" cy="2895600"/>
        </p:xfrm>
        <a:graphic>
          <a:graphicData uri="http://schemas.openxmlformats.org/drawingml/2006/table">
            <a:tbl>
              <a:tblPr firstRow="1" bandRow="1">
                <a:tableStyleId>{F5AB1C69-6EDB-4FF4-983F-18BD219EF322}</a:tableStyleId>
              </a:tblPr>
              <a:tblGrid>
                <a:gridCol w="2951162"/>
                <a:gridCol w="2951162"/>
                <a:gridCol w="2951162"/>
              </a:tblGrid>
              <a:tr h="2101098">
                <a:tc>
                  <a:txBody>
                    <a:bodyPr/>
                    <a:lstStyle/>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dirty="0">
                          <a:solidFill>
                            <a:srgbClr val="000000"/>
                          </a:solidFill>
                          <a:effectLst/>
                          <a:latin typeface="+mn-lt"/>
                        </a:rPr>
                        <a:t>Wireshark</a:t>
                      </a:r>
                      <a:endParaRPr lang="en-US" sz="1400" b="0" i="0" dirty="0">
                        <a:solidFill>
                          <a:srgbClr val="000000"/>
                        </a:solidFill>
                        <a:effectLst/>
                        <a:latin typeface="+mn-lt"/>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dirty="0" err="1">
                          <a:solidFill>
                            <a:srgbClr val="000000"/>
                          </a:solidFill>
                          <a:effectLst/>
                          <a:latin typeface="+mn-lt"/>
                        </a:rPr>
                        <a:t>tcpdump</a:t>
                      </a:r>
                      <a:endParaRPr lang="en-US" sz="1400" b="0" i="0" dirty="0">
                        <a:solidFill>
                          <a:srgbClr val="000000"/>
                        </a:solidFill>
                        <a:effectLst/>
                        <a:latin typeface="+mn-lt"/>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dirty="0" err="1">
                          <a:solidFill>
                            <a:srgbClr val="000000"/>
                          </a:solidFill>
                          <a:effectLst/>
                          <a:latin typeface="+mn-lt"/>
                        </a:rPr>
                        <a:t>tshark</a:t>
                      </a:r>
                      <a:endParaRPr lang="en-US" sz="1400" b="0" i="0" dirty="0">
                        <a:solidFill>
                          <a:srgbClr val="000000"/>
                        </a:solidFill>
                        <a:effectLst/>
                        <a:latin typeface="+mn-lt"/>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dirty="0" err="1">
                          <a:solidFill>
                            <a:srgbClr val="000000"/>
                          </a:solidFill>
                          <a:effectLst/>
                          <a:latin typeface="+mn-lt"/>
                        </a:rPr>
                        <a:t>windump</a:t>
                      </a:r>
                      <a:endParaRPr lang="en-US" sz="1400" b="0" i="0" dirty="0">
                        <a:solidFill>
                          <a:srgbClr val="000000"/>
                        </a:solidFill>
                        <a:effectLst/>
                        <a:latin typeface="+mn-lt"/>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Simple Network Management Protocol (SNMP)</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Information and Event Management Systems (SIEM)</a:t>
                      </a:r>
                      <a:endParaRPr lang="en-US" sz="1400" b="0" kern="1200" dirty="0">
                        <a:solidFill>
                          <a:srgbClr val="000000"/>
                        </a:solidFill>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kern="1200" dirty="0" err="1">
                          <a:solidFill>
                            <a:srgbClr val="000000"/>
                          </a:solidFill>
                          <a:effectLst/>
                          <a:latin typeface="+mn-lt"/>
                          <a:ea typeface="+mn-ea"/>
                          <a:cs typeface="+mn-cs"/>
                        </a:rPr>
                        <a:t>NATstitching</a:t>
                      </a:r>
                      <a:endParaRPr lang="en-US" sz="1400" b="0" i="0" kern="1200" dirty="0">
                        <a:solidFill>
                          <a:srgbClr val="000000"/>
                        </a:solidFill>
                        <a:effectLst/>
                        <a:latin typeface="+mn-lt"/>
                        <a:ea typeface="+mn-ea"/>
                        <a:cs typeface="+mn-cs"/>
                      </a:endParaRPr>
                    </a:p>
                    <a:p>
                      <a:br>
                        <a:rPr lang="en-US" sz="1400" b="0" i="0" dirty="0">
                          <a:solidFill>
                            <a:srgbClr val="000000"/>
                          </a:solidFill>
                          <a:effectLst/>
                          <a:latin typeface="+mn-lt"/>
                        </a:rPr>
                      </a:br>
                      <a:endParaRPr lang="en-US" sz="1400"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Intrusion Prevention Systems (IPS)</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Switch Port Analyzer (SPAN)</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NetScout Taps</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Egress traffic</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Ingress Traffic</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Intrusion Detection Device (IDS)</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Test Access Points (TAPs)</a:t>
                      </a:r>
                      <a:endParaRPr lang="en-US" sz="1400" b="0" kern="1200" dirty="0">
                        <a:solidFill>
                          <a:srgbClr val="000000"/>
                        </a:solidFill>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dirty="0">
                          <a:solidFill>
                            <a:srgbClr val="000000"/>
                          </a:solidFill>
                          <a:effectLst/>
                          <a:latin typeface="+mn-lt"/>
                        </a:rPr>
                        <a:t>Network Tap</a:t>
                      </a:r>
                      <a:endParaRPr lang="en-US" sz="1400" b="0" i="0" dirty="0">
                        <a:solidFill>
                          <a:srgbClr val="000000"/>
                        </a:solidFill>
                        <a:effectLst/>
                        <a:latin typeface="+mn-lt"/>
                      </a:endParaRPr>
                    </a:p>
                    <a:p>
                      <a:pPr marL="0" indent="0" algn="l" defTabSz="685800" rtl="0" eaLnBrk="1" latinLnBrk="0" hangingPunct="1">
                        <a:spcBef>
                          <a:spcPts val="200"/>
                        </a:spcBef>
                        <a:spcAft>
                          <a:spcPts val="200"/>
                        </a:spcAft>
                        <a:buFont typeface="Arial" panose="020B0604020202020204" pitchFamily="34" charset="0"/>
                        <a:buNone/>
                      </a:pP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endParaRPr lang="en-US" sz="14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Remote SPAN (RSPAN)</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Orchestration, Automation, and Response (SOAR)  </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Operations Center (SOC)</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Onion</a:t>
                      </a:r>
                      <a:endParaRPr lang="en-US" sz="14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Elastic Search </a:t>
                      </a:r>
                      <a:r>
                        <a:rPr lang="en-US" sz="1400" b="0" kern="1200" dirty="0" err="1">
                          <a:solidFill>
                            <a:srgbClr val="000000"/>
                          </a:solidFill>
                          <a:latin typeface="+mn-lt"/>
                          <a:ea typeface="+mn-ea"/>
                          <a:cs typeface="+mn-cs"/>
                        </a:rPr>
                        <a:t>Logstash</a:t>
                      </a:r>
                      <a:r>
                        <a:rPr lang="en-US" sz="1400" b="0" kern="1200" dirty="0">
                          <a:solidFill>
                            <a:srgbClr val="000000"/>
                          </a:solidFill>
                          <a:latin typeface="+mn-lt"/>
                          <a:ea typeface="+mn-ea"/>
                          <a:cs typeface="+mn-cs"/>
                        </a:rPr>
                        <a:t> </a:t>
                      </a:r>
                      <a:r>
                        <a:rPr lang="en-US" sz="1400" b="0" kern="1200" dirty="0" err="1">
                          <a:solidFill>
                            <a:srgbClr val="000000"/>
                          </a:solidFill>
                          <a:latin typeface="+mn-lt"/>
                          <a:ea typeface="+mn-ea"/>
                          <a:cs typeface="+mn-cs"/>
                        </a:rPr>
                        <a:t>Kibana</a:t>
                      </a:r>
                      <a:r>
                        <a:rPr lang="en-US" sz="1400" b="0" kern="1200" dirty="0">
                          <a:solidFill>
                            <a:srgbClr val="000000"/>
                          </a:solidFill>
                          <a:latin typeface="+mn-lt"/>
                          <a:ea typeface="+mn-ea"/>
                          <a:cs typeface="+mn-cs"/>
                        </a:rPr>
                        <a:t> (ELK)</a:t>
                      </a:r>
                      <a:endParaRPr lang="en-US" sz="1400" b="0" kern="1200" dirty="0">
                        <a:solidFill>
                          <a:srgbClr val="000000"/>
                        </a:solidFill>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i="0" dirty="0" err="1">
                          <a:solidFill>
                            <a:srgbClr val="000000"/>
                          </a:solidFill>
                          <a:effectLst/>
                          <a:latin typeface="+mn-lt"/>
                        </a:rPr>
                        <a:t>NetFlow</a:t>
                      </a:r>
                      <a:endParaRPr lang="en-US" sz="1400" b="0" i="0" dirty="0">
                        <a:solidFill>
                          <a:srgbClr val="000000"/>
                        </a:solidFill>
                        <a:effectLst/>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2979" y="1670554"/>
            <a:ext cx="7598042" cy="1802391"/>
          </a:xfrm>
        </p:spPr>
        <p:txBody>
          <a:bodyPr/>
          <a:lstStyle/>
          <a:p>
            <a:r>
              <a:rPr lang="en-US" dirty="0">
                <a:solidFill>
                  <a:schemeClr val="accent5">
                    <a:lumMod val="40000"/>
                    <a:lumOff val="60000"/>
                  </a:schemeClr>
                </a:solidFill>
              </a:rPr>
              <a:t>15.1 Introduction to Network Monitoring</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a:t>
            </a:r>
            <a:br>
              <a:rPr lang="en-US" altLang="en-US" dirty="0"/>
            </a:br>
            <a:r>
              <a:rPr lang="en-US" dirty="0"/>
              <a:t>Network Security Topology</a:t>
            </a:r>
            <a:endParaRPr lang="en-US" dirty="0"/>
          </a:p>
        </p:txBody>
      </p:sp>
      <p:sp>
        <p:nvSpPr>
          <p:cNvPr id="2" name="Content Placeholder 1"/>
          <p:cNvSpPr>
            <a:spLocks noGrp="1"/>
          </p:cNvSpPr>
          <p:nvPr>
            <p:ph idx="1"/>
          </p:nvPr>
        </p:nvSpPr>
        <p:spPr>
          <a:xfrm>
            <a:off x="144065" y="798944"/>
            <a:ext cx="8853286" cy="3853066"/>
          </a:xfrm>
        </p:spPr>
        <p:txBody>
          <a:bodyPr/>
          <a:lstStyle/>
          <a:p>
            <a:pPr>
              <a:buFont typeface="Arial" panose="020B0604020202020204" pitchFamily="34" charset="0"/>
              <a:buChar char="•"/>
            </a:pPr>
            <a:r>
              <a:rPr lang="en-US" sz="1600" dirty="0"/>
              <a:t>To mitigate threats, all networks must be secured and protected.</a:t>
            </a:r>
            <a:endParaRPr lang="en-US" sz="1600" dirty="0"/>
          </a:p>
          <a:p>
            <a:pPr>
              <a:buFont typeface="Arial" panose="020B0604020202020204" pitchFamily="34" charset="0"/>
              <a:buChar char="•"/>
            </a:pPr>
            <a:r>
              <a:rPr lang="en-US" sz="1600" dirty="0"/>
              <a:t>Network requires a security infrastructure consisting of firewalls, Intrusion Detection Systems (IDS), Intrusion Prevention Systems (IPS), and endpoint security software to protect.</a:t>
            </a:r>
            <a:endParaRPr lang="en-US" sz="1600" dirty="0"/>
          </a:p>
          <a:p>
            <a:pPr>
              <a:buFont typeface="Arial" panose="020B0604020202020204" pitchFamily="34" charset="0"/>
              <a:buChar char="•"/>
            </a:pPr>
            <a:r>
              <a:rPr lang="en-US" sz="1600" dirty="0"/>
              <a:t>These methods and technologies are used to introduce automated monitoring, creating security alerts, or automatically blocking offensive devices.</a:t>
            </a:r>
            <a:endParaRPr lang="en-US" sz="1600" dirty="0"/>
          </a:p>
          <a:p>
            <a:pPr>
              <a:buFont typeface="Arial" panose="020B0604020202020204" pitchFamily="34" charset="0"/>
              <a:buChar char="•"/>
            </a:pPr>
            <a:r>
              <a:rPr lang="en-US" sz="1600" dirty="0"/>
              <a:t>For large networks, an extra layer of protection is added.</a:t>
            </a:r>
            <a:endParaRPr lang="en-US" sz="1600" dirty="0"/>
          </a:p>
          <a:p>
            <a:pPr>
              <a:buFont typeface="Arial" panose="020B0604020202020204" pitchFamily="34" charset="0"/>
              <a:buChar char="•"/>
            </a:pPr>
            <a:r>
              <a:rPr lang="en-US" sz="1600" dirty="0"/>
              <a:t>Devices such as firewalls and IPS operate based on pre-configured rules and monitor traffic and compare it against the configured rules. </a:t>
            </a:r>
            <a:r>
              <a:rPr lang="en-US" dirty="0"/>
              <a:t>If there is a match, the traffic is handled according to the rule. </a:t>
            </a:r>
            <a:endParaRPr lang="en-US" sz="1600" dirty="0"/>
          </a:p>
          <a:p>
            <a:pPr>
              <a:buFont typeface="Arial" panose="020B0604020202020204" pitchFamily="34" charset="0"/>
              <a:buChar char="•"/>
            </a:pPr>
            <a:r>
              <a:rPr lang="en-US" sz="1600" dirty="0"/>
              <a:t>An important part of the cybersecurity analyst is to review all alerts generated by network devices and determine the validity of the alerts.</a:t>
            </a:r>
            <a:endParaRPr lang="en-US" sz="1600" dirty="0"/>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a:t>
            </a:r>
            <a:br>
              <a:rPr lang="en-US" altLang="en-US" dirty="0"/>
            </a:br>
            <a:r>
              <a:rPr lang="en-US" dirty="0"/>
              <a:t>Network Monitoring Methods</a:t>
            </a:r>
            <a:endParaRPr lang="en-US" dirty="0"/>
          </a:p>
        </p:txBody>
      </p:sp>
      <p:sp>
        <p:nvSpPr>
          <p:cNvPr id="2" name="Content Placeholder 1"/>
          <p:cNvSpPr>
            <a:spLocks noGrp="1"/>
          </p:cNvSpPr>
          <p:nvPr>
            <p:ph idx="1"/>
          </p:nvPr>
        </p:nvSpPr>
        <p:spPr>
          <a:xfrm>
            <a:off x="144065" y="798944"/>
            <a:ext cx="8853286" cy="3853066"/>
          </a:xfrm>
        </p:spPr>
        <p:txBody>
          <a:bodyPr/>
          <a:lstStyle/>
          <a:p>
            <a:pPr>
              <a:buFont typeface="Arial" panose="020B0604020202020204" pitchFamily="34" charset="0"/>
              <a:buChar char="•"/>
            </a:pPr>
            <a:r>
              <a:rPr lang="en-US" sz="1600" dirty="0"/>
              <a:t>The day-to-day operations of a network consists of traffic flow, bandwidth usage, and resource access. These patterns identify normal network behavior.</a:t>
            </a:r>
            <a:endParaRPr lang="en-US" sz="1600" dirty="0"/>
          </a:p>
          <a:p>
            <a:pPr>
              <a:buFont typeface="Arial" panose="020B0604020202020204" pitchFamily="34" charset="0"/>
              <a:buChar char="•"/>
            </a:pPr>
            <a:r>
              <a:rPr lang="en-US" sz="1600" dirty="0"/>
              <a:t>To determine normal network behavior, network monitoring must be implemented.</a:t>
            </a:r>
            <a:endParaRPr lang="en-US" sz="1600" dirty="0"/>
          </a:p>
          <a:p>
            <a:pPr>
              <a:buFont typeface="Arial" panose="020B0604020202020204" pitchFamily="34" charset="0"/>
              <a:buChar char="•"/>
            </a:pPr>
            <a:r>
              <a:rPr lang="en-US" sz="1600" dirty="0"/>
              <a:t>The tools such as IDS, packet analyzers, SNMP, NetFlow, and others are used for network monitoring .</a:t>
            </a:r>
            <a:endParaRPr lang="en-US" sz="1600" dirty="0"/>
          </a:p>
          <a:p>
            <a:pPr>
              <a:buFont typeface="Arial" panose="020B0604020202020204" pitchFamily="34" charset="0"/>
              <a:buChar char="•"/>
            </a:pPr>
            <a:r>
              <a:rPr lang="en-US" sz="1600" dirty="0"/>
              <a:t>There are two common methods used to capture traffic and send it to network monitoring devices:</a:t>
            </a:r>
            <a:endParaRPr lang="en-US" sz="1600" dirty="0"/>
          </a:p>
          <a:p>
            <a:pPr marL="582295" indent="-285750">
              <a:spcBef>
                <a:spcPts val="300"/>
              </a:spcBef>
              <a:spcAft>
                <a:spcPts val="300"/>
              </a:spcAft>
              <a:buFont typeface="Arial" panose="020B0604020202020204" pitchFamily="34" charset="0"/>
              <a:buChar char="•"/>
            </a:pPr>
            <a:r>
              <a:rPr lang="en-US" sz="1600" dirty="0"/>
              <a:t>Network taps, sometimes known as Test Access Points (TAPs)</a:t>
            </a:r>
            <a:endParaRPr lang="en-US" sz="1600" dirty="0"/>
          </a:p>
          <a:p>
            <a:pPr marL="582295" indent="-285750">
              <a:spcBef>
                <a:spcPts val="300"/>
              </a:spcBef>
              <a:spcAft>
                <a:spcPts val="300"/>
              </a:spcAft>
              <a:buFont typeface="Arial" panose="020B0604020202020204" pitchFamily="34" charset="0"/>
              <a:buChar char="•"/>
            </a:pPr>
            <a:r>
              <a:rPr lang="en-US" sz="1600" dirty="0"/>
              <a:t>Traffic mirroring using Switch Port Analyzer (SPAN) or other port mirroring.</a:t>
            </a:r>
            <a:endParaRPr lang="en-US" sz="1600" dirty="0"/>
          </a:p>
        </p:txBody>
      </p:sp>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a:t>
            </a:r>
            <a:br>
              <a:rPr lang="en-US" altLang="en-US" dirty="0"/>
            </a:br>
            <a:r>
              <a:rPr lang="en-US" dirty="0"/>
              <a:t>Network Taps</a:t>
            </a:r>
            <a:endParaRPr lang="en-US" dirty="0"/>
          </a:p>
        </p:txBody>
      </p:sp>
      <p:sp>
        <p:nvSpPr>
          <p:cNvPr id="2" name="Content Placeholder 1"/>
          <p:cNvSpPr>
            <a:spLocks noGrp="1"/>
          </p:cNvSpPr>
          <p:nvPr>
            <p:ph idx="1"/>
          </p:nvPr>
        </p:nvSpPr>
        <p:spPr>
          <a:xfrm>
            <a:off x="144066" y="798944"/>
            <a:ext cx="5397198" cy="3806510"/>
          </a:xfrm>
        </p:spPr>
        <p:txBody>
          <a:bodyPr/>
          <a:lstStyle/>
          <a:p>
            <a:pPr>
              <a:spcBef>
                <a:spcPts val="400"/>
              </a:spcBef>
              <a:spcAft>
                <a:spcPts val="400"/>
              </a:spcAft>
              <a:buFont typeface="Arial" panose="020B0604020202020204" pitchFamily="34" charset="0"/>
              <a:buChar char="•"/>
            </a:pPr>
            <a:r>
              <a:rPr lang="en-US" sz="1600" dirty="0"/>
              <a:t>A network tap is a passive splitting device implemented inline between a device of interest and the network. </a:t>
            </a:r>
            <a:endParaRPr lang="en-US" sz="1600" dirty="0"/>
          </a:p>
          <a:p>
            <a:pPr>
              <a:spcBef>
                <a:spcPts val="400"/>
              </a:spcBef>
              <a:spcAft>
                <a:spcPts val="400"/>
              </a:spcAft>
              <a:buFont typeface="Arial" panose="020B0604020202020204" pitchFamily="34" charset="0"/>
              <a:buChar char="•"/>
            </a:pPr>
            <a:r>
              <a:rPr lang="en-US" sz="1600" dirty="0"/>
              <a:t>A tap forwards all traffic, including physical layer errors, to an analysis device while allowing the traffic to reach its intended destination.</a:t>
            </a:r>
            <a:endParaRPr lang="en-US" sz="1600" dirty="0"/>
          </a:p>
          <a:p>
            <a:pPr>
              <a:spcBef>
                <a:spcPts val="400"/>
              </a:spcBef>
              <a:spcAft>
                <a:spcPts val="400"/>
              </a:spcAft>
              <a:buFont typeface="Arial" panose="020B0604020202020204" pitchFamily="34" charset="0"/>
              <a:buChar char="•"/>
            </a:pPr>
            <a:r>
              <a:rPr lang="en-US" sz="1600" dirty="0"/>
              <a:t>Here, the tap simultaneously sends both the transmit (TX) data stream from the internal router and the receive (RX) data stream to the internal router on separate, dedicated channels.</a:t>
            </a:r>
            <a:endParaRPr lang="en-US" sz="1600" dirty="0"/>
          </a:p>
          <a:p>
            <a:pPr>
              <a:spcBef>
                <a:spcPts val="400"/>
              </a:spcBef>
              <a:spcAft>
                <a:spcPts val="400"/>
              </a:spcAft>
              <a:buFont typeface="Arial" panose="020B0604020202020204" pitchFamily="34" charset="0"/>
              <a:buChar char="•"/>
            </a:pPr>
            <a:r>
              <a:rPr lang="en-US" sz="1600" dirty="0"/>
              <a:t>This ensures that all data arrives at the monitoring device in real time.</a:t>
            </a:r>
            <a:endParaRPr lang="en-US" sz="1600" dirty="0"/>
          </a:p>
          <a:p>
            <a:pPr>
              <a:spcBef>
                <a:spcPts val="400"/>
              </a:spcBef>
              <a:spcAft>
                <a:spcPts val="400"/>
              </a:spcAft>
              <a:buFont typeface="Arial" panose="020B0604020202020204" pitchFamily="34" charset="0"/>
              <a:buChar char="•"/>
            </a:pPr>
            <a:r>
              <a:rPr lang="en-US" sz="1600" dirty="0"/>
              <a:t>Taps are fail-safe, which means that the traffic between the firewall and internal router is not affected</a:t>
            </a:r>
            <a:r>
              <a:rPr lang="en-US" dirty="0"/>
              <a:t>.</a:t>
            </a:r>
            <a:endParaRPr lang="en-US" sz="1600" dirty="0"/>
          </a:p>
        </p:txBody>
      </p:sp>
      <p:pic>
        <p:nvPicPr>
          <p:cNvPr id="3" name="Picture 2"/>
          <p:cNvPicPr>
            <a:picLocks noChangeAspect="1"/>
          </p:cNvPicPr>
          <p:nvPr/>
        </p:nvPicPr>
        <p:blipFill>
          <a:blip r:embed="rId1"/>
          <a:stretch>
            <a:fillRect/>
          </a:stretch>
        </p:blipFill>
        <p:spPr>
          <a:xfrm>
            <a:off x="5228289" y="1167225"/>
            <a:ext cx="3771645" cy="2353215"/>
          </a:xfrm>
          <a:prstGeom prst="rect">
            <a:avLst/>
          </a:prstGeom>
          <a:ln>
            <a:solidFill>
              <a:schemeClr val="bg1">
                <a:lumMod val="85000"/>
              </a:schemeClr>
            </a:solidFill>
          </a:ln>
        </p:spPr>
      </p:pic>
      <p:sp>
        <p:nvSpPr>
          <p:cNvPr id="5" name="Rectangle 4"/>
          <p:cNvSpPr/>
          <p:nvPr/>
        </p:nvSpPr>
        <p:spPr>
          <a:xfrm>
            <a:off x="5333410" y="3571017"/>
            <a:ext cx="3575085" cy="584775"/>
          </a:xfrm>
          <a:prstGeom prst="rect">
            <a:avLst/>
          </a:prstGeom>
        </p:spPr>
        <p:txBody>
          <a:bodyPr wrap="square">
            <a:spAutoFit/>
          </a:bodyPr>
          <a:lstStyle/>
          <a:p>
            <a:pPr algn="ctr"/>
            <a:r>
              <a:rPr lang="en-US" sz="1600" dirty="0">
                <a:solidFill>
                  <a:srgbClr val="000000"/>
                </a:solidFill>
                <a:latin typeface="+mn-lt"/>
                <a:cs typeface="Arial" panose="020B0604020202020204" pitchFamily="34" charset="0"/>
              </a:rPr>
              <a:t>Implementing a TAP in a Sample Network</a:t>
            </a:r>
            <a:endParaRPr lang="en-US" sz="1600" dirty="0">
              <a:solidFill>
                <a:srgbClr val="000000"/>
              </a:solidFill>
              <a:latin typeface="+mn-lt"/>
              <a:cs typeface="Arial" panose="020B0604020202020204" pitchFamily="34" charset="0"/>
            </a:endParaRPr>
          </a:p>
        </p:txBody>
      </p:sp>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a:t>
            </a:r>
            <a:br>
              <a:rPr lang="en-US" altLang="en-US" dirty="0"/>
            </a:br>
            <a:r>
              <a:rPr lang="en-US" dirty="0"/>
              <a:t>Traffic Mirroring and SPAN</a:t>
            </a:r>
            <a:endParaRPr lang="en-US" dirty="0"/>
          </a:p>
        </p:txBody>
      </p:sp>
      <p:sp>
        <p:nvSpPr>
          <p:cNvPr id="2" name="Content Placeholder 1"/>
          <p:cNvSpPr>
            <a:spLocks noGrp="1"/>
          </p:cNvSpPr>
          <p:nvPr>
            <p:ph idx="1"/>
          </p:nvPr>
        </p:nvSpPr>
        <p:spPr>
          <a:xfrm>
            <a:off x="144065" y="798944"/>
            <a:ext cx="4135327" cy="4152197"/>
          </a:xfrm>
        </p:spPr>
        <p:txBody>
          <a:bodyPr/>
          <a:lstStyle/>
          <a:p>
            <a:pPr>
              <a:buFont typeface="Arial" panose="020B0604020202020204" pitchFamily="34" charset="0"/>
              <a:buChar char="•"/>
            </a:pPr>
            <a:r>
              <a:rPr lang="en-US" sz="1600" dirty="0"/>
              <a:t>Capturing data for network monitoring requires all traffic to be captured.</a:t>
            </a:r>
            <a:endParaRPr lang="en-US" sz="1600" dirty="0"/>
          </a:p>
          <a:p>
            <a:pPr>
              <a:buFont typeface="Arial" panose="020B0604020202020204" pitchFamily="34" charset="0"/>
              <a:buChar char="•"/>
            </a:pPr>
            <a:r>
              <a:rPr lang="en-US" sz="1600" dirty="0"/>
              <a:t>Special techniques such as port mirroring must be employed to bypass network segmentation imposed by network switches. </a:t>
            </a:r>
            <a:endParaRPr lang="en-US" sz="1600" dirty="0"/>
          </a:p>
          <a:p>
            <a:pPr>
              <a:buFont typeface="Arial" panose="020B0604020202020204" pitchFamily="34" charset="0"/>
              <a:buChar char="•"/>
            </a:pPr>
            <a:r>
              <a:rPr lang="en-US" sz="1600" dirty="0"/>
              <a:t>Port mirroring enables the switch to copy frames that are received on one or more ports to a Switch Port Analyzer (SPAN) port that is connected to an analysis device.</a:t>
            </a:r>
            <a:endParaRPr lang="en-US" sz="1600" dirty="0"/>
          </a:p>
          <a:p>
            <a:pPr>
              <a:buFont typeface="Arial" panose="020B0604020202020204" pitchFamily="34" charset="0"/>
              <a:buChar char="•"/>
            </a:pPr>
            <a:r>
              <a:rPr lang="en-US" sz="1600" dirty="0"/>
              <a:t>The table identifies and describes the SPAN terms.</a:t>
            </a:r>
            <a:endParaRPr lang="en-US" sz="1600" dirty="0"/>
          </a:p>
          <a:p>
            <a:pPr>
              <a:buNone/>
            </a:pPr>
            <a:endParaRPr lang="en-US" sz="1600" dirty="0"/>
          </a:p>
          <a:p>
            <a:pPr>
              <a:buNone/>
            </a:pPr>
            <a:endParaRPr lang="en-US" sz="1600" dirty="0"/>
          </a:p>
          <a:p>
            <a:pPr>
              <a:buNone/>
            </a:pPr>
            <a:endParaRPr lang="en-US" sz="1600" dirty="0"/>
          </a:p>
        </p:txBody>
      </p:sp>
      <p:graphicFrame>
        <p:nvGraphicFramePr>
          <p:cNvPr id="4" name="Content Placeholder 3"/>
          <p:cNvGraphicFramePr/>
          <p:nvPr/>
        </p:nvGraphicFramePr>
        <p:xfrm>
          <a:off x="4535424" y="912300"/>
          <a:ext cx="4427935" cy="3136020"/>
        </p:xfrm>
        <a:graphic>
          <a:graphicData uri="http://schemas.openxmlformats.org/drawingml/2006/table">
            <a:tbl>
              <a:tblPr firstRow="1" bandRow="1">
                <a:tableStyleId>{5C22544A-7EE6-4342-B048-85BDC9FD1C3A}</a:tableStyleId>
              </a:tblPr>
              <a:tblGrid>
                <a:gridCol w="1319384"/>
                <a:gridCol w="3108551"/>
              </a:tblGrid>
              <a:tr h="405927">
                <a:tc>
                  <a:txBody>
                    <a:bodyPr/>
                    <a:lstStyle/>
                    <a:p>
                      <a:pPr algn="ctr" fontAlgn="ctr"/>
                      <a:r>
                        <a:rPr lang="en-US" sz="1400" b="1" kern="1200" dirty="0">
                          <a:solidFill>
                            <a:schemeClr val="lt1"/>
                          </a:solidFill>
                          <a:latin typeface="+mn-lt"/>
                          <a:ea typeface="+mn-ea"/>
                          <a:cs typeface="+mn-cs"/>
                        </a:rPr>
                        <a:t>SPAN</a:t>
                      </a:r>
                      <a:r>
                        <a:rPr lang="en-US" sz="1400" b="1" dirty="0"/>
                        <a:t> </a:t>
                      </a:r>
                      <a:r>
                        <a:rPr lang="en-US" sz="1400" b="1" kern="1200" dirty="0">
                          <a:solidFill>
                            <a:schemeClr val="lt1"/>
                          </a:solidFill>
                          <a:latin typeface="+mn-lt"/>
                          <a:ea typeface="+mn-ea"/>
                          <a:cs typeface="+mn-cs"/>
                        </a:rPr>
                        <a:t>Term</a:t>
                      </a:r>
                      <a:endParaRPr lang="en-US" sz="1400" b="1" kern="1200" dirty="0">
                        <a:solidFill>
                          <a:schemeClr val="lt1"/>
                        </a:solidFill>
                        <a:latin typeface="+mn-lt"/>
                        <a:ea typeface="+mn-ea"/>
                        <a:cs typeface="+mn-cs"/>
                      </a:endParaRPr>
                    </a:p>
                  </a:txBody>
                  <a:tcPr marL="47625" marR="47625" marT="47625" marB="47625" anchor="ctr"/>
                </a:tc>
                <a:tc>
                  <a:txBody>
                    <a:bodyPr/>
                    <a:lstStyle/>
                    <a:p>
                      <a:pPr algn="ctr"/>
                      <a:r>
                        <a:rPr lang="en-US" sz="1400" dirty="0"/>
                        <a:t>Description</a:t>
                      </a:r>
                      <a:endParaRPr lang="en-US" sz="1400" dirty="0"/>
                    </a:p>
                  </a:txBody>
                  <a:tcPr anchor="ctr"/>
                </a:tc>
              </a:tr>
              <a:tr h="520626">
                <a:tc>
                  <a:txBody>
                    <a:bodyPr/>
                    <a:lstStyle/>
                    <a:p>
                      <a:pPr algn="l" fontAlgn="b"/>
                      <a:r>
                        <a:rPr lang="en-US" sz="1400" b="0" i="0" kern="1200" dirty="0">
                          <a:solidFill>
                            <a:schemeClr val="dk1"/>
                          </a:solidFill>
                          <a:effectLst/>
                          <a:latin typeface="+mn-lt"/>
                          <a:ea typeface="+mn-ea"/>
                          <a:cs typeface="+mn-cs"/>
                        </a:rPr>
                        <a:t>Ingress traffic</a:t>
                      </a:r>
                      <a:endParaRPr lang="en-US" sz="1400" b="0" i="0" kern="1200" dirty="0">
                        <a:solidFill>
                          <a:schemeClr val="dk1"/>
                        </a:solidFill>
                        <a:effectLst/>
                        <a:latin typeface="+mn-lt"/>
                        <a:ea typeface="+mn-ea"/>
                        <a:cs typeface="+mn-cs"/>
                      </a:endParaRPr>
                    </a:p>
                  </a:txBody>
                  <a:tcPr marL="9525" marR="9525" marT="9525" marB="0" anchor="ctr"/>
                </a:tc>
                <a:tc>
                  <a:txBody>
                    <a:bodyPr/>
                    <a:lstStyle/>
                    <a:p>
                      <a:pPr fontAlgn="ctr"/>
                      <a:r>
                        <a:rPr lang="en-US" sz="1400" b="0" i="0" kern="1200" dirty="0">
                          <a:solidFill>
                            <a:schemeClr val="dk1"/>
                          </a:solidFill>
                          <a:effectLst/>
                          <a:latin typeface="+mn-lt"/>
                          <a:ea typeface="+mn-ea"/>
                          <a:cs typeface="+mn-cs"/>
                        </a:rPr>
                        <a:t>Traffic that enters the switch</a:t>
                      </a:r>
                      <a:endParaRPr lang="en-US" sz="1400" b="0" i="0" kern="1200" dirty="0">
                        <a:solidFill>
                          <a:schemeClr val="dk1"/>
                        </a:solidFill>
                        <a:effectLst/>
                        <a:latin typeface="+mn-lt"/>
                        <a:ea typeface="+mn-ea"/>
                        <a:cs typeface="+mn-cs"/>
                      </a:endParaRPr>
                    </a:p>
                  </a:txBody>
                  <a:tcPr marL="47625" marR="47625" marT="47625" marB="47625" anchor="ctr"/>
                </a:tc>
              </a:tr>
              <a:tr h="525447">
                <a:tc>
                  <a:txBody>
                    <a:bodyPr/>
                    <a:lstStyle/>
                    <a:p>
                      <a:pPr fontAlgn="ctr"/>
                      <a:r>
                        <a:rPr lang="en-US" sz="1400" b="0" i="0" kern="1200" dirty="0">
                          <a:solidFill>
                            <a:schemeClr val="dk1"/>
                          </a:solidFill>
                          <a:effectLst/>
                          <a:latin typeface="+mn-lt"/>
                          <a:ea typeface="+mn-ea"/>
                          <a:cs typeface="+mn-cs"/>
                        </a:rPr>
                        <a:t>Egress traffic</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Traffic that leaves the switch.</a:t>
                      </a:r>
                      <a:endParaRPr lang="en-US" sz="1400" b="0" i="0" kern="1200" dirty="0">
                        <a:solidFill>
                          <a:schemeClr val="dk1"/>
                        </a:solidFill>
                        <a:effectLst/>
                        <a:latin typeface="+mn-lt"/>
                        <a:ea typeface="+mn-ea"/>
                        <a:cs typeface="+mn-cs"/>
                      </a:endParaRPr>
                    </a:p>
                  </a:txBody>
                  <a:tcPr marL="47625" marR="47625" marT="47625" marB="47625" anchor="ctr"/>
                </a:tc>
              </a:tr>
              <a:tr h="546248">
                <a:tc>
                  <a:txBody>
                    <a:bodyPr/>
                    <a:lstStyle/>
                    <a:p>
                      <a:pPr marL="0" algn="l" defTabSz="685800" rtl="0" eaLnBrk="1" fontAlgn="ctr" latinLnBrk="0" hangingPunct="1"/>
                      <a:r>
                        <a:rPr lang="en-US" sz="1400" b="0" i="0" kern="1200" dirty="0">
                          <a:solidFill>
                            <a:schemeClr val="dk1"/>
                          </a:solidFill>
                          <a:effectLst/>
                          <a:latin typeface="+mn-lt"/>
                          <a:ea typeface="+mn-ea"/>
                          <a:cs typeface="+mn-cs"/>
                        </a:rPr>
                        <a:t>Source (SPAN) port</a:t>
                      </a:r>
                      <a:endParaRPr lang="en-US" sz="1400" b="0" i="0" kern="1200" dirty="0">
                        <a:solidFill>
                          <a:schemeClr val="dk1"/>
                        </a:solidFill>
                        <a:effectLst/>
                        <a:latin typeface="+mn-lt"/>
                        <a:ea typeface="+mn-ea"/>
                        <a:cs typeface="+mn-cs"/>
                      </a:endParaRPr>
                    </a:p>
                  </a:txBody>
                  <a:tcPr marL="9525" marR="9525" marT="9525" marB="0" anchor="ctr"/>
                </a:tc>
                <a:tc>
                  <a:txBody>
                    <a:bodyPr/>
                    <a:lstStyle/>
                    <a:p>
                      <a:pPr marL="0" algn="l" defTabSz="685800" rtl="0" eaLnBrk="1" fontAlgn="ctr" latinLnBrk="0" hangingPunct="1"/>
                      <a:r>
                        <a:rPr lang="en-US" sz="1400" b="0" i="0" kern="1200" dirty="0">
                          <a:solidFill>
                            <a:schemeClr val="dk1"/>
                          </a:solidFill>
                          <a:effectLst/>
                          <a:latin typeface="+mn-lt"/>
                          <a:ea typeface="+mn-ea"/>
                          <a:cs typeface="+mn-cs"/>
                        </a:rPr>
                        <a:t>Source ports are monitored as traffic entering them is replicated (mirrored) to the destination ports.</a:t>
                      </a:r>
                      <a:endParaRPr lang="en-US" sz="1400" b="0" i="0" kern="1200" dirty="0">
                        <a:solidFill>
                          <a:schemeClr val="dk1"/>
                        </a:solidFill>
                        <a:effectLst/>
                        <a:latin typeface="+mn-lt"/>
                        <a:ea typeface="+mn-ea"/>
                        <a:cs typeface="+mn-cs"/>
                      </a:endParaRPr>
                    </a:p>
                  </a:txBody>
                  <a:tcPr marL="47625" marR="47625" marT="47625" marB="47625" anchor="ctr"/>
                </a:tc>
              </a:tr>
              <a:tr h="756727">
                <a:tc>
                  <a:txBody>
                    <a:bodyPr/>
                    <a:lstStyle/>
                    <a:p>
                      <a:pPr algn="l" fontAlgn="b"/>
                      <a:r>
                        <a:rPr lang="en-US" sz="1400" b="0" i="0" kern="1200" dirty="0">
                          <a:solidFill>
                            <a:schemeClr val="dk1"/>
                          </a:solidFill>
                          <a:effectLst/>
                          <a:latin typeface="+mn-lt"/>
                          <a:ea typeface="+mn-ea"/>
                          <a:cs typeface="+mn-cs"/>
                        </a:rPr>
                        <a:t>Destination (SPAN) port</a:t>
                      </a:r>
                      <a:endParaRPr lang="en-US" sz="1400" b="0" i="0" kern="1200" dirty="0">
                        <a:solidFill>
                          <a:schemeClr val="dk1"/>
                        </a:solidFill>
                        <a:effectLst/>
                        <a:latin typeface="+mn-lt"/>
                        <a:ea typeface="+mn-ea"/>
                        <a:cs typeface="+mn-cs"/>
                      </a:endParaRPr>
                    </a:p>
                  </a:txBody>
                  <a:tcPr marL="9525" marR="9525" marT="9525" marB="0" anchor="ctr"/>
                </a:tc>
                <a:tc>
                  <a:txBody>
                    <a:bodyPr/>
                    <a:lstStyle/>
                    <a:p>
                      <a:pPr fontAlgn="ctr"/>
                      <a:r>
                        <a:rPr lang="en-US" sz="1400" b="0" i="0" kern="1200" dirty="0">
                          <a:solidFill>
                            <a:schemeClr val="dk1"/>
                          </a:solidFill>
                          <a:effectLst/>
                          <a:latin typeface="+mn-lt"/>
                          <a:ea typeface="+mn-ea"/>
                          <a:cs typeface="+mn-cs"/>
                        </a:rPr>
                        <a:t>A port that mirrors source ports. Destination SPAN ports often connect to analysis devices such as a packet analyzer or an IDS.</a:t>
                      </a:r>
                      <a:endParaRPr lang="en-US" sz="1400" b="0" i="0" kern="1200" dirty="0">
                        <a:solidFill>
                          <a:schemeClr val="dk1"/>
                        </a:solidFill>
                        <a:effectLst/>
                        <a:latin typeface="+mn-lt"/>
                        <a:ea typeface="+mn-ea"/>
                        <a:cs typeface="+mn-cs"/>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Monitoring and Tools</a:t>
            </a:r>
            <a:br>
              <a:rPr lang="en-US" altLang="en-US" dirty="0"/>
            </a:br>
            <a:r>
              <a:rPr lang="en-US" dirty="0"/>
              <a:t>Traffic Mirroring and SPAN (Contd.)</a:t>
            </a:r>
            <a:endParaRPr lang="en-US" dirty="0"/>
          </a:p>
        </p:txBody>
      </p:sp>
      <p:sp>
        <p:nvSpPr>
          <p:cNvPr id="2" name="Content Placeholder 1"/>
          <p:cNvSpPr>
            <a:spLocks noGrp="1"/>
          </p:cNvSpPr>
          <p:nvPr>
            <p:ph idx="1"/>
          </p:nvPr>
        </p:nvSpPr>
        <p:spPr>
          <a:xfrm>
            <a:off x="144065" y="798944"/>
            <a:ext cx="4427935" cy="4152197"/>
          </a:xfrm>
        </p:spPr>
        <p:txBody>
          <a:bodyPr/>
          <a:lstStyle/>
          <a:p>
            <a:pPr>
              <a:buFont typeface="Arial" panose="020B0604020202020204" pitchFamily="34" charset="0"/>
              <a:buChar char="•"/>
            </a:pPr>
            <a:r>
              <a:rPr lang="en-US" sz="1600" dirty="0"/>
              <a:t>The association between source ports and a destination port is called a SPAN session.</a:t>
            </a:r>
            <a:endParaRPr lang="en-US" sz="1600" dirty="0"/>
          </a:p>
          <a:p>
            <a:pPr>
              <a:buFont typeface="Arial" panose="020B0604020202020204" pitchFamily="34" charset="0"/>
              <a:buChar char="•"/>
            </a:pPr>
            <a:r>
              <a:rPr lang="en-US" sz="1600" dirty="0"/>
              <a:t>In a single session, one or multiple ports can be monitored.</a:t>
            </a:r>
            <a:endParaRPr lang="en-US" sz="1600" dirty="0"/>
          </a:p>
          <a:p>
            <a:pPr>
              <a:buFont typeface="Arial" panose="020B0604020202020204" pitchFamily="34" charset="0"/>
              <a:buChar char="•"/>
            </a:pPr>
            <a:r>
              <a:rPr lang="en-US" sz="1600" dirty="0"/>
              <a:t>In few Cisco switches, session traffic can be copied to more than one destination port.</a:t>
            </a:r>
            <a:endParaRPr lang="en-US" sz="1600" dirty="0"/>
          </a:p>
          <a:p>
            <a:pPr>
              <a:buFont typeface="Arial" panose="020B0604020202020204" pitchFamily="34" charset="0"/>
              <a:buChar char="•"/>
            </a:pPr>
            <a:r>
              <a:rPr lang="en-US" sz="1600" dirty="0"/>
              <a:t>A source VLAN can be specified in which all ports in the source VLAN become sources of SPAN traffic.</a:t>
            </a:r>
            <a:endParaRPr lang="en-US" sz="1600" dirty="0"/>
          </a:p>
          <a:p>
            <a:pPr>
              <a:buFont typeface="Arial" panose="020B0604020202020204" pitchFamily="34" charset="0"/>
              <a:buChar char="•"/>
            </a:pPr>
            <a:r>
              <a:rPr lang="en-US" sz="1600" b="1" i="0" dirty="0">
                <a:effectLst/>
              </a:rPr>
              <a:t>Note</a:t>
            </a:r>
            <a:r>
              <a:rPr lang="en-US" sz="1600" b="0" i="0" dirty="0">
                <a:effectLst/>
              </a:rPr>
              <a:t>: A variation of SPAN called Remote SPAN (RSPAN) enables a network administrator to use the flexibility of VLANs to monitor traffic on remote switches.</a:t>
            </a:r>
            <a:endParaRPr lang="en-US" sz="1600" dirty="0"/>
          </a:p>
        </p:txBody>
      </p:sp>
      <p:pic>
        <p:nvPicPr>
          <p:cNvPr id="5" name="Picture 2"/>
          <p:cNvPicPr>
            <a:picLocks noChangeAspect="1" noChangeArrowheads="1"/>
          </p:cNvPicPr>
          <p:nvPr/>
        </p:nvPicPr>
        <p:blipFill rotWithShape="1">
          <a:blip r:embed="rId1"/>
          <a:srcRect l="26175" t="18597" r="27351" b="9006"/>
          <a:stretch>
            <a:fillRect/>
          </a:stretch>
        </p:blipFill>
        <p:spPr bwMode="auto">
          <a:xfrm>
            <a:off x="5196708" y="820917"/>
            <a:ext cx="3554100" cy="3112742"/>
          </a:xfrm>
          <a:prstGeom prst="rect">
            <a:avLst/>
          </a:prstGeom>
          <a:noFill/>
          <a:ln w="9525">
            <a:solidFill>
              <a:schemeClr val="tx1">
                <a:lumMod val="60000"/>
                <a:lumOff val="40000"/>
              </a:schemeClr>
            </a:solidFill>
            <a:miter lim="800000"/>
            <a:headEnd/>
            <a:tailEnd/>
          </a:ln>
        </p:spPr>
      </p:pic>
      <p:sp>
        <p:nvSpPr>
          <p:cNvPr id="3" name="TextBox 2"/>
          <p:cNvSpPr txBox="1"/>
          <p:nvPr/>
        </p:nvSpPr>
        <p:spPr>
          <a:xfrm>
            <a:off x="5102352" y="3970235"/>
            <a:ext cx="4041648" cy="830997"/>
          </a:xfrm>
          <a:prstGeom prst="rect">
            <a:avLst/>
          </a:prstGeom>
          <a:noFill/>
        </p:spPr>
        <p:txBody>
          <a:bodyPr wrap="square" rtlCol="0">
            <a:spAutoFit/>
          </a:bodyPr>
          <a:lstStyle/>
          <a:p>
            <a:r>
              <a:rPr lang="en-US" sz="1600" dirty="0">
                <a:solidFill>
                  <a:srgbClr val="000000"/>
                </a:solidFill>
              </a:rPr>
              <a:t>Switch interconnecting two hosts and mirroring traffic to an IDS and Network Management Server</a:t>
            </a:r>
            <a:endParaRPr lang="en-US" sz="1600" dirty="0">
              <a:solidFill>
                <a:srgbClr val="000000"/>
              </a:solidFill>
            </a:endParaRPr>
          </a:p>
        </p:txBody>
      </p:sp>
    </p:spTree>
    <p:custDataLst>
      <p:tags r:id="rId2"/>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15.2 Introduction to Network Monitoring Tools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11715</Words>
  <Application>WPS Presentation</Application>
  <PresentationFormat>On-screen Show (16:9)</PresentationFormat>
  <Paragraphs>231</Paragraphs>
  <Slides>24</Slides>
  <Notes>30</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24</vt:i4>
      </vt:variant>
    </vt:vector>
  </HeadingPairs>
  <TitlesOfParts>
    <vt:vector size="40"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15: Network Monitoring and Tools</vt:lpstr>
      <vt:lpstr>Module Objectives</vt:lpstr>
      <vt:lpstr>15.1 Introduction to Network Monitoring</vt:lpstr>
      <vt:lpstr>PowerPoint 演示文稿</vt:lpstr>
      <vt:lpstr>PowerPoint 演示文稿</vt:lpstr>
      <vt:lpstr>PowerPoint 演示文稿</vt:lpstr>
      <vt:lpstr>PowerPoint 演示文稿</vt:lpstr>
      <vt:lpstr>PowerPoint 演示文稿</vt:lpstr>
      <vt:lpstr>15.2 Introduction to Network Monitoring Tools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15.3 Network Monitoring and Tools Summary</vt:lpstr>
      <vt:lpstr>PowerPoint 演示文稿</vt:lpstr>
      <vt:lpstr>PowerPoint 演示文稿</vt:lpstr>
      <vt:lpstr>Module 15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964</cp:revision>
  <dcterms:created xsi:type="dcterms:W3CDTF">2016-08-22T22:27:00Z</dcterms:created>
  <dcterms:modified xsi:type="dcterms:W3CDTF">2021-05-23T00:49:31Z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1033-11.2.0.10132</vt:lpwstr>
  </property>
</Properties>
</file>