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88"/>
  </p:handoutMasterIdLst>
  <p:sldIdLst>
    <p:sldId id="876" r:id="rId3"/>
    <p:sldId id="1079" r:id="rId5"/>
    <p:sldId id="759" r:id="rId6"/>
    <p:sldId id="628" r:id="rId7"/>
    <p:sldId id="1077" r:id="rId8"/>
    <p:sldId id="1076" r:id="rId9"/>
    <p:sldId id="1078" r:id="rId10"/>
    <p:sldId id="1080" r:id="rId11"/>
    <p:sldId id="1081" r:id="rId12"/>
    <p:sldId id="1157" r:id="rId13"/>
    <p:sldId id="1082" r:id="rId14"/>
    <p:sldId id="1083" r:id="rId15"/>
    <p:sldId id="1084" r:id="rId16"/>
    <p:sldId id="1085" r:id="rId17"/>
    <p:sldId id="1109" r:id="rId18"/>
    <p:sldId id="1086" r:id="rId19"/>
    <p:sldId id="1087" r:id="rId20"/>
    <p:sldId id="1088" r:id="rId21"/>
    <p:sldId id="1089" r:id="rId22"/>
    <p:sldId id="1090" r:id="rId23"/>
    <p:sldId id="1091" r:id="rId24"/>
    <p:sldId id="1092" r:id="rId25"/>
    <p:sldId id="1093" r:id="rId26"/>
    <p:sldId id="1094" r:id="rId27"/>
    <p:sldId id="1095" r:id="rId28"/>
    <p:sldId id="1152" r:id="rId29"/>
    <p:sldId id="1097" r:id="rId30"/>
    <p:sldId id="1099" r:id="rId31"/>
    <p:sldId id="1100" r:id="rId32"/>
    <p:sldId id="1101" r:id="rId33"/>
    <p:sldId id="1102" r:id="rId34"/>
    <p:sldId id="1103" r:id="rId35"/>
    <p:sldId id="1104" r:id="rId36"/>
    <p:sldId id="1158" r:id="rId37"/>
    <p:sldId id="1106" r:id="rId38"/>
    <p:sldId id="1107" r:id="rId39"/>
    <p:sldId id="1159" r:id="rId40"/>
    <p:sldId id="1108" r:id="rId41"/>
    <p:sldId id="1110" r:id="rId42"/>
    <p:sldId id="1112" r:id="rId43"/>
    <p:sldId id="1111" r:id="rId44"/>
    <p:sldId id="1113" r:id="rId45"/>
    <p:sldId id="1160" r:id="rId46"/>
    <p:sldId id="1114" r:id="rId47"/>
    <p:sldId id="1161" r:id="rId48"/>
    <p:sldId id="1115" r:id="rId49"/>
    <p:sldId id="1116" r:id="rId50"/>
    <p:sldId id="1162" r:id="rId51"/>
    <p:sldId id="1117" r:id="rId52"/>
    <p:sldId id="1118" r:id="rId53"/>
    <p:sldId id="1119" r:id="rId54"/>
    <p:sldId id="1153" r:id="rId55"/>
    <p:sldId id="1154" r:id="rId56"/>
    <p:sldId id="1120" r:id="rId57"/>
    <p:sldId id="1155" r:id="rId58"/>
    <p:sldId id="1121" r:id="rId59"/>
    <p:sldId id="1122" r:id="rId60"/>
    <p:sldId id="1125" r:id="rId61"/>
    <p:sldId id="1124" r:id="rId62"/>
    <p:sldId id="1126" r:id="rId63"/>
    <p:sldId id="1127" r:id="rId64"/>
    <p:sldId id="1163" r:id="rId65"/>
    <p:sldId id="1128" r:id="rId66"/>
    <p:sldId id="1129" r:id="rId67"/>
    <p:sldId id="1130" r:id="rId68"/>
    <p:sldId id="1131" r:id="rId69"/>
    <p:sldId id="1132" r:id="rId70"/>
    <p:sldId id="1133" r:id="rId71"/>
    <p:sldId id="1134" r:id="rId72"/>
    <p:sldId id="1165" r:id="rId73"/>
    <p:sldId id="1135" r:id="rId74"/>
    <p:sldId id="1136" r:id="rId75"/>
    <p:sldId id="1137" r:id="rId76"/>
    <p:sldId id="1138" r:id="rId77"/>
    <p:sldId id="1139" r:id="rId78"/>
    <p:sldId id="1140" r:id="rId79"/>
    <p:sldId id="1141" r:id="rId80"/>
    <p:sldId id="1142" r:id="rId81"/>
    <p:sldId id="1143" r:id="rId82"/>
    <p:sldId id="1144" r:id="rId83"/>
    <p:sldId id="1145" r:id="rId84"/>
    <p:sldId id="1148" r:id="rId85"/>
    <p:sldId id="1164" r:id="rId86"/>
    <p:sldId id="291" r:id="rId87"/>
  </p:sldIdLst>
  <p:sldSz cx="9144000" cy="5143500" type="screen16x9"/>
  <p:notesSz cx="6858000" cy="9144000"/>
  <p:custDataLst>
    <p:tags r:id="rId93"/>
  </p:custDataLst>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cmAuthor id="4" name="jagibbon" initials="jmg"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8585B"/>
    <a:srgbClr val="AFE8FB"/>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13" autoAdjust="0"/>
    <p:restoredTop sz="76309" autoAdjust="0"/>
  </p:normalViewPr>
  <p:slideViewPr>
    <p:cSldViewPr snapToGrid="0" showGuides="1">
      <p:cViewPr varScale="1">
        <p:scale>
          <a:sx n="69" d="100"/>
          <a:sy n="69" d="100"/>
        </p:scale>
        <p:origin x="1496" y="52"/>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93" Type="http://schemas.openxmlformats.org/officeDocument/2006/relationships/tags" Target="tags/tag84.xml"/><Relationship Id="rId92" Type="http://schemas.openxmlformats.org/officeDocument/2006/relationships/commentAuthors" Target="commentAuthors.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handoutMaster" Target="handoutMasters/handoutMaster1.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453FE59-4F2C-49F9-8A85-FBEE41756204}" type="datetimeFigureOut">
              <a:rPr lang="en-IN" smtClean="0"/>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A8AD6B-E32C-49F8-920C-9985600E3128}" type="slidenum">
              <a:rPr lang="en-IN" smtClean="0"/>
            </a:fld>
            <a:endParaRPr lang="en-I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endParaRPr lang="en-US" b="0" dirty="0"/>
          </a:p>
          <a:p>
            <a:r>
              <a:rPr lang="en-US" sz="1200" b="0" i="0" kern="1200" dirty="0">
                <a:solidFill>
                  <a:schemeClr val="tx1"/>
                </a:solidFill>
                <a:latin typeface="+mn-lt"/>
                <a:ea typeface="+mn-ea"/>
                <a:cs typeface="+mn-cs"/>
              </a:rPr>
              <a:t>CyberOps Associate v1.0</a:t>
            </a:r>
            <a:endParaRPr lang="en-US" sz="1200" b="0" i="0" kern="1200" dirty="0">
              <a:solidFill>
                <a:schemeClr val="tx1"/>
              </a:solidFill>
              <a:latin typeface="+mn-lt"/>
              <a:ea typeface="+mn-ea"/>
              <a:cs typeface="+mn-cs"/>
            </a:endParaRPr>
          </a:p>
          <a:p>
            <a:r>
              <a:rPr lang="en-US" sz="1200" b="0" dirty="0"/>
              <a:t>Module 3: </a:t>
            </a:r>
            <a:r>
              <a:rPr lang="en-US" sz="1200" b="0" dirty="0">
                <a:solidFill>
                  <a:srgbClr val="FF0000"/>
                </a:solidFill>
              </a:rPr>
              <a:t>The Windows Operating System</a:t>
            </a:r>
            <a:endParaRPr lang="en-US" dirty="0"/>
          </a:p>
          <a:p>
            <a:pPr>
              <a:buFontTx/>
              <a:buNone/>
            </a:pPr>
            <a:endParaRPr lang="en-US" sz="1200" b="0" dirty="0">
              <a:solidFill>
                <a:srgbClr val="FF0000"/>
              </a:solidFill>
            </a:endParaRPr>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solidFill>
                  <a:srgbClr val="FF0000"/>
                </a:solidFill>
              </a:rPr>
              <a:t>Time</a:t>
            </a:r>
            <a:r>
              <a:rPr lang="en-US" b="1" dirty="0">
                <a:solidFill>
                  <a:srgbClr val="FF0000"/>
                </a:solidFill>
              </a:rPr>
              <a:t>:</a:t>
            </a:r>
            <a:r>
              <a:rPr lang="en-US" b="1" baseline="0" dirty="0">
                <a:solidFill>
                  <a:srgbClr val="FF0000"/>
                </a:solidFill>
              </a:rPr>
              <a:t> </a:t>
            </a:r>
            <a:r>
              <a:rPr lang="en-US" b="0" baseline="0" dirty="0">
                <a:solidFill>
                  <a:srgbClr val="FF0000"/>
                </a:solidFill>
              </a:rPr>
              <a:t>5 min</a:t>
            </a:r>
            <a:endParaRPr lang="en-US" sz="1000" b="0" dirty="0"/>
          </a:p>
          <a:p>
            <a:pPr marL="171450" lvl="0" indent="-171450">
              <a:buFont typeface="Arial" panose="020B0604020202020204" pitchFamily="34" charset="0"/>
              <a:buChar char="•"/>
            </a:pPr>
            <a:r>
              <a:rPr lang="en-US" sz="1050" b="1" dirty="0"/>
              <a:t>Instructor Notes: </a:t>
            </a:r>
            <a:endParaRPr lang="en-US" sz="1050" dirty="0"/>
          </a:p>
          <a:p>
            <a:pPr marL="341630" lvl="1" indent="-171450">
              <a:buFont typeface="Arial" panose="020B0604020202020204" pitchFamily="34" charset="0"/>
              <a:buChar char="•"/>
            </a:pPr>
            <a:r>
              <a:rPr lang="en-US" sz="1000" dirty="0"/>
              <a:t>Welcome the audience in a warm and cordial manner. Ensure that everyone is set up with the required resources.</a:t>
            </a:r>
            <a:endParaRPr lang="en-US" sz="1000" dirty="0"/>
          </a:p>
          <a:p>
            <a:pPr marL="341630" lvl="1" indent="-171450">
              <a:buFont typeface="Arial" panose="020B0604020202020204" pitchFamily="34" charset="0"/>
              <a:buChar char="•"/>
            </a:pPr>
            <a:r>
              <a:rPr lang="en-US" sz="1000" dirty="0"/>
              <a:t>Introduce yourself briefly and invite participants to introduce self with name, dept. and role, if deemed all right. </a:t>
            </a:r>
            <a:endParaRPr lang="en-US" sz="1000" dirty="0"/>
          </a:p>
          <a:p>
            <a:pPr marL="341630" lvl="1" indent="-171450">
              <a:buFont typeface="Arial" panose="020B0604020202020204" pitchFamily="34" charset="0"/>
              <a:buChar char="•"/>
            </a:pPr>
            <a:r>
              <a:rPr lang="en-US" sz="1000" dirty="0"/>
              <a:t>Introduce the topic and encourage learners to come up with a list of expectations from the session. Collate topics on the white board or Desktop while using learner’s inputs to interpret them in words.</a:t>
            </a:r>
            <a:r>
              <a:rPr lang="en-US" sz="1000" b="1" dirty="0"/>
              <a:t> </a:t>
            </a:r>
            <a:endParaRPr lang="en-US" sz="1000" b="1" dirty="0"/>
          </a:p>
          <a:p>
            <a:pPr marL="341630" lvl="1" indent="-171450">
              <a:buFont typeface="Arial" panose="020B0604020202020204" pitchFamily="34" charset="0"/>
              <a:buChar char="•"/>
            </a:pPr>
            <a:r>
              <a:rPr lang="en-US" sz="1000" b="0" dirty="0">
                <a:solidFill>
                  <a:prstClr val="black"/>
                </a:solidFill>
              </a:rPr>
              <a:t>To build the context of the module, ask the learners what do they know about the Windows Operating System.</a:t>
            </a:r>
            <a:endParaRPr lang="en-US" sz="1050" b="0" dirty="0">
              <a:solidFill>
                <a:prstClr val="black"/>
              </a:solidFill>
            </a:endParaRPr>
          </a:p>
          <a:p>
            <a:pPr marL="341630" lvl="1" indent="-171450">
              <a:buFont typeface="Arial" panose="020B0604020202020204" pitchFamily="34" charset="0"/>
              <a:buChar char="•"/>
            </a:pPr>
            <a:r>
              <a:rPr lang="en-US" sz="1000" dirty="0"/>
              <a:t>Read out the Objectives and briefly describe each.</a:t>
            </a:r>
            <a:r>
              <a:rPr lang="en-US" sz="1000" dirty="0">
                <a:solidFill>
                  <a:prstClr val="black"/>
                </a:solidFill>
              </a:rPr>
              <a:t> </a:t>
            </a:r>
            <a:endParaRPr lang="en-US" sz="1000" dirty="0">
              <a:solidFill>
                <a:prstClr val="black"/>
              </a:solidFill>
            </a:endParaRPr>
          </a:p>
          <a:p>
            <a:pPr marL="341630" lvl="1" indent="-171450">
              <a:buFont typeface="Arial" panose="020B0604020202020204" pitchFamily="34" charset="0"/>
              <a:buChar char="•"/>
            </a:pPr>
            <a:r>
              <a:rPr lang="en-US" sz="1000" dirty="0">
                <a:solidFill>
                  <a:prstClr val="black"/>
                </a:solidFill>
              </a:rPr>
              <a:t>Help the learners to perform the class activity at section 3.0.3.</a:t>
            </a:r>
            <a:endParaRPr lang="en-US" sz="1000" dirty="0">
              <a:solidFill>
                <a:prstClr val="black"/>
              </a:solidFil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200" b="1" dirty="0"/>
              <a:t>Key Points: </a:t>
            </a:r>
            <a:r>
              <a:rPr lang="en-US" sz="1200" b="0" i="1" dirty="0"/>
              <a:t>NA</a:t>
            </a:r>
            <a:endParaRPr lang="en-US" sz="1200" i="1" dirty="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3.1.3 </a:t>
            </a:r>
            <a:r>
              <a:rPr lang="en-GB" dirty="0"/>
              <a:t>– </a:t>
            </a:r>
            <a:r>
              <a:rPr lang="en-US" sz="1200" b="0" i="0" kern="1200" dirty="0">
                <a:solidFill>
                  <a:schemeClr val="tx1"/>
                </a:solidFill>
                <a:latin typeface="+mn-lt"/>
                <a:ea typeface="+mn-ea"/>
                <a:cs typeface="+mn-cs"/>
              </a:rPr>
              <a:t>Windows GUI</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3.1.3 </a:t>
            </a:r>
            <a:r>
              <a:rPr lang="en-GB" dirty="0"/>
              <a:t>– </a:t>
            </a:r>
            <a:r>
              <a:rPr lang="en-US" sz="1200" b="0" i="0" kern="1200" dirty="0">
                <a:solidFill>
                  <a:schemeClr val="tx1"/>
                </a:solidFill>
                <a:latin typeface="+mn-lt"/>
                <a:ea typeface="+mn-ea"/>
                <a:cs typeface="+mn-cs"/>
              </a:rPr>
              <a:t>Windows GUI</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3.1.4 </a:t>
            </a:r>
            <a:r>
              <a:rPr lang="en-GB" dirty="0"/>
              <a:t>– </a:t>
            </a:r>
            <a:r>
              <a:rPr lang="en-US" sz="1200" b="0" i="0" kern="1200" dirty="0">
                <a:solidFill>
                  <a:schemeClr val="tx1"/>
                </a:solidFill>
                <a:latin typeface="+mn-lt"/>
                <a:ea typeface="+mn-ea"/>
                <a:cs typeface="+mn-cs"/>
              </a:rPr>
              <a:t>Operating System Vulnerabilities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3.1.4 </a:t>
            </a:r>
            <a:r>
              <a:rPr lang="en-GB" dirty="0"/>
              <a:t>– </a:t>
            </a:r>
            <a:r>
              <a:rPr lang="en-US" sz="1200" b="0" i="0" kern="1200" dirty="0">
                <a:solidFill>
                  <a:schemeClr val="tx1"/>
                </a:solidFill>
                <a:latin typeface="+mn-lt"/>
                <a:ea typeface="+mn-ea"/>
                <a:cs typeface="+mn-cs"/>
              </a:rPr>
              <a:t>Operating System Vulnerabilities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3.1.4 </a:t>
            </a:r>
            <a:r>
              <a:rPr lang="en-GB" dirty="0"/>
              <a:t>– </a:t>
            </a:r>
            <a:r>
              <a:rPr lang="en-US" sz="1200" b="0" i="0" kern="1200" dirty="0">
                <a:solidFill>
                  <a:schemeClr val="tx1"/>
                </a:solidFill>
                <a:latin typeface="+mn-lt"/>
                <a:ea typeface="+mn-ea"/>
                <a:cs typeface="+mn-cs"/>
              </a:rPr>
              <a:t>Operating System Vulnerabilities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endParaRPr lang="en-US" sz="1200" b="0" baseline="0" dirty="0"/>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endParaRPr lang="en-US" sz="1200" b="0" i="0" kern="1200" dirty="0">
              <a:solidFill>
                <a:schemeClr val="tx1"/>
              </a:solidFill>
              <a:latin typeface="+mn-lt"/>
              <a:ea typeface="+mn-ea"/>
              <a:cs typeface="+mn-cs"/>
            </a:endParaRPr>
          </a:p>
          <a:p>
            <a:r>
              <a:rPr lang="en-US" sz="1200" b="0" dirty="0">
                <a:solidFill>
                  <a:srgbClr val="FF0000"/>
                </a:solidFill>
              </a:rPr>
              <a:t>3.2 </a:t>
            </a:r>
            <a:r>
              <a:rPr lang="en-GB" dirty="0"/>
              <a:t>–</a:t>
            </a:r>
            <a:r>
              <a:rPr lang="en-US" sz="1200" b="0" dirty="0">
                <a:solidFill>
                  <a:srgbClr val="FF0000"/>
                </a:solidFill>
              </a:rPr>
              <a:t> </a:t>
            </a:r>
            <a:r>
              <a:rPr lang="en-US" dirty="0"/>
              <a:t>Windows Architecture and Operations</a:t>
            </a:r>
            <a:endParaRPr lang="en-US" dirty="0"/>
          </a:p>
          <a:p>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35</a:t>
            </a:r>
            <a:r>
              <a:rPr lang="en-US" dirty="0"/>
              <a:t> min</a:t>
            </a:r>
            <a:endParaRPr lang="en-US" sz="1000" b="0" dirty="0"/>
          </a:p>
          <a:p>
            <a:pPr marL="171450" lvl="0" indent="-171450">
              <a:buFont typeface="Arial" panose="020B0604020202020204" pitchFamily="34" charset="0"/>
              <a:buChar char="•"/>
            </a:pPr>
            <a:r>
              <a:rPr lang="en-US" sz="1050" b="1" dirty="0"/>
              <a:t>Instructor Notes: </a:t>
            </a:r>
            <a:endParaRPr lang="en-US" sz="1050" b="1" dirty="0"/>
          </a:p>
          <a:p>
            <a:pPr marL="628650" lvl="1" indent="-171450">
              <a:buFont typeface="Arial" panose="020B0604020202020204" pitchFamily="34" charset="0"/>
              <a:buChar char="•"/>
            </a:pPr>
            <a:r>
              <a:rPr lang="en-US" sz="1000" dirty="0"/>
              <a:t>Introduce the topic and discuss the </a:t>
            </a:r>
            <a:r>
              <a:rPr lang="en-US" sz="1000" baseline="0" dirty="0"/>
              <a:t>architecture of Windows and </a:t>
            </a:r>
            <a:r>
              <a:rPr lang="en-US" sz="1000" dirty="0"/>
              <a:t>its different components. </a:t>
            </a:r>
            <a:endParaRPr lang="en-US" sz="1000" dirty="0"/>
          </a:p>
          <a:p>
            <a:pPr marL="628650" lvl="1" indent="-171450">
              <a:lnSpc>
                <a:spcPct val="85000"/>
              </a:lnSpc>
              <a:spcBef>
                <a:spcPct val="30000"/>
              </a:spcBef>
              <a:buClrTx/>
              <a:buSzPct val="100000"/>
              <a:buFont typeface="Arial" panose="020B0604020202020204" pitchFamily="34" charset="0"/>
              <a:buChar char="•"/>
            </a:pPr>
            <a:r>
              <a:rPr lang="en-US" sz="1000" dirty="0"/>
              <a:t>Explain about the different file systems supported by Windows.</a:t>
            </a:r>
            <a:endParaRPr lang="en-US" sz="1000" dirty="0"/>
          </a:p>
          <a:p>
            <a:pPr marL="628650" lvl="1" indent="-171450">
              <a:lnSpc>
                <a:spcPct val="85000"/>
              </a:lnSpc>
              <a:spcBef>
                <a:spcPct val="30000"/>
              </a:spcBef>
              <a:buClrTx/>
              <a:buSzPct val="100000"/>
              <a:buFont typeface="Arial" panose="020B0604020202020204" pitchFamily="34" charset="0"/>
              <a:buChar char="•"/>
            </a:pPr>
            <a:r>
              <a:rPr lang="en-US" sz="1000" dirty="0"/>
              <a:t>Ensure the learners have knowledge about the Windows Boot process. </a:t>
            </a:r>
            <a:endParaRPr lang="en-US" sz="1000" dirty="0"/>
          </a:p>
          <a:p>
            <a:pPr marL="628650" lvl="1" indent="-171450">
              <a:lnSpc>
                <a:spcPct val="85000"/>
              </a:lnSpc>
              <a:spcBef>
                <a:spcPct val="30000"/>
              </a:spcBef>
              <a:buClrTx/>
              <a:buSzPct val="100000"/>
              <a:buFont typeface="Arial" panose="020B0604020202020204" pitchFamily="34" charset="0"/>
              <a:buChar char="•"/>
            </a:pPr>
            <a:r>
              <a:rPr lang="en-US" sz="1000" dirty="0"/>
              <a:t>Talk over the processes and functions involved in Windows startup and shutdown.</a:t>
            </a:r>
            <a:endParaRPr lang="en-US" sz="1000" dirty="0"/>
          </a:p>
          <a:p>
            <a:pPr marL="628650" marR="0" lvl="1" indent="-171450" algn="l" defTabSz="457200" rtl="0" eaLnBrk="1" fontAlgn="auto" latinLnBrk="0" hangingPunct="1">
              <a:lnSpc>
                <a:spcPct val="85000"/>
              </a:lnSpc>
              <a:spcBef>
                <a:spcPct val="30000"/>
              </a:spcBef>
              <a:spcAft>
                <a:spcPts val="0"/>
              </a:spcAft>
              <a:buClrTx/>
              <a:buSzPct val="100000"/>
              <a:buFont typeface="Arial" panose="020B0604020202020204" pitchFamily="34" charset="0"/>
              <a:buChar char="•"/>
              <a:defRPr/>
            </a:pPr>
            <a:r>
              <a:rPr lang="en-US" sz="1000" b="0" i="0" kern="1200" dirty="0">
                <a:solidFill>
                  <a:schemeClr val="tx1"/>
                </a:solidFill>
                <a:latin typeface="+mn-lt"/>
                <a:ea typeface="+mn-ea"/>
                <a:cs typeface="+mn-cs"/>
              </a:rPr>
              <a:t>Explain the learners about the processes, threads, and services which are involved in Windows.</a:t>
            </a:r>
            <a:endParaRPr lang="en-US" sz="1000" b="0" i="0" kern="1200" dirty="0">
              <a:solidFill>
                <a:schemeClr val="tx1"/>
              </a:solidFill>
              <a:latin typeface="+mn-lt"/>
              <a:ea typeface="+mn-ea"/>
              <a:cs typeface="+mn-cs"/>
            </a:endParaRPr>
          </a:p>
          <a:p>
            <a:pPr marL="628650" lvl="1" indent="-171450">
              <a:lnSpc>
                <a:spcPct val="85000"/>
              </a:lnSpc>
              <a:spcBef>
                <a:spcPct val="30000"/>
              </a:spcBef>
              <a:buClrTx/>
              <a:buSzPct val="100000"/>
              <a:buFont typeface="Arial" panose="020B0604020202020204" pitchFamily="34" charset="0"/>
              <a:buChar char="•"/>
            </a:pPr>
            <a:r>
              <a:rPr lang="en-US" sz="1000" dirty="0"/>
              <a:t>Describe the memory allocation and the Windows Registry.</a:t>
            </a:r>
            <a:endParaRPr lang="en-US" sz="1000" dirty="0"/>
          </a:p>
          <a:p>
            <a:pPr marL="171450" lvl="0" indent="-171450">
              <a:buFont typeface="Arial" panose="020B0604020202020204" pitchFamily="34" charset="0"/>
              <a:buChar char="•"/>
            </a:pPr>
            <a:r>
              <a:rPr lang="en-US" sz="1050" b="1" dirty="0"/>
              <a:t>Key Points: </a:t>
            </a:r>
            <a:r>
              <a:rPr lang="en-US" sz="1050" b="0" dirty="0"/>
              <a:t>Hardware abstraction layer, user mode and kernel mode, Windows file systems, </a:t>
            </a:r>
            <a:r>
              <a:rPr lang="en-US" sz="1200" b="0" i="0" kern="1200" dirty="0">
                <a:solidFill>
                  <a:schemeClr val="tx1"/>
                </a:solidFill>
                <a:latin typeface="+mn-lt"/>
                <a:ea typeface="+mn-ea"/>
                <a:cs typeface="+mn-cs"/>
              </a:rPr>
              <a:t>Windows Boot process, Windows startup, Windows shutdown, Registry hive, </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3.2.1 </a:t>
            </a:r>
            <a:r>
              <a:rPr lang="en-GB" dirty="0"/>
              <a:t>– </a:t>
            </a:r>
            <a:r>
              <a:rPr lang="en-US" sz="1200" b="0" i="0" kern="1200" dirty="0">
                <a:solidFill>
                  <a:schemeClr val="tx1"/>
                </a:solidFill>
                <a:latin typeface="+mn-lt"/>
                <a:ea typeface="+mn-ea"/>
                <a:cs typeface="+mn-cs"/>
              </a:rPr>
              <a:t>Hardware Abstraction Layer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3.2.2 </a:t>
            </a:r>
            <a:r>
              <a:rPr lang="en-GB" dirty="0"/>
              <a:t>– </a:t>
            </a:r>
            <a:r>
              <a:rPr lang="fr-FR" sz="1200" b="0" i="0" kern="1200" dirty="0">
                <a:solidFill>
                  <a:schemeClr val="tx1"/>
                </a:solidFill>
                <a:latin typeface="+mn-lt"/>
                <a:ea typeface="+mn-ea"/>
                <a:cs typeface="+mn-cs"/>
              </a:rPr>
              <a:t>User Mode and Kernel Mode</a:t>
            </a: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3.2.3 </a:t>
            </a:r>
            <a:r>
              <a:rPr lang="en-GB" dirty="0"/>
              <a:t>– </a:t>
            </a:r>
            <a:r>
              <a:rPr lang="en-US" sz="1200" b="0" i="0" kern="1200" dirty="0">
                <a:solidFill>
                  <a:schemeClr val="tx1"/>
                </a:solidFill>
                <a:latin typeface="+mn-lt"/>
                <a:ea typeface="+mn-ea"/>
                <a:cs typeface="+mn-cs"/>
              </a:rPr>
              <a:t>Windows File Systems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3.2.3 </a:t>
            </a:r>
            <a:r>
              <a:rPr lang="en-GB" dirty="0"/>
              <a:t>– </a:t>
            </a:r>
            <a:r>
              <a:rPr lang="en-US" sz="1200" b="0" i="0" kern="1200" dirty="0">
                <a:solidFill>
                  <a:schemeClr val="tx1"/>
                </a:solidFill>
                <a:latin typeface="+mn-lt"/>
                <a:ea typeface="+mn-ea"/>
                <a:cs typeface="+mn-cs"/>
              </a:rPr>
              <a:t>Windows File Systems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605" eaLnBrk="0" hangingPunct="0">
              <a:defRPr sz="2400" b="1">
                <a:solidFill>
                  <a:schemeClr val="tx1"/>
                </a:solidFill>
                <a:latin typeface="Arial" panose="020B0604020202020204" pitchFamily="34" charset="0"/>
                <a:cs typeface="Arial" panose="020B0604020202020204" pitchFamily="34" charset="0"/>
              </a:defRPr>
            </a:lvl1pPr>
            <a:lvl2pPr marL="742950" indent="-285750" defTabSz="903605" eaLnBrk="0" hangingPunct="0">
              <a:defRPr sz="2400" b="1">
                <a:solidFill>
                  <a:schemeClr val="tx1"/>
                </a:solidFill>
                <a:latin typeface="Arial" panose="020B0604020202020204" pitchFamily="34" charset="0"/>
                <a:cs typeface="Arial" panose="020B0604020202020204" pitchFamily="34" charset="0"/>
              </a:defRPr>
            </a:lvl2pPr>
            <a:lvl3pPr marL="1143000" indent="-228600" defTabSz="903605" eaLnBrk="0" hangingPunct="0">
              <a:defRPr sz="2400" b="1">
                <a:solidFill>
                  <a:schemeClr val="tx1"/>
                </a:solidFill>
                <a:latin typeface="Arial" panose="020B0604020202020204" pitchFamily="34" charset="0"/>
                <a:cs typeface="Arial" panose="020B0604020202020204" pitchFamily="34" charset="0"/>
              </a:defRPr>
            </a:lvl3pPr>
            <a:lvl4pPr marL="1600200" indent="-228600" defTabSz="903605" eaLnBrk="0" hangingPunct="0">
              <a:defRPr sz="2400" b="1">
                <a:solidFill>
                  <a:schemeClr val="tx1"/>
                </a:solidFill>
                <a:latin typeface="Arial" panose="020B0604020202020204" pitchFamily="34" charset="0"/>
                <a:cs typeface="Arial" panose="020B0604020202020204" pitchFamily="34" charset="0"/>
              </a:defRPr>
            </a:lvl4pPr>
            <a:lvl5pPr marL="2057400" indent="-228600" defTabSz="903605" eaLnBrk="0" hangingPunct="0">
              <a:defRPr sz="2400" b="1">
                <a:solidFill>
                  <a:schemeClr val="tx1"/>
                </a:solidFill>
                <a:latin typeface="Arial" panose="020B0604020202020204" pitchFamily="34" charset="0"/>
                <a:cs typeface="Arial" panose="020B0604020202020204" pitchFamily="34" charset="0"/>
              </a:defRPr>
            </a:lvl5pPr>
            <a:lvl6pPr marL="25146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algn="r"/>
            <a:fld id="{0A313ED8-785B-4D16-9B17-4143385249B9}" type="slidenum">
              <a:rPr lang="en-US" sz="800" b="0"/>
            </a:fld>
            <a:endParaRPr lang="en-US" sz="800" b="0" dirty="0"/>
          </a:p>
        </p:txBody>
      </p:sp>
      <p:sp>
        <p:nvSpPr>
          <p:cNvPr id="20483" name="Rectangle 2"/>
          <p:cNvSpPr>
            <a:spLocks noGrp="1" noRot="1" noChangeAspect="1" noChangeArrowheads="1" noTextEdit="1"/>
          </p:cNvSpPr>
          <p:nvPr>
            <p:ph type="sldImg"/>
          </p:nvPr>
        </p:nvSpPr>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CyberOps Associate v1.0</a:t>
            </a:r>
            <a:endParaRPr lang="en-US" b="0" dirty="0"/>
          </a:p>
          <a:p>
            <a:pPr>
              <a:buFontTx/>
              <a:buNone/>
            </a:pPr>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pPr>
              <a:buFontTx/>
              <a:buNone/>
            </a:pPr>
            <a:r>
              <a:rPr lang="en-US" sz="1200" b="0" dirty="0">
                <a:solidFill>
                  <a:srgbClr val="FF0000"/>
                </a:solidFill>
              </a:rPr>
              <a:t>3.0 </a:t>
            </a:r>
            <a:r>
              <a:rPr lang="en-GB" dirty="0"/>
              <a:t>–</a:t>
            </a:r>
            <a:r>
              <a:rPr lang="en-GB" baseline="0" dirty="0"/>
              <a:t> Introduction</a:t>
            </a:r>
            <a:endParaRPr lang="en-GB" b="0" dirty="0">
              <a:solidFill>
                <a:srgbClr val="FF0000"/>
              </a:solidFill>
            </a:endParaRPr>
          </a:p>
          <a:p>
            <a:r>
              <a:rPr lang="en-GB" baseline="0" dirty="0"/>
              <a:t>3.0.2 </a:t>
            </a:r>
            <a:r>
              <a:rPr lang="en-GB" dirty="0"/>
              <a:t>– </a:t>
            </a:r>
            <a:r>
              <a:rPr lang="en-US" dirty="0"/>
              <a:t>What Will I Learn in this Module?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GB" baseline="0" dirty="0" smtClean="0"/>
              <a:t>3.0.3 </a:t>
            </a:r>
            <a:r>
              <a:rPr lang="en-GB" dirty="0" smtClean="0"/>
              <a:t>– </a:t>
            </a:r>
            <a:r>
              <a:rPr lang="en-US" sz="1200" b="0" i="0" kern="1200" dirty="0" smtClean="0">
                <a:solidFill>
                  <a:schemeClr val="tx1"/>
                </a:solidFill>
                <a:effectLst/>
                <a:latin typeface="+mn-lt"/>
                <a:ea typeface="+mn-ea"/>
                <a:cs typeface="+mn-cs"/>
              </a:rPr>
              <a:t>Class Activity - Identify Running Processes</a:t>
            </a:r>
            <a:endParaRPr lang="en-US" sz="1200" b="0" i="0" kern="1200" dirty="0" smtClean="0">
              <a:solidFill>
                <a:schemeClr val="tx1"/>
              </a:solidFill>
              <a:effectLst/>
              <a:latin typeface="+mn-lt"/>
              <a:ea typeface="+mn-ea"/>
              <a:cs typeface="+mn-cs"/>
            </a:endParaRPr>
          </a:p>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3.2.3 </a:t>
            </a:r>
            <a:r>
              <a:rPr lang="en-GB" dirty="0"/>
              <a:t>– </a:t>
            </a:r>
            <a:r>
              <a:rPr lang="en-US" sz="1200" b="0" i="0" kern="1200" dirty="0">
                <a:solidFill>
                  <a:schemeClr val="tx1"/>
                </a:solidFill>
                <a:latin typeface="+mn-lt"/>
                <a:ea typeface="+mn-ea"/>
                <a:cs typeface="+mn-cs"/>
              </a:rPr>
              <a:t>Windows File Systems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3.2.4 </a:t>
            </a:r>
            <a:r>
              <a:rPr lang="en-GB" dirty="0"/>
              <a:t>– </a:t>
            </a:r>
            <a:r>
              <a:rPr lang="en-US" sz="1200" b="0" i="0" kern="1200" dirty="0">
                <a:solidFill>
                  <a:schemeClr val="tx1"/>
                </a:solidFill>
                <a:latin typeface="+mn-lt"/>
                <a:ea typeface="+mn-ea"/>
                <a:cs typeface="+mn-cs"/>
              </a:rPr>
              <a:t>Alternate Data Streams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3.2.5 </a:t>
            </a:r>
            <a:r>
              <a:rPr lang="en-GB" dirty="0"/>
              <a:t>– </a:t>
            </a:r>
            <a:r>
              <a:rPr lang="en-US" sz="1200" b="0" i="0" kern="1200" dirty="0">
                <a:solidFill>
                  <a:schemeClr val="tx1"/>
                </a:solidFill>
                <a:latin typeface="+mn-lt"/>
                <a:ea typeface="+mn-ea"/>
                <a:cs typeface="+mn-cs"/>
              </a:rPr>
              <a:t>Windows Boot Process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3.2.5 </a:t>
            </a:r>
            <a:r>
              <a:rPr lang="en-GB" dirty="0"/>
              <a:t>– </a:t>
            </a:r>
            <a:r>
              <a:rPr lang="en-US" sz="1200" b="0" i="0" kern="1200" dirty="0">
                <a:solidFill>
                  <a:schemeClr val="tx1"/>
                </a:solidFill>
                <a:latin typeface="+mn-lt"/>
                <a:ea typeface="+mn-ea"/>
                <a:cs typeface="+mn-cs"/>
              </a:rPr>
              <a:t>Windows Boot Process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3.2.6 </a:t>
            </a:r>
            <a:r>
              <a:rPr lang="en-GB" dirty="0"/>
              <a:t>– </a:t>
            </a:r>
            <a:r>
              <a:rPr lang="en-US" sz="1200" b="0" i="0" kern="1200" dirty="0">
                <a:solidFill>
                  <a:schemeClr val="tx1"/>
                </a:solidFill>
                <a:latin typeface="+mn-lt"/>
                <a:ea typeface="+mn-ea"/>
                <a:cs typeface="+mn-cs"/>
              </a:rPr>
              <a:t>Windows Startup</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3.2.6 </a:t>
            </a:r>
            <a:r>
              <a:rPr lang="en-GB" dirty="0"/>
              <a:t>– </a:t>
            </a:r>
            <a:r>
              <a:rPr lang="en-US" sz="1200" b="0" i="0" kern="1200" dirty="0">
                <a:solidFill>
                  <a:schemeClr val="tx1"/>
                </a:solidFill>
                <a:latin typeface="+mn-lt"/>
                <a:ea typeface="+mn-ea"/>
                <a:cs typeface="+mn-cs"/>
              </a:rPr>
              <a:t>Windows Startup</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3.2.6 </a:t>
            </a:r>
            <a:r>
              <a:rPr lang="en-GB" dirty="0"/>
              <a:t>– </a:t>
            </a:r>
            <a:r>
              <a:rPr lang="en-US" sz="1200" b="0" i="0" kern="1200" dirty="0">
                <a:solidFill>
                  <a:schemeClr val="tx1"/>
                </a:solidFill>
                <a:latin typeface="+mn-lt"/>
                <a:ea typeface="+mn-ea"/>
                <a:cs typeface="+mn-cs"/>
              </a:rPr>
              <a:t>Windows Startup</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3.2.6 </a:t>
            </a:r>
            <a:r>
              <a:rPr lang="en-GB" dirty="0"/>
              <a:t>– </a:t>
            </a:r>
            <a:r>
              <a:rPr lang="en-US" sz="1200" b="0" i="0" kern="1200" dirty="0">
                <a:solidFill>
                  <a:schemeClr val="tx1"/>
                </a:solidFill>
                <a:latin typeface="+mn-lt"/>
                <a:ea typeface="+mn-ea"/>
                <a:cs typeface="+mn-cs"/>
              </a:rPr>
              <a:t>Windows Startup</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3.2.6 </a:t>
            </a:r>
            <a:r>
              <a:rPr lang="en-GB" dirty="0"/>
              <a:t>– </a:t>
            </a:r>
            <a:r>
              <a:rPr lang="en-US" sz="1200" b="0" i="0" kern="1200" dirty="0">
                <a:solidFill>
                  <a:schemeClr val="tx1"/>
                </a:solidFill>
                <a:latin typeface="+mn-lt"/>
                <a:ea typeface="+mn-ea"/>
                <a:cs typeface="+mn-cs"/>
              </a:rPr>
              <a:t>Windows Startup</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3.2.6 </a:t>
            </a:r>
            <a:r>
              <a:rPr lang="en-GB" dirty="0"/>
              <a:t>– </a:t>
            </a:r>
            <a:r>
              <a:rPr lang="en-US" sz="1200" b="0" i="0" kern="1200" dirty="0">
                <a:solidFill>
                  <a:schemeClr val="tx1"/>
                </a:solidFill>
                <a:latin typeface="+mn-lt"/>
                <a:ea typeface="+mn-ea"/>
                <a:cs typeface="+mn-cs"/>
              </a:rPr>
              <a:t>Windows Startup</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endParaRPr lang="en-US" sz="1200" b="0" baseline="0" dirty="0"/>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endParaRPr lang="en-US" sz="1200" b="0" i="0" kern="1200" dirty="0">
              <a:solidFill>
                <a:schemeClr val="tx1"/>
              </a:solidFill>
              <a:latin typeface="+mn-lt"/>
              <a:ea typeface="+mn-ea"/>
              <a:cs typeface="+mn-cs"/>
            </a:endParaRPr>
          </a:p>
          <a:p>
            <a:r>
              <a:rPr lang="en-US" sz="1200" b="0" dirty="0">
                <a:solidFill>
                  <a:srgbClr val="FF0000"/>
                </a:solidFill>
              </a:rPr>
              <a:t>3.1 </a:t>
            </a:r>
            <a:r>
              <a:rPr lang="en-GB" dirty="0"/>
              <a:t>–</a:t>
            </a:r>
            <a:r>
              <a:rPr lang="en-US" sz="1200" b="0" dirty="0">
                <a:solidFill>
                  <a:srgbClr val="FF0000"/>
                </a:solidFill>
              </a:rPr>
              <a:t> </a:t>
            </a:r>
            <a:r>
              <a:rPr lang="en-US" dirty="0"/>
              <a:t>Windows History</a:t>
            </a:r>
            <a:endParaRPr lang="en-US" dirty="0"/>
          </a:p>
          <a:p>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1</a:t>
            </a:r>
            <a:r>
              <a:rPr lang="en-US" dirty="0"/>
              <a:t>5 min</a:t>
            </a:r>
            <a:endParaRPr lang="en-US" sz="1000" b="0" dirty="0"/>
          </a:p>
          <a:p>
            <a:pPr marL="171450" lvl="0" indent="-171450">
              <a:buFont typeface="Arial" panose="020B0604020202020204" pitchFamily="34" charset="0"/>
              <a:buChar char="•"/>
            </a:pPr>
            <a:r>
              <a:rPr lang="en-US" sz="1050" b="1" dirty="0"/>
              <a:t>Instructor Notes: </a:t>
            </a:r>
            <a:endParaRPr lang="en-US" sz="1050" b="1" dirty="0"/>
          </a:p>
          <a:p>
            <a:pPr marL="628650" lvl="1" indent="-171450">
              <a:buFont typeface="Arial" panose="020B0604020202020204" pitchFamily="34" charset="0"/>
              <a:buChar char="•"/>
            </a:pPr>
            <a:r>
              <a:rPr lang="en-US" sz="1000" dirty="0"/>
              <a:t>Introduce the topic to the learners and discuss the history of the Windows </a:t>
            </a:r>
            <a:r>
              <a:rPr lang="en-US" sz="1000" baseline="0" dirty="0"/>
              <a:t>Operating System.</a:t>
            </a:r>
            <a:endParaRPr lang="en-US" sz="1000" baseline="0" dirty="0"/>
          </a:p>
          <a:p>
            <a:pPr marL="628650" lvl="1" indent="-171450">
              <a:buFont typeface="Arial" panose="020B0604020202020204" pitchFamily="34" charset="0"/>
              <a:buChar char="•"/>
            </a:pPr>
            <a:r>
              <a:rPr lang="en-US" sz="1000" baseline="0" dirty="0"/>
              <a:t>Explain the learners about the different versions of Windows.</a:t>
            </a:r>
            <a:endParaRPr lang="en-US" sz="1000" baseline="0" dirty="0"/>
          </a:p>
          <a:p>
            <a:pPr marL="628650" lvl="1" indent="-171450">
              <a:buFont typeface="Arial" panose="020B0604020202020204" pitchFamily="34" charset="0"/>
              <a:buChar char="•"/>
            </a:pPr>
            <a:r>
              <a:rPr lang="en-US" sz="1000" dirty="0"/>
              <a:t>Describe the GUI of the Windows </a:t>
            </a:r>
            <a:r>
              <a:rPr lang="en-US" sz="1000" baseline="0" dirty="0"/>
              <a:t>Operating System.</a:t>
            </a:r>
            <a:endParaRPr lang="en-US" sz="1000" baseline="0" dirty="0"/>
          </a:p>
          <a:p>
            <a:pPr marL="628650" lvl="1" indent="-171450">
              <a:buFont typeface="Arial" panose="020B0604020202020204" pitchFamily="34" charset="0"/>
              <a:buChar char="•"/>
            </a:pPr>
            <a:r>
              <a:rPr lang="en-US" sz="1000" dirty="0"/>
              <a:t>By the end of the topic, ensure the learners have an understanding of the operating system vulnerabilities.</a:t>
            </a:r>
            <a:endParaRPr lang="en-US" sz="1000" dirty="0"/>
          </a:p>
          <a:p>
            <a:pPr marL="171450" lvl="0" indent="-171450">
              <a:buFont typeface="Arial" panose="020B0604020202020204" pitchFamily="34" charset="0"/>
              <a:buChar char="•"/>
            </a:pPr>
            <a:r>
              <a:rPr lang="en-US" sz="1050" b="1" dirty="0"/>
              <a:t>Key Points: </a:t>
            </a:r>
            <a:r>
              <a:rPr lang="en-US" sz="1200" b="0" i="0" kern="1200" dirty="0">
                <a:solidFill>
                  <a:schemeClr val="tx1"/>
                </a:solidFill>
                <a:latin typeface="+mn-lt"/>
                <a:ea typeface="+mn-ea"/>
                <a:cs typeface="+mn-cs"/>
              </a:rPr>
              <a:t>MS-DOS, GUI</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3.2.7 </a:t>
            </a:r>
            <a:r>
              <a:rPr lang="en-GB" dirty="0"/>
              <a:t>– </a:t>
            </a:r>
            <a:r>
              <a:rPr lang="en-US" sz="1200" b="0" i="0" kern="1200" dirty="0">
                <a:solidFill>
                  <a:schemeClr val="tx1"/>
                </a:solidFill>
                <a:latin typeface="+mn-lt"/>
                <a:ea typeface="+mn-ea"/>
                <a:cs typeface="+mn-cs"/>
              </a:rPr>
              <a:t>Windows Shutdown</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3.2.8 </a:t>
            </a:r>
            <a:r>
              <a:rPr lang="en-GB" dirty="0"/>
              <a:t>– </a:t>
            </a:r>
            <a:r>
              <a:rPr lang="en-US" sz="1200" b="0" i="0" kern="1200" dirty="0">
                <a:solidFill>
                  <a:schemeClr val="tx1"/>
                </a:solidFill>
                <a:latin typeface="+mn-lt"/>
                <a:ea typeface="+mn-ea"/>
                <a:cs typeface="+mn-cs"/>
              </a:rPr>
              <a:t>Processes, Threads, and Services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3.2.8 </a:t>
            </a:r>
            <a:r>
              <a:rPr lang="en-GB" dirty="0"/>
              <a:t>– </a:t>
            </a:r>
            <a:r>
              <a:rPr lang="en-US" sz="1200" b="0" i="0" kern="1200" dirty="0">
                <a:solidFill>
                  <a:schemeClr val="tx1"/>
                </a:solidFill>
                <a:latin typeface="+mn-lt"/>
                <a:ea typeface="+mn-ea"/>
                <a:cs typeface="+mn-cs"/>
              </a:rPr>
              <a:t>Processes, Threads, and Services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3.2.9 </a:t>
            </a:r>
            <a:r>
              <a:rPr lang="en-GB" dirty="0"/>
              <a:t>– </a:t>
            </a:r>
            <a:r>
              <a:rPr lang="en-US" sz="1200" b="0" i="0" kern="1200" dirty="0">
                <a:solidFill>
                  <a:schemeClr val="tx1"/>
                </a:solidFill>
                <a:latin typeface="+mn-lt"/>
                <a:ea typeface="+mn-ea"/>
                <a:cs typeface="+mn-cs"/>
              </a:rPr>
              <a:t>Memory Allocation and Handles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3.2.9 </a:t>
            </a:r>
            <a:r>
              <a:rPr lang="en-GB" dirty="0"/>
              <a:t>– </a:t>
            </a:r>
            <a:r>
              <a:rPr lang="en-US" sz="1200" b="0" i="0" kern="1200" dirty="0">
                <a:solidFill>
                  <a:schemeClr val="tx1"/>
                </a:solidFill>
                <a:latin typeface="+mn-lt"/>
                <a:ea typeface="+mn-ea"/>
                <a:cs typeface="+mn-cs"/>
              </a:rPr>
              <a:t>Memory Allocation and Handles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3.2.10 </a:t>
            </a:r>
            <a:r>
              <a:rPr lang="en-GB" dirty="0"/>
              <a:t>– </a:t>
            </a:r>
            <a:r>
              <a:rPr lang="en-US" sz="1200" b="0" i="0" kern="1200" dirty="0">
                <a:solidFill>
                  <a:schemeClr val="tx1"/>
                </a:solidFill>
                <a:latin typeface="+mn-lt"/>
                <a:ea typeface="+mn-ea"/>
                <a:cs typeface="+mn-cs"/>
              </a:rPr>
              <a:t>The Windows Registry</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3.2.10 </a:t>
            </a:r>
            <a:r>
              <a:rPr lang="en-GB" dirty="0"/>
              <a:t>– </a:t>
            </a:r>
            <a:r>
              <a:rPr lang="en-US" sz="1200" b="0" i="0" kern="1200" dirty="0">
                <a:solidFill>
                  <a:schemeClr val="tx1"/>
                </a:solidFill>
                <a:latin typeface="+mn-lt"/>
                <a:ea typeface="+mn-ea"/>
                <a:cs typeface="+mn-cs"/>
              </a:rPr>
              <a:t>The Windows Registry</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3.2.10 </a:t>
            </a:r>
            <a:r>
              <a:rPr lang="en-GB" dirty="0"/>
              <a:t>– </a:t>
            </a:r>
            <a:r>
              <a:rPr lang="en-US" sz="1200" b="0" i="0" kern="1200" dirty="0">
                <a:solidFill>
                  <a:schemeClr val="tx1"/>
                </a:solidFill>
                <a:latin typeface="+mn-lt"/>
                <a:ea typeface="+mn-ea"/>
                <a:cs typeface="+mn-cs"/>
              </a:rPr>
              <a:t>The Windows Registry</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3.2 </a:t>
            </a:r>
            <a:r>
              <a:rPr lang="en-GB" dirty="0"/>
              <a:t>–</a:t>
            </a:r>
            <a:r>
              <a:rPr lang="en-GB" baseline="0" dirty="0"/>
              <a:t> </a:t>
            </a:r>
            <a:r>
              <a:rPr lang="en-US" dirty="0"/>
              <a:t>Windows Architecture and Operations</a:t>
            </a:r>
            <a:endParaRPr lang="en-GB" b="0" dirty="0">
              <a:solidFill>
                <a:srgbClr val="FF0000"/>
              </a:solidFill>
            </a:endParaRPr>
          </a:p>
          <a:p>
            <a:r>
              <a:rPr lang="en-GB" baseline="0" dirty="0"/>
              <a:t>3.2.11 </a:t>
            </a:r>
            <a:r>
              <a:rPr lang="en-GB" dirty="0"/>
              <a:t>– </a:t>
            </a:r>
            <a:r>
              <a:rPr lang="en-US" sz="1200" b="0" i="0" kern="1200" dirty="0">
                <a:solidFill>
                  <a:schemeClr val="tx1"/>
                </a:solidFill>
                <a:latin typeface="+mn-lt"/>
                <a:ea typeface="+mn-ea"/>
                <a:cs typeface="+mn-cs"/>
              </a:rPr>
              <a:t>Lab - Exploring Processes, Threads, Handles, and Windows Registry</a:t>
            </a:r>
            <a:endParaRPr lang="en-US" sz="1200" b="0" i="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latin typeface="+mn-lt"/>
                <a:ea typeface="+mn-ea"/>
                <a:cs typeface="+mn-cs"/>
              </a:rPr>
              <a:t>3.2.12 </a:t>
            </a:r>
            <a:r>
              <a:rPr lang="en-GB" dirty="0"/>
              <a:t>– </a:t>
            </a:r>
            <a:r>
              <a:rPr lang="en-US" sz="1200" b="0" i="0" kern="1200" dirty="0">
                <a:solidFill>
                  <a:schemeClr val="tx1"/>
                </a:solidFill>
                <a:effectLst/>
                <a:latin typeface="+mn-lt"/>
                <a:ea typeface="+mn-ea"/>
                <a:cs typeface="+mn-cs"/>
              </a:rPr>
              <a:t>Check Your Understanding - Identify the Windows Registry Hive</a:t>
            </a:r>
            <a:endParaRPr lang="en-US" sz="1200" b="0" i="0" kern="1200" dirty="0">
              <a:solidFill>
                <a:schemeClr val="tx1"/>
              </a:solidFill>
              <a:effectLst/>
              <a:latin typeface="+mn-lt"/>
              <a:ea typeface="+mn-ea"/>
              <a:cs typeface="+mn-cs"/>
            </a:endParaRPr>
          </a:p>
          <a:p>
            <a:endParaRPr lang="fr-FR"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endParaRPr lang="en-US" sz="1200" b="0" baseline="0" dirty="0"/>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endParaRPr lang="en-US" sz="1200" b="0" i="0" kern="1200" dirty="0">
              <a:solidFill>
                <a:schemeClr val="tx1"/>
              </a:solidFill>
              <a:latin typeface="+mn-lt"/>
              <a:ea typeface="+mn-ea"/>
              <a:cs typeface="+mn-cs"/>
            </a:endParaRPr>
          </a:p>
          <a:p>
            <a:r>
              <a:rPr lang="en-US" sz="1200" b="0" dirty="0">
                <a:solidFill>
                  <a:srgbClr val="FF0000"/>
                </a:solidFill>
              </a:rPr>
              <a:t>3.3 </a:t>
            </a:r>
            <a:r>
              <a:rPr lang="en-GB" dirty="0"/>
              <a:t>–</a:t>
            </a:r>
            <a:r>
              <a:rPr lang="en-US" sz="1200" b="0" dirty="0">
                <a:solidFill>
                  <a:srgbClr val="FF0000"/>
                </a:solidFill>
              </a:rPr>
              <a:t> </a:t>
            </a:r>
            <a:r>
              <a:rPr lang="en-US" dirty="0"/>
              <a:t>Windows Configuration and Monitoring</a:t>
            </a:r>
            <a:endParaRPr lang="en-US" dirty="0"/>
          </a:p>
          <a:p>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45</a:t>
            </a:r>
            <a:r>
              <a:rPr lang="en-US" dirty="0"/>
              <a:t> min</a:t>
            </a:r>
            <a:endParaRPr lang="en-US" sz="1000" b="0" dirty="0"/>
          </a:p>
          <a:p>
            <a:pPr marL="171450" lvl="0" indent="-171450">
              <a:buFont typeface="Arial" panose="020B0604020202020204" pitchFamily="34" charset="0"/>
              <a:buChar char="•"/>
            </a:pPr>
            <a:r>
              <a:rPr lang="en-US" sz="1050" b="1" dirty="0"/>
              <a:t>Instructor Notes: </a:t>
            </a:r>
            <a:endParaRPr lang="en-US" sz="1050" b="1" dirty="0"/>
          </a:p>
          <a:p>
            <a:pPr marL="628650" lvl="1" indent="-171450">
              <a:buFont typeface="Arial" panose="020B0604020202020204" pitchFamily="34" charset="0"/>
              <a:buChar char="•"/>
            </a:pPr>
            <a:r>
              <a:rPr lang="en-US" sz="1000" dirty="0"/>
              <a:t>Give a brief introduction to the learners about Windows configuration and monitoring.</a:t>
            </a:r>
            <a:endParaRPr lang="en-US" sz="1000" dirty="0"/>
          </a:p>
          <a:p>
            <a:pPr marL="628650" lvl="1" indent="-171450">
              <a:buFont typeface="Arial" panose="020B0604020202020204" pitchFamily="34" charset="0"/>
              <a:buChar char="•"/>
            </a:pPr>
            <a:r>
              <a:rPr lang="en-US" sz="1000" dirty="0"/>
              <a:t>Talk about the administrator and local users and domains in Windows.</a:t>
            </a:r>
            <a:endParaRPr lang="en-US" sz="1000" dirty="0"/>
          </a:p>
          <a:p>
            <a:pPr marL="628650" lvl="1" indent="-171450">
              <a:buFont typeface="Arial" panose="020B0604020202020204" pitchFamily="34" charset="0"/>
              <a:buChar char="•"/>
            </a:pPr>
            <a:r>
              <a:rPr lang="en-US" sz="1000" dirty="0"/>
              <a:t>Discuss the significance of CLI, PowerShell and </a:t>
            </a:r>
            <a:r>
              <a:rPr lang="en-IN" sz="1200" b="0" i="0" kern="1200" dirty="0">
                <a:solidFill>
                  <a:schemeClr val="tx1"/>
                </a:solidFill>
                <a:effectLst/>
                <a:latin typeface="+mn-lt"/>
                <a:ea typeface="+mn-ea"/>
                <a:cs typeface="+mn-cs"/>
              </a:rPr>
              <a:t>Windows Management Instrumentation (WMI) in Windows.</a:t>
            </a:r>
            <a:endParaRPr lang="en-IN" sz="1200" b="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000" dirty="0"/>
              <a:t>Explain the learners about the task manager and resource monitor tools.</a:t>
            </a:r>
            <a:endParaRPr lang="en-US" sz="1000" dirty="0"/>
          </a:p>
          <a:p>
            <a:pPr marL="628650" lvl="1" indent="-171450">
              <a:buFont typeface="Arial" panose="020B0604020202020204" pitchFamily="34" charset="0"/>
              <a:buChar char="•"/>
            </a:pPr>
            <a:r>
              <a:rPr lang="en-US" sz="1000" dirty="0"/>
              <a:t>Ensure the learners know about the networking configuration and the way of accessing the network resources in Windows. </a:t>
            </a:r>
            <a:endParaRPr lang="en-US" sz="1000" dirty="0"/>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By the end of the topic, describe Windows Server to the learners and help them perform the Hands-on labs.</a:t>
            </a:r>
            <a:endParaRPr lang="en-US" sz="100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50" b="1" dirty="0"/>
              <a:t>Key Points: </a:t>
            </a:r>
            <a:r>
              <a:rPr lang="en-US" sz="1200" b="0" i="0" kern="1200" dirty="0">
                <a:solidFill>
                  <a:schemeClr val="tx1"/>
                </a:solidFill>
                <a:latin typeface="+mn-lt"/>
                <a:ea typeface="+mn-ea"/>
                <a:cs typeface="+mn-cs"/>
              </a:rPr>
              <a:t>CLI, PowerShell, </a:t>
            </a:r>
            <a:r>
              <a:rPr lang="en-IN" sz="1200" b="0" i="0" kern="1200" dirty="0">
                <a:solidFill>
                  <a:schemeClr val="tx1"/>
                </a:solidFill>
                <a:effectLst/>
                <a:latin typeface="+mn-lt"/>
                <a:ea typeface="+mn-ea"/>
                <a:cs typeface="+mn-cs"/>
              </a:rPr>
              <a:t>Windows Management Instrumentation, </a:t>
            </a:r>
            <a:r>
              <a:rPr lang="en-US" sz="1200" b="0" i="0" kern="1200" dirty="0">
                <a:solidFill>
                  <a:schemeClr val="tx1"/>
                </a:solidFill>
                <a:latin typeface="+mn-lt"/>
                <a:ea typeface="+mn-ea"/>
                <a:cs typeface="+mn-cs"/>
              </a:rPr>
              <a:t>net Command, </a:t>
            </a:r>
            <a:r>
              <a:rPr lang="en-IN" sz="1200" b="0" i="0" kern="1200" dirty="0">
                <a:solidFill>
                  <a:schemeClr val="tx1"/>
                </a:solidFill>
                <a:effectLst/>
                <a:latin typeface="+mn-lt"/>
                <a:ea typeface="+mn-ea"/>
                <a:cs typeface="+mn-cs"/>
              </a:rPr>
              <a:t>Task Manager, Resource Monitor, Network and Sharing </a:t>
            </a:r>
            <a:r>
              <a:rPr lang="en-IN" sz="1200" b="0" i="0" kern="1200" dirty="0" err="1">
                <a:solidFill>
                  <a:schemeClr val="tx1"/>
                </a:solidFill>
                <a:effectLst/>
                <a:latin typeface="+mn-lt"/>
                <a:ea typeface="+mn-ea"/>
                <a:cs typeface="+mn-cs"/>
              </a:rPr>
              <a:t>Center</a:t>
            </a:r>
            <a:r>
              <a:rPr lang="en-IN" sz="1200" b="0" i="0" kern="1200" dirty="0">
                <a:solidFill>
                  <a:schemeClr val="tx1"/>
                </a:solidFill>
                <a:effectLst/>
                <a:latin typeface="+mn-lt"/>
                <a:ea typeface="+mn-ea"/>
                <a:cs typeface="+mn-cs"/>
              </a:rPr>
              <a:t>, Windows Server</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3.1.1 </a:t>
            </a:r>
            <a:r>
              <a:rPr lang="en-GB" dirty="0"/>
              <a:t>– </a:t>
            </a:r>
            <a:r>
              <a:rPr lang="en-US" sz="1200" b="0" i="0" kern="1200" dirty="0">
                <a:solidFill>
                  <a:schemeClr val="tx1"/>
                </a:solidFill>
                <a:latin typeface="+mn-lt"/>
                <a:ea typeface="+mn-ea"/>
                <a:cs typeface="+mn-cs"/>
              </a:rPr>
              <a:t>Disk Operating System</a:t>
            </a:r>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r>
              <a:rPr lang="en-GB" baseline="0" dirty="0"/>
              <a:t>3.3.1 </a:t>
            </a:r>
            <a:r>
              <a:rPr lang="en-GB" dirty="0"/>
              <a:t>– </a:t>
            </a:r>
            <a:r>
              <a:rPr lang="en-US" sz="1200" b="0" i="0" kern="1200" dirty="0">
                <a:solidFill>
                  <a:schemeClr val="tx1"/>
                </a:solidFill>
                <a:latin typeface="+mn-lt"/>
                <a:ea typeface="+mn-ea"/>
                <a:cs typeface="+mn-cs"/>
              </a:rPr>
              <a:t>Run as Administrator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r>
              <a:rPr lang="en-GB" baseline="0" dirty="0"/>
              <a:t>3.3.1 </a:t>
            </a:r>
            <a:r>
              <a:rPr lang="en-GB" dirty="0"/>
              <a:t>– </a:t>
            </a:r>
            <a:r>
              <a:rPr lang="en-US" sz="1200" b="0" i="0" kern="1200" dirty="0">
                <a:solidFill>
                  <a:schemeClr val="tx1"/>
                </a:solidFill>
                <a:latin typeface="+mn-lt"/>
                <a:ea typeface="+mn-ea"/>
                <a:cs typeface="+mn-cs"/>
              </a:rPr>
              <a:t>Run as Administrator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3.3.2 </a:t>
            </a:r>
            <a:r>
              <a:rPr lang="en-GB" dirty="0"/>
              <a:t>– </a:t>
            </a:r>
            <a:r>
              <a:rPr lang="en-US" sz="1200" b="0" i="0" kern="1200" dirty="0">
                <a:solidFill>
                  <a:schemeClr val="tx1"/>
                </a:solidFill>
                <a:latin typeface="+mn-lt"/>
                <a:ea typeface="+mn-ea"/>
                <a:cs typeface="+mn-cs"/>
              </a:rPr>
              <a:t>Local Users and Domains</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3.3.2 </a:t>
            </a:r>
            <a:r>
              <a:rPr lang="en-GB" dirty="0"/>
              <a:t>– </a:t>
            </a:r>
            <a:r>
              <a:rPr lang="en-US" sz="1200" b="0" i="0" kern="1200" dirty="0">
                <a:solidFill>
                  <a:schemeClr val="tx1"/>
                </a:solidFill>
                <a:latin typeface="+mn-lt"/>
                <a:ea typeface="+mn-ea"/>
                <a:cs typeface="+mn-cs"/>
              </a:rPr>
              <a:t>Local Users and Domains</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3.3.3 </a:t>
            </a:r>
            <a:r>
              <a:rPr lang="en-GB" dirty="0"/>
              <a:t>– </a:t>
            </a:r>
            <a:r>
              <a:rPr lang="en-US" sz="1200" b="0" i="0" kern="1200" dirty="0">
                <a:solidFill>
                  <a:schemeClr val="tx1"/>
                </a:solidFill>
                <a:latin typeface="+mn-lt"/>
                <a:ea typeface="+mn-ea"/>
                <a:cs typeface="+mn-cs"/>
              </a:rPr>
              <a:t>CLI and PowerShell</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3.3.3 </a:t>
            </a:r>
            <a:r>
              <a:rPr lang="en-GB" dirty="0"/>
              <a:t>– </a:t>
            </a:r>
            <a:r>
              <a:rPr lang="en-US" sz="1200" b="0" i="0" kern="1200" dirty="0">
                <a:solidFill>
                  <a:schemeClr val="tx1"/>
                </a:solidFill>
                <a:latin typeface="+mn-lt"/>
                <a:ea typeface="+mn-ea"/>
                <a:cs typeface="+mn-cs"/>
              </a:rPr>
              <a:t>CLI and PowerShell</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3.3.3 </a:t>
            </a:r>
            <a:r>
              <a:rPr lang="en-GB" dirty="0"/>
              <a:t>– </a:t>
            </a:r>
            <a:r>
              <a:rPr lang="en-US" sz="1200" b="0" i="0" kern="1200" dirty="0">
                <a:solidFill>
                  <a:schemeClr val="tx1"/>
                </a:solidFill>
                <a:latin typeface="+mn-lt"/>
                <a:ea typeface="+mn-ea"/>
                <a:cs typeface="+mn-cs"/>
              </a:rPr>
              <a:t>CLI and PowerShell</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3.3.4 </a:t>
            </a:r>
            <a:r>
              <a:rPr lang="en-GB" dirty="0"/>
              <a:t>– </a:t>
            </a:r>
            <a:r>
              <a:rPr lang="en-US" sz="1200" b="0" i="0" kern="1200" dirty="0">
                <a:solidFill>
                  <a:schemeClr val="tx1"/>
                </a:solidFill>
                <a:latin typeface="+mn-lt"/>
                <a:ea typeface="+mn-ea"/>
                <a:cs typeface="+mn-cs"/>
              </a:rPr>
              <a:t>Windows Management Instrumentation</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3.3.4 </a:t>
            </a:r>
            <a:r>
              <a:rPr lang="en-GB" dirty="0"/>
              <a:t>– </a:t>
            </a:r>
            <a:r>
              <a:rPr lang="en-US" sz="1200" b="0" i="0" kern="1200" dirty="0">
                <a:solidFill>
                  <a:schemeClr val="tx1"/>
                </a:solidFill>
                <a:latin typeface="+mn-lt"/>
                <a:ea typeface="+mn-ea"/>
                <a:cs typeface="+mn-cs"/>
              </a:rPr>
              <a:t>Windows Management Instrumentation</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3.3.5 </a:t>
            </a:r>
            <a:r>
              <a:rPr lang="en-GB" dirty="0"/>
              <a:t>– </a:t>
            </a:r>
            <a:r>
              <a:rPr lang="en-US" sz="1200" b="0" i="0" kern="1200" dirty="0">
                <a:solidFill>
                  <a:schemeClr val="tx1"/>
                </a:solidFill>
                <a:latin typeface="+mn-lt"/>
                <a:ea typeface="+mn-ea"/>
                <a:cs typeface="+mn-cs"/>
              </a:rPr>
              <a:t>The net Command</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3.1.1 </a:t>
            </a:r>
            <a:r>
              <a:rPr lang="en-GB" dirty="0"/>
              <a:t>– </a:t>
            </a:r>
            <a:r>
              <a:rPr lang="en-US" sz="1200" b="0" i="0" kern="1200" dirty="0">
                <a:solidFill>
                  <a:schemeClr val="tx1"/>
                </a:solidFill>
                <a:latin typeface="+mn-lt"/>
                <a:ea typeface="+mn-ea"/>
                <a:cs typeface="+mn-cs"/>
              </a:rPr>
              <a:t>Disk Operating System</a:t>
            </a:r>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3.3.5 </a:t>
            </a:r>
            <a:r>
              <a:rPr lang="en-GB" dirty="0"/>
              <a:t>– </a:t>
            </a:r>
            <a:r>
              <a:rPr lang="en-US" sz="1200" b="0" i="0" kern="1200" dirty="0">
                <a:solidFill>
                  <a:schemeClr val="tx1"/>
                </a:solidFill>
                <a:latin typeface="+mn-lt"/>
                <a:ea typeface="+mn-ea"/>
                <a:cs typeface="+mn-cs"/>
              </a:rPr>
              <a:t>The net Command</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3.3.6 </a:t>
            </a:r>
            <a:r>
              <a:rPr lang="en-GB" dirty="0"/>
              <a:t>– </a:t>
            </a:r>
            <a:r>
              <a:rPr lang="en-US" sz="1200" b="0" i="0" kern="1200" dirty="0">
                <a:solidFill>
                  <a:schemeClr val="tx1"/>
                </a:solidFill>
                <a:latin typeface="+mn-lt"/>
                <a:ea typeface="+mn-ea"/>
                <a:cs typeface="+mn-cs"/>
              </a:rPr>
              <a:t>Task Manager and Resource Monitor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3.3.7 </a:t>
            </a:r>
            <a:r>
              <a:rPr lang="en-GB" dirty="0"/>
              <a:t>– </a:t>
            </a:r>
            <a:r>
              <a:rPr lang="en-US" sz="1200" b="0" i="0" kern="1200" dirty="0">
                <a:solidFill>
                  <a:schemeClr val="tx1"/>
                </a:solidFill>
                <a:latin typeface="+mn-lt"/>
                <a:ea typeface="+mn-ea"/>
                <a:cs typeface="+mn-cs"/>
              </a:rPr>
              <a:t>Networking</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3.3.7 </a:t>
            </a:r>
            <a:r>
              <a:rPr lang="en-GB" dirty="0"/>
              <a:t>– </a:t>
            </a:r>
            <a:r>
              <a:rPr lang="en-US" sz="1200" b="0" i="0" kern="1200" dirty="0">
                <a:solidFill>
                  <a:schemeClr val="tx1"/>
                </a:solidFill>
                <a:latin typeface="+mn-lt"/>
                <a:ea typeface="+mn-ea"/>
                <a:cs typeface="+mn-cs"/>
              </a:rPr>
              <a:t>Networking</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3.3.7 </a:t>
            </a:r>
            <a:r>
              <a:rPr lang="en-GB" dirty="0"/>
              <a:t>– </a:t>
            </a:r>
            <a:r>
              <a:rPr lang="en-US" sz="1200" b="0" i="0" kern="1200" dirty="0">
                <a:solidFill>
                  <a:schemeClr val="tx1"/>
                </a:solidFill>
                <a:latin typeface="+mn-lt"/>
                <a:ea typeface="+mn-ea"/>
                <a:cs typeface="+mn-cs"/>
              </a:rPr>
              <a:t>Networking</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3.3.7 </a:t>
            </a:r>
            <a:r>
              <a:rPr lang="en-GB" dirty="0"/>
              <a:t>– </a:t>
            </a:r>
            <a:r>
              <a:rPr lang="en-US" sz="1200" b="0" i="0" kern="1200" dirty="0">
                <a:solidFill>
                  <a:schemeClr val="tx1"/>
                </a:solidFill>
                <a:latin typeface="+mn-lt"/>
                <a:ea typeface="+mn-ea"/>
                <a:cs typeface="+mn-cs"/>
              </a:rPr>
              <a:t>Networking</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3.1.1 </a:t>
            </a:r>
            <a:r>
              <a:rPr lang="en-GB" dirty="0"/>
              <a:t>– </a:t>
            </a:r>
            <a:r>
              <a:rPr lang="en-US" sz="1200" b="0" i="0" kern="1200" dirty="0">
                <a:solidFill>
                  <a:schemeClr val="tx1"/>
                </a:solidFill>
                <a:latin typeface="+mn-lt"/>
                <a:ea typeface="+mn-ea"/>
                <a:cs typeface="+mn-cs"/>
              </a:rPr>
              <a:t>Disk Operating System</a:t>
            </a:r>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3.3.7 </a:t>
            </a:r>
            <a:r>
              <a:rPr lang="en-GB" dirty="0"/>
              <a:t>– </a:t>
            </a:r>
            <a:r>
              <a:rPr lang="en-US" sz="1200" b="0" i="0" kern="1200" dirty="0">
                <a:solidFill>
                  <a:schemeClr val="tx1"/>
                </a:solidFill>
                <a:latin typeface="+mn-lt"/>
                <a:ea typeface="+mn-ea"/>
                <a:cs typeface="+mn-cs"/>
              </a:rPr>
              <a:t>Networking</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3.3.8 </a:t>
            </a:r>
            <a:r>
              <a:rPr lang="en-GB" dirty="0"/>
              <a:t>– </a:t>
            </a:r>
            <a:r>
              <a:rPr lang="en-US" sz="1200" b="0" i="0" kern="1200" dirty="0">
                <a:solidFill>
                  <a:schemeClr val="tx1"/>
                </a:solidFill>
                <a:latin typeface="+mn-lt"/>
                <a:ea typeface="+mn-ea"/>
                <a:cs typeface="+mn-cs"/>
              </a:rPr>
              <a:t>Accessing Network Resources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3.3.8 </a:t>
            </a:r>
            <a:r>
              <a:rPr lang="en-GB" dirty="0"/>
              <a:t>– </a:t>
            </a:r>
            <a:r>
              <a:rPr lang="en-US" sz="1200" b="0" i="0" kern="1200" dirty="0">
                <a:solidFill>
                  <a:schemeClr val="tx1"/>
                </a:solidFill>
                <a:latin typeface="+mn-lt"/>
                <a:ea typeface="+mn-ea"/>
                <a:cs typeface="+mn-cs"/>
              </a:rPr>
              <a:t>Accessing Network Resources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3.3.9 </a:t>
            </a:r>
            <a:r>
              <a:rPr lang="en-GB" dirty="0"/>
              <a:t>– </a:t>
            </a:r>
            <a:r>
              <a:rPr lang="en-US" sz="1200" b="0" i="0" kern="1200" dirty="0">
                <a:solidFill>
                  <a:schemeClr val="tx1"/>
                </a:solidFill>
                <a:latin typeface="+mn-lt"/>
                <a:ea typeface="+mn-ea"/>
                <a:cs typeface="+mn-cs"/>
              </a:rPr>
              <a:t>Windows Server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3.3.10 </a:t>
            </a:r>
            <a:r>
              <a:rPr lang="en-GB" dirty="0"/>
              <a:t>– </a:t>
            </a:r>
            <a:r>
              <a:rPr lang="en-US" sz="1200" b="0" i="0" kern="1200" dirty="0">
                <a:solidFill>
                  <a:schemeClr val="tx1"/>
                </a:solidFill>
                <a:latin typeface="+mn-lt"/>
                <a:ea typeface="+mn-ea"/>
                <a:cs typeface="+mn-cs"/>
              </a:rPr>
              <a:t>Lab - Create User Accounts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3.3.11 </a:t>
            </a:r>
            <a:r>
              <a:rPr lang="en-GB" dirty="0"/>
              <a:t>– </a:t>
            </a:r>
            <a:r>
              <a:rPr lang="en-US" sz="1200" b="0" i="0" kern="1200" dirty="0">
                <a:solidFill>
                  <a:schemeClr val="tx1"/>
                </a:solidFill>
                <a:latin typeface="+mn-lt"/>
                <a:ea typeface="+mn-ea"/>
                <a:cs typeface="+mn-cs"/>
              </a:rPr>
              <a:t>Lab - Using Windows PowerShell</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3.3.12 </a:t>
            </a:r>
            <a:r>
              <a:rPr lang="en-GB" dirty="0"/>
              <a:t>– </a:t>
            </a:r>
            <a:r>
              <a:rPr lang="en-US" sz="1200" b="0" i="0" kern="1200" dirty="0">
                <a:solidFill>
                  <a:schemeClr val="tx1"/>
                </a:solidFill>
                <a:latin typeface="+mn-lt"/>
                <a:ea typeface="+mn-ea"/>
                <a:cs typeface="+mn-cs"/>
              </a:rPr>
              <a:t>Lab - Windows Task Manager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3.3 </a:t>
            </a:r>
            <a:r>
              <a:rPr lang="en-GB" dirty="0"/>
              <a:t>–</a:t>
            </a:r>
            <a:r>
              <a:rPr lang="en-GB" baseline="0" dirty="0"/>
              <a:t> </a:t>
            </a:r>
            <a:r>
              <a:rPr lang="en-US" dirty="0"/>
              <a:t>Windows Configuration and Monitoring</a:t>
            </a:r>
            <a:endParaRPr lang="en-GB" b="0" dirty="0">
              <a:solidFill>
                <a:srgbClr val="FF0000"/>
              </a:solidFill>
            </a:endParaRPr>
          </a:p>
          <a:p>
            <a:r>
              <a:rPr lang="en-GB" baseline="0" dirty="0"/>
              <a:t>3.3.13 </a:t>
            </a:r>
            <a:r>
              <a:rPr lang="en-GB" dirty="0"/>
              <a:t>– </a:t>
            </a:r>
            <a:r>
              <a:rPr lang="en-US" sz="1200" b="0" i="0" kern="1200" dirty="0">
                <a:solidFill>
                  <a:schemeClr val="tx1"/>
                </a:solidFill>
                <a:latin typeface="+mn-lt"/>
                <a:ea typeface="+mn-ea"/>
                <a:cs typeface="+mn-cs"/>
              </a:rPr>
              <a:t>Lab - Monitor and Manage System Resources in Windows</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endParaRPr lang="en-US" sz="1200" b="0" baseline="0" dirty="0"/>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endParaRPr lang="en-US" sz="1200" b="0" i="0" kern="1200" dirty="0">
              <a:solidFill>
                <a:schemeClr val="tx1"/>
              </a:solidFill>
              <a:latin typeface="+mn-lt"/>
              <a:ea typeface="+mn-ea"/>
              <a:cs typeface="+mn-cs"/>
            </a:endParaRPr>
          </a:p>
          <a:p>
            <a:r>
              <a:rPr lang="en-US" sz="1200" b="0" dirty="0">
                <a:solidFill>
                  <a:srgbClr val="FF0000"/>
                </a:solidFill>
              </a:rPr>
              <a:t>3.4 </a:t>
            </a:r>
            <a:r>
              <a:rPr lang="en-GB" dirty="0"/>
              <a:t>–</a:t>
            </a:r>
            <a:r>
              <a:rPr lang="en-US" sz="1200" b="0" dirty="0">
                <a:solidFill>
                  <a:srgbClr val="FF0000"/>
                </a:solidFill>
              </a:rPr>
              <a:t> </a:t>
            </a:r>
            <a:r>
              <a:rPr lang="en-US" dirty="0"/>
              <a:t>Windows Security</a:t>
            </a:r>
            <a:endParaRPr lang="en-US" dirty="0"/>
          </a:p>
          <a:p>
            <a:br>
              <a:rPr lang="en-US" sz="1200" b="0" i="0" kern="1200" dirty="0">
                <a:solidFill>
                  <a:schemeClr val="tx1"/>
                </a:solidFill>
                <a:latin typeface="+mn-lt"/>
                <a:ea typeface="+mn-ea"/>
                <a:cs typeface="+mn-cs"/>
              </a:rPr>
            </a:br>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a:t>
            </a:r>
            <a:r>
              <a:rPr lang="en-US" b="1" baseline="0" dirty="0"/>
              <a:t> </a:t>
            </a:r>
            <a:r>
              <a:rPr lang="en-US" b="0" baseline="0" dirty="0"/>
              <a:t>15</a:t>
            </a:r>
            <a:r>
              <a:rPr lang="en-US" dirty="0"/>
              <a:t> min</a:t>
            </a:r>
            <a:endParaRPr lang="en-US" sz="1000" b="0" dirty="0"/>
          </a:p>
          <a:p>
            <a:pPr marL="171450" lvl="0" indent="-171450">
              <a:buFont typeface="Arial" panose="020B0604020202020204" pitchFamily="34" charset="0"/>
              <a:buChar char="•"/>
            </a:pPr>
            <a:r>
              <a:rPr lang="en-US" sz="1050" b="1" dirty="0"/>
              <a:t>Instructor Notes:</a:t>
            </a:r>
            <a:endParaRPr lang="en-US" sz="1050" b="1" dirty="0"/>
          </a:p>
          <a:p>
            <a:pPr marL="628650" lvl="1" indent="-171450">
              <a:buFont typeface="Arial" panose="020B0604020202020204" pitchFamily="34" charset="0"/>
              <a:buChar char="•"/>
            </a:pPr>
            <a:r>
              <a:rPr lang="en-US" sz="1200" dirty="0"/>
              <a:t>Introduce the topic and discuss the Windows security with the learners.</a:t>
            </a:r>
            <a:endParaRPr lang="en-US" sz="1200" dirty="0"/>
          </a:p>
          <a:p>
            <a:pPr marL="628650" lvl="1" indent="-171450">
              <a:buFont typeface="Arial" panose="020B0604020202020204" pitchFamily="34" charset="0"/>
              <a:buChar char="•"/>
            </a:pPr>
            <a:r>
              <a:rPr lang="en-US" sz="1200" dirty="0"/>
              <a:t>Talk over the importance of Windows Event Viewer and Windows Update.</a:t>
            </a:r>
            <a:endParaRPr lang="en-US" sz="1200" dirty="0"/>
          </a:p>
          <a:p>
            <a:pPr marL="628650" lvl="1" indent="-171450">
              <a:buFont typeface="Arial" panose="020B0604020202020204" pitchFamily="34" charset="0"/>
              <a:buChar char="•"/>
            </a:pPr>
            <a:r>
              <a:rPr lang="en-US" sz="1200" dirty="0"/>
              <a:t>Ensure the learners have an understanding of the Windows Local Security Policy.</a:t>
            </a:r>
            <a:endParaRPr lang="en-US" sz="1200" dirty="0"/>
          </a:p>
          <a:p>
            <a:pPr marL="628650" lvl="1" indent="-171450">
              <a:buFont typeface="Arial" panose="020B0604020202020204" pitchFamily="34" charset="0"/>
              <a:buChar char="•"/>
            </a:pPr>
            <a:r>
              <a:rPr lang="en-US" sz="1200" dirty="0"/>
              <a:t>Explain the learners about the Windows Defender Security Center and Windows Defender Firewall. </a:t>
            </a:r>
            <a:endParaRPr lang="en-US" sz="1200" dirty="0"/>
          </a:p>
          <a:p>
            <a:pPr marL="171450" lvl="0" indent="-171450">
              <a:buFont typeface="Arial" panose="020B0604020202020204" pitchFamily="34" charset="0"/>
              <a:buChar char="•"/>
            </a:pPr>
            <a:r>
              <a:rPr lang="en-US" sz="1050" b="1" dirty="0"/>
              <a:t>Key Points: </a:t>
            </a:r>
            <a:r>
              <a:rPr lang="en-US" sz="1050" b="0" dirty="0"/>
              <a:t>netstat, Event Viewer, Windows Update, Local Security Policy, Windows Defender, Windows Defender Firewall</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r>
              <a:rPr lang="en-GB" baseline="0" dirty="0"/>
              <a:t>3.4.1 </a:t>
            </a:r>
            <a:r>
              <a:rPr lang="en-GB" dirty="0"/>
              <a:t>– </a:t>
            </a:r>
            <a:r>
              <a:rPr lang="en-US" sz="1200" b="0" i="0" kern="1200" dirty="0">
                <a:solidFill>
                  <a:schemeClr val="tx1"/>
                </a:solidFill>
                <a:latin typeface="+mn-lt"/>
                <a:ea typeface="+mn-ea"/>
                <a:cs typeface="+mn-cs"/>
              </a:rPr>
              <a:t>The netstat Command</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r>
              <a:rPr lang="en-GB" baseline="0" dirty="0"/>
              <a:t>3.1.2 </a:t>
            </a:r>
            <a:r>
              <a:rPr lang="en-GB" dirty="0"/>
              <a:t>– </a:t>
            </a:r>
            <a:r>
              <a:rPr lang="en-US" sz="1200" b="0" i="0" kern="1200" dirty="0">
                <a:solidFill>
                  <a:schemeClr val="tx1"/>
                </a:solidFill>
                <a:latin typeface="+mn-lt"/>
                <a:ea typeface="+mn-ea"/>
                <a:cs typeface="+mn-cs"/>
              </a:rPr>
              <a:t>Windows Versions</a:t>
            </a:r>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r>
              <a:rPr lang="en-GB" baseline="0" dirty="0"/>
              <a:t>3.4.1 </a:t>
            </a:r>
            <a:r>
              <a:rPr lang="en-GB" dirty="0"/>
              <a:t>– </a:t>
            </a:r>
            <a:r>
              <a:rPr lang="en-US" sz="1200" b="0" i="0" kern="1200" dirty="0">
                <a:solidFill>
                  <a:schemeClr val="tx1"/>
                </a:solidFill>
                <a:latin typeface="+mn-lt"/>
                <a:ea typeface="+mn-ea"/>
                <a:cs typeface="+mn-cs"/>
              </a:rPr>
              <a:t>The netstat Command</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3.4.2 </a:t>
            </a:r>
            <a:r>
              <a:rPr lang="en-GB" dirty="0"/>
              <a:t>– </a:t>
            </a:r>
            <a:r>
              <a:rPr lang="en-US" sz="1200" b="0" i="0" kern="1200" dirty="0">
                <a:solidFill>
                  <a:schemeClr val="tx1"/>
                </a:solidFill>
                <a:latin typeface="+mn-lt"/>
                <a:ea typeface="+mn-ea"/>
                <a:cs typeface="+mn-cs"/>
              </a:rPr>
              <a:t>Event Viewer</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3.4.3 </a:t>
            </a:r>
            <a:r>
              <a:rPr lang="en-GB" dirty="0"/>
              <a:t>– </a:t>
            </a:r>
            <a:r>
              <a:rPr lang="en-US" sz="1200" b="0" i="0" kern="1200" dirty="0">
                <a:solidFill>
                  <a:schemeClr val="tx1"/>
                </a:solidFill>
                <a:latin typeface="+mn-lt"/>
                <a:ea typeface="+mn-ea"/>
                <a:cs typeface="+mn-cs"/>
              </a:rPr>
              <a:t>Windows Update Management</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3.4.3 </a:t>
            </a:r>
            <a:r>
              <a:rPr lang="en-GB" dirty="0"/>
              <a:t>– </a:t>
            </a:r>
            <a:r>
              <a:rPr lang="en-US" sz="1200" b="0" i="0" kern="1200" dirty="0">
                <a:solidFill>
                  <a:schemeClr val="tx1"/>
                </a:solidFill>
                <a:latin typeface="+mn-lt"/>
                <a:ea typeface="+mn-ea"/>
                <a:cs typeface="+mn-cs"/>
              </a:rPr>
              <a:t>Windows Update Management</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3.4.4 </a:t>
            </a:r>
            <a:r>
              <a:rPr lang="en-GB" dirty="0"/>
              <a:t>– </a:t>
            </a:r>
            <a:r>
              <a:rPr lang="en-US" sz="1200" b="0" i="0" kern="1200" dirty="0">
                <a:solidFill>
                  <a:schemeClr val="tx1"/>
                </a:solidFill>
                <a:latin typeface="+mn-lt"/>
                <a:ea typeface="+mn-ea"/>
                <a:cs typeface="+mn-cs"/>
              </a:rPr>
              <a:t>Local Security Policy</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3.4.4 </a:t>
            </a:r>
            <a:r>
              <a:rPr lang="en-GB" dirty="0"/>
              <a:t>– </a:t>
            </a:r>
            <a:r>
              <a:rPr lang="en-US" sz="1200" b="0" i="0" kern="1200" dirty="0">
                <a:solidFill>
                  <a:schemeClr val="tx1"/>
                </a:solidFill>
                <a:latin typeface="+mn-lt"/>
                <a:ea typeface="+mn-ea"/>
                <a:cs typeface="+mn-cs"/>
              </a:rPr>
              <a:t>Local Security Policy</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3.4.5 </a:t>
            </a:r>
            <a:r>
              <a:rPr lang="en-GB" dirty="0"/>
              <a:t>– </a:t>
            </a:r>
            <a:r>
              <a:rPr lang="en-US" sz="1200" b="0" i="0" kern="1200" dirty="0">
                <a:solidFill>
                  <a:schemeClr val="tx1"/>
                </a:solidFill>
                <a:latin typeface="+mn-lt"/>
                <a:ea typeface="+mn-ea"/>
                <a:cs typeface="+mn-cs"/>
              </a:rPr>
              <a:t>Windows Defender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3.4.5 </a:t>
            </a:r>
            <a:r>
              <a:rPr lang="en-GB" dirty="0"/>
              <a:t>– </a:t>
            </a:r>
            <a:r>
              <a:rPr lang="en-US" sz="1200" b="0" i="0" kern="1200" dirty="0">
                <a:solidFill>
                  <a:schemeClr val="tx1"/>
                </a:solidFill>
                <a:latin typeface="+mn-lt"/>
                <a:ea typeface="+mn-ea"/>
                <a:cs typeface="+mn-cs"/>
              </a:rPr>
              <a:t>Windows Defender</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3.4 </a:t>
            </a:r>
            <a:r>
              <a:rPr lang="en-GB" dirty="0"/>
              <a:t>–</a:t>
            </a:r>
            <a:r>
              <a:rPr lang="en-GB" baseline="0" dirty="0"/>
              <a:t> </a:t>
            </a:r>
            <a:r>
              <a:rPr lang="en-US" dirty="0"/>
              <a:t>Windows Security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3.4.6 </a:t>
            </a:r>
            <a:r>
              <a:rPr lang="en-GB" dirty="0"/>
              <a:t>– </a:t>
            </a:r>
            <a:r>
              <a:rPr lang="en-US" sz="1200" b="0" i="0" kern="1200" dirty="0">
                <a:solidFill>
                  <a:schemeClr val="tx1"/>
                </a:solidFill>
                <a:latin typeface="+mn-lt"/>
                <a:ea typeface="+mn-ea"/>
                <a:cs typeface="+mn-cs"/>
              </a:rPr>
              <a:t>Windows Defender Firewall</a:t>
            </a:r>
            <a:endParaRPr lang="en-US" sz="1200" b="0" i="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latin typeface="+mn-lt"/>
                <a:ea typeface="+mn-ea"/>
                <a:cs typeface="+mn-cs"/>
              </a:rPr>
              <a:t>3.4.7 </a:t>
            </a:r>
            <a:r>
              <a:rPr lang="en-GB" dirty="0"/>
              <a:t>– </a:t>
            </a:r>
            <a:r>
              <a:rPr lang="en-US" sz="1200" b="0" i="0" kern="1200" dirty="0">
                <a:solidFill>
                  <a:schemeClr val="tx1"/>
                </a:solidFill>
                <a:effectLst/>
                <a:latin typeface="+mn-lt"/>
                <a:ea typeface="+mn-ea"/>
                <a:cs typeface="+mn-cs"/>
              </a:rPr>
              <a:t>Check Your Understanding - Identify the Windows Tool</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Source:</a:t>
            </a:r>
            <a:endParaRPr lang="en-US" sz="1200" b="0" baseline="0" dirty="0"/>
          </a:p>
          <a:p>
            <a:r>
              <a:rPr lang="en-US" sz="1200" b="0" baseline="0" dirty="0"/>
              <a:t>3</a:t>
            </a:r>
            <a:r>
              <a:rPr lang="en-US" sz="1200" b="0" dirty="0"/>
              <a:t> </a:t>
            </a:r>
            <a:r>
              <a:rPr lang="en-GB" dirty="0"/>
              <a:t>– </a:t>
            </a:r>
            <a:r>
              <a:rPr lang="en-US" sz="1200" b="0" i="0" kern="1200" dirty="0">
                <a:solidFill>
                  <a:schemeClr val="tx1"/>
                </a:solidFill>
                <a:latin typeface="+mn-lt"/>
                <a:ea typeface="+mn-ea"/>
                <a:cs typeface="+mn-cs"/>
              </a:rPr>
              <a:t>The Windows Operating System</a:t>
            </a:r>
            <a:endParaRPr lang="en-US" sz="1200" b="0" i="0" kern="1200" dirty="0">
              <a:solidFill>
                <a:schemeClr val="tx1"/>
              </a:solidFill>
              <a:latin typeface="+mn-lt"/>
              <a:ea typeface="+mn-ea"/>
              <a:cs typeface="+mn-cs"/>
            </a:endParaRPr>
          </a:p>
          <a:p>
            <a:r>
              <a:rPr lang="en-US" sz="1200" b="0" dirty="0">
                <a:solidFill>
                  <a:srgbClr val="FF0000"/>
                </a:solidFill>
              </a:rPr>
              <a:t>3.5 </a:t>
            </a:r>
            <a:r>
              <a:rPr lang="en-GB" dirty="0"/>
              <a:t>–</a:t>
            </a:r>
            <a:r>
              <a:rPr lang="en-US" sz="1200" b="0" dirty="0">
                <a:solidFill>
                  <a:srgbClr val="FF0000"/>
                </a:solidFill>
              </a:rPr>
              <a:t> </a:t>
            </a:r>
            <a:r>
              <a:rPr lang="en-US" dirty="0"/>
              <a:t>The Windows Operating System Summary</a:t>
            </a:r>
            <a:endParaRPr lang="en-US" dirty="0"/>
          </a:p>
          <a:p>
            <a:pPr>
              <a:buFontTx/>
              <a:buNone/>
            </a:pPr>
            <a:br>
              <a:rPr lang="en-US" sz="1200" b="0" i="0" kern="1200" dirty="0">
                <a:solidFill>
                  <a:schemeClr val="tx1"/>
                </a:solidFill>
                <a:latin typeface="+mn-lt"/>
                <a:ea typeface="+mn-ea"/>
                <a:cs typeface="+mn-cs"/>
              </a:rPr>
            </a:br>
            <a:r>
              <a:rPr lang="en-US" sz="1100" b="1" u="sng" dirty="0">
                <a:solidFill>
                  <a:prstClr val="black"/>
                </a:solidFill>
              </a:rPr>
              <a:t>In-Session Activities / Explanations:</a:t>
            </a:r>
            <a:endParaRPr lang="en-US" sz="1200" dirty="0">
              <a:solidFill>
                <a:prstClr val="black"/>
              </a:solidFill>
            </a:endParaRPr>
          </a:p>
          <a:p>
            <a:pPr marL="171450" lvl="0" indent="-171450">
              <a:buFont typeface="Arial" panose="020B0604020202020204" pitchFamily="34" charset="0"/>
              <a:buChar char="•"/>
            </a:pPr>
            <a:r>
              <a:rPr lang="en-US" sz="1100" b="1" dirty="0">
                <a:solidFill>
                  <a:prstClr val="black"/>
                </a:solidFill>
              </a:rPr>
              <a:t>Time:</a:t>
            </a:r>
            <a:r>
              <a:rPr lang="en-US" sz="2000" b="1" dirty="0">
                <a:solidFill>
                  <a:prstClr val="black"/>
                </a:solidFill>
              </a:rPr>
              <a:t> </a:t>
            </a:r>
            <a:r>
              <a:rPr lang="en-US" sz="1050" b="0" dirty="0">
                <a:solidFill>
                  <a:prstClr val="black"/>
                </a:solidFill>
              </a:rPr>
              <a:t>10</a:t>
            </a:r>
            <a:r>
              <a:rPr lang="en-US" sz="1050" dirty="0">
                <a:solidFill>
                  <a:prstClr val="black"/>
                </a:solidFill>
              </a:rPr>
              <a:t> min</a:t>
            </a:r>
            <a:endParaRPr lang="en-US" sz="1050" dirty="0">
              <a:solidFill>
                <a:prstClr val="black"/>
              </a:solidFill>
            </a:endParaRPr>
          </a:p>
          <a:p>
            <a:pPr marL="171450" lvl="0" indent="-171450">
              <a:buFont typeface="Arial" panose="020B0604020202020204" pitchFamily="34" charset="0"/>
              <a:buChar char="•"/>
              <a:tabLst>
                <a:tab pos="117475" algn="l"/>
              </a:tabLst>
            </a:pPr>
            <a:r>
              <a:rPr lang="en-US" sz="1100" b="1" dirty="0">
                <a:solidFill>
                  <a:prstClr val="black"/>
                </a:solidFill>
              </a:rPr>
              <a:t>Instructor Notes: </a:t>
            </a:r>
            <a:endParaRPr lang="en-US" sz="1100" b="1" dirty="0">
              <a:solidFill>
                <a:prstClr val="black"/>
              </a:solidFill>
            </a:endParaRPr>
          </a:p>
          <a:p>
            <a:pPr marL="341630" lvl="1" indent="-171450" algn="l" defTabSz="457200" rtl="0" eaLnBrk="1" latinLnBrk="0" hangingPunct="1">
              <a:buFont typeface="Arial" panose="020B0604020202020204" pitchFamily="34" charset="0"/>
              <a:buChar char="•"/>
              <a:tabLst>
                <a:tab pos="117475" algn="l"/>
              </a:tabLst>
            </a:pPr>
            <a:r>
              <a:rPr lang="en-US" sz="1000" kern="1200" dirty="0">
                <a:solidFill>
                  <a:schemeClr val="tx1"/>
                </a:solidFill>
                <a:latin typeface="+mn-lt"/>
                <a:ea typeface="+mn-ea"/>
                <a:cs typeface="+mn-cs"/>
              </a:rPr>
              <a:t>Read out the summary points mentioned on the slide.</a:t>
            </a:r>
            <a:endParaRPr lang="en-US" sz="1000" kern="1200" dirty="0">
              <a:solidFill>
                <a:schemeClr val="tx1"/>
              </a:solidFill>
              <a:latin typeface="+mn-lt"/>
              <a:ea typeface="+mn-ea"/>
              <a:cs typeface="+mn-cs"/>
            </a:endParaRPr>
          </a:p>
          <a:p>
            <a:pPr marL="341630" lvl="1" indent="-171450" algn="l" defTabSz="457200" rtl="0" eaLnBrk="1" latinLnBrk="0" hangingPunct="1">
              <a:buFont typeface="Arial" panose="020B0604020202020204" pitchFamily="34" charset="0"/>
              <a:buChar char="•"/>
            </a:pPr>
            <a:r>
              <a:rPr lang="en-US" sz="1000" kern="1200" dirty="0">
                <a:solidFill>
                  <a:schemeClr val="tx1"/>
                </a:solidFill>
                <a:latin typeface="+mn-lt"/>
                <a:ea typeface="+mn-ea"/>
                <a:cs typeface="+mn-cs"/>
              </a:rPr>
              <a:t>Discuss the same with the participants.</a:t>
            </a:r>
            <a:endParaRPr lang="en-US" sz="1000" kern="1200" dirty="0">
              <a:solidFill>
                <a:schemeClr val="tx1"/>
              </a:solidFill>
              <a:latin typeface="+mn-lt"/>
              <a:ea typeface="+mn-ea"/>
              <a:cs typeface="+mn-cs"/>
            </a:endParaRPr>
          </a:p>
          <a:p>
            <a:pPr marL="341630" lvl="1" indent="-171450" algn="l" defTabSz="457200" rtl="0" eaLnBrk="1" latinLnBrk="0" hangingPunct="1">
              <a:buFont typeface="Arial" panose="020B0604020202020204" pitchFamily="34" charset="0"/>
              <a:buChar char="•"/>
            </a:pPr>
            <a:r>
              <a:rPr lang="en-US" sz="1000" kern="1200" dirty="0">
                <a:solidFill>
                  <a:schemeClr val="tx1"/>
                </a:solidFill>
                <a:latin typeface="+mn-lt"/>
                <a:ea typeface="+mn-ea"/>
                <a:cs typeface="+mn-cs"/>
              </a:rPr>
              <a:t>Ask if they have any questions or doubts. </a:t>
            </a:r>
            <a:endParaRPr lang="en-US" sz="1000" kern="1200" dirty="0">
              <a:solidFill>
                <a:schemeClr val="tx1"/>
              </a:solidFill>
              <a:latin typeface="+mn-lt"/>
              <a:ea typeface="+mn-ea"/>
              <a:cs typeface="+mn-cs"/>
            </a:endParaRPr>
          </a:p>
          <a:p>
            <a:pPr marL="34163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00" kern="1200" dirty="0">
                <a:solidFill>
                  <a:schemeClr val="tx1"/>
                </a:solidFill>
                <a:latin typeface="+mn-lt"/>
                <a:ea typeface="+mn-ea"/>
                <a:cs typeface="+mn-cs"/>
              </a:rPr>
              <a:t>Help them finish the module quiz.</a:t>
            </a:r>
            <a:endParaRPr lang="en-US" sz="1000" kern="1200" dirty="0">
              <a:solidFill>
                <a:schemeClr val="tx1"/>
              </a:solidFill>
              <a:latin typeface="+mn-lt"/>
              <a:ea typeface="+mn-ea"/>
              <a:cs typeface="+mn-cs"/>
            </a:endParaRPr>
          </a:p>
          <a:p>
            <a:pPr marL="171450" lvl="0" indent="-171450" algn="l" defTabSz="457200" rtl="0" eaLnBrk="1" latinLnBrk="0" hangingPunct="1">
              <a:buFont typeface="Arial" panose="020B0604020202020204" pitchFamily="34" charset="0"/>
              <a:buChar char="•"/>
              <a:tabLst>
                <a:tab pos="117475" algn="l"/>
              </a:tabLst>
            </a:pPr>
            <a:r>
              <a:rPr lang="en-US" sz="1100" b="1" kern="1200" dirty="0">
                <a:solidFill>
                  <a:prstClr val="black"/>
                </a:solidFill>
                <a:latin typeface="+mn-lt"/>
                <a:ea typeface="+mn-ea"/>
                <a:cs typeface="+mn-cs"/>
              </a:rPr>
              <a:t>Key Points</a:t>
            </a:r>
            <a:r>
              <a:rPr lang="en-US" sz="1100" b="1" i="0" kern="1200" dirty="0">
                <a:solidFill>
                  <a:prstClr val="black"/>
                </a:solidFill>
                <a:latin typeface="+mn-lt"/>
                <a:ea typeface="+mn-ea"/>
                <a:cs typeface="+mn-cs"/>
              </a:rPr>
              <a:t>:</a:t>
            </a:r>
            <a:r>
              <a:rPr lang="en-US" sz="1100" b="0" i="1" kern="1200" baseline="0" dirty="0">
                <a:solidFill>
                  <a:prstClr val="black"/>
                </a:solidFill>
                <a:latin typeface="+mn-lt"/>
                <a:ea typeface="+mn-ea"/>
                <a:cs typeface="+mn-cs"/>
              </a:rPr>
              <a:t> NA</a:t>
            </a:r>
            <a:endParaRPr lang="en-US" dirty="0">
              <a:solidFill>
                <a:schemeClr val="accent5">
                  <a:lumMod val="40000"/>
                  <a:lumOff val="60000"/>
                </a:schemeClr>
              </a:solidFill>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r>
              <a:rPr lang="en-GB" baseline="0" dirty="0"/>
              <a:t>3.1.2 </a:t>
            </a:r>
            <a:r>
              <a:rPr lang="en-GB" dirty="0"/>
              <a:t>– </a:t>
            </a:r>
            <a:r>
              <a:rPr lang="en-US" sz="1200" b="0" i="0" kern="1200" dirty="0">
                <a:solidFill>
                  <a:schemeClr val="tx1"/>
                </a:solidFill>
                <a:latin typeface="+mn-lt"/>
                <a:ea typeface="+mn-ea"/>
                <a:cs typeface="+mn-cs"/>
              </a:rPr>
              <a:t>Windows Versions</a:t>
            </a:r>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3.5 </a:t>
            </a:r>
            <a:r>
              <a:rPr lang="en-GB" dirty="0"/>
              <a:t>–</a:t>
            </a:r>
            <a:r>
              <a:rPr lang="en-GB" baseline="0" dirty="0"/>
              <a:t> </a:t>
            </a:r>
            <a:r>
              <a:rPr lang="en-US" sz="1200" b="0" i="0" kern="1200" dirty="0">
                <a:solidFill>
                  <a:schemeClr val="tx1"/>
                </a:solidFill>
                <a:latin typeface="+mn-lt"/>
                <a:ea typeface="+mn-ea"/>
                <a:cs typeface="+mn-cs"/>
              </a:rPr>
              <a:t>The Windows Operating System Summary</a:t>
            </a:r>
            <a:endParaRPr lang="en-GB" b="0" dirty="0">
              <a:solidFill>
                <a:srgbClr val="FF0000"/>
              </a:solidFill>
            </a:endParaRPr>
          </a:p>
          <a:p>
            <a:r>
              <a:rPr lang="en-GB" baseline="0" dirty="0"/>
              <a:t>3.5.1 </a:t>
            </a:r>
            <a:r>
              <a:rPr lang="en-GB" dirty="0"/>
              <a:t>– </a:t>
            </a:r>
            <a:r>
              <a:rPr lang="en-US" sz="1200" b="0" i="0" kern="1200" dirty="0">
                <a:solidFill>
                  <a:schemeClr val="tx1"/>
                </a:solidFill>
                <a:latin typeface="+mn-lt"/>
                <a:ea typeface="+mn-ea"/>
                <a:cs typeface="+mn-cs"/>
              </a:rPr>
              <a:t>What Did I Learn in this Module?</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3.5 </a:t>
            </a:r>
            <a:r>
              <a:rPr lang="en-GB" dirty="0"/>
              <a:t>–</a:t>
            </a:r>
            <a:r>
              <a:rPr lang="en-GB" baseline="0" dirty="0"/>
              <a:t> </a:t>
            </a:r>
            <a:r>
              <a:rPr lang="en-US" sz="1200" b="0" i="0" kern="1200" dirty="0">
                <a:solidFill>
                  <a:schemeClr val="tx1"/>
                </a:solidFill>
                <a:latin typeface="+mn-lt"/>
                <a:ea typeface="+mn-ea"/>
                <a:cs typeface="+mn-cs"/>
              </a:rPr>
              <a:t>The Windows Operating System Summary</a:t>
            </a:r>
            <a:endParaRPr lang="en-GB" b="0" dirty="0">
              <a:solidFill>
                <a:srgbClr val="FF0000"/>
              </a:solidFill>
            </a:endParaRPr>
          </a:p>
          <a:p>
            <a:r>
              <a:rPr lang="en-GB" baseline="0" dirty="0"/>
              <a:t>3.5.1 </a:t>
            </a:r>
            <a:r>
              <a:rPr lang="en-GB" dirty="0"/>
              <a:t>– </a:t>
            </a:r>
            <a:r>
              <a:rPr lang="en-US" sz="1200" b="0" i="0" kern="1200" dirty="0">
                <a:solidFill>
                  <a:schemeClr val="tx1"/>
                </a:solidFill>
                <a:latin typeface="+mn-lt"/>
                <a:ea typeface="+mn-ea"/>
                <a:cs typeface="+mn-cs"/>
              </a:rPr>
              <a:t>What Did I Learn in this Module?</a:t>
            </a: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3.5 </a:t>
            </a:r>
            <a:r>
              <a:rPr lang="en-GB" dirty="0"/>
              <a:t>–</a:t>
            </a:r>
            <a:r>
              <a:rPr lang="en-GB" baseline="0" dirty="0"/>
              <a:t> </a:t>
            </a:r>
            <a:r>
              <a:rPr lang="en-US" sz="1200" b="0" i="0" kern="1200" dirty="0">
                <a:solidFill>
                  <a:schemeClr val="tx1"/>
                </a:solidFill>
                <a:latin typeface="+mn-lt"/>
                <a:ea typeface="+mn-ea"/>
                <a:cs typeface="+mn-cs"/>
              </a:rPr>
              <a:t>The Windows Operating System Summary</a:t>
            </a:r>
            <a:endParaRPr lang="en-GB" b="0" dirty="0">
              <a:solidFill>
                <a:srgbClr val="FF0000"/>
              </a:solidFill>
            </a:endParaRPr>
          </a:p>
          <a:p>
            <a:r>
              <a:rPr lang="en-GB" baseline="0" dirty="0"/>
              <a:t>3.5.1 </a:t>
            </a:r>
            <a:r>
              <a:rPr lang="en-GB" dirty="0"/>
              <a:t>– </a:t>
            </a:r>
            <a:r>
              <a:rPr lang="en-US" sz="1200" b="0" i="0" kern="1200" dirty="0">
                <a:solidFill>
                  <a:schemeClr val="tx1"/>
                </a:solidFill>
                <a:latin typeface="+mn-lt"/>
                <a:ea typeface="+mn-ea"/>
                <a:cs typeface="+mn-cs"/>
              </a:rPr>
              <a:t>What Did I Learn in this Module?</a:t>
            </a:r>
            <a:endParaRPr lang="en-US" sz="1200" b="0" i="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lang="en-GB" baseline="0" dirty="0" smtClean="0"/>
              <a:t>3.5.2 </a:t>
            </a:r>
            <a:r>
              <a:rPr lang="en-GB" dirty="0" smtClean="0"/>
              <a:t>– </a:t>
            </a:r>
            <a:r>
              <a:rPr lang="en-US" sz="1200" b="0" i="0" kern="1200" smtClean="0">
                <a:solidFill>
                  <a:schemeClr val="tx1"/>
                </a:solidFill>
                <a:effectLst/>
                <a:latin typeface="+mn-lt"/>
                <a:ea typeface="+mn-ea"/>
                <a:cs typeface="+mn-cs"/>
              </a:rPr>
              <a:t>Module 3: The Windows Operating System Quiz</a:t>
            </a:r>
            <a:endParaRPr lang="en-US" sz="1200" b="0" i="0" kern="120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605">
              <a:defRPr sz="24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defTabSz="903605">
              <a:defRPr sz="2400">
                <a:solidFill>
                  <a:schemeClr val="tx1"/>
                </a:solidFill>
                <a:latin typeface="Arial" panose="020B0604020202020204" pitchFamily="34" charset="0"/>
                <a:ea typeface="MS PGothic" panose="020B0600070205080204" pitchFamily="34" charset="-128"/>
              </a:defRPr>
            </a:lvl2pPr>
            <a:lvl3pPr marL="1143000" indent="-228600" defTabSz="903605">
              <a:defRPr sz="2400">
                <a:solidFill>
                  <a:schemeClr val="tx1"/>
                </a:solidFill>
                <a:latin typeface="Arial" panose="020B0604020202020204" pitchFamily="34" charset="0"/>
                <a:ea typeface="MS PGothic" panose="020B0600070205080204" pitchFamily="34" charset="-128"/>
              </a:defRPr>
            </a:lvl3pPr>
            <a:lvl4pPr marL="1600200" indent="-228600" defTabSz="903605">
              <a:defRPr sz="2400">
                <a:solidFill>
                  <a:schemeClr val="tx1"/>
                </a:solidFill>
                <a:latin typeface="Arial" panose="020B0604020202020204" pitchFamily="34" charset="0"/>
                <a:ea typeface="MS PGothic" panose="020B0600070205080204" pitchFamily="34" charset="-128"/>
              </a:defRPr>
            </a:lvl4pPr>
            <a:lvl5pPr marL="2057400" indent="-228600" defTabSz="903605">
              <a:defRPr sz="2400">
                <a:solidFill>
                  <a:schemeClr val="tx1"/>
                </a:solidFill>
                <a:latin typeface="Arial" panose="020B0604020202020204" pitchFamily="34" charset="0"/>
                <a:ea typeface="MS PGothic" panose="020B0600070205080204" pitchFamily="34" charset="-128"/>
              </a:defRPr>
            </a:lvl5pPr>
            <a:lvl6pPr marL="25146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C92755B-29FD-8743-9094-C0E3A734D22E}" type="slidenum">
              <a:rPr lang="en-US" sz="800">
                <a:solidFill>
                  <a:prstClr val="black"/>
                </a:solidFill>
              </a:rPr>
            </a:fld>
            <a:endParaRPr lang="en-US" sz="800" dirty="0">
              <a:solidFill>
                <a:prstClr val="black"/>
              </a:solidFill>
            </a:endParaRPr>
          </a:p>
        </p:txBody>
      </p:sp>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dirty="0">
                <a:latin typeface="Arial" panose="020B0604020202020204" pitchFamily="34" charset="0"/>
              </a:rPr>
              <a:t>New Terms and Commands</a:t>
            </a:r>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3 </a:t>
            </a:r>
            <a:r>
              <a:rPr lang="en-GB" dirty="0"/>
              <a:t>– </a:t>
            </a:r>
            <a:r>
              <a:rPr lang="en-US" sz="1200" b="0" i="0" kern="1200" dirty="0">
                <a:solidFill>
                  <a:schemeClr val="tx1"/>
                </a:solidFill>
                <a:latin typeface="+mn-lt"/>
                <a:ea typeface="+mn-ea"/>
                <a:cs typeface="+mn-cs"/>
              </a:rPr>
              <a:t>The Windows Operating System</a:t>
            </a:r>
            <a:endParaRPr lang="en-US" sz="1200" b="0" dirty="0">
              <a:solidFill>
                <a:srgbClr val="FF0000"/>
              </a:solidFill>
            </a:endParaRPr>
          </a:p>
          <a:p>
            <a:r>
              <a:rPr lang="en-US" sz="1200" b="0" dirty="0">
                <a:solidFill>
                  <a:srgbClr val="FF0000"/>
                </a:solidFill>
              </a:rPr>
              <a:t>3.1 </a:t>
            </a:r>
            <a:r>
              <a:rPr lang="en-GB" dirty="0"/>
              <a:t>–</a:t>
            </a:r>
            <a:r>
              <a:rPr lang="en-GB" baseline="0" dirty="0"/>
              <a:t> </a:t>
            </a:r>
            <a:r>
              <a:rPr lang="en-US" dirty="0"/>
              <a:t>Windows History</a:t>
            </a:r>
            <a:endParaRPr lang="en-GB" b="0" dirty="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defRPr/>
            </a:pPr>
            <a:r>
              <a:rPr lang="en-GB" baseline="0" dirty="0"/>
              <a:t>3.1.3 </a:t>
            </a:r>
            <a:r>
              <a:rPr lang="en-GB" dirty="0"/>
              <a:t>– </a:t>
            </a:r>
            <a:r>
              <a:rPr lang="en-US" sz="1200" b="0" i="0" kern="1200" dirty="0">
                <a:solidFill>
                  <a:schemeClr val="tx1"/>
                </a:solidFill>
                <a:latin typeface="+mn-lt"/>
                <a:ea typeface="+mn-ea"/>
                <a:cs typeface="+mn-cs"/>
              </a:rPr>
              <a:t>Windows GUI</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6080">
              <a:defRPr/>
            </a:pPr>
            <a:fld id="{2F5CCB13-0A32-4557-88E9-079F0C330695}" type="slidenum">
              <a:rPr lang="en-US" kern="0" smtClean="0">
                <a:solidFill>
                  <a:srgbClr val="595959"/>
                </a:solidFill>
              </a:rPr>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lstStyle>
            <a:lvl1pPr marL="170180" indent="-170180">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anose="020B0604020202020204" pitchFamily="34" charset="0"/>
              </a:rPr>
              <a:t>Click to edit Master text styles</a:t>
            </a:r>
            <a:endParaRPr lang="en-US" dirty="0">
              <a:sym typeface="Arial" panose="020B0604020202020204" pitchFamily="34" charset="0"/>
            </a:endParaRPr>
          </a:p>
          <a:p>
            <a:pPr lvl="1"/>
            <a:r>
              <a:rPr lang="en-US" dirty="0">
                <a:sym typeface="Arial" panose="020B0604020202020204" pitchFamily="34" charset="0"/>
              </a:rPr>
              <a:t>Second level</a:t>
            </a:r>
            <a:endParaRPr lang="en-US" dirty="0">
              <a:sym typeface="Arial" panose="020B0604020202020204" pitchFamily="34" charset="0"/>
            </a:endParaRPr>
          </a:p>
          <a:p>
            <a:pPr lvl="2"/>
            <a:r>
              <a:rPr lang="en-US" dirty="0">
                <a:sym typeface="Arial" panose="020B0604020202020204" pitchFamily="34" charset="0"/>
              </a:rPr>
              <a:t>Third level</a:t>
            </a:r>
            <a:endParaRPr lang="en-US" dirty="0">
              <a:sym typeface="Arial" panose="020B0604020202020204" pitchFamily="34" charset="0"/>
            </a:endParaRPr>
          </a:p>
          <a:p>
            <a:pPr lvl="3"/>
            <a:r>
              <a:rPr lang="en-US" dirty="0">
                <a:sym typeface="Arial" panose="020B0604020202020204" pitchFamily="34" charset="0"/>
              </a:rPr>
              <a:t>Fourth level</a:t>
            </a:r>
            <a:endParaRPr lang="en-US" dirty="0">
              <a:sym typeface="Arial" panose="020B0604020202020204" pitchFamily="34" charset="0"/>
            </a:endParaRP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nSpc>
                <a:spcPct val="100000"/>
              </a:lnSpc>
              <a:defRPr sz="2400"/>
            </a:lvl1pPr>
          </a:lstStyle>
          <a:p>
            <a:pPr lvl="0"/>
            <a:r>
              <a:rPr lang="en-US" dirty="0">
                <a:sym typeface="Arial" panose="020B0604020202020204" pitchFamily="34" charset="0"/>
              </a:rPr>
              <a:t>Click to edit Master title style</a:t>
            </a:r>
            <a:endParaRPr lang="en-US" dirty="0">
              <a:sym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endParaRPr lang="en-US" dirty="0"/>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endParaRPr lang="en-US" dirty="0"/>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ln>
          <a:effectLst/>
        </p:spPr>
        <p:txBody>
          <a:bodyPr wrap="none" lIns="61586" tIns="30792" rIns="61586" bIns="30792" anchor="b">
            <a:spAutoFit/>
          </a:bodyPr>
          <a:lstStyle/>
          <a:p>
            <a:pPr algn="r" defTabSz="610870"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ln>
          <a:effectLst/>
        </p:spPr>
        <p:txBody>
          <a:bodyPr lIns="61586" tIns="30792" rIns="61586" bIns="30792" anchor="b">
            <a:spAutoFit/>
          </a:bodyPr>
          <a:lstStyle/>
          <a:p>
            <a:pPr defTabSz="610870" fontAlgn="auto">
              <a:spcBef>
                <a:spcPts val="0"/>
              </a:spcBef>
              <a:spcAft>
                <a:spcPts val="0"/>
              </a:spcAft>
              <a:defRPr/>
            </a:pPr>
            <a:r>
              <a:rPr lang="en-US" sz="600" dirty="0">
                <a:solidFill>
                  <a:schemeClr val="accent5">
                    <a:lumMod val="50000"/>
                  </a:schemeClr>
                </a:solidFill>
                <a:latin typeface="+mn-lt"/>
                <a:ea typeface="+mn-ea"/>
                <a:cs typeface="CiscoSans Thin"/>
              </a:rPr>
              <a:t>© 2020  Cisco and/or its affiliates. All rights reserved.   Cisco Confidential</a:t>
            </a:r>
            <a:endParaRPr lang="en-US" sz="600" dirty="0">
              <a:solidFill>
                <a:schemeClr val="accent5">
                  <a:lumMod val="50000"/>
                </a:schemeClr>
              </a:solidFill>
              <a:latin typeface="+mn-lt"/>
              <a:ea typeface="+mn-ea"/>
              <a:cs typeface="CiscoSans Thin"/>
            </a:endParaRP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3"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9"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0"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750" marR="0" indent="-285750" algn="ctr" defTabSz="457200" rtl="0" eaLnBrk="1" fontAlgn="auto" latinLnBrk="0" hangingPunct="1">
              <a:lnSpc>
                <a:spcPct val="100000"/>
              </a:lnSpc>
              <a:spcBef>
                <a:spcPct val="20000"/>
              </a:spcBef>
              <a:spcAft>
                <a:spcPts val="0"/>
              </a:spcAft>
              <a:buClrTx/>
              <a:buSzTx/>
              <a:buFont typeface="Arial" panose="020B0604020202020204"/>
              <a:buNone/>
              <a:defRPr sz="2000" b="0" i="0" baseline="0">
                <a:solidFill>
                  <a:schemeClr val="bg1"/>
                </a:solidFill>
                <a:latin typeface="+mn-lt"/>
                <a:cs typeface="CiscoSans ExtraLight"/>
              </a:defRPr>
            </a:lvl1pPr>
          </a:lstStyle>
          <a:p>
            <a:pPr lvl="0"/>
            <a:r>
              <a:rPr lang="en-US"/>
              <a:t>Click to edit Master text styles</a:t>
            </a:r>
            <a:endParaRPr lang="en-US"/>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panose="020B0604020202020204"/>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panose="020B0604020202020204"/>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panose="020B0604020202020204"/>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endParaRPr lang="en-US" dirty="0"/>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endParaRPr lang="en-US" dirty="0"/>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panose="020B0604020202020204"/>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endParaRPr lang="en-US" dirty="0"/>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endParaRPr lang="en-US" dirty="0"/>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endParaRPr lang="en-US" dirty="0"/>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endParaRPr lang="en-US" dirty="0"/>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endParaRPr lang="en-US" dirty="0"/>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endParaRPr lang="en-US" dirty="0"/>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endParaRPr lang="en-US" dirty="0"/>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lstStyle/>
          <a:p>
            <a:pPr lvl="0"/>
            <a:r>
              <a:rPr lang="en-GB" altLang="en-US" dirty="0"/>
              <a:t>Title Goes Here</a:t>
            </a:r>
            <a:endParaRPr lang="en-GB" altLang="en-US" dirty="0"/>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ln>
          <a:effectLst/>
        </p:spPr>
        <p:txBody>
          <a:bodyPr wrap="none" lIns="61586" tIns="30792" rIns="61586" bIns="30792" anchor="b">
            <a:spAutoFit/>
          </a:bodyPr>
          <a:lstStyle/>
          <a:p>
            <a:pPr algn="r" defTabSz="610870"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ln>
          <a:effectLst/>
        </p:spPr>
        <p:txBody>
          <a:bodyPr lIns="61586" tIns="30792" rIns="61586" bIns="30792" anchor="b">
            <a:spAutoFit/>
          </a:bodyPr>
          <a:lstStyle/>
          <a:p>
            <a:pPr defTabSz="610870" fontAlgn="auto">
              <a:spcBef>
                <a:spcPts val="0"/>
              </a:spcBef>
              <a:spcAft>
                <a:spcPts val="0"/>
              </a:spcAft>
              <a:defRPr/>
            </a:pPr>
            <a:r>
              <a:rPr lang="en-US" sz="600" dirty="0">
                <a:solidFill>
                  <a:schemeClr val="accent3">
                    <a:lumMod val="85000"/>
                  </a:schemeClr>
                </a:solidFill>
                <a:latin typeface="+mn-lt"/>
                <a:ea typeface="+mn-ea"/>
                <a:cs typeface="CiscoSans Thin"/>
              </a:rPr>
              <a:t>© 2020  Cisco and/or its affiliates. All rights reserved.   Cisco Confidential</a:t>
            </a:r>
            <a:endParaRPr lang="en-US" sz="600" dirty="0">
              <a:solidFill>
                <a:schemeClr val="accent3">
                  <a:lumMod val="85000"/>
                </a:schemeClr>
              </a:solidFill>
              <a:latin typeface="+mn-lt"/>
              <a:ea typeface="+mn-ea"/>
              <a:cs typeface="CiscoSans Thin"/>
            </a:endParaRP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8"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9"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0"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wipe/>
  </p:transition>
  <p:txStyles>
    <p:titleStyle>
      <a:lvl1pPr algn="l" defTabSz="684530" rtl="0" eaLnBrk="1" fontAlgn="base" hangingPunct="1">
        <a:lnSpc>
          <a:spcPct val="80000"/>
        </a:lnSpc>
        <a:spcBef>
          <a:spcPct val="0"/>
        </a:spcBef>
        <a:spcAft>
          <a:spcPct val="0"/>
        </a:spcAft>
        <a:defRPr lang="en-US" sz="3200" kern="1200" dirty="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p:titleStyle>
    <p:bodyStyle>
      <a:lvl1pPr marL="170180" indent="-170180" algn="l" defTabSz="684530" rtl="0" eaLnBrk="1" fontAlgn="base" hangingPunct="1">
        <a:lnSpc>
          <a:spcPct val="95000"/>
        </a:lnSpc>
        <a:spcBef>
          <a:spcPts val="1075"/>
        </a:spcBef>
        <a:spcAft>
          <a:spcPct val="0"/>
        </a:spcAft>
        <a:buClr>
          <a:schemeClr val="tx2"/>
        </a:buClr>
        <a:buSzPct val="90000"/>
        <a:buFont typeface="Arial" panose="020B0604020202020204" pitchFamily="34" charset="0"/>
        <a:buChar char="•"/>
        <a:defRPr lang="en-US" sz="1500" kern="1200" dirty="0">
          <a:solidFill>
            <a:schemeClr val="tx1"/>
          </a:solidFill>
          <a:latin typeface="+mn-lt"/>
          <a:ea typeface="MS PGothic" panose="020B0600070205080204" pitchFamily="34" charset="-128"/>
          <a:cs typeface="CiscoSans"/>
        </a:defRPr>
      </a:lvl1pPr>
      <a:lvl2pPr marL="358775" indent="-215900" algn="l" defTabSz="684530" rtl="0" eaLnBrk="1" fontAlgn="base" hangingPunct="1">
        <a:lnSpc>
          <a:spcPct val="95000"/>
        </a:lnSpc>
        <a:spcBef>
          <a:spcPts val="600"/>
        </a:spcBef>
        <a:spcAft>
          <a:spcPct val="0"/>
        </a:spcAft>
        <a:buClr>
          <a:schemeClr val="tx2"/>
        </a:buClr>
        <a:buFont typeface="Arial" panose="020B0604020202020204" pitchFamily="34" charset="0"/>
        <a:buChar char="•"/>
        <a:defRPr lang="en-US" sz="1400" kern="1200" dirty="0">
          <a:solidFill>
            <a:schemeClr val="tx1"/>
          </a:solidFill>
          <a:latin typeface="+mn-lt"/>
          <a:ea typeface="MS PGothic" panose="020B0600070205080204" pitchFamily="34" charset="-128"/>
          <a:cs typeface="CiscoSans"/>
        </a:defRPr>
      </a:lvl2pPr>
      <a:lvl3pPr marL="431800" indent="-170180" algn="l" defTabSz="684530" rtl="0" eaLnBrk="1" fontAlgn="base" hangingPunct="1">
        <a:lnSpc>
          <a:spcPct val="95000"/>
        </a:lnSpc>
        <a:spcBef>
          <a:spcPts val="625"/>
        </a:spcBef>
        <a:spcAft>
          <a:spcPct val="0"/>
        </a:spcAft>
        <a:buFont typeface="Arial" panose="020B0604020202020204" pitchFamily="34" charset="0"/>
        <a:buChar char="•"/>
        <a:defRPr lang="en-US" sz="1200" kern="1200" dirty="0">
          <a:solidFill>
            <a:schemeClr val="tx1"/>
          </a:solidFill>
          <a:latin typeface="+mn-lt"/>
          <a:ea typeface="MS PGothic" panose="020B0600070205080204" pitchFamily="34" charset="-128"/>
          <a:cs typeface="CiscoSans"/>
        </a:defRPr>
      </a:lvl3pPr>
      <a:lvl4pPr marL="50355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4pPr>
      <a:lvl5pPr marL="57467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5pPr>
      <a:lvl6pPr marL="863600" indent="-171450" algn="l" defTabSz="685800" rtl="0" eaLnBrk="1" latinLnBrk="0" hangingPunct="1">
        <a:spcBef>
          <a:spcPts val="600"/>
        </a:spcBef>
        <a:buFont typeface="Arial" panose="020B0604020202020204" pitchFamily="34" charset="0"/>
        <a:buChar char="•"/>
        <a:defRPr sz="900" kern="1200" baseline="0">
          <a:solidFill>
            <a:schemeClr val="tx1"/>
          </a:solidFill>
          <a:latin typeface="+mn-lt"/>
          <a:ea typeface="+mn-ea"/>
          <a:cs typeface="+mn-cs"/>
        </a:defRPr>
      </a:lvl6pPr>
      <a:lvl7pPr marL="935990" indent="-171450" algn="l" defTabSz="685800" rtl="0" eaLnBrk="1" latinLnBrk="0" hangingPunct="1">
        <a:spcBef>
          <a:spcPts val="600"/>
        </a:spcBef>
        <a:buFont typeface="Arial" panose="020B0604020202020204" pitchFamily="34" charset="0"/>
        <a:buChar char="•"/>
        <a:defRPr sz="800" kern="1200" baseline="0">
          <a:solidFill>
            <a:schemeClr val="tx1"/>
          </a:solidFill>
          <a:latin typeface="+mn-lt"/>
          <a:ea typeface="+mn-ea"/>
          <a:cs typeface="+mn-cs"/>
        </a:defRPr>
      </a:lvl7pPr>
      <a:lvl8pPr marL="2400300" indent="0" algn="l" defTabSz="685800" rtl="0" eaLnBrk="1" latinLnBrk="0" hangingPunct="1">
        <a:spcBef>
          <a:spcPct val="20000"/>
        </a:spcBef>
        <a:buFont typeface="Arial" panose="020B0604020202020204" pitchFamily="34" charset="0"/>
        <a:buNone/>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10.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1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3.xml"/><Relationship Id="rId2" Type="http://schemas.openxmlformats.org/officeDocument/2006/relationships/tags" Target="../tags/tag1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3.xml"/><Relationship Id="rId2" Type="http://schemas.openxmlformats.org/officeDocument/2006/relationships/tags" Target="../tags/tag21.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3.xml"/><Relationship Id="rId2" Type="http://schemas.openxmlformats.org/officeDocument/2006/relationships/tags" Target="../tags/tag22.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3.xml"/><Relationship Id="rId2" Type="http://schemas.openxmlformats.org/officeDocument/2006/relationships/tags" Target="../tags/tag25.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3.xml"/><Relationship Id="rId2" Type="http://schemas.openxmlformats.org/officeDocument/2006/relationships/tags" Target="../tags/tag26.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3.xml"/><Relationship Id="rId2" Type="http://schemas.openxmlformats.org/officeDocument/2006/relationships/tags" Target="../tags/tag27.xml"/><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3.xml"/><Relationship Id="rId2" Type="http://schemas.openxmlformats.org/officeDocument/2006/relationships/tags" Target="../tags/tag28.xml"/><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3.xml"/><Relationship Id="rId2" Type="http://schemas.openxmlformats.org/officeDocument/2006/relationships/tags" Target="../tags/tag29.xml"/><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3.xml"/><Relationship Id="rId2" Type="http://schemas.openxmlformats.org/officeDocument/2006/relationships/tags" Target="../tags/tag31.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3.xml"/><Relationship Id="rId2" Type="http://schemas.openxmlformats.org/officeDocument/2006/relationships/tags" Target="../tags/tag32.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3.xml"/><Relationship Id="rId2" Type="http://schemas.openxmlformats.org/officeDocument/2006/relationships/tags" Target="../tags/tag34.xml"/><Relationship Id="rId1"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3.xml"/><Relationship Id="rId2" Type="http://schemas.openxmlformats.org/officeDocument/2006/relationships/tags" Target="../tags/tag36.xml"/><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3.xml"/><Relationship Id="rId2" Type="http://schemas.openxmlformats.org/officeDocument/2006/relationships/tags" Target="../tags/tag40.xml"/><Relationship Id="rId1" Type="http://schemas.openxmlformats.org/officeDocument/2006/relationships/image" Target="../media/image19.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3.xml"/><Relationship Id="rId2" Type="http://schemas.openxmlformats.org/officeDocument/2006/relationships/tags" Target="../tags/tag41.xml"/><Relationship Id="rId1" Type="http://schemas.openxmlformats.org/officeDocument/2006/relationships/image" Target="../media/image2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3.xml"/><Relationship Id="rId2" Type="http://schemas.openxmlformats.org/officeDocument/2006/relationships/tags" Target="../tags/tag43.xml"/><Relationship Id="rId1"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3.xml"/><Relationship Id="rId2" Type="http://schemas.openxmlformats.org/officeDocument/2006/relationships/tags" Target="../tags/tag46.xml"/><Relationship Id="rId1"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3.xml"/><Relationship Id="rId2" Type="http://schemas.openxmlformats.org/officeDocument/2006/relationships/tags" Target="../tags/tag48.xml"/><Relationship Id="rId1" Type="http://schemas.openxmlformats.org/officeDocument/2006/relationships/image" Target="../media/image23.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3.xml"/><Relationship Id="rId2" Type="http://schemas.openxmlformats.org/officeDocument/2006/relationships/tags" Target="../tags/tag49.xml"/><Relationship Id="rId1"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3.xml"/><Relationship Id="rId2" Type="http://schemas.openxmlformats.org/officeDocument/2006/relationships/tags" Target="../tags/tag51.xml"/><Relationship Id="rId1" Type="http://schemas.openxmlformats.org/officeDocument/2006/relationships/image" Target="../media/image2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3.xml"/><Relationship Id="rId2" Type="http://schemas.openxmlformats.org/officeDocument/2006/relationships/tags" Target="../tags/tag54.xml"/><Relationship Id="rId1" Type="http://schemas.openxmlformats.org/officeDocument/2006/relationships/image" Target="../media/image2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3.xml"/><Relationship Id="rId2" Type="http://schemas.openxmlformats.org/officeDocument/2006/relationships/tags" Target="../tags/tag56.xml"/><Relationship Id="rId1" Type="http://schemas.openxmlformats.org/officeDocument/2006/relationships/image" Target="../media/image27.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13.xml"/><Relationship Id="rId2" Type="http://schemas.openxmlformats.org/officeDocument/2006/relationships/tags" Target="../tags/tag57.xml"/><Relationship Id="rId1" Type="http://schemas.openxmlformats.org/officeDocument/2006/relationships/image" Target="../media/image28.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3.xml"/><Relationship Id="rId2" Type="http://schemas.openxmlformats.org/officeDocument/2006/relationships/tags" Target="../tags/tag58.xml"/><Relationship Id="rId1" Type="http://schemas.openxmlformats.org/officeDocument/2006/relationships/image" Target="../media/image29.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3.xml"/><Relationship Id="rId2" Type="http://schemas.openxmlformats.org/officeDocument/2006/relationships/tags" Target="../tags/tag59.xml"/><Relationship Id="rId1"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3.xml"/><Relationship Id="rId2" Type="http://schemas.openxmlformats.org/officeDocument/2006/relationships/tags" Target="../tags/tag60.xml"/><Relationship Id="rId1" Type="http://schemas.openxmlformats.org/officeDocument/2006/relationships/image" Target="../media/image3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3.xml"/><Relationship Id="rId1" Type="http://schemas.openxmlformats.org/officeDocument/2006/relationships/tags" Target="../tags/tag6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3.xml"/><Relationship Id="rId2" Type="http://schemas.openxmlformats.org/officeDocument/2006/relationships/tags" Target="../tags/tag62.xml"/><Relationship Id="rId1" Type="http://schemas.openxmlformats.org/officeDocument/2006/relationships/image" Target="../media/image32.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3.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3.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3.xml"/><Relationship Id="rId1" Type="http://schemas.openxmlformats.org/officeDocument/2006/relationships/tags" Target="../tags/tag6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tags" Target="../tags/tag6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3.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13.xml"/><Relationship Id="rId2" Type="http://schemas.openxmlformats.org/officeDocument/2006/relationships/tags" Target="../tags/tag70.xml"/><Relationship Id="rId1" Type="http://schemas.openxmlformats.org/officeDocument/2006/relationships/image" Target="../media/image33.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13.xml"/><Relationship Id="rId2" Type="http://schemas.openxmlformats.org/officeDocument/2006/relationships/tags" Target="../tags/tag71.xml"/><Relationship Id="rId1" Type="http://schemas.openxmlformats.org/officeDocument/2006/relationships/image" Target="../media/image34.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13.xml"/><Relationship Id="rId2" Type="http://schemas.openxmlformats.org/officeDocument/2006/relationships/tags" Target="../tags/tag72.xml"/><Relationship Id="rId1" Type="http://schemas.openxmlformats.org/officeDocument/2006/relationships/image" Target="../media/image35.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xml"/><Relationship Id="rId1" Type="http://schemas.openxmlformats.org/officeDocument/2006/relationships/tags" Target="../tags/tag73.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13.xml"/><Relationship Id="rId2" Type="http://schemas.openxmlformats.org/officeDocument/2006/relationships/tags" Target="../tags/tag74.xml"/><Relationship Id="rId1" Type="http://schemas.openxmlformats.org/officeDocument/2006/relationships/image" Target="../media/image36.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3.xml"/><Relationship Id="rId1" Type="http://schemas.openxmlformats.org/officeDocument/2006/relationships/tags" Target="../tags/tag75.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3.xml"/><Relationship Id="rId1" Type="http://schemas.openxmlformats.org/officeDocument/2006/relationships/tags" Target="../tags/tag76.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3.xml"/><Relationship Id="rId2" Type="http://schemas.openxmlformats.org/officeDocument/2006/relationships/tags" Target="../tags/tag77.xml"/><Relationship Id="rId1" Type="http://schemas.openxmlformats.org/officeDocument/2006/relationships/image" Target="../media/image37.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13.xml"/><Relationship Id="rId2" Type="http://schemas.openxmlformats.org/officeDocument/2006/relationships/tags" Target="../tags/tag78.xml"/><Relationship Id="rId1" Type="http://schemas.openxmlformats.org/officeDocument/2006/relationships/image" Target="../media/image38.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3.xml"/><Relationship Id="rId1" Type="http://schemas.openxmlformats.org/officeDocument/2006/relationships/tags" Target="../tags/tag80.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3.xml"/><Relationship Id="rId1" Type="http://schemas.openxmlformats.org/officeDocument/2006/relationships/tags" Target="../tags/tag8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3.xml"/><Relationship Id="rId1" Type="http://schemas.openxmlformats.org/officeDocument/2006/relationships/tags" Target="../tags/tag8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0.xml"/><Relationship Id="rId1" Type="http://schemas.openxmlformats.org/officeDocument/2006/relationships/tags" Target="../tags/tag8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9.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710814"/>
            <a:ext cx="7278322" cy="1160206"/>
          </a:xfrm>
        </p:spPr>
        <p:txBody>
          <a:bodyPr/>
          <a:lstStyle/>
          <a:p>
            <a:r>
              <a:rPr lang="en-US" dirty="0">
                <a:solidFill>
                  <a:schemeClr val="accent5">
                    <a:lumMod val="40000"/>
                    <a:lumOff val="60000"/>
                  </a:schemeClr>
                </a:solidFill>
              </a:rPr>
              <a:t>Module 3</a:t>
            </a:r>
            <a:r>
              <a:rPr dirty="0">
                <a:solidFill>
                  <a:schemeClr val="accent5">
                    <a:lumMod val="40000"/>
                    <a:lumOff val="60000"/>
                  </a:schemeClr>
                </a:solidFill>
              </a:rPr>
              <a:t>: </a:t>
            </a:r>
            <a:r>
              <a:rPr lang="en-US" dirty="0">
                <a:solidFill>
                  <a:schemeClr val="accent5">
                    <a:lumMod val="40000"/>
                    <a:lumOff val="60000"/>
                  </a:schemeClr>
                </a:solidFill>
              </a:rPr>
              <a:t>The Windows Operating System</a:t>
            </a:r>
            <a:endParaRPr lang="en-US" dirty="0">
              <a:solidFill>
                <a:srgbClr val="FF0000"/>
              </a:solidFill>
            </a:endParaRPr>
          </a:p>
        </p:txBody>
      </p:sp>
      <p:sp>
        <p:nvSpPr>
          <p:cNvPr id="8" name="Subtitle 6"/>
          <p:cNvSpPr txBox="1"/>
          <p:nvPr/>
        </p:nvSpPr>
        <p:spPr>
          <a:xfrm>
            <a:off x="469496" y="3502504"/>
            <a:ext cx="2368954" cy="902174"/>
          </a:xfrm>
          <a:prstGeom prst="rect">
            <a:avLst/>
          </a:prstGeom>
        </p:spPr>
        <p:txBody>
          <a:bodyPr lIns="91420" tIns="45710" rIns="91420" bIns="45710" anchor="b" anchorCtr="0">
            <a:noAutofit/>
          </a:bodyPr>
          <a:lstStyle>
            <a:lvl1pPr marL="0" indent="0" algn="l" defTabSz="684530"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1200" b="0" i="0" kern="1200">
                <a:solidFill>
                  <a:schemeClr val="accent5"/>
                </a:solidFill>
                <a:latin typeface="+mn-lt"/>
                <a:ea typeface="MS PGothic" panose="020B0600070205080204" pitchFamily="34" charset="-128"/>
                <a:cs typeface="CiscoSans"/>
              </a:defRPr>
            </a:lvl1pPr>
            <a:lvl2pPr marL="342900" indent="0" algn="ctr" defTabSz="684530" rtl="0" eaLnBrk="1" fontAlgn="base" hangingPunct="1">
              <a:lnSpc>
                <a:spcPct val="95000"/>
              </a:lnSpc>
              <a:spcBef>
                <a:spcPts val="600"/>
              </a:spcBef>
              <a:spcAft>
                <a:spcPct val="0"/>
              </a:spcAft>
              <a:buClr>
                <a:schemeClr val="tx2"/>
              </a:buClr>
              <a:buFont typeface="Arial" panose="020B0604020202020204" pitchFamily="34" charset="0"/>
              <a:buNone/>
              <a:defRPr lang="en-US" sz="1400" kern="1200">
                <a:solidFill>
                  <a:schemeClr val="tx1">
                    <a:tint val="75000"/>
                  </a:schemeClr>
                </a:solidFill>
                <a:latin typeface="+mn-lt"/>
                <a:ea typeface="MS PGothic" panose="020B0600070205080204" pitchFamily="34" charset="-128"/>
                <a:cs typeface="CiscoSans"/>
              </a:defRPr>
            </a:lvl2pPr>
            <a:lvl3pPr marL="685800" indent="0" algn="ctr" defTabSz="684530" rtl="0" eaLnBrk="1" fontAlgn="base" hangingPunct="1">
              <a:lnSpc>
                <a:spcPct val="95000"/>
              </a:lnSpc>
              <a:spcBef>
                <a:spcPts val="625"/>
              </a:spcBef>
              <a:spcAft>
                <a:spcPct val="0"/>
              </a:spcAft>
              <a:buFont typeface="Arial" panose="020B0604020202020204" pitchFamily="34" charset="0"/>
              <a:buNone/>
              <a:defRPr lang="en-US" sz="1200" kern="1200">
                <a:solidFill>
                  <a:schemeClr val="tx1">
                    <a:tint val="75000"/>
                  </a:schemeClr>
                </a:solidFill>
                <a:latin typeface="+mn-lt"/>
                <a:ea typeface="MS PGothic" panose="020B0600070205080204" pitchFamily="34" charset="-128"/>
                <a:cs typeface="CiscoSans"/>
              </a:defRPr>
            </a:lvl3pPr>
            <a:lvl4pPr marL="1028700" indent="0" algn="ctr" defTabSz="684530" rtl="0" eaLnBrk="1" fontAlgn="base" hangingPunct="1">
              <a:lnSpc>
                <a:spcPct val="95000"/>
              </a:lnSpc>
              <a:spcBef>
                <a:spcPts val="625"/>
              </a:spcBef>
              <a:spcAft>
                <a:spcPct val="0"/>
              </a:spcAft>
              <a:buFont typeface="Arial" panose="020B0604020202020204" pitchFamily="34" charset="0"/>
              <a:buNone/>
              <a:defRPr lang="en-US" sz="1100" kern="1200">
                <a:solidFill>
                  <a:schemeClr val="tx1">
                    <a:tint val="75000"/>
                  </a:schemeClr>
                </a:solidFill>
                <a:latin typeface="+mn-lt"/>
                <a:ea typeface="MS PGothic" panose="020B0600070205080204" pitchFamily="34" charset="-128"/>
                <a:cs typeface="CiscoSans"/>
              </a:defRPr>
            </a:lvl4pPr>
            <a:lvl5pPr marL="1371600" indent="0" algn="ctr" defTabSz="684530" rtl="0" eaLnBrk="1" fontAlgn="base" hangingPunct="1">
              <a:lnSpc>
                <a:spcPct val="95000"/>
              </a:lnSpc>
              <a:spcBef>
                <a:spcPts val="625"/>
              </a:spcBef>
              <a:spcAft>
                <a:spcPct val="0"/>
              </a:spcAft>
              <a:buFont typeface="Arial" panose="020B0604020202020204" pitchFamily="34" charset="0"/>
              <a:buNone/>
              <a:defRPr lang="en-US" sz="1100" kern="1200">
                <a:solidFill>
                  <a:schemeClr val="tx1">
                    <a:tint val="75000"/>
                  </a:schemeClr>
                </a:solidFill>
                <a:latin typeface="+mn-lt"/>
                <a:ea typeface="MS PGothic" panose="020B0600070205080204" pitchFamily="34" charset="-128"/>
                <a:cs typeface="CiscoSans"/>
              </a:defRPr>
            </a:lvl5pPr>
            <a:lvl6pPr marL="1714500" indent="0" algn="ctr" defTabSz="685800" rtl="0" eaLnBrk="1" latinLnBrk="0" hangingPunct="1">
              <a:spcBef>
                <a:spcPts val="600"/>
              </a:spcBef>
              <a:buFont typeface="Arial" panose="020B0604020202020204" pitchFamily="34" charset="0"/>
              <a:buNone/>
              <a:defRPr sz="900" kern="1200" baseline="0">
                <a:solidFill>
                  <a:schemeClr val="tx1">
                    <a:tint val="75000"/>
                  </a:schemeClr>
                </a:solidFill>
                <a:latin typeface="+mn-lt"/>
                <a:ea typeface="+mn-ea"/>
                <a:cs typeface="+mn-cs"/>
              </a:defRPr>
            </a:lvl6pPr>
            <a:lvl7pPr marL="2057400" indent="0" algn="ctr" defTabSz="685800" rtl="0" eaLnBrk="1" latinLnBrk="0" hangingPunct="1">
              <a:spcBef>
                <a:spcPts val="600"/>
              </a:spcBef>
              <a:buFont typeface="Arial" panose="020B0604020202020204" pitchFamily="34" charset="0"/>
              <a:buNone/>
              <a:defRPr sz="800" kern="1200" baseline="0">
                <a:solidFill>
                  <a:schemeClr val="tx1">
                    <a:tint val="75000"/>
                  </a:schemeClr>
                </a:solidFill>
                <a:latin typeface="+mn-lt"/>
                <a:ea typeface="+mn-ea"/>
                <a:cs typeface="+mn-cs"/>
              </a:defRPr>
            </a:lvl7pPr>
            <a:lvl8pPr marL="2400300" indent="0" algn="ctr" defTabSz="685800" rtl="0" eaLnBrk="1" latinLnBrk="0" hangingPunct="1">
              <a:spcBef>
                <a:spcPct val="20000"/>
              </a:spcBef>
              <a:buFont typeface="Arial" panose="020B0604020202020204" pitchFamily="34" charset="0"/>
              <a:buNone/>
              <a:defRPr sz="1500" kern="1200">
                <a:solidFill>
                  <a:schemeClr val="tx1">
                    <a:tint val="75000"/>
                  </a:schemeClr>
                </a:solidFill>
                <a:latin typeface="+mn-lt"/>
                <a:ea typeface="+mn-ea"/>
                <a:cs typeface="+mn-cs"/>
              </a:defRPr>
            </a:lvl8pPr>
            <a:lvl9pPr marL="2742565" indent="0" algn="ctr" defTabSz="685800" rtl="0" eaLnBrk="1" latinLnBrk="0" hangingPunct="1">
              <a:spcBef>
                <a:spcPct val="20000"/>
              </a:spcBef>
              <a:buFont typeface="Arial" panose="020B0604020202020204" pitchFamily="34" charset="0"/>
              <a:buNone/>
              <a:defRPr sz="1500" kern="1200">
                <a:solidFill>
                  <a:schemeClr val="tx1">
                    <a:tint val="75000"/>
                  </a:schemeClr>
                </a:solidFill>
                <a:latin typeface="+mn-lt"/>
                <a:ea typeface="+mn-ea"/>
                <a:cs typeface="+mn-cs"/>
              </a:defRPr>
            </a:lvl9pPr>
          </a:lstStyle>
          <a:p>
            <a:r>
              <a:rPr dirty="0"/>
              <a:t>CyberOps Associate  v1.0</a:t>
            </a:r>
            <a:endParaRPr lang="en-US" dirty="0"/>
          </a:p>
        </p:txBody>
      </p:sp>
    </p:spTree>
    <p:custDataLst>
      <p:tags r:id="rId1"/>
    </p:custData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The Windows Operating System</a:t>
            </a:r>
            <a:br>
              <a:rPr lang="en-US" altLang="en-US" dirty="0"/>
            </a:br>
            <a:r>
              <a:rPr lang="en-US" dirty="0"/>
              <a:t>Windows GUI (Contd.)</a:t>
            </a:r>
            <a:endParaRPr lang="en-US" dirty="0"/>
          </a:p>
        </p:txBody>
      </p:sp>
      <p:sp>
        <p:nvSpPr>
          <p:cNvPr id="3" name="Content Placeholder 3"/>
          <p:cNvSpPr/>
          <p:nvPr/>
        </p:nvSpPr>
        <p:spPr>
          <a:xfrm>
            <a:off x="0" y="893945"/>
            <a:ext cx="3892061" cy="3539430"/>
          </a:xfrm>
          <a:prstGeom prst="rect">
            <a:avLst/>
          </a:prstGeom>
        </p:spPr>
        <p:txBody>
          <a:bodyPr wrap="square">
            <a:spAutoFit/>
          </a:bodyPr>
          <a:lstStyle/>
          <a:p>
            <a:pPr marL="215900" indent="-215900">
              <a:buClrTx/>
              <a:buSzPct val="100000"/>
              <a:buFont typeface="Arial" panose="020B0604020202020204" pitchFamily="34" charset="0"/>
              <a:buChar char="•"/>
            </a:pPr>
            <a:r>
              <a:rPr lang="en-US" sz="1600" dirty="0">
                <a:solidFill>
                  <a:srgbClr val="000000"/>
                </a:solidFill>
              </a:rPr>
              <a:t>At the bottom of the desktop, is the Task Bar. </a:t>
            </a:r>
            <a:endParaRPr lang="en-US" sz="1600" dirty="0">
              <a:solidFill>
                <a:srgbClr val="000000"/>
              </a:solidFill>
            </a:endParaRPr>
          </a:p>
          <a:p>
            <a:pPr marL="215900" indent="-215900">
              <a:buClrTx/>
              <a:buSzPct val="100000"/>
              <a:buFont typeface="Arial" panose="020B0604020202020204" pitchFamily="34" charset="0"/>
              <a:buChar char="•"/>
            </a:pPr>
            <a:r>
              <a:rPr lang="en-US" sz="1600" dirty="0">
                <a:solidFill>
                  <a:srgbClr val="000000"/>
                </a:solidFill>
              </a:rPr>
              <a:t>At the left is the Start menu which is used to access all of the installed programs, configuration options, and the search feature. </a:t>
            </a:r>
            <a:endParaRPr lang="en-US" sz="1600" dirty="0">
              <a:solidFill>
                <a:srgbClr val="000000"/>
              </a:solidFill>
            </a:endParaRPr>
          </a:p>
          <a:p>
            <a:pPr marL="215900" indent="-215900">
              <a:buClrTx/>
              <a:buSzPct val="100000"/>
              <a:buFont typeface="Arial" panose="020B0604020202020204" pitchFamily="34" charset="0"/>
              <a:buChar char="•"/>
            </a:pPr>
            <a:r>
              <a:rPr lang="en-US" sz="1600" dirty="0">
                <a:solidFill>
                  <a:srgbClr val="000000"/>
                </a:solidFill>
              </a:rPr>
              <a:t>At the center, users place quick launch icons that run specific programs or open specific folders when they are clicked. </a:t>
            </a:r>
            <a:endParaRPr lang="en-US" sz="1600" dirty="0">
              <a:solidFill>
                <a:srgbClr val="000000"/>
              </a:solidFill>
            </a:endParaRPr>
          </a:p>
          <a:p>
            <a:pPr marL="215900" indent="-215900">
              <a:buClrTx/>
              <a:buSzPct val="100000"/>
              <a:buFont typeface="Arial" panose="020B0604020202020204" pitchFamily="34" charset="0"/>
              <a:buChar char="•"/>
            </a:pPr>
            <a:r>
              <a:rPr lang="en-US" sz="1600" dirty="0">
                <a:solidFill>
                  <a:srgbClr val="000000"/>
                </a:solidFill>
              </a:rPr>
              <a:t>On the right of the Task Bar is the notification area. The notification area shows, at a glance, the functionality of many different programs and features.</a:t>
            </a:r>
            <a:endParaRPr lang="en-US" sz="1600" dirty="0">
              <a:solidFill>
                <a:srgbClr val="000000"/>
              </a:solidFill>
            </a:endParaRPr>
          </a:p>
        </p:txBody>
      </p:sp>
      <p:pic>
        <p:nvPicPr>
          <p:cNvPr id="6" name="Picture 5"/>
          <p:cNvPicPr>
            <a:picLocks noChangeAspect="1"/>
          </p:cNvPicPr>
          <p:nvPr/>
        </p:nvPicPr>
        <p:blipFill>
          <a:blip r:embed="rId1"/>
          <a:stretch>
            <a:fillRect/>
          </a:stretch>
        </p:blipFill>
        <p:spPr>
          <a:xfrm>
            <a:off x="3892062" y="1021139"/>
            <a:ext cx="5045070"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5499"/>
            <a:ext cx="9144000" cy="757551"/>
          </a:xfrm>
        </p:spPr>
        <p:txBody>
          <a:bodyPr/>
          <a:lstStyle/>
          <a:p>
            <a:r>
              <a:rPr lang="en-US" sz="1600" dirty="0"/>
              <a:t>The Windows Operating System</a:t>
            </a:r>
            <a:br>
              <a:rPr lang="en-US" altLang="en-US" dirty="0"/>
            </a:br>
            <a:r>
              <a:rPr lang="en-US" dirty="0"/>
              <a:t>Windows GUI (Contd.)</a:t>
            </a:r>
            <a:endParaRPr lang="en-US" dirty="0"/>
          </a:p>
        </p:txBody>
      </p:sp>
      <p:sp>
        <p:nvSpPr>
          <p:cNvPr id="9" name="Content Placeholder 8"/>
          <p:cNvSpPr>
            <a:spLocks noGrp="1"/>
          </p:cNvSpPr>
          <p:nvPr>
            <p:ph idx="1"/>
          </p:nvPr>
        </p:nvSpPr>
        <p:spPr>
          <a:xfrm>
            <a:off x="144065" y="798944"/>
            <a:ext cx="3667501" cy="3861955"/>
          </a:xfrm>
          <a:solidFill>
            <a:schemeClr val="bg1"/>
          </a:solidFill>
        </p:spPr>
        <p:txBody>
          <a:bodyPr/>
          <a:lstStyle/>
          <a:p>
            <a:pPr>
              <a:buFont typeface="Arial" panose="020B0604020202020204" pitchFamily="34" charset="0"/>
              <a:buChar char="•"/>
            </a:pPr>
            <a:r>
              <a:rPr lang="en-US" sz="1600" dirty="0"/>
              <a:t>Mostly right-clicking an icon will bring up additional functions that can be used. This list is known as the Context Menu.</a:t>
            </a:r>
            <a:endParaRPr lang="en-US" sz="1600" dirty="0"/>
          </a:p>
          <a:p>
            <a:pPr>
              <a:buFont typeface="Arial" panose="020B0604020202020204" pitchFamily="34" charset="0"/>
              <a:buChar char="•"/>
            </a:pPr>
            <a:r>
              <a:rPr lang="en-US" sz="1600" dirty="0"/>
              <a:t>There are Context Menus for the icons in the notification area, for quick launch icons, system configuration icons, and for files and folders. </a:t>
            </a:r>
            <a:endParaRPr lang="en-US" sz="1600" dirty="0"/>
          </a:p>
          <a:p>
            <a:pPr>
              <a:buFont typeface="Arial" panose="020B0604020202020204" pitchFamily="34" charset="0"/>
              <a:buChar char="•"/>
            </a:pPr>
            <a:r>
              <a:rPr lang="en-US" sz="1600" dirty="0"/>
              <a:t>The Context Menu provides many of the most commonly used functions by just clicking. </a:t>
            </a:r>
            <a:endParaRPr lang="en-US" sz="1600" dirty="0"/>
          </a:p>
        </p:txBody>
      </p:sp>
      <p:pic>
        <p:nvPicPr>
          <p:cNvPr id="2" name="Picture 1"/>
          <p:cNvPicPr>
            <a:picLocks noChangeAspect="1"/>
          </p:cNvPicPr>
          <p:nvPr/>
        </p:nvPicPr>
        <p:blipFill rotWithShape="1">
          <a:blip r:embed="rId1"/>
          <a:srcRect l="835" t="493" r="634" b="2012"/>
          <a:stretch>
            <a:fillRect/>
          </a:stretch>
        </p:blipFill>
        <p:spPr>
          <a:xfrm>
            <a:off x="3811566" y="646545"/>
            <a:ext cx="4958640" cy="432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5500"/>
            <a:ext cx="9144000" cy="757551"/>
          </a:xfrm>
        </p:spPr>
        <p:txBody>
          <a:bodyPr/>
          <a:lstStyle/>
          <a:p>
            <a:pPr marL="95250"/>
            <a:r>
              <a:rPr lang="en-US" sz="1600" dirty="0"/>
              <a:t>The Windows Operating System</a:t>
            </a:r>
            <a:br>
              <a:rPr lang="en-US" altLang="en-US" dirty="0"/>
            </a:br>
            <a:r>
              <a:rPr lang="en-US" dirty="0"/>
              <a:t>Operating System Vulnerabilities</a:t>
            </a:r>
            <a:endParaRPr lang="en-US" dirty="0"/>
          </a:p>
        </p:txBody>
      </p:sp>
      <p:sp>
        <p:nvSpPr>
          <p:cNvPr id="9" name="Content Placeholder 8"/>
          <p:cNvSpPr>
            <a:spLocks noGrp="1"/>
          </p:cNvSpPr>
          <p:nvPr>
            <p:ph idx="1"/>
          </p:nvPr>
        </p:nvSpPr>
        <p:spPr>
          <a:xfrm>
            <a:off x="144064" y="798945"/>
            <a:ext cx="8870981" cy="3421363"/>
          </a:xfrm>
        </p:spPr>
        <p:txBody>
          <a:bodyPr/>
          <a:lstStyle/>
          <a:p>
            <a:pPr marL="177800" indent="-177800">
              <a:spcBef>
                <a:spcPts val="300"/>
              </a:spcBef>
              <a:spcAft>
                <a:spcPts val="300"/>
              </a:spcAft>
              <a:buFont typeface="Arial" panose="020B0604020202020204" pitchFamily="34" charset="0"/>
              <a:buChar char="•"/>
            </a:pPr>
            <a:r>
              <a:rPr lang="en-US" sz="1600" dirty="0"/>
              <a:t>Operating systems consist of millions of lines of code. With all this code comes vulnerabilities.</a:t>
            </a:r>
            <a:endParaRPr lang="en-US" sz="1600" dirty="0"/>
          </a:p>
          <a:p>
            <a:pPr marL="177800" indent="-177800">
              <a:spcBef>
                <a:spcPts val="300"/>
              </a:spcBef>
              <a:spcAft>
                <a:spcPts val="300"/>
              </a:spcAft>
              <a:buFont typeface="Arial" panose="020B0604020202020204" pitchFamily="34" charset="0"/>
              <a:buChar char="•"/>
            </a:pPr>
            <a:r>
              <a:rPr lang="en-US" sz="1600" dirty="0"/>
              <a:t>A vulnerability is some flaw or weakness that can be exploited by an attacker to reduce the viability of a computer’s information.</a:t>
            </a:r>
            <a:endParaRPr lang="en-US" sz="1600" dirty="0"/>
          </a:p>
          <a:p>
            <a:pPr>
              <a:spcBef>
                <a:spcPts val="300"/>
              </a:spcBef>
              <a:spcAft>
                <a:spcPts val="300"/>
              </a:spcAft>
              <a:buFont typeface="Arial" panose="020B0604020202020204" pitchFamily="34" charset="0"/>
              <a:buChar char="•"/>
            </a:pPr>
            <a:r>
              <a:rPr lang="en-US" sz="1600" dirty="0"/>
              <a:t>To take advantage of an operating system vulnerability, the attacker must use a technique or a tool to exploit the vulnerability.</a:t>
            </a:r>
            <a:r>
              <a:rPr lang="en-US" altLang="ja-JP" sz="1600" dirty="0"/>
              <a:t>   </a:t>
            </a:r>
            <a:endParaRPr lang="en-US" altLang="ja-JP" sz="1600" dirty="0"/>
          </a:p>
          <a:p>
            <a:pPr>
              <a:spcBef>
                <a:spcPts val="300"/>
              </a:spcBef>
              <a:spcAft>
                <a:spcPts val="300"/>
              </a:spcAft>
              <a:buFont typeface="Arial" panose="020B0604020202020204" pitchFamily="34" charset="0"/>
              <a:buChar char="•"/>
            </a:pPr>
            <a:r>
              <a:rPr lang="en-US" sz="1600" dirty="0"/>
              <a:t>The attacker can then use the vulnerability to get the computer to act in a fashion outside of its intended design. </a:t>
            </a:r>
            <a:endParaRPr lang="en-US" sz="1600" dirty="0"/>
          </a:p>
          <a:p>
            <a:pPr>
              <a:spcBef>
                <a:spcPts val="300"/>
              </a:spcBef>
              <a:spcAft>
                <a:spcPts val="300"/>
              </a:spcAft>
              <a:buFont typeface="Arial" panose="020B0604020202020204" pitchFamily="34" charset="0"/>
              <a:buChar char="•"/>
            </a:pPr>
            <a:r>
              <a:rPr lang="en-US" sz="1600" dirty="0"/>
              <a:t>In general, the goal is to gain unauthorized control of the computer, change permissions, or to manipulate or steal data.</a:t>
            </a:r>
            <a:r>
              <a:rPr lang="en-US" altLang="ja-JP" sz="1600" dirty="0"/>
              <a:t> </a:t>
            </a:r>
            <a:endParaRPr lang="en-US" altLang="ja-JP" sz="1600" dirty="0"/>
          </a:p>
          <a:p>
            <a:pPr>
              <a:spcBef>
                <a:spcPts val="300"/>
              </a:spcBef>
              <a:spcAft>
                <a:spcPts val="300"/>
              </a:spcAft>
              <a:buNone/>
            </a:pPr>
            <a:br>
              <a:rPr lang="en-US" sz="1600" dirty="0"/>
            </a:br>
            <a:endParaRPr lang="en-US" sz="1600" dirty="0"/>
          </a:p>
        </p:txBody>
      </p:sp>
    </p:spTree>
    <p:custDataLst>
      <p:tags r:id="rId1"/>
    </p:custData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The Windows Operating System</a:t>
            </a:r>
            <a:br>
              <a:rPr lang="en-US" altLang="en-US" dirty="0"/>
            </a:br>
            <a:r>
              <a:rPr lang="en-US" dirty="0"/>
              <a:t>Operating System Vulnerabilities (Contd.)</a:t>
            </a:r>
            <a:endParaRPr lang="en-US" dirty="0"/>
          </a:p>
        </p:txBody>
      </p:sp>
      <p:sp>
        <p:nvSpPr>
          <p:cNvPr id="2" name="Content Placeholder 3"/>
          <p:cNvSpPr/>
          <p:nvPr/>
        </p:nvSpPr>
        <p:spPr>
          <a:xfrm>
            <a:off x="157089" y="770343"/>
            <a:ext cx="8060788" cy="338554"/>
          </a:xfrm>
          <a:prstGeom prst="rect">
            <a:avLst/>
          </a:prstGeom>
        </p:spPr>
        <p:txBody>
          <a:bodyPr wrap="square">
            <a:spAutoFit/>
          </a:bodyPr>
          <a:lstStyle/>
          <a:p>
            <a:pPr>
              <a:spcBef>
                <a:spcPts val="300"/>
              </a:spcBef>
              <a:spcAft>
                <a:spcPts val="300"/>
              </a:spcAft>
            </a:pPr>
            <a:r>
              <a:rPr lang="en-US" sz="1600" dirty="0">
                <a:solidFill>
                  <a:srgbClr val="000000"/>
                </a:solidFill>
              </a:rPr>
              <a:t>The following table lists some common Windows OS Security recommendations:</a:t>
            </a:r>
            <a:endParaRPr lang="en-US" sz="1600" dirty="0">
              <a:solidFill>
                <a:srgbClr val="000000"/>
              </a:solidFill>
            </a:endParaRPr>
          </a:p>
        </p:txBody>
      </p:sp>
      <p:graphicFrame>
        <p:nvGraphicFramePr>
          <p:cNvPr id="5" name="Table 4"/>
          <p:cNvGraphicFramePr>
            <a:graphicFrameLocks noGrp="1"/>
          </p:cNvGraphicFramePr>
          <p:nvPr/>
        </p:nvGraphicFramePr>
        <p:xfrm>
          <a:off x="257909" y="1192812"/>
          <a:ext cx="8581292" cy="3403083"/>
        </p:xfrm>
        <a:graphic>
          <a:graphicData uri="http://schemas.openxmlformats.org/drawingml/2006/table">
            <a:tbl>
              <a:tblPr firstRow="1" bandRow="1">
                <a:tableStyleId>{5C22544A-7EE6-4342-B048-85BDC9FD1C3A}</a:tableStyleId>
              </a:tblPr>
              <a:tblGrid>
                <a:gridCol w="1812551"/>
                <a:gridCol w="6768741"/>
              </a:tblGrid>
              <a:tr h="323153">
                <a:tc>
                  <a:txBody>
                    <a:bodyPr/>
                    <a:lstStyle/>
                    <a:p>
                      <a:pPr algn="ctr" fontAlgn="ctr"/>
                      <a:r>
                        <a:rPr lang="en-US" sz="1400" b="1" dirty="0"/>
                        <a:t>Recommendation</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tr>
              <a:tr h="993397">
                <a:tc>
                  <a:txBody>
                    <a:bodyPr/>
                    <a:lstStyle/>
                    <a:p>
                      <a:pPr algn="l" fontAlgn="ctr"/>
                      <a:r>
                        <a:rPr lang="en-US" sz="1400" b="1" dirty="0"/>
                        <a:t>Virus or malware protection</a:t>
                      </a:r>
                      <a:endParaRPr lang="en-US" sz="1400" dirty="0"/>
                    </a:p>
                  </a:txBody>
                  <a:tcPr marL="47625" marR="47625" marT="47625" marB="47625" anchor="ctr"/>
                </a:tc>
                <a:tc>
                  <a:txBody>
                    <a:bodyPr/>
                    <a:lstStyle/>
                    <a:p>
                      <a:pPr marL="95250" indent="-95250" algn="l" fontAlgn="ctr">
                        <a:buFont typeface="Arial" panose="020B0604020202020204"/>
                        <a:buChar char="•"/>
                      </a:pPr>
                      <a:r>
                        <a:rPr lang="en-US" sz="1400" dirty="0"/>
                        <a:t>By default, Windows uses Windows Defender for malware protection.</a:t>
                      </a:r>
                      <a:endParaRPr lang="en-US" sz="1400" dirty="0"/>
                    </a:p>
                    <a:p>
                      <a:pPr marL="95250" indent="-95250" algn="l" fontAlgn="ctr">
                        <a:buFont typeface="Arial" panose="020B0604020202020204"/>
                        <a:buChar char="•"/>
                      </a:pPr>
                      <a:r>
                        <a:rPr lang="en-US" sz="1400" dirty="0"/>
                        <a:t>Windows Defender provides a suite of protection tools built into the system.</a:t>
                      </a:r>
                      <a:endParaRPr lang="en-US" sz="1400" dirty="0"/>
                    </a:p>
                    <a:p>
                      <a:pPr marL="95250" indent="-95250" algn="l" fontAlgn="ctr">
                        <a:buFont typeface="Arial" panose="020B0604020202020204"/>
                        <a:buChar char="•"/>
                      </a:pPr>
                      <a:r>
                        <a:rPr lang="en-US" sz="1400" dirty="0"/>
                        <a:t>If Windows Defender is turned off, the system becomes more vulnerable to attacks and malware.</a:t>
                      </a:r>
                      <a:endParaRPr lang="en-US" sz="1400" dirty="0"/>
                    </a:p>
                  </a:txBody>
                  <a:tcPr marL="47625" marR="47625" marT="47625" marB="47625" anchor="ctr"/>
                </a:tc>
              </a:tr>
              <a:tr h="993397">
                <a:tc>
                  <a:txBody>
                    <a:bodyPr/>
                    <a:lstStyle/>
                    <a:p>
                      <a:pPr algn="l" fontAlgn="ctr"/>
                      <a:r>
                        <a:rPr lang="en-US" sz="1400" b="1" dirty="0"/>
                        <a:t>Unknown or unmanaged services</a:t>
                      </a:r>
                      <a:endParaRPr lang="en-US" sz="1400" b="0" dirty="0"/>
                    </a:p>
                  </a:txBody>
                  <a:tcPr marL="47625" marR="47625" marT="47625" marB="47625" anchor="ctr"/>
                </a:tc>
                <a:tc>
                  <a:txBody>
                    <a:bodyPr/>
                    <a:lstStyle/>
                    <a:p>
                      <a:pPr marL="95250" indent="-95250" algn="l" fontAlgn="ctr">
                        <a:buFont typeface="Arial" panose="020B0604020202020204"/>
                        <a:buChar char="•"/>
                      </a:pPr>
                      <a:r>
                        <a:rPr lang="en-US" sz="1400" b="0" dirty="0"/>
                        <a:t>There are many services that run behind the scenes.</a:t>
                      </a:r>
                      <a:endParaRPr lang="en-US" sz="1400" b="0" dirty="0"/>
                    </a:p>
                    <a:p>
                      <a:pPr marL="95250" indent="-95250" algn="l" fontAlgn="ctr">
                        <a:buFont typeface="Arial" panose="020B0604020202020204"/>
                        <a:buChar char="•"/>
                      </a:pPr>
                      <a:r>
                        <a:rPr lang="en-US" sz="1400" b="0" dirty="0"/>
                        <a:t>It is important to make sure that each service is identifiable and safe.</a:t>
                      </a:r>
                      <a:endParaRPr lang="en-US" sz="1400" b="0" dirty="0"/>
                    </a:p>
                    <a:p>
                      <a:pPr marL="95250" indent="-95250" algn="l" fontAlgn="ctr">
                        <a:buFont typeface="Arial" panose="020B0604020202020204"/>
                        <a:buChar char="•"/>
                      </a:pPr>
                      <a:r>
                        <a:rPr lang="en-US" sz="1400" b="0" dirty="0"/>
                        <a:t>With an unknown service running in the background, the computer can be vulnerable to attack.</a:t>
                      </a:r>
                      <a:endParaRPr lang="en-US" sz="1400" b="0" dirty="0"/>
                    </a:p>
                  </a:txBody>
                  <a:tcPr marL="47625" marR="47625" marT="47625" marB="47625" anchor="ctr"/>
                </a:tc>
              </a:tr>
              <a:tr h="546568">
                <a:tc>
                  <a:txBody>
                    <a:bodyPr/>
                    <a:lstStyle/>
                    <a:p>
                      <a:pPr algn="l" fontAlgn="ctr"/>
                      <a:r>
                        <a:rPr lang="en-US" sz="1400" b="1" dirty="0"/>
                        <a:t>Encryption</a:t>
                      </a:r>
                      <a:endParaRPr lang="en-US" sz="1400" b="0" dirty="0"/>
                    </a:p>
                  </a:txBody>
                  <a:tcPr marL="47625" marR="47625" marT="47625" marB="47625" anchor="ctr"/>
                </a:tc>
                <a:tc>
                  <a:txBody>
                    <a:bodyPr/>
                    <a:lstStyle/>
                    <a:p>
                      <a:pPr marL="95250" indent="-95250" algn="l" fontAlgn="ctr">
                        <a:buFont typeface="Arial" panose="020B0604020202020204"/>
                        <a:buChar char="•"/>
                      </a:pPr>
                      <a:r>
                        <a:rPr lang="en-US" sz="1400" b="0" dirty="0"/>
                        <a:t>When data is not encrypted, it can easily be gathered and exploited.</a:t>
                      </a:r>
                      <a:endParaRPr lang="en-US" sz="1400" b="0" dirty="0"/>
                    </a:p>
                    <a:p>
                      <a:pPr marL="95250" indent="-95250" algn="l" fontAlgn="ctr">
                        <a:buFont typeface="Arial" panose="020B0604020202020204"/>
                        <a:buChar char="•"/>
                      </a:pPr>
                      <a:r>
                        <a:rPr lang="en-US" sz="1400" b="0" dirty="0"/>
                        <a:t>This is not only important for desktop computers, but especially mobile devices.</a:t>
                      </a:r>
                      <a:endParaRPr lang="en-US" sz="1400" b="0" dirty="0"/>
                    </a:p>
                  </a:txBody>
                  <a:tcPr marL="47625" marR="47625" marT="47625" marB="47625" anchor="ctr"/>
                </a:tc>
              </a:tr>
              <a:tr h="546568">
                <a:tc>
                  <a:txBody>
                    <a:bodyPr/>
                    <a:lstStyle/>
                    <a:p>
                      <a:pPr algn="l" fontAlgn="ctr"/>
                      <a:r>
                        <a:rPr lang="en-US" sz="1400" b="1" dirty="0"/>
                        <a:t>Security policy</a:t>
                      </a:r>
                      <a:endParaRPr lang="en-US" sz="1400" b="0" dirty="0"/>
                    </a:p>
                  </a:txBody>
                  <a:tcPr marL="47625" marR="47625" marT="47625" marB="47625" anchor="ctr"/>
                </a:tc>
                <a:tc>
                  <a:txBody>
                    <a:bodyPr/>
                    <a:lstStyle/>
                    <a:p>
                      <a:pPr marL="95250" indent="-95250" algn="l" fontAlgn="ctr">
                        <a:buFont typeface="Arial" panose="020B0604020202020204"/>
                        <a:buChar char="•"/>
                      </a:pPr>
                      <a:r>
                        <a:rPr lang="en-US" sz="1400" b="0" dirty="0"/>
                        <a:t>A good security policy must be configured and followed.</a:t>
                      </a:r>
                      <a:endParaRPr lang="en-US" sz="1400" b="0" dirty="0"/>
                    </a:p>
                    <a:p>
                      <a:pPr marL="95250" indent="-95250" algn="l" fontAlgn="ctr">
                        <a:buFont typeface="Arial" panose="020B0604020202020204"/>
                        <a:buChar char="•"/>
                      </a:pPr>
                      <a:r>
                        <a:rPr lang="en-US" sz="1400" b="0" dirty="0"/>
                        <a:t>Many settings in the Windows Security Policy control can prevent attacks.</a:t>
                      </a:r>
                      <a:endParaRPr lang="en-US" sz="1400"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The Windows Operating System</a:t>
            </a:r>
            <a:br>
              <a:rPr lang="en-US" altLang="en-US" dirty="0"/>
            </a:br>
            <a:r>
              <a:rPr lang="en-US" dirty="0"/>
              <a:t>Operating System Vulnerabilities (Contd.)</a:t>
            </a:r>
            <a:endParaRPr lang="en-US" dirty="0"/>
          </a:p>
        </p:txBody>
      </p:sp>
      <p:graphicFrame>
        <p:nvGraphicFramePr>
          <p:cNvPr id="5" name="Table 4"/>
          <p:cNvGraphicFramePr>
            <a:graphicFrameLocks noGrp="1"/>
          </p:cNvGraphicFramePr>
          <p:nvPr/>
        </p:nvGraphicFramePr>
        <p:xfrm>
          <a:off x="186396" y="792358"/>
          <a:ext cx="8794653" cy="3890010"/>
        </p:xfrm>
        <a:graphic>
          <a:graphicData uri="http://schemas.openxmlformats.org/drawingml/2006/table">
            <a:tbl>
              <a:tblPr firstRow="1" bandRow="1">
                <a:tableStyleId>{5C22544A-7EE6-4342-B048-85BDC9FD1C3A}</a:tableStyleId>
              </a:tblPr>
              <a:tblGrid>
                <a:gridCol w="1857617"/>
                <a:gridCol w="6937036"/>
              </a:tblGrid>
              <a:tr h="298787">
                <a:tc>
                  <a:txBody>
                    <a:bodyPr/>
                    <a:lstStyle/>
                    <a:p>
                      <a:pPr algn="ctr" fontAlgn="ctr"/>
                      <a:r>
                        <a:rPr lang="en-US" sz="1400" b="1" dirty="0"/>
                        <a:t>Recommendation</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tr>
              <a:tr h="918494">
                <a:tc>
                  <a:txBody>
                    <a:bodyPr/>
                    <a:lstStyle/>
                    <a:p>
                      <a:pPr fontAlgn="ctr"/>
                      <a:r>
                        <a:rPr lang="en-US" sz="1400" b="1" dirty="0"/>
                        <a:t>Firewall</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By default, Windows uses Windows Firewall to limit communication with devices on the network. Over time, rules may no longer apply.</a:t>
                      </a:r>
                      <a:endParaRPr lang="en-US" sz="1400" b="0" dirty="0"/>
                    </a:p>
                    <a:p>
                      <a:pPr marL="95250" indent="-95250" fontAlgn="ctr">
                        <a:buFont typeface="Arial" panose="020B0604020202020204"/>
                        <a:buChar char="•"/>
                      </a:pPr>
                      <a:r>
                        <a:rPr lang="en-US" sz="1400" b="0" dirty="0"/>
                        <a:t>It is important to review firewall settings periodically to ensure that the rules are still applicable and remove any that no longer apply.</a:t>
                      </a:r>
                      <a:endParaRPr lang="en-US" sz="1400" b="0" dirty="0"/>
                    </a:p>
                  </a:txBody>
                  <a:tcPr marL="47625" marR="47625" marT="47625" marB="47625" anchor="ctr"/>
                </a:tc>
              </a:tr>
              <a:tr h="918494">
                <a:tc>
                  <a:txBody>
                    <a:bodyPr/>
                    <a:lstStyle/>
                    <a:p>
                      <a:pPr fontAlgn="ctr"/>
                      <a:r>
                        <a:rPr lang="en-US" sz="1400" b="1" dirty="0"/>
                        <a:t>File and share permissions</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These permissions must be set correctly. It is easy to give the “Everyone” group Full Control, but this allows all people to access all files.</a:t>
                      </a:r>
                      <a:endParaRPr lang="en-US" sz="1400" b="0" dirty="0"/>
                    </a:p>
                    <a:p>
                      <a:pPr marL="95250" indent="-95250" fontAlgn="ctr">
                        <a:buFont typeface="Arial" panose="020B0604020202020204"/>
                        <a:buChar char="•"/>
                      </a:pPr>
                      <a:r>
                        <a:rPr lang="en-US" sz="1400" b="0" dirty="0"/>
                        <a:t>It is best to provide each user or group with the minimum necessary permissions for all files and folders.</a:t>
                      </a:r>
                      <a:endParaRPr lang="en-US" sz="1400" b="0" dirty="0"/>
                    </a:p>
                  </a:txBody>
                  <a:tcPr marL="47625" marR="47625" marT="47625" marB="47625" anchor="ctr"/>
                </a:tc>
              </a:tr>
              <a:tr h="711925">
                <a:tc>
                  <a:txBody>
                    <a:bodyPr/>
                    <a:lstStyle/>
                    <a:p>
                      <a:pPr fontAlgn="ctr"/>
                      <a:r>
                        <a:rPr lang="en-US" sz="1400" b="1" dirty="0"/>
                        <a:t>Weak or no password</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Many people choose weak passwords or do not use a password at all.</a:t>
                      </a:r>
                      <a:endParaRPr lang="en-US" sz="1400" b="0" dirty="0"/>
                    </a:p>
                    <a:p>
                      <a:pPr marL="95250" indent="-95250" fontAlgn="ctr">
                        <a:buFont typeface="Arial" panose="020B0604020202020204"/>
                        <a:buChar char="•"/>
                      </a:pPr>
                      <a:r>
                        <a:rPr lang="en-US" sz="1400" b="0" dirty="0"/>
                        <a:t>It is especially important to make sure that all accounts, especially the Administrator account, have a very strong password.</a:t>
                      </a:r>
                      <a:endParaRPr lang="en-US" sz="1400" b="0" dirty="0"/>
                    </a:p>
                  </a:txBody>
                  <a:tcPr marL="47625" marR="47625" marT="47625" marB="47625" anchor="ctr"/>
                </a:tc>
              </a:tr>
              <a:tr h="918494">
                <a:tc>
                  <a:txBody>
                    <a:bodyPr/>
                    <a:lstStyle/>
                    <a:p>
                      <a:pPr fontAlgn="ctr"/>
                      <a:r>
                        <a:rPr lang="en-US" sz="1400" b="1" dirty="0"/>
                        <a:t>Login as Administrator</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When a user logs in as an administrator, any program that they run will have the privileges of that account.</a:t>
                      </a:r>
                      <a:endParaRPr lang="en-US" sz="1400" b="0" dirty="0"/>
                    </a:p>
                    <a:p>
                      <a:pPr marL="95250" indent="-95250" fontAlgn="ctr">
                        <a:buFont typeface="Arial" panose="020B0604020202020204"/>
                        <a:buChar char="•"/>
                      </a:pPr>
                      <a:r>
                        <a:rPr lang="en-US" sz="1400" b="0" dirty="0"/>
                        <a:t>It is best to log in as a Standard User and only use the administrator password to accomplish certain tasks.</a:t>
                      </a:r>
                      <a:endParaRPr lang="en-US" sz="1400"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281" y="1402401"/>
            <a:ext cx="8345438" cy="1802391"/>
          </a:xfrm>
        </p:spPr>
        <p:txBody>
          <a:bodyPr/>
          <a:lstStyle/>
          <a:p>
            <a:r>
              <a:rPr lang="en-US" dirty="0">
                <a:solidFill>
                  <a:schemeClr val="accent5">
                    <a:lumMod val="40000"/>
                    <a:lumOff val="60000"/>
                  </a:schemeClr>
                </a:solidFill>
              </a:rPr>
              <a:t>3.2 Windows Architecture and Operations</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Hardware Abstraction Layer</a:t>
            </a:r>
            <a:endParaRPr lang="en-US" dirty="0"/>
          </a:p>
        </p:txBody>
      </p:sp>
      <p:sp>
        <p:nvSpPr>
          <p:cNvPr id="4" name="Content Placeholder 3"/>
          <p:cNvSpPr>
            <a:spLocks noGrp="1"/>
          </p:cNvSpPr>
          <p:nvPr>
            <p:ph idx="1"/>
          </p:nvPr>
        </p:nvSpPr>
        <p:spPr>
          <a:xfrm>
            <a:off x="144066" y="798944"/>
            <a:ext cx="4075068" cy="4155319"/>
          </a:xfrm>
        </p:spPr>
        <p:txBody>
          <a:bodyPr/>
          <a:lstStyle/>
          <a:p>
            <a:pPr>
              <a:buClrTx/>
              <a:buSzPct val="100000"/>
              <a:buFont typeface="Arial" panose="020B0604020202020204" pitchFamily="34" charset="0"/>
              <a:buChar char="•"/>
            </a:pPr>
            <a:r>
              <a:rPr lang="en-US" sz="1600" dirty="0"/>
              <a:t>A hardware abstraction layer (HAL) is software that handles all of the communication between the hardware and the kernel.</a:t>
            </a:r>
            <a:endParaRPr lang="en-US" sz="1600" dirty="0"/>
          </a:p>
          <a:p>
            <a:pPr>
              <a:buClrTx/>
              <a:buSzPct val="100000"/>
              <a:buFont typeface="Arial" panose="020B0604020202020204" pitchFamily="34" charset="0"/>
              <a:buChar char="•"/>
            </a:pPr>
            <a:r>
              <a:rPr lang="en-US" sz="1600" dirty="0"/>
              <a:t>The kernel is the core of the operating system and has control over the entire computer.</a:t>
            </a:r>
            <a:endParaRPr lang="en-US" sz="1600" dirty="0"/>
          </a:p>
          <a:p>
            <a:pPr>
              <a:buClrTx/>
              <a:buSzPct val="100000"/>
              <a:buFont typeface="Arial" panose="020B0604020202020204" pitchFamily="34" charset="0"/>
              <a:buChar char="•"/>
            </a:pPr>
            <a:r>
              <a:rPr lang="en-US" altLang="ja-JP" sz="1600" dirty="0"/>
              <a:t>The kernel </a:t>
            </a:r>
            <a:r>
              <a:rPr lang="en-US" sz="1600" dirty="0"/>
              <a:t>handles all of the input and output requests, memory, and all of the peripherals connected to the computer.</a:t>
            </a:r>
            <a:endParaRPr lang="en-US" sz="1600" dirty="0"/>
          </a:p>
          <a:p>
            <a:pPr>
              <a:buClrTx/>
              <a:buSzPct val="100000"/>
              <a:buFont typeface="Arial" panose="020B0604020202020204" pitchFamily="34" charset="0"/>
              <a:buChar char="•"/>
            </a:pPr>
            <a:r>
              <a:rPr lang="en-US" sz="1600" dirty="0"/>
              <a:t>The basic Windows architecture is shown in the figure.</a:t>
            </a:r>
            <a:endParaRPr lang="en-US" sz="1600" dirty="0"/>
          </a:p>
          <a:p>
            <a:pPr>
              <a:buClrTx/>
              <a:buSzPct val="100000"/>
              <a:buFont typeface="Arial" panose="020B0604020202020204" pitchFamily="34" charset="0"/>
              <a:buChar char="•"/>
            </a:pPr>
            <a:endParaRPr lang="en-US" sz="1600" dirty="0"/>
          </a:p>
        </p:txBody>
      </p:sp>
      <p:pic>
        <p:nvPicPr>
          <p:cNvPr id="3" name="Picture 2"/>
          <p:cNvPicPr>
            <a:picLocks noChangeAspect="1"/>
          </p:cNvPicPr>
          <p:nvPr/>
        </p:nvPicPr>
        <p:blipFill>
          <a:blip r:embed="rId1"/>
          <a:stretch>
            <a:fillRect/>
          </a:stretch>
        </p:blipFill>
        <p:spPr>
          <a:xfrm>
            <a:off x="4219134" y="957440"/>
            <a:ext cx="4780800" cy="360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br>
              <a:rPr lang="en-US" altLang="en-US" dirty="0"/>
            </a:br>
            <a:r>
              <a:rPr lang="fr-FR" dirty="0"/>
              <a:t>User Mode and Kernel Mode</a:t>
            </a:r>
            <a:endParaRPr lang="en-US" dirty="0"/>
          </a:p>
        </p:txBody>
      </p:sp>
      <p:sp>
        <p:nvSpPr>
          <p:cNvPr id="4" name="Content Placeholder 3"/>
          <p:cNvSpPr>
            <a:spLocks noGrp="1"/>
          </p:cNvSpPr>
          <p:nvPr>
            <p:ph idx="1"/>
          </p:nvPr>
        </p:nvSpPr>
        <p:spPr>
          <a:xfrm>
            <a:off x="144065" y="798944"/>
            <a:ext cx="3771665" cy="4155319"/>
          </a:xfrm>
        </p:spPr>
        <p:txBody>
          <a:bodyPr/>
          <a:lstStyle/>
          <a:p>
            <a:pPr>
              <a:buFont typeface="Arial" panose="020B0604020202020204" pitchFamily="34" charset="0"/>
              <a:buChar char="•"/>
            </a:pPr>
            <a:r>
              <a:rPr lang="en-US" sz="1600" dirty="0"/>
              <a:t>The two different modes in which a CPU operates when the computer has Windows installed are the user mode and the kernel mode.</a:t>
            </a:r>
            <a:endParaRPr lang="en-US" sz="1600" dirty="0"/>
          </a:p>
          <a:p>
            <a:pPr>
              <a:buFont typeface="Arial" panose="020B0604020202020204" pitchFamily="34" charset="0"/>
              <a:buChar char="•"/>
            </a:pPr>
            <a:r>
              <a:rPr lang="en-US" sz="1600" dirty="0"/>
              <a:t>Installed applications run in user mode, and operating system code runs in kernel mode.</a:t>
            </a:r>
            <a:endParaRPr lang="en-US" sz="1600" dirty="0"/>
          </a:p>
          <a:p>
            <a:pPr>
              <a:buFont typeface="Arial" panose="020B0604020202020204" pitchFamily="34" charset="0"/>
              <a:buChar char="•"/>
            </a:pPr>
            <a:r>
              <a:rPr lang="en-US" sz="1600" dirty="0"/>
              <a:t>All of the code that runs in kernel mode uses the same address space.</a:t>
            </a:r>
            <a:endParaRPr lang="en-US" sz="1600" dirty="0"/>
          </a:p>
          <a:p>
            <a:pPr>
              <a:buFont typeface="Arial" panose="020B0604020202020204" pitchFamily="34" charset="0"/>
              <a:buChar char="•"/>
            </a:pPr>
            <a:r>
              <a:rPr lang="en-US" sz="1600" dirty="0"/>
              <a:t>When user mode code runs, it is granted its own restricted address space by the kernel, along with a process created specifically for the application. </a:t>
            </a:r>
            <a:endParaRPr lang="en-US" sz="1600" dirty="0"/>
          </a:p>
          <a:p>
            <a:pPr>
              <a:buFont typeface="Arial" panose="020B0604020202020204" pitchFamily="34" charset="0"/>
              <a:buChar char="•"/>
            </a:pPr>
            <a:endParaRPr lang="en-US" sz="1600" dirty="0"/>
          </a:p>
        </p:txBody>
      </p:sp>
      <p:pic>
        <p:nvPicPr>
          <p:cNvPr id="3" name="Picture 2"/>
          <p:cNvPicPr>
            <a:picLocks noChangeAspect="1"/>
          </p:cNvPicPr>
          <p:nvPr/>
        </p:nvPicPr>
        <p:blipFill>
          <a:blip r:embed="rId1"/>
          <a:stretch>
            <a:fillRect/>
          </a:stretch>
        </p:blipFill>
        <p:spPr>
          <a:xfrm>
            <a:off x="3818195" y="981824"/>
            <a:ext cx="5228269" cy="360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File Systems</a:t>
            </a:r>
            <a:endParaRPr lang="en-US" dirty="0"/>
          </a:p>
        </p:txBody>
      </p:sp>
      <p:sp>
        <p:nvSpPr>
          <p:cNvPr id="4" name="Content Placeholder 3"/>
          <p:cNvSpPr>
            <a:spLocks noGrp="1"/>
          </p:cNvSpPr>
          <p:nvPr>
            <p:ph idx="1"/>
          </p:nvPr>
        </p:nvSpPr>
        <p:spPr>
          <a:xfrm>
            <a:off x="145356" y="750176"/>
            <a:ext cx="8853286" cy="517792"/>
          </a:xfrm>
        </p:spPr>
        <p:txBody>
          <a:bodyPr/>
          <a:lstStyle/>
          <a:p>
            <a:pPr marL="0" indent="0">
              <a:buNone/>
            </a:pPr>
            <a:r>
              <a:rPr lang="en-US" sz="1600" dirty="0"/>
              <a:t>A file system is a way of organizing the information on storage media. The following table lists the file systems supported by Windows:</a:t>
            </a:r>
            <a:endParaRPr lang="en-US" sz="1600" dirty="0"/>
          </a:p>
        </p:txBody>
      </p:sp>
      <p:graphicFrame>
        <p:nvGraphicFramePr>
          <p:cNvPr id="5" name="Table 4"/>
          <p:cNvGraphicFramePr>
            <a:graphicFrameLocks noGrp="1"/>
          </p:cNvGraphicFramePr>
          <p:nvPr/>
        </p:nvGraphicFramePr>
        <p:xfrm>
          <a:off x="317943" y="1400849"/>
          <a:ext cx="8473440" cy="2978928"/>
        </p:xfrm>
        <a:graphic>
          <a:graphicData uri="http://schemas.openxmlformats.org/drawingml/2006/table">
            <a:tbl>
              <a:tblPr firstRow="1" bandRow="1">
                <a:tableStyleId>{5C22544A-7EE6-4342-B048-85BDC9FD1C3A}</a:tableStyleId>
              </a:tblPr>
              <a:tblGrid>
                <a:gridCol w="1877034"/>
                <a:gridCol w="6596406"/>
              </a:tblGrid>
              <a:tr h="546336">
                <a:tc>
                  <a:txBody>
                    <a:bodyPr/>
                    <a:lstStyle/>
                    <a:p>
                      <a:pPr algn="ctr" fontAlgn="ctr"/>
                      <a:r>
                        <a:rPr lang="en-US" sz="1400" b="1" dirty="0"/>
                        <a:t>Windows File System</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tr>
              <a:tr h="1439616">
                <a:tc>
                  <a:txBody>
                    <a:bodyPr/>
                    <a:lstStyle/>
                    <a:p>
                      <a:pPr fontAlgn="ctr"/>
                      <a:r>
                        <a:rPr lang="en-US" sz="1400" b="1" dirty="0"/>
                        <a:t>exFAT</a:t>
                      </a:r>
                      <a:endParaRPr lang="en-US" sz="1400" b="0" dirty="0"/>
                    </a:p>
                  </a:txBody>
                  <a:tcPr marL="47625" marR="47625" marT="47625" marB="47625" anchor="ctr"/>
                </a:tc>
                <a:tc>
                  <a:txBody>
                    <a:bodyPr/>
                    <a:lstStyle/>
                    <a:p>
                      <a:pPr marL="95250" indent="-95250" algn="l" fontAlgn="ctr">
                        <a:buFont typeface="Arial" panose="020B0604020202020204"/>
                        <a:buChar char="•"/>
                      </a:pPr>
                      <a:r>
                        <a:rPr lang="en-US" sz="1400" dirty="0"/>
                        <a:t>This is a simple file system supported by many different operating systems.</a:t>
                      </a:r>
                      <a:endParaRPr lang="en-US" sz="1400" dirty="0"/>
                    </a:p>
                    <a:p>
                      <a:pPr marL="95250" indent="-95250" algn="l" fontAlgn="ctr">
                        <a:buFont typeface="Arial" panose="020B0604020202020204"/>
                        <a:buChar char="•"/>
                      </a:pPr>
                      <a:r>
                        <a:rPr lang="en-US" sz="1400" dirty="0"/>
                        <a:t>FAT has limitations to the number of partitions, partition sizes, and file sizes that it can address, so it is not usually used for hard drives or solid-state drives anymore.</a:t>
                      </a:r>
                      <a:endParaRPr lang="en-US" sz="1400" dirty="0"/>
                    </a:p>
                    <a:p>
                      <a:pPr marL="95250" indent="-95250" algn="l" fontAlgn="ctr">
                        <a:buFont typeface="Arial" panose="020B0604020202020204"/>
                        <a:buChar char="•"/>
                      </a:pPr>
                      <a:r>
                        <a:rPr lang="en-US" sz="1400" dirty="0"/>
                        <a:t>Both FAT16 and FAT32 are available to use, with FAT32 being the most common as it has many fewer restrictions than FAT16.</a:t>
                      </a:r>
                      <a:endParaRPr lang="en-US" sz="1400" dirty="0"/>
                    </a:p>
                  </a:txBody>
                  <a:tcPr marL="47625" marR="47625" marT="47625" marB="47625" anchor="ctr"/>
                </a:tc>
              </a:tr>
              <a:tr h="992976">
                <a:tc>
                  <a:txBody>
                    <a:bodyPr/>
                    <a:lstStyle/>
                    <a:p>
                      <a:pPr fontAlgn="ctr"/>
                      <a:r>
                        <a:rPr lang="en-US" sz="1400" b="1" dirty="0"/>
                        <a:t>Hierarchical File System Plus (HFS+)</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This file system is used on MAC OS X computers and allows much longer filenames, file sizes, and partition sizes.</a:t>
                      </a:r>
                      <a:endParaRPr lang="en-US" sz="1400" b="0" dirty="0"/>
                    </a:p>
                    <a:p>
                      <a:pPr marL="95250" indent="-95250" fontAlgn="ctr">
                        <a:buFont typeface="Arial" panose="020B0604020202020204"/>
                        <a:buChar char="•"/>
                      </a:pPr>
                      <a:r>
                        <a:rPr lang="en-US" sz="1400" b="0" dirty="0"/>
                        <a:t>Although it is not supported by Windows without special software, Windows is able to read data from HFS+ partitions.</a:t>
                      </a:r>
                      <a:endParaRPr lang="en-US" sz="1400"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41394"/>
            <a:ext cx="9144000" cy="666530"/>
          </a:xfrm>
        </p:spPr>
        <p:txBody>
          <a:bodyPr/>
          <a:lstStyle/>
          <a:p>
            <a:pPr marL="95250"/>
            <a:r>
              <a:rPr lang="en-US" sz="1600" dirty="0"/>
              <a:t>Windows Architecture and Operations</a:t>
            </a:r>
            <a:br>
              <a:rPr lang="en-US" altLang="en-US" dirty="0"/>
            </a:br>
            <a:r>
              <a:rPr lang="en-US" dirty="0"/>
              <a:t>Windows File Systems (Contd.)</a:t>
            </a:r>
            <a:endParaRPr lang="en-US" dirty="0"/>
          </a:p>
        </p:txBody>
      </p:sp>
      <p:graphicFrame>
        <p:nvGraphicFramePr>
          <p:cNvPr id="6" name="Table 5"/>
          <p:cNvGraphicFramePr>
            <a:graphicFrameLocks noGrp="1"/>
          </p:cNvGraphicFramePr>
          <p:nvPr/>
        </p:nvGraphicFramePr>
        <p:xfrm>
          <a:off x="377951" y="938940"/>
          <a:ext cx="8375905" cy="2801484"/>
        </p:xfrm>
        <a:graphic>
          <a:graphicData uri="http://schemas.openxmlformats.org/drawingml/2006/table">
            <a:tbl>
              <a:tblPr firstRow="1" bandRow="1">
                <a:tableStyleId>{5C22544A-7EE6-4342-B048-85BDC9FD1C3A}</a:tableStyleId>
              </a:tblPr>
              <a:tblGrid>
                <a:gridCol w="1877569"/>
                <a:gridCol w="6498336"/>
              </a:tblGrid>
              <a:tr h="475721">
                <a:tc>
                  <a:txBody>
                    <a:bodyPr/>
                    <a:lstStyle/>
                    <a:p>
                      <a:pPr algn="ctr" fontAlgn="ctr"/>
                      <a:r>
                        <a:rPr lang="en-US" sz="1400" b="1" dirty="0"/>
                        <a:t>Windows File System</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tr>
              <a:tr h="1214624">
                <a:tc>
                  <a:txBody>
                    <a:bodyPr/>
                    <a:lstStyle/>
                    <a:p>
                      <a:pPr fontAlgn="ctr"/>
                      <a:r>
                        <a:rPr lang="en-US" sz="1400" b="1" dirty="0"/>
                        <a:t>Extended File System (EXT)</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This file system is used with Linux-based computers.</a:t>
                      </a:r>
                      <a:endParaRPr lang="en-US" sz="1400" b="0" dirty="0"/>
                    </a:p>
                    <a:p>
                      <a:pPr marL="95250" indent="-95250" fontAlgn="ctr">
                        <a:buFont typeface="Arial" panose="020B0604020202020204"/>
                        <a:buChar char="•"/>
                      </a:pPr>
                      <a:r>
                        <a:rPr lang="en-US" sz="1400" b="0" dirty="0"/>
                        <a:t>Although it is not supported by Windows, Windows is able to read data from EXT partitions with special software.</a:t>
                      </a:r>
                      <a:endParaRPr lang="en-US" sz="1400" b="0" dirty="0"/>
                    </a:p>
                  </a:txBody>
                  <a:tcPr marL="47625" marR="47625" marT="47625" marB="47625" anchor="ctr"/>
                </a:tc>
              </a:tr>
              <a:tr h="1064890">
                <a:tc>
                  <a:txBody>
                    <a:bodyPr/>
                    <a:lstStyle/>
                    <a:p>
                      <a:pPr fontAlgn="ctr"/>
                      <a:r>
                        <a:rPr lang="en-US" sz="1400" b="1" dirty="0"/>
                        <a:t>New Technology File System (NTFS)</a:t>
                      </a:r>
                      <a:endParaRPr lang="en-US" sz="1400" b="0" dirty="0"/>
                    </a:p>
                  </a:txBody>
                  <a:tcPr marL="47625" marR="47625" marT="47625" marB="47625" anchor="ctr"/>
                </a:tc>
                <a:tc>
                  <a:txBody>
                    <a:bodyPr/>
                    <a:lstStyle/>
                    <a:p>
                      <a:pPr marL="95250" indent="-95250" fontAlgn="ctr">
                        <a:buFont typeface="Arial" panose="020B0604020202020204"/>
                        <a:buChar char="•"/>
                      </a:pPr>
                      <a:r>
                        <a:rPr lang="en-US" sz="1400" b="0" dirty="0"/>
                        <a:t>This is the most commonly used file system when installing Windows. All versions of Windows and Linux support NTFS.</a:t>
                      </a:r>
                      <a:endParaRPr lang="en-US" sz="1400" b="0" dirty="0"/>
                    </a:p>
                    <a:p>
                      <a:pPr marL="95250" indent="-95250" fontAlgn="ctr">
                        <a:buFont typeface="Arial" panose="020B0604020202020204"/>
                        <a:buChar char="•"/>
                      </a:pPr>
                      <a:r>
                        <a:rPr lang="en-US" sz="1400" b="0" dirty="0"/>
                        <a:t>Mac-OS X computers can only read an NTFS partition. They are able to write to an NTFS partition after installing special drivers.</a:t>
                      </a:r>
                      <a:endParaRPr lang="en-US" sz="1400"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noChangeArrowheads="1"/>
          </p:cNvSpPr>
          <p:nvPr>
            <p:ph type="title"/>
          </p:nvPr>
        </p:nvSpPr>
        <p:spPr>
          <a:xfrm>
            <a:off x="1" y="41394"/>
            <a:ext cx="9144000" cy="612812"/>
          </a:xfrm>
        </p:spPr>
        <p:txBody>
          <a:bodyPr/>
          <a:lstStyle/>
          <a:p>
            <a:pPr marL="97155" eaLnBrk="1" hangingPunct="1"/>
            <a:r>
              <a:rPr lang="en-US" dirty="0"/>
              <a:t>Module Objectives</a:t>
            </a:r>
            <a:endParaRPr lang="en-US" dirty="0"/>
          </a:p>
        </p:txBody>
      </p:sp>
      <p:sp>
        <p:nvSpPr>
          <p:cNvPr id="6147" name="Content Placeholder 3"/>
          <p:cNvSpPr>
            <a:spLocks noGrp="1" noChangeArrowheads="1"/>
          </p:cNvSpPr>
          <p:nvPr>
            <p:ph idx="1"/>
          </p:nvPr>
        </p:nvSpPr>
        <p:spPr>
          <a:xfrm>
            <a:off x="99461" y="654206"/>
            <a:ext cx="8731272" cy="827461"/>
          </a:xfrm>
        </p:spPr>
        <p:txBody>
          <a:bodyPr/>
          <a:lstStyle/>
          <a:p>
            <a:pPr marL="0" lvl="0" indent="0" defTabSz="914400" eaLnBrk="0" hangingPunct="0">
              <a:spcBef>
                <a:spcPct val="0"/>
              </a:spcBef>
              <a:spcAft>
                <a:spcPct val="0"/>
              </a:spcAft>
              <a:buClrTx/>
              <a:buSzTx/>
              <a:buNone/>
            </a:pPr>
            <a:r>
              <a:rPr lang="en-US" altLang="en-US" sz="1600" b="1" dirty="0">
                <a:ea typeface="Calibri" panose="020F0502020204030204" pitchFamily="34" charset="0"/>
                <a:cs typeface="Calibri" panose="020F0502020204030204" pitchFamily="34" charset="0"/>
              </a:rPr>
              <a:t>Module Title: </a:t>
            </a:r>
            <a:r>
              <a:rPr lang="en-US" sz="1600" dirty="0"/>
              <a:t>The Windows Operating System</a:t>
            </a:r>
            <a:endParaRPr lang="en-US" altLang="en-US" sz="1600" dirty="0">
              <a:ea typeface="Calibri" panose="020F0502020204030204" pitchFamily="34" charset="0"/>
              <a:cs typeface="Calibri" panose="020F0502020204030204" pitchFamily="34" charset="0"/>
            </a:endParaRPr>
          </a:p>
          <a:p>
            <a:pPr marL="0" lvl="0" indent="0" defTabSz="914400" eaLnBrk="0" hangingPunct="0">
              <a:spcBef>
                <a:spcPct val="0"/>
              </a:spcBef>
              <a:spcAft>
                <a:spcPct val="0"/>
              </a:spcAft>
              <a:buClrTx/>
              <a:buSzTx/>
              <a:buNone/>
            </a:pPr>
            <a:endParaRPr lang="en-US" altLang="en-US" sz="1600" dirty="0"/>
          </a:p>
          <a:p>
            <a:pPr marL="0" indent="0" defTabSz="914400" eaLnBrk="0" hangingPunct="0">
              <a:spcBef>
                <a:spcPct val="0"/>
              </a:spcBef>
              <a:spcAft>
                <a:spcPct val="0"/>
              </a:spcAft>
              <a:buClrTx/>
              <a:buSzTx/>
              <a:buNone/>
            </a:pPr>
            <a:r>
              <a:rPr lang="en-US" altLang="en-US" sz="1600" b="1" dirty="0">
                <a:ea typeface="Calibri" panose="020F0502020204030204" pitchFamily="34" charset="0"/>
                <a:cs typeface="Calibri" panose="020F0502020204030204" pitchFamily="34" charset="0"/>
              </a:rPr>
              <a:t>Module Objective</a:t>
            </a:r>
            <a:r>
              <a:rPr lang="en-US" altLang="en-US" sz="1600" dirty="0">
                <a:ea typeface="Calibri" panose="020F0502020204030204" pitchFamily="34" charset="0"/>
                <a:cs typeface="Calibri" panose="020F0502020204030204" pitchFamily="34" charset="0"/>
              </a:rPr>
              <a:t>: </a:t>
            </a:r>
            <a:r>
              <a:rPr lang="en-US" sz="1600" dirty="0"/>
              <a:t>Explain the security features of the Windows operating system.</a:t>
            </a:r>
            <a:endParaRPr lang="en-US" altLang="en-US" sz="1600" dirty="0">
              <a:latin typeface="Arial" panose="020B0604020202020204" pitchFamily="34" charset="0"/>
            </a:endParaRPr>
          </a:p>
          <a:p>
            <a:pPr marL="0" indent="0">
              <a:spcBef>
                <a:spcPct val="30000"/>
              </a:spcBef>
              <a:buNone/>
            </a:pPr>
            <a:endParaRPr lang="en-US" sz="1600" dirty="0"/>
          </a:p>
          <a:p>
            <a:pPr marL="89535" indent="0">
              <a:spcBef>
                <a:spcPct val="30000"/>
              </a:spcBef>
              <a:buNone/>
            </a:pPr>
            <a:endParaRPr lang="en-US" sz="1600" dirty="0"/>
          </a:p>
          <a:p>
            <a:pPr marL="89535" indent="0">
              <a:spcBef>
                <a:spcPct val="30000"/>
              </a:spcBef>
              <a:buNone/>
            </a:pPr>
            <a:endParaRPr lang="en-US" sz="1600" dirty="0"/>
          </a:p>
        </p:txBody>
      </p:sp>
      <p:graphicFrame>
        <p:nvGraphicFramePr>
          <p:cNvPr id="6" name="Table 5"/>
          <p:cNvGraphicFramePr>
            <a:graphicFrameLocks noGrp="1"/>
          </p:cNvGraphicFramePr>
          <p:nvPr/>
        </p:nvGraphicFramePr>
        <p:xfrm>
          <a:off x="898360" y="1714566"/>
          <a:ext cx="7098759" cy="1277344"/>
        </p:xfrm>
        <a:graphic>
          <a:graphicData uri="http://schemas.openxmlformats.org/drawingml/2006/table">
            <a:tbl>
              <a:tblPr firstRow="1" firstCol="1" bandRow="1">
                <a:tableStyleId>{5C22544A-7EE6-4342-B048-85BDC9FD1C3A}</a:tableStyleId>
              </a:tblPr>
              <a:tblGrid>
                <a:gridCol w="2917076"/>
                <a:gridCol w="4181683"/>
              </a:tblGrid>
              <a:tr h="224116">
                <a:tc>
                  <a:txBody>
                    <a:bodyPr/>
                    <a:lstStyle/>
                    <a:p>
                      <a:pPr marL="0" marR="0" algn="ctr">
                        <a:lnSpc>
                          <a:spcPct val="107000"/>
                        </a:lnSpc>
                        <a:spcBef>
                          <a:spcPts val="0"/>
                        </a:spcBef>
                        <a:spcAft>
                          <a:spcPts val="0"/>
                        </a:spcAft>
                      </a:pPr>
                      <a:r>
                        <a:rPr lang="en-US" sz="1100" dirty="0">
                          <a:effectLst/>
                          <a:latin typeface="+mn-lt"/>
                        </a:rPr>
                        <a:t>Topic Title</a:t>
                      </a:r>
                      <a:endParaRPr lang="en-US" sz="1100" dirty="0">
                        <a:effectLst/>
                        <a:latin typeface="+mn-lt"/>
                        <a:ea typeface="Calibri" panose="020F0502020204030204" pitchFamily="34" charset="0"/>
                        <a:cs typeface="Times New Roman" panose="02020603050405020304" pitchFamily="18" charset="0"/>
                      </a:endParaRPr>
                    </a:p>
                  </a:txBody>
                  <a:tcPr marL="60168" marR="60168" marT="0" marB="0"/>
                </a:tc>
                <a:tc>
                  <a:txBody>
                    <a:bodyPr/>
                    <a:lstStyle/>
                    <a:p>
                      <a:pPr marL="0" marR="0" algn="ctr">
                        <a:lnSpc>
                          <a:spcPct val="107000"/>
                        </a:lnSpc>
                        <a:spcBef>
                          <a:spcPts val="0"/>
                        </a:spcBef>
                        <a:spcAft>
                          <a:spcPts val="0"/>
                        </a:spcAft>
                      </a:pPr>
                      <a:r>
                        <a:rPr lang="en-US" sz="1100" dirty="0">
                          <a:effectLst/>
                          <a:latin typeface="+mn-lt"/>
                        </a:rPr>
                        <a:t>Topic Objective</a:t>
                      </a:r>
                      <a:endParaRPr lang="en-US" sz="1100" dirty="0">
                        <a:effectLst/>
                        <a:latin typeface="+mn-lt"/>
                        <a:ea typeface="Calibri" panose="020F0502020204030204" pitchFamily="34" charset="0"/>
                        <a:cs typeface="Times New Roman" panose="02020603050405020304" pitchFamily="18" charset="0"/>
                      </a:endParaRPr>
                    </a:p>
                  </a:txBody>
                  <a:tcPr marL="60168" marR="60168" marT="0" marB="0"/>
                </a:tc>
              </a:tr>
              <a:tr h="263724">
                <a:tc>
                  <a:txBody>
                    <a:bodyPr/>
                    <a:lstStyle/>
                    <a:p>
                      <a:pPr fontAlgn="ctr"/>
                      <a:r>
                        <a:rPr lang="en-US" sz="1100" b="1" dirty="0">
                          <a:latin typeface="+mn-lt"/>
                        </a:rPr>
                        <a:t>Windows History</a:t>
                      </a:r>
                      <a:endParaRPr lang="en-US" sz="1100" b="1" dirty="0">
                        <a:latin typeface="+mn-lt"/>
                      </a:endParaRPr>
                    </a:p>
                  </a:txBody>
                  <a:tcPr marL="47625" marR="47625" marT="47625" marB="47625" anchor="ctr"/>
                </a:tc>
                <a:tc>
                  <a:txBody>
                    <a:bodyPr/>
                    <a:lstStyle/>
                    <a:p>
                      <a:pPr fontAlgn="ctr"/>
                      <a:r>
                        <a:rPr lang="en-US" sz="1100" b="0" dirty="0">
                          <a:latin typeface="+mn-lt"/>
                        </a:rPr>
                        <a:t>Describe the history of the Windows Operating System.</a:t>
                      </a:r>
                      <a:endParaRPr lang="en-US" sz="1100" b="0" dirty="0">
                        <a:latin typeface="+mn-lt"/>
                      </a:endParaRPr>
                    </a:p>
                  </a:txBody>
                  <a:tcPr marL="47625" marR="47625" marT="47625" marB="47625" anchor="ctr"/>
                </a:tc>
              </a:tr>
              <a:tr h="263724">
                <a:tc>
                  <a:txBody>
                    <a:bodyPr/>
                    <a:lstStyle/>
                    <a:p>
                      <a:pPr fontAlgn="ctr"/>
                      <a:r>
                        <a:rPr lang="en-US" sz="1100" b="1" dirty="0">
                          <a:latin typeface="+mn-lt"/>
                        </a:rPr>
                        <a:t>Windows Architecture and Operations</a:t>
                      </a:r>
                      <a:endParaRPr lang="en-US" sz="1100" b="1" dirty="0">
                        <a:latin typeface="+mn-lt"/>
                      </a:endParaRPr>
                    </a:p>
                  </a:txBody>
                  <a:tcPr marL="47625" marR="47625" marT="47625" marB="47625" anchor="ctr"/>
                </a:tc>
                <a:tc>
                  <a:txBody>
                    <a:bodyPr/>
                    <a:lstStyle/>
                    <a:p>
                      <a:pPr fontAlgn="ctr"/>
                      <a:r>
                        <a:rPr lang="en-US" sz="1100" b="0" dirty="0">
                          <a:latin typeface="+mn-lt"/>
                        </a:rPr>
                        <a:t>Explain the architecture of Windows and its operation.</a:t>
                      </a:r>
                      <a:endParaRPr lang="en-US" sz="1100" b="0" dirty="0">
                        <a:latin typeface="+mn-lt"/>
                      </a:endParaRPr>
                    </a:p>
                  </a:txBody>
                  <a:tcPr marL="47625" marR="47625" marT="47625" marB="47625" anchor="ctr"/>
                </a:tc>
              </a:tr>
              <a:tr h="254659">
                <a:tc>
                  <a:txBody>
                    <a:bodyPr/>
                    <a:lstStyle/>
                    <a:p>
                      <a:pPr fontAlgn="ctr"/>
                      <a:r>
                        <a:rPr lang="en-US" sz="1100" b="1" dirty="0">
                          <a:latin typeface="+mn-lt"/>
                        </a:rPr>
                        <a:t>Windows Configuration and Monitoring</a:t>
                      </a:r>
                      <a:endParaRPr lang="en-US" sz="1100" b="1" dirty="0">
                        <a:latin typeface="+mn-lt"/>
                      </a:endParaRPr>
                    </a:p>
                  </a:txBody>
                  <a:tcPr marL="47625" marR="47625" marT="47625" marB="47625" anchor="ctr"/>
                </a:tc>
                <a:tc>
                  <a:txBody>
                    <a:bodyPr/>
                    <a:lstStyle/>
                    <a:p>
                      <a:pPr fontAlgn="ctr"/>
                      <a:r>
                        <a:rPr lang="en-US" sz="1100" b="0" dirty="0">
                          <a:latin typeface="+mn-lt"/>
                        </a:rPr>
                        <a:t>Explain how to configure and monitor Windows.</a:t>
                      </a:r>
                      <a:endParaRPr lang="en-US" sz="1100" b="0" dirty="0">
                        <a:latin typeface="+mn-lt"/>
                      </a:endParaRPr>
                    </a:p>
                  </a:txBody>
                  <a:tcPr marL="47625" marR="47625" marT="47625" marB="47625" anchor="ctr"/>
                </a:tc>
              </a:tr>
              <a:tr h="249911">
                <a:tc>
                  <a:txBody>
                    <a:bodyPr/>
                    <a:lstStyle/>
                    <a:p>
                      <a:pPr fontAlgn="ctr"/>
                      <a:r>
                        <a:rPr lang="en-US" sz="1100" b="1" dirty="0">
                          <a:latin typeface="+mn-lt"/>
                        </a:rPr>
                        <a:t>Windows Security</a:t>
                      </a:r>
                      <a:endParaRPr lang="en-US" sz="1100" b="1" dirty="0">
                        <a:latin typeface="+mn-lt"/>
                      </a:endParaRPr>
                    </a:p>
                  </a:txBody>
                  <a:tcPr marL="47625" marR="47625" marT="47625" marB="47625" anchor="ctr"/>
                </a:tc>
                <a:tc>
                  <a:txBody>
                    <a:bodyPr/>
                    <a:lstStyle/>
                    <a:p>
                      <a:pPr fontAlgn="ctr"/>
                      <a:r>
                        <a:rPr lang="en-US" sz="1100" b="0" dirty="0">
                          <a:latin typeface="+mn-lt"/>
                        </a:rPr>
                        <a:t>Explain how Windows can be kept secure.</a:t>
                      </a:r>
                      <a:endParaRPr lang="en-US" sz="1100" b="0" dirty="0">
                        <a:latin typeface="+mn-lt"/>
                      </a:endParaRPr>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File Systems (Contd.)</a:t>
            </a:r>
            <a:endParaRPr lang="en-US" dirty="0"/>
          </a:p>
        </p:txBody>
      </p:sp>
      <p:sp>
        <p:nvSpPr>
          <p:cNvPr id="4" name="Content Placeholder 3"/>
          <p:cNvSpPr>
            <a:spLocks noGrp="1"/>
          </p:cNvSpPr>
          <p:nvPr>
            <p:ph idx="1"/>
          </p:nvPr>
        </p:nvSpPr>
        <p:spPr>
          <a:xfrm>
            <a:off x="144065" y="798945"/>
            <a:ext cx="8853286" cy="2795156"/>
          </a:xfrm>
        </p:spPr>
        <p:txBody>
          <a:bodyPr/>
          <a:lstStyle/>
          <a:p>
            <a:pPr marL="0" indent="0">
              <a:buClrTx/>
              <a:buSzPct val="100000"/>
              <a:buNone/>
            </a:pPr>
            <a:r>
              <a:rPr lang="en-US" sz="1600" dirty="0"/>
              <a:t>NTFS formatting creates important structures on the disk for file storage, and tables for recording the locations of files:</a:t>
            </a:r>
            <a:endParaRPr lang="en-US" sz="1600" dirty="0"/>
          </a:p>
          <a:p>
            <a:pPr marL="352425" lvl="4" indent="-285750">
              <a:buFont typeface="Arial" panose="020B0604020202020204" pitchFamily="34" charset="0"/>
              <a:buChar char="•"/>
            </a:pPr>
            <a:r>
              <a:rPr lang="en-US" sz="1600" b="1" dirty="0">
                <a:solidFill>
                  <a:srgbClr val="000000"/>
                </a:solidFill>
              </a:rPr>
              <a:t>Partition Boot Sector:</a:t>
            </a:r>
            <a:r>
              <a:rPr lang="en-US" sz="1600" dirty="0">
                <a:solidFill>
                  <a:srgbClr val="000000"/>
                </a:solidFill>
              </a:rPr>
              <a:t> This is the first 16 sectors of the drive. It contains the location of the Master File Table (MFT). The last 16 sectors contain a copy of the boot sector.</a:t>
            </a:r>
            <a:endParaRPr lang="en-US" sz="1600" dirty="0">
              <a:solidFill>
                <a:srgbClr val="000000"/>
              </a:solidFill>
            </a:endParaRPr>
          </a:p>
          <a:p>
            <a:pPr marL="352425" lvl="4" indent="-285750">
              <a:buFont typeface="Arial" panose="020B0604020202020204" pitchFamily="34" charset="0"/>
              <a:buChar char="•"/>
            </a:pPr>
            <a:r>
              <a:rPr lang="en-US" sz="1600" b="1" dirty="0">
                <a:solidFill>
                  <a:srgbClr val="000000"/>
                </a:solidFill>
              </a:rPr>
              <a:t>Master File Table (MFT): </a:t>
            </a:r>
            <a:r>
              <a:rPr lang="en-US" sz="1600" dirty="0">
                <a:solidFill>
                  <a:srgbClr val="000000"/>
                </a:solidFill>
              </a:rPr>
              <a:t>This table contains the locations of all the files and directories on the partition, including file attributes such as security information and timestamps.</a:t>
            </a:r>
            <a:endParaRPr lang="en-US" sz="1600" dirty="0">
              <a:solidFill>
                <a:srgbClr val="000000"/>
              </a:solidFill>
            </a:endParaRPr>
          </a:p>
          <a:p>
            <a:pPr marL="352425" lvl="4" indent="-285750">
              <a:buFont typeface="Arial" panose="020B0604020202020204" pitchFamily="34" charset="0"/>
              <a:buChar char="•"/>
            </a:pPr>
            <a:r>
              <a:rPr lang="en-US" sz="1600" b="1" dirty="0">
                <a:solidFill>
                  <a:srgbClr val="000000"/>
                </a:solidFill>
              </a:rPr>
              <a:t>System Files: </a:t>
            </a:r>
            <a:r>
              <a:rPr lang="en-US" sz="1600" dirty="0">
                <a:solidFill>
                  <a:srgbClr val="000000"/>
                </a:solidFill>
              </a:rPr>
              <a:t>These are hidden files that store information about other volumes and file attributes.</a:t>
            </a:r>
            <a:endParaRPr lang="en-US" sz="1600" dirty="0">
              <a:solidFill>
                <a:srgbClr val="000000"/>
              </a:solidFill>
            </a:endParaRPr>
          </a:p>
          <a:p>
            <a:pPr marL="352425" lvl="4" indent="-285750">
              <a:buFont typeface="Arial" panose="020B0604020202020204" pitchFamily="34" charset="0"/>
              <a:buChar char="•"/>
            </a:pPr>
            <a:r>
              <a:rPr lang="en-US" sz="1600" b="1" dirty="0">
                <a:solidFill>
                  <a:srgbClr val="000000"/>
                </a:solidFill>
              </a:rPr>
              <a:t>File Area: </a:t>
            </a:r>
            <a:r>
              <a:rPr lang="en-US" sz="1600" dirty="0">
                <a:solidFill>
                  <a:srgbClr val="000000"/>
                </a:solidFill>
              </a:rPr>
              <a:t>The main area of the partition where files and directories are stored.  </a:t>
            </a:r>
            <a:endParaRPr lang="en-US" sz="1600" dirty="0">
              <a:solidFill>
                <a:srgbClr val="000000"/>
              </a:solidFill>
            </a:endParaRPr>
          </a:p>
          <a:p>
            <a:pPr marL="0" indent="0">
              <a:buNone/>
            </a:pPr>
            <a:endParaRPr lang="en-US" sz="1600" dirty="0"/>
          </a:p>
        </p:txBody>
      </p:sp>
      <p:sp>
        <p:nvSpPr>
          <p:cNvPr id="2" name="Content Placeholder 3"/>
          <p:cNvSpPr/>
          <p:nvPr/>
        </p:nvSpPr>
        <p:spPr>
          <a:xfrm>
            <a:off x="144065" y="3594101"/>
            <a:ext cx="8853286" cy="1077218"/>
          </a:xfrm>
          <a:prstGeom prst="rect">
            <a:avLst/>
          </a:prstGeom>
        </p:spPr>
        <p:txBody>
          <a:bodyPr wrap="square">
            <a:spAutoFit/>
          </a:bodyPr>
          <a:lstStyle/>
          <a:p>
            <a:pPr>
              <a:buClrTx/>
              <a:buSzPct val="100000"/>
            </a:pPr>
            <a:r>
              <a:rPr lang="en-US" sz="1600" b="1" i="1" dirty="0">
                <a:solidFill>
                  <a:srgbClr val="000000"/>
                </a:solidFill>
              </a:rPr>
              <a:t>Note:</a:t>
            </a:r>
            <a:r>
              <a:rPr lang="en-US" sz="1600" i="1" dirty="0">
                <a:solidFill>
                  <a:srgbClr val="000000"/>
                </a:solidFill>
              </a:rPr>
              <a:t> When formatting a partition, the previous data may still be recoverable because not all the data is completely removed. It is recommended to perform a secure wipe on a drive that is being reused. The secure wipe will write data to the entire drive multiple times to ensure there is no remaining data.</a:t>
            </a:r>
            <a:endParaRPr lang="en-US" sz="1600" i="1" dirty="0">
              <a:solidFill>
                <a:srgbClr val="000000"/>
              </a:solidFill>
            </a:endParaRPr>
          </a:p>
        </p:txBody>
      </p:sp>
    </p:spTree>
    <p:custDataLst>
      <p:tags r:id="rId1"/>
    </p:custData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Alternate Data Streams</a:t>
            </a:r>
            <a:endParaRPr lang="en-US" dirty="0"/>
          </a:p>
        </p:txBody>
      </p:sp>
      <p:sp>
        <p:nvSpPr>
          <p:cNvPr id="4" name="Content Placeholder 3"/>
          <p:cNvSpPr>
            <a:spLocks noGrp="1"/>
          </p:cNvSpPr>
          <p:nvPr>
            <p:ph idx="1"/>
          </p:nvPr>
        </p:nvSpPr>
        <p:spPr>
          <a:xfrm>
            <a:off x="146649" y="823328"/>
            <a:ext cx="4781503" cy="4320172"/>
          </a:xfrm>
        </p:spPr>
        <p:txBody>
          <a:bodyPr/>
          <a:lstStyle/>
          <a:p>
            <a:pPr>
              <a:spcBef>
                <a:spcPts val="300"/>
              </a:spcBef>
              <a:spcAft>
                <a:spcPts val="300"/>
              </a:spcAft>
              <a:buFont typeface="Arial" panose="020B0604020202020204" pitchFamily="34" charset="0"/>
              <a:buChar char="•"/>
            </a:pPr>
            <a:r>
              <a:rPr lang="en-US" sz="1600" dirty="0"/>
              <a:t>NTFS stores files as a series of attributes, such as the name of the file, or a timestamp.</a:t>
            </a:r>
            <a:endParaRPr lang="en-US" sz="1600" dirty="0"/>
          </a:p>
          <a:p>
            <a:pPr>
              <a:spcBef>
                <a:spcPts val="300"/>
              </a:spcBef>
              <a:spcAft>
                <a:spcPts val="300"/>
              </a:spcAft>
              <a:buFont typeface="Arial" panose="020B0604020202020204" pitchFamily="34" charset="0"/>
              <a:buChar char="•"/>
            </a:pPr>
            <a:r>
              <a:rPr lang="en-US" sz="1600" dirty="0"/>
              <a:t>The data which the file contains is stored in the attribute $DATA, and is known as a data stream. </a:t>
            </a:r>
            <a:endParaRPr lang="en-US" sz="1600" dirty="0"/>
          </a:p>
          <a:p>
            <a:pPr>
              <a:spcBef>
                <a:spcPts val="300"/>
              </a:spcBef>
              <a:spcAft>
                <a:spcPts val="300"/>
              </a:spcAft>
              <a:buFont typeface="Arial" panose="020B0604020202020204" pitchFamily="34" charset="0"/>
              <a:buChar char="•"/>
            </a:pPr>
            <a:r>
              <a:rPr lang="en-US" sz="1600" dirty="0"/>
              <a:t>By using NTFS, Alternate Data Streams (ADSs) can be connected to the file.</a:t>
            </a:r>
            <a:endParaRPr lang="en-US" sz="1600" dirty="0"/>
          </a:p>
          <a:p>
            <a:pPr>
              <a:spcBef>
                <a:spcPts val="300"/>
              </a:spcBef>
              <a:spcAft>
                <a:spcPts val="300"/>
              </a:spcAft>
              <a:buFont typeface="Arial" panose="020B0604020202020204" pitchFamily="34" charset="0"/>
              <a:buChar char="•"/>
            </a:pPr>
            <a:r>
              <a:rPr lang="en-US" sz="1600" dirty="0"/>
              <a:t>An attacker could store malicious code within an ADS that can then be called from a  different file.</a:t>
            </a:r>
            <a:endParaRPr lang="en-US" sz="1600" dirty="0"/>
          </a:p>
          <a:p>
            <a:pPr>
              <a:spcBef>
                <a:spcPts val="300"/>
              </a:spcBef>
              <a:spcAft>
                <a:spcPts val="300"/>
              </a:spcAft>
              <a:buFont typeface="Arial" panose="020B0604020202020204" pitchFamily="34" charset="0"/>
              <a:buChar char="•"/>
            </a:pPr>
            <a:r>
              <a:rPr lang="en-US" sz="1600" dirty="0"/>
              <a:t>In the NTFS file system, a file with an ADS is identified after the filename and a colon, for example, </a:t>
            </a:r>
            <a:r>
              <a:rPr lang="en-US" sz="1600" b="1" dirty="0"/>
              <a:t>Testfile.txt:ADS</a:t>
            </a:r>
            <a:r>
              <a:rPr lang="en-US" sz="1600" dirty="0"/>
              <a:t>. This filename indicates an ADS called ADS is associated with the file called </a:t>
            </a:r>
            <a:r>
              <a:rPr lang="en-US" sz="1600" b="1" dirty="0"/>
              <a:t>Testfile.txt</a:t>
            </a:r>
            <a:r>
              <a:rPr lang="en-US" sz="1600" dirty="0"/>
              <a:t>.</a:t>
            </a:r>
            <a:endParaRPr lang="en-US" sz="1600" dirty="0"/>
          </a:p>
        </p:txBody>
      </p:sp>
      <p:pic>
        <p:nvPicPr>
          <p:cNvPr id="3" name="Picture 2"/>
          <p:cNvPicPr>
            <a:picLocks noChangeAspect="1"/>
          </p:cNvPicPr>
          <p:nvPr/>
        </p:nvPicPr>
        <p:blipFill>
          <a:blip r:embed="rId1"/>
          <a:stretch>
            <a:fillRect/>
          </a:stretch>
        </p:blipFill>
        <p:spPr>
          <a:xfrm>
            <a:off x="4825492" y="827596"/>
            <a:ext cx="4184051" cy="3951604"/>
          </a:xfrm>
          <a:prstGeom prst="rect">
            <a:avLst/>
          </a:prstGeom>
        </p:spPr>
      </p:pic>
    </p:spTree>
    <p:custDataLst>
      <p:tags r:id="rId2"/>
    </p:custData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Boot Process</a:t>
            </a:r>
            <a:endParaRPr lang="en-US" dirty="0"/>
          </a:p>
        </p:txBody>
      </p:sp>
      <p:sp>
        <p:nvSpPr>
          <p:cNvPr id="4" name="Content Placeholder 3"/>
          <p:cNvSpPr>
            <a:spLocks noGrp="1"/>
          </p:cNvSpPr>
          <p:nvPr>
            <p:ph idx="1"/>
          </p:nvPr>
        </p:nvSpPr>
        <p:spPr>
          <a:xfrm>
            <a:off x="0" y="798943"/>
            <a:ext cx="4432079" cy="4303163"/>
          </a:xfrm>
        </p:spPr>
        <p:txBody>
          <a:bodyPr/>
          <a:lstStyle/>
          <a:p>
            <a:pPr>
              <a:buClrTx/>
              <a:buSzPct val="100000"/>
              <a:buFont typeface="Arial" panose="020B0604020202020204" pitchFamily="34" charset="0"/>
              <a:buChar char="•"/>
            </a:pPr>
            <a:r>
              <a:rPr lang="en-US" dirty="0"/>
              <a:t>Many actions occur between the power button is pressed and Windows is fully loaded. This is the Windows Boot process. Two types of computer firmware exist:</a:t>
            </a:r>
            <a:endParaRPr lang="en-US" dirty="0"/>
          </a:p>
          <a:p>
            <a:pPr lvl="1">
              <a:buFont typeface="Arial" panose="020B0604020202020204" pitchFamily="34" charset="0"/>
              <a:buChar char="•"/>
            </a:pPr>
            <a:r>
              <a:rPr lang="en-US" sz="1500" b="1" dirty="0">
                <a:solidFill>
                  <a:srgbClr val="000000"/>
                </a:solidFill>
              </a:rPr>
              <a:t>Basic Input-Output System (BIOS): </a:t>
            </a:r>
            <a:r>
              <a:rPr lang="en-US" sz="1500" dirty="0">
                <a:solidFill>
                  <a:srgbClr val="000000"/>
                </a:solidFill>
              </a:rPr>
              <a:t>T</a:t>
            </a:r>
            <a:r>
              <a:rPr lang="en-US" sz="1500" dirty="0"/>
              <a:t>he process begins with the BIOS initialization phase in which the hardware devices are initialized and a POST is performed. When the system disk is discovered, the POST ends and looks for the master boot record (MBR).The BIOS executes the MBR code and the operating system starts to load.</a:t>
            </a:r>
            <a:endParaRPr lang="en-US" sz="1500" dirty="0"/>
          </a:p>
          <a:p>
            <a:pPr lvl="1">
              <a:buFont typeface="Arial" panose="020B0604020202020204" pitchFamily="34" charset="0"/>
              <a:buChar char="•"/>
            </a:pPr>
            <a:r>
              <a:rPr lang="en-US" sz="1500" b="1" dirty="0">
                <a:solidFill>
                  <a:srgbClr val="000000"/>
                </a:solidFill>
              </a:rPr>
              <a:t>Unified Extensible Firmware Interface (UEFI): </a:t>
            </a:r>
            <a:r>
              <a:rPr lang="en-US" sz="1500" dirty="0"/>
              <a:t>UEFI firmware boots by loading EFI program files (.</a:t>
            </a:r>
            <a:r>
              <a:rPr lang="en-US" sz="1500" dirty="0" err="1"/>
              <a:t>efi</a:t>
            </a:r>
            <a:r>
              <a:rPr lang="en-US" sz="1500" dirty="0"/>
              <a:t>) stored in a special disk partition, known as the EFI System Partition (ESP).</a:t>
            </a:r>
            <a:endParaRPr lang="en-US" sz="1500" dirty="0"/>
          </a:p>
          <a:p>
            <a:pPr>
              <a:buFont typeface="Arial" panose="020B0604020202020204" pitchFamily="34" charset="0"/>
              <a:buChar char="•"/>
            </a:pPr>
            <a:endParaRPr lang="en-US" dirty="0"/>
          </a:p>
        </p:txBody>
      </p:sp>
      <p:pic>
        <p:nvPicPr>
          <p:cNvPr id="5" name="Picture 4"/>
          <p:cNvPicPr>
            <a:picLocks noChangeAspect="1"/>
          </p:cNvPicPr>
          <p:nvPr/>
        </p:nvPicPr>
        <p:blipFill>
          <a:blip r:embed="rId1"/>
          <a:stretch>
            <a:fillRect/>
          </a:stretch>
        </p:blipFill>
        <p:spPr>
          <a:xfrm>
            <a:off x="4432079" y="1055027"/>
            <a:ext cx="4589515" cy="324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br>
              <a:rPr lang="en-US" altLang="en-US" dirty="0"/>
            </a:br>
            <a:r>
              <a:rPr lang="en-US" dirty="0"/>
              <a:t>Windows Boot Process (Contd.)</a:t>
            </a:r>
            <a:endParaRPr lang="en-US" dirty="0"/>
          </a:p>
        </p:txBody>
      </p:sp>
      <p:sp>
        <p:nvSpPr>
          <p:cNvPr id="4" name="Content Placeholder 3"/>
          <p:cNvSpPr>
            <a:spLocks noGrp="1"/>
          </p:cNvSpPr>
          <p:nvPr>
            <p:ph idx="1"/>
          </p:nvPr>
        </p:nvSpPr>
        <p:spPr>
          <a:xfrm>
            <a:off x="145357" y="790574"/>
            <a:ext cx="8998642" cy="3745760"/>
          </a:xfrm>
        </p:spPr>
        <p:txBody>
          <a:bodyPr/>
          <a:lstStyle/>
          <a:p>
            <a:pPr>
              <a:buClrTx/>
              <a:buSzPct val="100000"/>
              <a:buFont typeface="Arial" panose="020B0604020202020204" pitchFamily="34" charset="0"/>
              <a:buChar char="•"/>
            </a:pPr>
            <a:r>
              <a:rPr lang="en-US" sz="1600" dirty="0"/>
              <a:t>Whether the firmware is BIOS or UEFI, after a valid Windows installation is located, the </a:t>
            </a:r>
            <a:r>
              <a:rPr lang="en-US" sz="1600" b="1" dirty="0"/>
              <a:t>Bootmgr.exe</a:t>
            </a:r>
            <a:r>
              <a:rPr lang="en-US" sz="1600" dirty="0"/>
              <a:t> file is run. </a:t>
            </a:r>
            <a:endParaRPr lang="en-US" sz="1600" dirty="0"/>
          </a:p>
          <a:p>
            <a:pPr>
              <a:buClrTx/>
              <a:buSzPct val="100000"/>
              <a:buFont typeface="Arial" panose="020B0604020202020204" pitchFamily="34" charset="0"/>
              <a:buChar char="•"/>
            </a:pPr>
            <a:r>
              <a:rPr lang="en-US" sz="1600" b="1" dirty="0"/>
              <a:t>Bootmgr.exe</a:t>
            </a:r>
            <a:r>
              <a:rPr lang="en-US" sz="1600" dirty="0"/>
              <a:t> reads the Boot Configuration Database (BCD). </a:t>
            </a:r>
            <a:endParaRPr lang="en-US" sz="1600" dirty="0"/>
          </a:p>
          <a:p>
            <a:pPr>
              <a:buClrTx/>
              <a:buSzPct val="100000"/>
              <a:buFont typeface="Arial" panose="020B0604020202020204" pitchFamily="34" charset="0"/>
              <a:buChar char="•"/>
            </a:pPr>
            <a:r>
              <a:rPr lang="en-US" sz="1600" dirty="0"/>
              <a:t>If the computer is coming out of hibernation, the boot process continues with </a:t>
            </a:r>
            <a:r>
              <a:rPr lang="en-US" sz="1600" b="1" dirty="0"/>
              <a:t>Winresume.exe</a:t>
            </a:r>
            <a:r>
              <a:rPr lang="en-US" sz="1600" dirty="0"/>
              <a:t>. </a:t>
            </a:r>
            <a:endParaRPr lang="en-US" sz="1600" dirty="0"/>
          </a:p>
          <a:p>
            <a:pPr>
              <a:buClrTx/>
              <a:buSzPct val="100000"/>
              <a:buFont typeface="Arial" panose="020B0604020202020204" pitchFamily="34" charset="0"/>
              <a:buChar char="•"/>
            </a:pPr>
            <a:r>
              <a:rPr lang="en-US" sz="1600" dirty="0"/>
              <a:t>If the computer is being booted from a cold start, then the </a:t>
            </a:r>
            <a:r>
              <a:rPr lang="en-US" sz="1600" b="1" dirty="0"/>
              <a:t>Winload.exe</a:t>
            </a:r>
            <a:r>
              <a:rPr lang="en-US" sz="1600" dirty="0"/>
              <a:t> file is loaded.</a:t>
            </a:r>
            <a:endParaRPr lang="en-US" sz="1600" dirty="0"/>
          </a:p>
          <a:p>
            <a:pPr>
              <a:buClrTx/>
              <a:buSzPct val="100000"/>
              <a:buFont typeface="Arial" panose="020B0604020202020204" pitchFamily="34" charset="0"/>
              <a:buChar char="•"/>
            </a:pPr>
            <a:r>
              <a:rPr lang="en-US" sz="1600" b="1" dirty="0"/>
              <a:t>Winload.exe</a:t>
            </a:r>
            <a:r>
              <a:rPr lang="en-US" sz="1600" dirty="0"/>
              <a:t> also uses Kernel Mode Code Signing (KMCS) to make sure that all drivers are digitally signed.</a:t>
            </a:r>
            <a:endParaRPr lang="en-US" sz="1600" dirty="0"/>
          </a:p>
          <a:p>
            <a:pPr>
              <a:buClrTx/>
              <a:buSzPct val="100000"/>
              <a:buFont typeface="Arial" panose="020B0604020202020204" pitchFamily="34" charset="0"/>
              <a:buChar char="•"/>
            </a:pPr>
            <a:r>
              <a:rPr lang="en-US" sz="1600" dirty="0"/>
              <a:t>After the drivers have been examined, </a:t>
            </a:r>
            <a:r>
              <a:rPr lang="en-US" sz="1600" b="1" dirty="0"/>
              <a:t>Winload.exe</a:t>
            </a:r>
            <a:r>
              <a:rPr lang="en-US" sz="1600" dirty="0"/>
              <a:t> runs </a:t>
            </a:r>
            <a:r>
              <a:rPr lang="en-US" sz="1600" b="1" dirty="0"/>
              <a:t>Ntoskrnl.exe</a:t>
            </a:r>
            <a:r>
              <a:rPr lang="en-US" sz="1600" dirty="0"/>
              <a:t> that starts the Windows kernel and sets up the HAL.</a:t>
            </a:r>
            <a:endParaRPr lang="en-US" sz="1600" dirty="0"/>
          </a:p>
          <a:p>
            <a:pPr>
              <a:buClrTx/>
              <a:buSzPct val="100000"/>
              <a:buFont typeface="Arial" panose="020B0604020202020204" pitchFamily="34" charset="0"/>
              <a:buChar char="•"/>
            </a:pPr>
            <a:endParaRPr lang="en-US" sz="1600" dirty="0"/>
          </a:p>
          <a:p>
            <a:pPr>
              <a:buClrTx/>
              <a:buSzPct val="100000"/>
              <a:buFont typeface="Arial" panose="020B0604020202020204" pitchFamily="34" charset="0"/>
              <a:buChar char="•"/>
            </a:pPr>
            <a:endParaRPr lang="en-US" sz="1600" dirty="0"/>
          </a:p>
        </p:txBody>
      </p:sp>
      <p:sp>
        <p:nvSpPr>
          <p:cNvPr id="5" name="Content Placeholder 3"/>
          <p:cNvSpPr/>
          <p:nvPr/>
        </p:nvSpPr>
        <p:spPr>
          <a:xfrm>
            <a:off x="290713" y="3951559"/>
            <a:ext cx="8853286" cy="584775"/>
          </a:xfrm>
          <a:prstGeom prst="rect">
            <a:avLst/>
          </a:prstGeom>
        </p:spPr>
        <p:txBody>
          <a:bodyPr wrap="square">
            <a:spAutoFit/>
          </a:bodyPr>
          <a:lstStyle/>
          <a:p>
            <a:pPr>
              <a:buClrTx/>
              <a:buSzPct val="100000"/>
            </a:pPr>
            <a:r>
              <a:rPr lang="en-US" sz="1600" b="1" i="1" dirty="0">
                <a:solidFill>
                  <a:srgbClr val="000000"/>
                </a:solidFill>
              </a:rPr>
              <a:t>Note:</a:t>
            </a:r>
            <a:r>
              <a:rPr lang="en-US" sz="1600" i="1" dirty="0">
                <a:solidFill>
                  <a:srgbClr val="000000"/>
                </a:solidFill>
              </a:rPr>
              <a:t> A computer that uses UEFI stores boot code in the firmware. This helps to increase the security of the computer at boot time because the computer goes directly into protected mode.</a:t>
            </a:r>
            <a:endParaRPr lang="en-US" sz="1600" i="1" dirty="0">
              <a:solidFill>
                <a:srgbClr val="000000"/>
              </a:solidFill>
            </a:endParaRPr>
          </a:p>
        </p:txBody>
      </p:sp>
    </p:spTree>
    <p:custDataLst>
      <p:tags r:id="rId1"/>
    </p:custData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br>
              <a:rPr lang="en-US" altLang="en-US" dirty="0"/>
            </a:br>
            <a:r>
              <a:rPr lang="en-US" dirty="0"/>
              <a:t>Windows Startup</a:t>
            </a:r>
            <a:endParaRPr lang="en-US" dirty="0"/>
          </a:p>
        </p:txBody>
      </p:sp>
      <p:sp>
        <p:nvSpPr>
          <p:cNvPr id="4" name="Content Placeholder 3"/>
          <p:cNvSpPr>
            <a:spLocks noGrp="1"/>
          </p:cNvSpPr>
          <p:nvPr>
            <p:ph idx="1"/>
          </p:nvPr>
        </p:nvSpPr>
        <p:spPr>
          <a:xfrm>
            <a:off x="144064" y="737984"/>
            <a:ext cx="8999935" cy="4248544"/>
          </a:xfrm>
        </p:spPr>
        <p:txBody>
          <a:bodyPr/>
          <a:lstStyle/>
          <a:p>
            <a:pPr>
              <a:buFont typeface="Arial" panose="020B0604020202020204" pitchFamily="34" charset="0"/>
              <a:buChar char="•"/>
            </a:pPr>
            <a:r>
              <a:rPr lang="en-US" sz="1600" dirty="0"/>
              <a:t>There are two important registry items that are used to automatically start applications and services:</a:t>
            </a:r>
            <a:endParaRPr lang="en-US" sz="1600" dirty="0"/>
          </a:p>
          <a:p>
            <a:pPr lvl="1"/>
            <a:r>
              <a:rPr lang="en-US" sz="1600" b="1" dirty="0"/>
              <a:t>HKEY_LOCAL_MACHINE - </a:t>
            </a:r>
            <a:r>
              <a:rPr lang="en-US" sz="1600" dirty="0"/>
              <a:t>Several aspects of Windows configuration are stored in this key, including information about services that start with each boot.</a:t>
            </a:r>
            <a:endParaRPr lang="en-US" sz="1600" dirty="0"/>
          </a:p>
          <a:p>
            <a:pPr lvl="1"/>
            <a:r>
              <a:rPr lang="en-US" sz="1600" b="1" dirty="0"/>
              <a:t>HKEY_CURRENT_USER</a:t>
            </a:r>
            <a:r>
              <a:rPr lang="en-US" sz="1600" dirty="0"/>
              <a:t> - Several aspects related to the logged in user are stored in this key, including information about services that start only when the user logs on to the computer.</a:t>
            </a:r>
            <a:endParaRPr lang="en-US" sz="1600" b="1" dirty="0"/>
          </a:p>
          <a:p>
            <a:pPr>
              <a:buFont typeface="Arial" panose="020B0604020202020204" pitchFamily="34" charset="0"/>
              <a:buChar char="•"/>
            </a:pPr>
            <a:r>
              <a:rPr lang="en-US" sz="1600" dirty="0"/>
              <a:t>Different entries in these registry locations define which services and applications will start, as indicated by their entry type.</a:t>
            </a:r>
            <a:endParaRPr lang="en-US" sz="1600" dirty="0"/>
          </a:p>
          <a:p>
            <a:pPr>
              <a:buFont typeface="Arial" panose="020B0604020202020204" pitchFamily="34" charset="0"/>
              <a:buChar char="•"/>
            </a:pPr>
            <a:r>
              <a:rPr lang="en-US" sz="1600" dirty="0"/>
              <a:t>These types include Run, </a:t>
            </a:r>
            <a:r>
              <a:rPr lang="en-US" sz="1600" dirty="0" err="1"/>
              <a:t>RunOnce</a:t>
            </a:r>
            <a:r>
              <a:rPr lang="en-US" sz="1600" dirty="0"/>
              <a:t>, </a:t>
            </a:r>
            <a:r>
              <a:rPr lang="en-US" sz="1600" dirty="0" err="1"/>
              <a:t>RunServices</a:t>
            </a:r>
            <a:r>
              <a:rPr lang="en-US" sz="1600" dirty="0"/>
              <a:t>, </a:t>
            </a:r>
            <a:r>
              <a:rPr lang="en-US" sz="1600" dirty="0" err="1"/>
              <a:t>RunServicesOnce</a:t>
            </a:r>
            <a:r>
              <a:rPr lang="en-US" sz="1600" dirty="0"/>
              <a:t>, and </a:t>
            </a:r>
            <a:r>
              <a:rPr lang="en-US" sz="1600" dirty="0" err="1"/>
              <a:t>Userinit</a:t>
            </a:r>
            <a:r>
              <a:rPr lang="en-US" sz="1600" dirty="0"/>
              <a:t>. These entries can be manually entered into the registry, but it is much safer to use the </a:t>
            </a:r>
            <a:r>
              <a:rPr lang="en-US" sz="1600" b="1" dirty="0"/>
              <a:t>Msconfig.exe</a:t>
            </a:r>
            <a:r>
              <a:rPr lang="en-US" sz="1600" dirty="0"/>
              <a:t> tool. </a:t>
            </a:r>
            <a:endParaRPr lang="en-US" sz="1600" dirty="0"/>
          </a:p>
          <a:p>
            <a:pPr>
              <a:buFont typeface="Arial" panose="020B0604020202020204" pitchFamily="34" charset="0"/>
              <a:buChar char="•"/>
            </a:pPr>
            <a:r>
              <a:rPr lang="en-US" sz="1600" dirty="0"/>
              <a:t>The </a:t>
            </a:r>
            <a:r>
              <a:rPr lang="en-US" sz="1600" dirty="0" err="1"/>
              <a:t>Msconfig</a:t>
            </a:r>
            <a:r>
              <a:rPr lang="en-US" sz="1600" dirty="0"/>
              <a:t> tool is used to view and change all of the start-up options for the computer. It opens the System Configuration window. </a:t>
            </a:r>
            <a:endParaRPr lang="en-US" sz="1600" dirty="0"/>
          </a:p>
        </p:txBody>
      </p:sp>
    </p:spTree>
    <p:custDataLst>
      <p:tags r:id="rId1"/>
    </p:custData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br>
              <a:rPr lang="en-US" altLang="en-US" dirty="0"/>
            </a:br>
            <a:r>
              <a:rPr lang="en-US" dirty="0"/>
              <a:t>Windows Startup (Contd.)</a:t>
            </a:r>
            <a:endParaRPr lang="en-US" dirty="0"/>
          </a:p>
        </p:txBody>
      </p:sp>
      <p:sp>
        <p:nvSpPr>
          <p:cNvPr id="4" name="Content Placeholder 3"/>
          <p:cNvSpPr>
            <a:spLocks noGrp="1"/>
          </p:cNvSpPr>
          <p:nvPr>
            <p:ph idx="1"/>
          </p:nvPr>
        </p:nvSpPr>
        <p:spPr>
          <a:xfrm>
            <a:off x="0" y="768832"/>
            <a:ext cx="5939743" cy="387387"/>
          </a:xfrm>
        </p:spPr>
        <p:txBody>
          <a:bodyPr/>
          <a:lstStyle/>
          <a:p>
            <a:pPr>
              <a:buNone/>
            </a:pPr>
            <a:r>
              <a:rPr lang="en-US" sz="1600" dirty="0"/>
              <a:t>There are five tabs that contain the configuration options.</a:t>
            </a:r>
            <a:endParaRPr lang="en-US" sz="1600" dirty="0"/>
          </a:p>
          <a:p>
            <a:pPr marL="355600" lvl="2" indent="0">
              <a:buNone/>
            </a:pPr>
            <a:endParaRPr lang="en-US" sz="1600" b="1" dirty="0"/>
          </a:p>
        </p:txBody>
      </p:sp>
      <p:sp>
        <p:nvSpPr>
          <p:cNvPr id="3" name="Content Placeholder 3"/>
          <p:cNvSpPr/>
          <p:nvPr/>
        </p:nvSpPr>
        <p:spPr>
          <a:xfrm>
            <a:off x="107489" y="1186331"/>
            <a:ext cx="3436888" cy="2554545"/>
          </a:xfrm>
          <a:prstGeom prst="rect">
            <a:avLst/>
          </a:prstGeom>
        </p:spPr>
        <p:txBody>
          <a:bodyPr wrap="square">
            <a:spAutoFit/>
          </a:bodyPr>
          <a:lstStyle/>
          <a:p>
            <a:pPr>
              <a:buNone/>
            </a:pPr>
            <a:r>
              <a:rPr lang="en-US" sz="1600" b="1" dirty="0">
                <a:solidFill>
                  <a:srgbClr val="000000"/>
                </a:solidFill>
                <a:latin typeface="+mn-lt"/>
              </a:rPr>
              <a:t>General</a:t>
            </a:r>
            <a:endParaRPr lang="en-US" sz="1600" b="1" dirty="0">
              <a:solidFill>
                <a:srgbClr val="000000"/>
              </a:solidFill>
              <a:latin typeface="+mn-lt"/>
            </a:endParaRPr>
          </a:p>
          <a:p>
            <a:pPr>
              <a:buNone/>
            </a:pPr>
            <a:endParaRPr lang="en-US" sz="1600" b="1" dirty="0">
              <a:solidFill>
                <a:srgbClr val="000000"/>
              </a:solidFill>
              <a:latin typeface="+mn-lt"/>
            </a:endParaRPr>
          </a:p>
          <a:p>
            <a:pPr>
              <a:buClrTx/>
              <a:buSzPct val="100000"/>
            </a:pPr>
            <a:r>
              <a:rPr lang="en-US" sz="1600" dirty="0">
                <a:solidFill>
                  <a:srgbClr val="000000"/>
                </a:solidFill>
                <a:latin typeface="+mn-lt"/>
              </a:rPr>
              <a:t>Three different startup types can be chosen here:</a:t>
            </a:r>
            <a:endParaRPr lang="en-US" sz="1600" dirty="0">
              <a:solidFill>
                <a:srgbClr val="000000"/>
              </a:solidFill>
              <a:latin typeface="+mn-lt"/>
            </a:endParaRPr>
          </a:p>
          <a:p>
            <a:pPr marL="285750" indent="-285750">
              <a:buClrTx/>
              <a:buSzPct val="100000"/>
              <a:buFont typeface="Arial" panose="020B0604020202020204" pitchFamily="34" charset="0"/>
              <a:buChar char="•"/>
            </a:pPr>
            <a:r>
              <a:rPr lang="en-US" sz="1600" dirty="0">
                <a:solidFill>
                  <a:srgbClr val="000000"/>
                </a:solidFill>
                <a:latin typeface="+mn-lt"/>
              </a:rPr>
              <a:t>Normal loads all drivers and services. </a:t>
            </a:r>
            <a:endParaRPr lang="en-US" sz="1600" dirty="0">
              <a:solidFill>
                <a:srgbClr val="000000"/>
              </a:solidFill>
              <a:latin typeface="+mn-lt"/>
            </a:endParaRPr>
          </a:p>
          <a:p>
            <a:pPr marL="285750" indent="-285750">
              <a:buClrTx/>
              <a:buSzPct val="100000"/>
              <a:buFont typeface="Arial" panose="020B0604020202020204" pitchFamily="34" charset="0"/>
              <a:buChar char="•"/>
            </a:pPr>
            <a:r>
              <a:rPr lang="en-US" sz="1600" dirty="0">
                <a:solidFill>
                  <a:srgbClr val="000000"/>
                </a:solidFill>
                <a:latin typeface="+mn-lt"/>
              </a:rPr>
              <a:t>Diagnostic loads only basic drivers and services.</a:t>
            </a:r>
            <a:endParaRPr lang="en-US" sz="1600" dirty="0">
              <a:solidFill>
                <a:srgbClr val="000000"/>
              </a:solidFill>
              <a:latin typeface="+mn-lt"/>
            </a:endParaRPr>
          </a:p>
          <a:p>
            <a:pPr marL="285750" indent="-285750">
              <a:buClrTx/>
              <a:buSzPct val="100000"/>
              <a:buFont typeface="Arial" panose="020B0604020202020204" pitchFamily="34" charset="0"/>
              <a:buChar char="•"/>
            </a:pPr>
            <a:r>
              <a:rPr lang="en-US" sz="1600" dirty="0">
                <a:solidFill>
                  <a:srgbClr val="000000"/>
                </a:solidFill>
                <a:latin typeface="+mn-lt"/>
              </a:rPr>
              <a:t>Selective allows the user to choose what to load on startup.</a:t>
            </a:r>
            <a:r>
              <a:rPr lang="en-US" sz="1600" b="1" dirty="0">
                <a:solidFill>
                  <a:srgbClr val="000000"/>
                </a:solidFill>
                <a:latin typeface="+mn-lt"/>
              </a:rPr>
              <a:t> </a:t>
            </a:r>
            <a:endParaRPr lang="en-US" sz="1600" b="1" dirty="0">
              <a:solidFill>
                <a:srgbClr val="000000"/>
              </a:solidFill>
              <a:latin typeface="+mn-lt"/>
            </a:endParaRPr>
          </a:p>
        </p:txBody>
      </p:sp>
      <p:pic>
        <p:nvPicPr>
          <p:cNvPr id="2" name="Picture 1"/>
          <p:cNvPicPr>
            <a:picLocks noChangeAspect="1"/>
          </p:cNvPicPr>
          <p:nvPr/>
        </p:nvPicPr>
        <p:blipFill>
          <a:blip r:embed="rId1"/>
          <a:stretch>
            <a:fillRect/>
          </a:stretch>
        </p:blipFill>
        <p:spPr>
          <a:xfrm>
            <a:off x="3544377" y="1186331"/>
            <a:ext cx="5455558"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Windows Architecture and Operations</a:t>
            </a:r>
            <a:br>
              <a:rPr lang="en-US" altLang="en-US" dirty="0"/>
            </a:br>
            <a:r>
              <a:rPr lang="en-US" dirty="0"/>
              <a:t>Windows Startup (Contd.)</a:t>
            </a:r>
            <a:endParaRPr lang="en-US" dirty="0"/>
          </a:p>
        </p:txBody>
      </p:sp>
      <p:sp>
        <p:nvSpPr>
          <p:cNvPr id="4" name="Content Placeholder 3"/>
          <p:cNvSpPr>
            <a:spLocks noGrp="1"/>
          </p:cNvSpPr>
          <p:nvPr>
            <p:ph idx="1"/>
          </p:nvPr>
        </p:nvSpPr>
        <p:spPr>
          <a:xfrm>
            <a:off x="144065" y="798944"/>
            <a:ext cx="3443314" cy="4155319"/>
          </a:xfrm>
        </p:spPr>
        <p:txBody>
          <a:bodyPr/>
          <a:lstStyle/>
          <a:p>
            <a:pPr marL="177800" indent="-177800">
              <a:buNone/>
            </a:pPr>
            <a:r>
              <a:rPr lang="en-US" sz="1600" b="1" dirty="0"/>
              <a:t>Boot</a:t>
            </a:r>
            <a:endParaRPr lang="en-US" sz="1600" b="1" dirty="0"/>
          </a:p>
          <a:p>
            <a:pPr marL="177800" indent="-177800">
              <a:buClrTx/>
              <a:buSzPct val="100000"/>
              <a:buFont typeface="Arial" panose="020B0604020202020204" pitchFamily="34" charset="0"/>
              <a:buChar char="•"/>
            </a:pPr>
            <a:r>
              <a:rPr lang="en-US" sz="1600" dirty="0"/>
              <a:t>Any installed operating system can be chosen here to start.                                   </a:t>
            </a:r>
            <a:endParaRPr lang="en-US" sz="1600" dirty="0"/>
          </a:p>
          <a:p>
            <a:pPr marL="177800" indent="-177800">
              <a:buClrTx/>
              <a:buSzPct val="100000"/>
              <a:buFont typeface="Arial" panose="020B0604020202020204" pitchFamily="34" charset="0"/>
              <a:buChar char="•"/>
            </a:pPr>
            <a:r>
              <a:rPr lang="en-US" sz="1600" dirty="0"/>
              <a:t>There are also options for Safe boot, which is used to troubleshoot startup.</a:t>
            </a:r>
            <a:endParaRPr lang="en-US" sz="1600" b="1" dirty="0"/>
          </a:p>
          <a:p>
            <a:pPr marL="532130" lvl="2" indent="-176530">
              <a:buFont typeface="Arial" panose="020B0604020202020204" pitchFamily="34" charset="0"/>
              <a:buChar char="•"/>
            </a:pPr>
            <a:endParaRPr lang="en-US" sz="1600" b="1" dirty="0"/>
          </a:p>
        </p:txBody>
      </p:sp>
      <p:pic>
        <p:nvPicPr>
          <p:cNvPr id="5" name="Picture 4"/>
          <p:cNvPicPr>
            <a:picLocks noChangeAspect="1"/>
          </p:cNvPicPr>
          <p:nvPr/>
        </p:nvPicPr>
        <p:blipFill>
          <a:blip r:embed="rId1"/>
          <a:stretch>
            <a:fillRect/>
          </a:stretch>
        </p:blipFill>
        <p:spPr>
          <a:xfrm>
            <a:off x="3587379" y="1076603"/>
            <a:ext cx="5444308"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Startup (Contd.)</a:t>
            </a:r>
            <a:endParaRPr lang="en-US" dirty="0"/>
          </a:p>
        </p:txBody>
      </p:sp>
      <p:sp>
        <p:nvSpPr>
          <p:cNvPr id="4" name="Content Placeholder 3"/>
          <p:cNvSpPr>
            <a:spLocks noGrp="1"/>
          </p:cNvSpPr>
          <p:nvPr>
            <p:ph idx="1"/>
          </p:nvPr>
        </p:nvSpPr>
        <p:spPr>
          <a:xfrm>
            <a:off x="144066" y="798944"/>
            <a:ext cx="3416478" cy="3854943"/>
          </a:xfrm>
        </p:spPr>
        <p:txBody>
          <a:bodyPr/>
          <a:lstStyle/>
          <a:p>
            <a:pPr>
              <a:buNone/>
            </a:pPr>
            <a:r>
              <a:rPr lang="en-US" sz="1600" b="1" dirty="0"/>
              <a:t>Services</a:t>
            </a:r>
            <a:endParaRPr lang="en-US" sz="1600" b="1" dirty="0"/>
          </a:p>
          <a:p>
            <a:pPr>
              <a:buFont typeface="Arial" panose="020B0604020202020204" pitchFamily="34" charset="0"/>
              <a:buChar char="•"/>
            </a:pPr>
            <a:r>
              <a:rPr lang="en-US" sz="1600" dirty="0"/>
              <a:t>All the installed services are listed here so that they can be chosen to start at startup.</a:t>
            </a:r>
            <a:endParaRPr lang="en-US" sz="1600" b="1" dirty="0"/>
          </a:p>
        </p:txBody>
      </p:sp>
      <p:pic>
        <p:nvPicPr>
          <p:cNvPr id="2" name="Picture 1"/>
          <p:cNvPicPr>
            <a:picLocks noChangeAspect="1"/>
          </p:cNvPicPr>
          <p:nvPr/>
        </p:nvPicPr>
        <p:blipFill>
          <a:blip r:embed="rId1"/>
          <a:stretch>
            <a:fillRect/>
          </a:stretch>
        </p:blipFill>
        <p:spPr>
          <a:xfrm>
            <a:off x="3560543" y="1145032"/>
            <a:ext cx="5424961"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Startup (Contd.)</a:t>
            </a:r>
            <a:endParaRPr lang="en-US" dirty="0"/>
          </a:p>
        </p:txBody>
      </p:sp>
      <p:sp>
        <p:nvSpPr>
          <p:cNvPr id="4" name="Content Placeholder 3"/>
          <p:cNvSpPr>
            <a:spLocks noGrp="1"/>
          </p:cNvSpPr>
          <p:nvPr>
            <p:ph idx="1"/>
          </p:nvPr>
        </p:nvSpPr>
        <p:spPr>
          <a:xfrm>
            <a:off x="144065" y="798944"/>
            <a:ext cx="3501343" cy="4155319"/>
          </a:xfrm>
        </p:spPr>
        <p:txBody>
          <a:bodyPr/>
          <a:lstStyle/>
          <a:p>
            <a:pPr>
              <a:buNone/>
            </a:pPr>
            <a:r>
              <a:rPr lang="en-US" sz="1600" b="1" dirty="0"/>
              <a:t>Startup</a:t>
            </a:r>
            <a:endParaRPr lang="en-US" sz="1600" b="1" dirty="0"/>
          </a:p>
          <a:p>
            <a:pPr>
              <a:buFont typeface="Arial" panose="020B0604020202020204" pitchFamily="34" charset="0"/>
              <a:buChar char="•"/>
            </a:pPr>
            <a:r>
              <a:rPr lang="en-US" sz="1600" dirty="0"/>
              <a:t>All the applications and services </a:t>
            </a:r>
            <a:br>
              <a:rPr lang="en-US" sz="1600" dirty="0"/>
            </a:br>
            <a:r>
              <a:rPr lang="en-US" sz="1600" dirty="0"/>
              <a:t>that are configured to automatically begin at startup can be enabled or disabled by opening the task manager from this tab.</a:t>
            </a:r>
            <a:endParaRPr lang="en-US" sz="1600" dirty="0"/>
          </a:p>
          <a:p>
            <a:pPr>
              <a:buFont typeface="Arial" panose="020B0604020202020204" pitchFamily="34" charset="0"/>
              <a:buChar char="•"/>
            </a:pPr>
            <a:endParaRPr lang="en-US" sz="1600" b="1" dirty="0"/>
          </a:p>
          <a:p>
            <a:pPr>
              <a:buFont typeface="Arial" panose="020B0604020202020204" pitchFamily="34" charset="0"/>
              <a:buChar char="•"/>
            </a:pPr>
            <a:r>
              <a:rPr lang="en-US" sz="1600" b="1" dirty="0"/>
              <a:t>CCleaner</a:t>
            </a:r>
            <a:endParaRPr lang="en-US" sz="1600" b="1" dirty="0"/>
          </a:p>
        </p:txBody>
      </p:sp>
      <p:pic>
        <p:nvPicPr>
          <p:cNvPr id="2" name="Picture 1"/>
          <p:cNvPicPr>
            <a:picLocks noChangeAspect="1"/>
          </p:cNvPicPr>
          <p:nvPr/>
        </p:nvPicPr>
        <p:blipFill>
          <a:blip r:embed="rId1"/>
          <a:stretch>
            <a:fillRect/>
          </a:stretch>
        </p:blipFill>
        <p:spPr>
          <a:xfrm>
            <a:off x="3623121" y="1117601"/>
            <a:ext cx="5402783"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Startup (Contd.)</a:t>
            </a:r>
            <a:endParaRPr lang="en-US" dirty="0"/>
          </a:p>
        </p:txBody>
      </p:sp>
      <p:sp>
        <p:nvSpPr>
          <p:cNvPr id="4" name="Content Placeholder 3"/>
          <p:cNvSpPr>
            <a:spLocks noGrp="1"/>
          </p:cNvSpPr>
          <p:nvPr>
            <p:ph idx="1"/>
          </p:nvPr>
        </p:nvSpPr>
        <p:spPr>
          <a:xfrm>
            <a:off x="144065" y="798944"/>
            <a:ext cx="3422842" cy="4155319"/>
          </a:xfrm>
        </p:spPr>
        <p:txBody>
          <a:bodyPr/>
          <a:lstStyle/>
          <a:p>
            <a:pPr>
              <a:buNone/>
            </a:pPr>
            <a:r>
              <a:rPr lang="en-US" sz="1600" b="1" dirty="0"/>
              <a:t>Tools</a:t>
            </a:r>
            <a:endParaRPr lang="en-US" sz="1600" b="1" dirty="0"/>
          </a:p>
          <a:p>
            <a:pPr>
              <a:buFont typeface="Arial" panose="020B0604020202020204" pitchFamily="34" charset="0"/>
              <a:buChar char="•"/>
            </a:pPr>
            <a:r>
              <a:rPr lang="en-US" sz="1600" dirty="0"/>
              <a:t>Many common operating system tools can be launched directly from this tab.</a:t>
            </a:r>
            <a:endParaRPr lang="en-US" sz="1600" b="1" dirty="0"/>
          </a:p>
        </p:txBody>
      </p:sp>
      <p:pic>
        <p:nvPicPr>
          <p:cNvPr id="2" name="Picture 1"/>
          <p:cNvPicPr>
            <a:picLocks noChangeAspect="1"/>
          </p:cNvPicPr>
          <p:nvPr/>
        </p:nvPicPr>
        <p:blipFill>
          <a:blip r:embed="rId1"/>
          <a:stretch>
            <a:fillRect/>
          </a:stretch>
        </p:blipFill>
        <p:spPr>
          <a:xfrm>
            <a:off x="3566907" y="1124609"/>
            <a:ext cx="5433028"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3.1 Windows History</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Windows Shutdown</a:t>
            </a:r>
            <a:endParaRPr lang="en-US" dirty="0"/>
          </a:p>
        </p:txBody>
      </p:sp>
      <p:sp>
        <p:nvSpPr>
          <p:cNvPr id="4" name="Content Placeholder 3"/>
          <p:cNvSpPr>
            <a:spLocks noGrp="1"/>
          </p:cNvSpPr>
          <p:nvPr>
            <p:ph idx="1"/>
          </p:nvPr>
        </p:nvSpPr>
        <p:spPr/>
        <p:txBody>
          <a:bodyPr/>
          <a:lstStyle/>
          <a:p>
            <a:pPr>
              <a:buFont typeface="Arial" panose="020B0604020202020204" pitchFamily="34" charset="0"/>
              <a:buChar char="•"/>
            </a:pPr>
            <a:r>
              <a:rPr lang="en-US" sz="1600" dirty="0"/>
              <a:t>It is always best to perform a proper shutdown to turn off the computer. The computer needs time to close each application, shut down each service, and record any configuration changes before power is lost.</a:t>
            </a:r>
            <a:endParaRPr lang="en-US" sz="1600" dirty="0"/>
          </a:p>
          <a:p>
            <a:pPr>
              <a:buFont typeface="Arial" panose="020B0604020202020204" pitchFamily="34" charset="0"/>
              <a:buChar char="•"/>
            </a:pPr>
            <a:r>
              <a:rPr lang="en-US" sz="1600" dirty="0"/>
              <a:t>During shutdown, the computer will close user mode applications first, followed by kernel mode processes. </a:t>
            </a:r>
            <a:endParaRPr lang="en-US" sz="1600" dirty="0"/>
          </a:p>
          <a:p>
            <a:pPr>
              <a:buFont typeface="Arial" panose="020B0604020202020204" pitchFamily="34" charset="0"/>
              <a:buChar char="•"/>
            </a:pPr>
            <a:r>
              <a:rPr lang="en-US" sz="1600" dirty="0"/>
              <a:t>There are several ways to shut down a Windows computer: Start menu power options, the command line command </a:t>
            </a:r>
            <a:r>
              <a:rPr lang="en-US" sz="1600" b="1" dirty="0"/>
              <a:t>shutdown</a:t>
            </a:r>
            <a:r>
              <a:rPr lang="en-US" sz="1600" dirty="0"/>
              <a:t>, and using </a:t>
            </a:r>
            <a:r>
              <a:rPr lang="en-US" sz="1600" b="1" dirty="0"/>
              <a:t>Ctrl+Alt+Delete</a:t>
            </a:r>
            <a:r>
              <a:rPr lang="en-US" sz="1600" dirty="0"/>
              <a:t> and clicking the power icon. </a:t>
            </a:r>
            <a:endParaRPr lang="en-US" sz="1600" dirty="0"/>
          </a:p>
          <a:p>
            <a:pPr>
              <a:buFont typeface="Arial" panose="020B0604020202020204" pitchFamily="34" charset="0"/>
              <a:buChar char="•"/>
            </a:pPr>
            <a:r>
              <a:rPr lang="en-US" sz="1600" dirty="0"/>
              <a:t>There are three different options from which to choose when shutting down the computer:</a:t>
            </a:r>
            <a:endParaRPr lang="en-US" sz="1600" dirty="0"/>
          </a:p>
          <a:p>
            <a:pPr marL="532130" lvl="3" indent="-176530">
              <a:buFont typeface="Arial" panose="020B0604020202020204" pitchFamily="34" charset="0"/>
              <a:buChar char="•"/>
            </a:pPr>
            <a:r>
              <a:rPr lang="en-US" sz="1600" b="1" dirty="0"/>
              <a:t>Shutdown:</a:t>
            </a:r>
            <a:r>
              <a:rPr lang="en-US" sz="1600" dirty="0"/>
              <a:t> Turns the computer off (power off).</a:t>
            </a:r>
            <a:endParaRPr lang="en-US" sz="1600" dirty="0"/>
          </a:p>
          <a:p>
            <a:pPr marL="532130" lvl="3" indent="-176530">
              <a:buFont typeface="Arial" panose="020B0604020202020204" pitchFamily="34" charset="0"/>
              <a:buChar char="•"/>
            </a:pPr>
            <a:r>
              <a:rPr lang="en-US" sz="1600" b="1" dirty="0"/>
              <a:t>Restart:</a:t>
            </a:r>
            <a:r>
              <a:rPr lang="en-US" sz="1600" dirty="0"/>
              <a:t> Re-boots the computer (power off and power on).</a:t>
            </a:r>
            <a:endParaRPr lang="en-US" sz="1600" dirty="0"/>
          </a:p>
          <a:p>
            <a:pPr marL="532130" lvl="3" indent="-176530">
              <a:buFont typeface="Arial" panose="020B0604020202020204" pitchFamily="34" charset="0"/>
              <a:buChar char="•"/>
            </a:pPr>
            <a:r>
              <a:rPr lang="en-US" sz="1600" b="1" dirty="0"/>
              <a:t>Hibernate:</a:t>
            </a:r>
            <a:r>
              <a:rPr lang="en-US" sz="1600" dirty="0"/>
              <a:t> Records the current state of the computer and user environment and stores it in a file. Hibernation allows the user to pick up right where they left off very quickly with all their files and programs still open.</a:t>
            </a:r>
            <a:endParaRPr lang="en-US" sz="1600" dirty="0"/>
          </a:p>
          <a:p>
            <a:pPr>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Processes, Threads, and Services</a:t>
            </a:r>
            <a:endParaRPr lang="en-US" dirty="0"/>
          </a:p>
        </p:txBody>
      </p:sp>
      <p:sp>
        <p:nvSpPr>
          <p:cNvPr id="4" name="Content Placeholder 3"/>
          <p:cNvSpPr>
            <a:spLocks noGrp="1"/>
          </p:cNvSpPr>
          <p:nvPr>
            <p:ph idx="1"/>
          </p:nvPr>
        </p:nvSpPr>
        <p:spPr>
          <a:xfrm>
            <a:off x="144064" y="798945"/>
            <a:ext cx="4866848" cy="4151008"/>
          </a:xfrm>
        </p:spPr>
        <p:txBody>
          <a:bodyPr/>
          <a:lstStyle/>
          <a:p>
            <a:pPr>
              <a:buFont typeface="Arial" panose="020B0604020202020204" pitchFamily="34" charset="0"/>
              <a:buChar char="•"/>
            </a:pPr>
            <a:r>
              <a:rPr lang="en-US" sz="1600" dirty="0"/>
              <a:t>A Windows application is made up of processes. A process is any program that is currently executing.</a:t>
            </a:r>
            <a:endParaRPr lang="en-US" sz="1600" dirty="0"/>
          </a:p>
          <a:p>
            <a:pPr>
              <a:buFont typeface="Arial" panose="020B0604020202020204" pitchFamily="34" charset="0"/>
              <a:buChar char="•"/>
            </a:pPr>
            <a:r>
              <a:rPr lang="en-US" sz="1600" dirty="0"/>
              <a:t>Each process that runs is made up of at least one thread. A thread is a part of the process that can be executed.</a:t>
            </a:r>
            <a:endParaRPr lang="en-US" sz="1600" dirty="0"/>
          </a:p>
          <a:p>
            <a:pPr>
              <a:buFont typeface="Arial" panose="020B0604020202020204" pitchFamily="34" charset="0"/>
              <a:buChar char="•"/>
            </a:pPr>
            <a:r>
              <a:rPr lang="en-US" sz="1600" dirty="0"/>
              <a:t>To configure Windows processes, search for Task Manager. The Processes tab of the Task  Manager is shown in the figure.</a:t>
            </a:r>
            <a:endParaRPr lang="en-US" sz="1600" dirty="0"/>
          </a:p>
          <a:p>
            <a:pPr>
              <a:buFont typeface="Arial" panose="020B0604020202020204" pitchFamily="34" charset="0"/>
              <a:buChar char="•"/>
            </a:pPr>
            <a:r>
              <a:rPr lang="en-US" sz="1600" dirty="0"/>
              <a:t>All of the threads dedicated to a process are contained within the same address space which means that these threads may not access the address space of any other process. This prevents corruption of other processes.</a:t>
            </a:r>
            <a:endParaRPr lang="en-US" sz="1600" dirty="0"/>
          </a:p>
          <a:p>
            <a:pPr>
              <a:buNone/>
            </a:pPr>
            <a:br>
              <a:rPr lang="en-US" sz="1600" dirty="0"/>
            </a:br>
            <a:endParaRPr lang="en-US" sz="1600" b="1" dirty="0"/>
          </a:p>
        </p:txBody>
      </p:sp>
      <p:pic>
        <p:nvPicPr>
          <p:cNvPr id="2" name="Picture 1"/>
          <p:cNvPicPr>
            <a:picLocks noChangeAspect="1"/>
          </p:cNvPicPr>
          <p:nvPr/>
        </p:nvPicPr>
        <p:blipFill>
          <a:blip r:embed="rId1"/>
          <a:stretch>
            <a:fillRect/>
          </a:stretch>
        </p:blipFill>
        <p:spPr>
          <a:xfrm>
            <a:off x="4852416" y="1074449"/>
            <a:ext cx="4130061" cy="3600000"/>
          </a:xfrm>
          <a:prstGeom prst="rect">
            <a:avLst/>
          </a:prstGeom>
          <a:ln w="3175">
            <a:solidFill>
              <a:schemeClr val="tx1"/>
            </a:solidFill>
          </a:ln>
        </p:spPr>
      </p:pic>
    </p:spTree>
    <p:custDataLst>
      <p:tags r:id="rId2"/>
    </p:custData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Processes, Threads, and Services (Contd.)</a:t>
            </a:r>
            <a:endParaRPr lang="en-US" dirty="0"/>
          </a:p>
        </p:txBody>
      </p:sp>
      <p:sp>
        <p:nvSpPr>
          <p:cNvPr id="4" name="Content Placeholder 3"/>
          <p:cNvSpPr>
            <a:spLocks noGrp="1"/>
          </p:cNvSpPr>
          <p:nvPr>
            <p:ph idx="1"/>
          </p:nvPr>
        </p:nvSpPr>
        <p:spPr>
          <a:xfrm>
            <a:off x="144064" y="798945"/>
            <a:ext cx="4208480" cy="4303162"/>
          </a:xfrm>
        </p:spPr>
        <p:txBody>
          <a:bodyPr/>
          <a:lstStyle/>
          <a:p>
            <a:pPr>
              <a:buFont typeface="Arial" panose="020B0604020202020204" pitchFamily="34" charset="0"/>
              <a:buChar char="•"/>
            </a:pPr>
            <a:r>
              <a:rPr lang="en-US" sz="1600" dirty="0"/>
              <a:t>Some of the processes that Windows runs are services. These are programs that run in the background to support the operating system and applications.</a:t>
            </a:r>
            <a:endParaRPr lang="en-US" sz="1600" dirty="0"/>
          </a:p>
          <a:p>
            <a:pPr>
              <a:buFont typeface="Arial" panose="020B0604020202020204" pitchFamily="34" charset="0"/>
              <a:buChar char="•"/>
            </a:pPr>
            <a:r>
              <a:rPr lang="en-US" sz="1600" dirty="0"/>
              <a:t>Services provide long-running functionality, such as wireless or access to an FTP server.</a:t>
            </a:r>
            <a:endParaRPr lang="en-US" sz="1600" dirty="0"/>
          </a:p>
          <a:p>
            <a:pPr>
              <a:buFont typeface="Arial" panose="020B0604020202020204" pitchFamily="34" charset="0"/>
              <a:buChar char="•"/>
            </a:pPr>
            <a:r>
              <a:rPr lang="en-US" sz="1600" dirty="0"/>
              <a:t>To configure Windows Services, search for services. The Windows Services control panel applet is shown in the figure.</a:t>
            </a:r>
            <a:endParaRPr lang="en-US" sz="1600" dirty="0"/>
          </a:p>
          <a:p>
            <a:pPr>
              <a:buFont typeface="Arial" panose="020B0604020202020204" pitchFamily="34" charset="0"/>
              <a:buChar char="•"/>
            </a:pPr>
            <a:r>
              <a:rPr lang="en-US" sz="1600" dirty="0"/>
              <a:t>Be very careful when manipulating the settings of these services. Shutting down a service may adversely affect applications or other services.</a:t>
            </a:r>
            <a:endParaRPr lang="en-US" sz="1600" dirty="0"/>
          </a:p>
          <a:p>
            <a:pPr>
              <a:buFont typeface="Arial" panose="020B0604020202020204" pitchFamily="34" charset="0"/>
              <a:buChar char="•"/>
            </a:pPr>
            <a:endParaRPr lang="en-US" sz="1600" b="1" dirty="0"/>
          </a:p>
        </p:txBody>
      </p:sp>
      <p:pic>
        <p:nvPicPr>
          <p:cNvPr id="2" name="Picture 1"/>
          <p:cNvPicPr>
            <a:picLocks noChangeAspect="1"/>
          </p:cNvPicPr>
          <p:nvPr/>
        </p:nvPicPr>
        <p:blipFill rotWithShape="1">
          <a:blip r:embed="rId1"/>
          <a:srcRect l="730" t="761" r="913" b="1443"/>
          <a:stretch>
            <a:fillRect/>
          </a:stretch>
        </p:blipFill>
        <p:spPr>
          <a:xfrm>
            <a:off x="4151086" y="1393371"/>
            <a:ext cx="4912482" cy="2988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Memory Allocation and Handles</a:t>
            </a:r>
            <a:endParaRPr lang="en-US" dirty="0"/>
          </a:p>
        </p:txBody>
      </p:sp>
      <p:sp>
        <p:nvSpPr>
          <p:cNvPr id="4" name="Content Placeholder 3"/>
          <p:cNvSpPr>
            <a:spLocks noGrp="1"/>
          </p:cNvSpPr>
          <p:nvPr>
            <p:ph idx="1"/>
          </p:nvPr>
        </p:nvSpPr>
        <p:spPr>
          <a:xfrm>
            <a:off x="144065" y="737984"/>
            <a:ext cx="8999934" cy="4155319"/>
          </a:xfrm>
        </p:spPr>
        <p:txBody>
          <a:bodyPr/>
          <a:lstStyle/>
          <a:p>
            <a:pPr>
              <a:buFont typeface="Arial" panose="020B0604020202020204" pitchFamily="34" charset="0"/>
              <a:buChar char="•"/>
            </a:pPr>
            <a:r>
              <a:rPr lang="en-US" sz="1600" dirty="0"/>
              <a:t>The virtual address space for a process is the set of virtual addresses that the process</a:t>
            </a:r>
            <a:br>
              <a:rPr lang="en-US" sz="1600" dirty="0"/>
            </a:br>
            <a:r>
              <a:rPr lang="en-US" sz="1600" dirty="0"/>
              <a:t>can use. </a:t>
            </a:r>
            <a:endParaRPr lang="en-US" sz="1600" dirty="0"/>
          </a:p>
          <a:p>
            <a:pPr>
              <a:buFont typeface="Arial" panose="020B0604020202020204" pitchFamily="34" charset="0"/>
              <a:buChar char="•"/>
            </a:pPr>
            <a:r>
              <a:rPr lang="en-US" sz="1600" dirty="0"/>
              <a:t>The virtual address is not the actual physical location in memory, but an entry in a page table that is used to translate the virtual address into the physical address.</a:t>
            </a:r>
            <a:endParaRPr lang="en-US" sz="1600" dirty="0"/>
          </a:p>
          <a:p>
            <a:pPr>
              <a:buFont typeface="Arial" panose="020B0604020202020204" pitchFamily="34" charset="0"/>
              <a:buChar char="•"/>
            </a:pPr>
            <a:r>
              <a:rPr lang="en-US" sz="1600" dirty="0"/>
              <a:t>Each process in a 32-bit Windows computer supports a virtual address space that enables addressing up to 4 gigabytes.</a:t>
            </a:r>
            <a:endParaRPr lang="en-US" sz="1600" dirty="0"/>
          </a:p>
          <a:p>
            <a:pPr>
              <a:buFont typeface="Arial" panose="020B0604020202020204" pitchFamily="34" charset="0"/>
              <a:buChar char="•"/>
            </a:pPr>
            <a:r>
              <a:rPr lang="en-US" sz="1600" dirty="0"/>
              <a:t>Each process in a 64-bit Windows computer supports a virtual address space of 8 terabytes.</a:t>
            </a:r>
            <a:endParaRPr lang="en-US" sz="1600" dirty="0"/>
          </a:p>
          <a:p>
            <a:pPr>
              <a:buFont typeface="Arial" panose="020B0604020202020204" pitchFamily="34" charset="0"/>
              <a:buChar char="•"/>
            </a:pPr>
            <a:r>
              <a:rPr lang="en-US" sz="1600" dirty="0"/>
              <a:t>Each user space process runs in a private address space, separate from other user space processes.</a:t>
            </a:r>
            <a:endParaRPr lang="en-US" sz="1600" dirty="0"/>
          </a:p>
          <a:p>
            <a:pPr>
              <a:buFont typeface="Arial" panose="020B0604020202020204" pitchFamily="34" charset="0"/>
              <a:buChar char="•"/>
            </a:pPr>
            <a:r>
              <a:rPr lang="en-US" sz="1600" dirty="0"/>
              <a:t>When the user space process needs to access kernel resources, it must use a process handle. </a:t>
            </a:r>
            <a:endParaRPr lang="en-US" sz="1600" dirty="0"/>
          </a:p>
          <a:p>
            <a:pPr>
              <a:buFont typeface="Arial" panose="020B0604020202020204" pitchFamily="34" charset="0"/>
              <a:buChar char="•"/>
            </a:pPr>
            <a:r>
              <a:rPr lang="en-US" sz="1600" dirty="0"/>
              <a:t>As the user space process is not allowed to directly access these kernel resources, the process handle provides the access needed by the user space process without a direct connection to it.</a:t>
            </a:r>
            <a:endParaRPr lang="en-US" sz="1600" dirty="0"/>
          </a:p>
          <a:p>
            <a:pPr>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95250"/>
            <a:r>
              <a:rPr lang="en-US" sz="1600" dirty="0"/>
              <a:t>Windows Architecture and Operations</a:t>
            </a:r>
            <a:br>
              <a:rPr lang="en-US" altLang="en-US" dirty="0"/>
            </a:br>
            <a:r>
              <a:rPr lang="en-US" dirty="0"/>
              <a:t>Memory Allocation and Handles (Contd.)</a:t>
            </a:r>
            <a:endParaRPr lang="en-US" dirty="0"/>
          </a:p>
        </p:txBody>
      </p:sp>
      <p:sp>
        <p:nvSpPr>
          <p:cNvPr id="4" name="Content Placeholder 3"/>
          <p:cNvSpPr>
            <a:spLocks noGrp="1"/>
          </p:cNvSpPr>
          <p:nvPr>
            <p:ph idx="1"/>
          </p:nvPr>
        </p:nvSpPr>
        <p:spPr>
          <a:xfrm>
            <a:off x="144066" y="774560"/>
            <a:ext cx="3281886" cy="4155319"/>
          </a:xfrm>
        </p:spPr>
        <p:txBody>
          <a:bodyPr/>
          <a:lstStyle/>
          <a:p>
            <a:pPr>
              <a:buFont typeface="Arial" panose="020B0604020202020204" pitchFamily="34" charset="0"/>
              <a:buChar char="•"/>
            </a:pPr>
            <a:r>
              <a:rPr lang="en-US" sz="1600" dirty="0"/>
              <a:t>A  powerful tool for viewing memory allocation is </a:t>
            </a:r>
            <a:r>
              <a:rPr lang="en-US" sz="1600" dirty="0" err="1"/>
              <a:t>RAMMap</a:t>
            </a:r>
            <a:r>
              <a:rPr lang="en-US" sz="1600" dirty="0"/>
              <a:t>, which is shown in the figure.</a:t>
            </a:r>
            <a:endParaRPr lang="en-US" sz="1600" dirty="0"/>
          </a:p>
          <a:p>
            <a:pPr>
              <a:buFont typeface="Arial" panose="020B0604020202020204" pitchFamily="34" charset="0"/>
              <a:buChar char="•"/>
            </a:pPr>
            <a:r>
              <a:rPr lang="en-US" sz="1600" dirty="0" err="1"/>
              <a:t>RAMMap</a:t>
            </a:r>
            <a:r>
              <a:rPr lang="en-US" sz="1600" dirty="0"/>
              <a:t> is part of the Windows </a:t>
            </a:r>
            <a:r>
              <a:rPr lang="en-US" sz="1600" dirty="0" err="1"/>
              <a:t>Sysinternals</a:t>
            </a:r>
            <a:r>
              <a:rPr lang="en-US" sz="1600" dirty="0"/>
              <a:t> Suite of tools. It can be downloaded from Microsoft. </a:t>
            </a:r>
            <a:endParaRPr lang="en-US" sz="1600" dirty="0"/>
          </a:p>
          <a:p>
            <a:pPr>
              <a:buFont typeface="Arial" panose="020B0604020202020204" pitchFamily="34" charset="0"/>
              <a:buChar char="•"/>
            </a:pPr>
            <a:r>
              <a:rPr lang="en-US" sz="1600" dirty="0" err="1"/>
              <a:t>RAMMap</a:t>
            </a:r>
            <a:r>
              <a:rPr lang="en-US" sz="1600" dirty="0"/>
              <a:t> provides information regarding how Windows has allocated system memory to the kernel, processes, drivers, and applications. </a:t>
            </a:r>
            <a:endParaRPr lang="en-US" altLang="ja-JP" sz="1600" dirty="0"/>
          </a:p>
          <a:p>
            <a:pPr>
              <a:buFont typeface="Arial" panose="020B0604020202020204" pitchFamily="34" charset="0"/>
              <a:buChar char="•"/>
            </a:pPr>
            <a:endParaRPr lang="en-US" sz="1600" b="1" dirty="0"/>
          </a:p>
        </p:txBody>
      </p:sp>
      <p:pic>
        <p:nvPicPr>
          <p:cNvPr id="3" name="Picture 2"/>
          <p:cNvPicPr>
            <a:picLocks noChangeAspect="1"/>
          </p:cNvPicPr>
          <p:nvPr/>
        </p:nvPicPr>
        <p:blipFill>
          <a:blip r:embed="rId1"/>
          <a:stretch>
            <a:fillRect/>
          </a:stretch>
        </p:blipFill>
        <p:spPr>
          <a:xfrm>
            <a:off x="3328520" y="969750"/>
            <a:ext cx="5732374" cy="3204000"/>
          </a:xfrm>
          <a:prstGeom prst="rect">
            <a:avLst/>
          </a:prstGeom>
        </p:spPr>
      </p:pic>
    </p:spTree>
    <p:custDataLst>
      <p:tags r:id="rId2"/>
    </p:custData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48769"/>
            <a:ext cx="9144000" cy="627320"/>
          </a:xfrm>
        </p:spPr>
        <p:txBody>
          <a:bodyPr/>
          <a:lstStyle/>
          <a:p>
            <a:pPr marL="95250"/>
            <a:r>
              <a:rPr lang="en-US" sz="1600" dirty="0"/>
              <a:t>Windows Architecture and Operations</a:t>
            </a:r>
            <a:br>
              <a:rPr lang="en-US" altLang="en-US" dirty="0"/>
            </a:br>
            <a:r>
              <a:rPr lang="en-US" dirty="0"/>
              <a:t>The Windows Registry</a:t>
            </a:r>
            <a:endParaRPr lang="en-US" dirty="0"/>
          </a:p>
        </p:txBody>
      </p:sp>
      <p:sp>
        <p:nvSpPr>
          <p:cNvPr id="4" name="Content Placeholder 3"/>
          <p:cNvSpPr>
            <a:spLocks noGrp="1"/>
          </p:cNvSpPr>
          <p:nvPr>
            <p:ph idx="1"/>
          </p:nvPr>
        </p:nvSpPr>
        <p:spPr>
          <a:xfrm>
            <a:off x="157549" y="676088"/>
            <a:ext cx="8853286" cy="1757109"/>
          </a:xfrm>
        </p:spPr>
        <p:txBody>
          <a:bodyPr/>
          <a:lstStyle/>
          <a:p>
            <a:pPr>
              <a:spcBef>
                <a:spcPts val="0"/>
              </a:spcBef>
              <a:spcAft>
                <a:spcPts val="0"/>
              </a:spcAft>
              <a:buFont typeface="Arial" panose="020B0604020202020204" pitchFamily="34" charset="0"/>
              <a:buChar char="•"/>
            </a:pPr>
            <a:r>
              <a:rPr lang="en-US" sz="1600" dirty="0"/>
              <a:t>Windows stores all of the information about hardware, applications, users, and system settings in a large database known as the registry.</a:t>
            </a:r>
            <a:endParaRPr lang="en-US" sz="1600" dirty="0"/>
          </a:p>
          <a:p>
            <a:pPr>
              <a:spcBef>
                <a:spcPts val="0"/>
              </a:spcBef>
              <a:spcAft>
                <a:spcPts val="0"/>
              </a:spcAft>
              <a:buFont typeface="Arial" panose="020B0604020202020204" pitchFamily="34" charset="0"/>
              <a:buChar char="•"/>
            </a:pPr>
            <a:r>
              <a:rPr lang="en-US" sz="1600" dirty="0"/>
              <a:t>The registry is a hierarchical database where the highest level is known as a hive, below that there are keys, followed by subkeys.</a:t>
            </a:r>
            <a:endParaRPr lang="en-US" sz="1600" dirty="0"/>
          </a:p>
          <a:p>
            <a:pPr>
              <a:spcBef>
                <a:spcPts val="0"/>
              </a:spcBef>
              <a:spcAft>
                <a:spcPts val="0"/>
              </a:spcAft>
              <a:buFont typeface="Arial" panose="020B0604020202020204" pitchFamily="34" charset="0"/>
              <a:buChar char="•"/>
            </a:pPr>
            <a:r>
              <a:rPr lang="en-US" sz="1600" dirty="0"/>
              <a:t>Values store data and are stored in the keys and subkeys. A registry key can be up to 512 levels deep.</a:t>
            </a:r>
            <a:endParaRPr lang="en-US" sz="1600" dirty="0"/>
          </a:p>
          <a:p>
            <a:pPr>
              <a:spcBef>
                <a:spcPts val="0"/>
              </a:spcBef>
              <a:spcAft>
                <a:spcPts val="0"/>
              </a:spcAft>
              <a:buFont typeface="Arial" panose="020B0604020202020204" pitchFamily="34" charset="0"/>
              <a:buChar char="•"/>
            </a:pPr>
            <a:r>
              <a:rPr lang="en-US" sz="1600" dirty="0"/>
              <a:t>The following table lists the five hives of the Windows registry:</a:t>
            </a:r>
            <a:endParaRPr lang="en-US" sz="1600" dirty="0"/>
          </a:p>
          <a:p>
            <a:pPr>
              <a:spcBef>
                <a:spcPts val="0"/>
              </a:spcBef>
              <a:spcAft>
                <a:spcPts val="0"/>
              </a:spcAft>
              <a:buNone/>
            </a:pPr>
            <a:endParaRPr lang="en-US" sz="1600" b="1" dirty="0"/>
          </a:p>
        </p:txBody>
      </p:sp>
      <p:graphicFrame>
        <p:nvGraphicFramePr>
          <p:cNvPr id="5" name="Table 4"/>
          <p:cNvGraphicFramePr>
            <a:graphicFrameLocks noGrp="1"/>
          </p:cNvGraphicFramePr>
          <p:nvPr/>
        </p:nvGraphicFramePr>
        <p:xfrm>
          <a:off x="304801" y="2486406"/>
          <a:ext cx="8706034" cy="2278380"/>
        </p:xfrm>
        <a:graphic>
          <a:graphicData uri="http://schemas.openxmlformats.org/drawingml/2006/table">
            <a:tbl>
              <a:tblPr firstRow="1" bandRow="1">
                <a:tableStyleId>{5C22544A-7EE6-4342-B048-85BDC9FD1C3A}</a:tableStyleId>
              </a:tblPr>
              <a:tblGrid>
                <a:gridCol w="3067020"/>
                <a:gridCol w="5639014"/>
              </a:tblGrid>
              <a:tr h="297869">
                <a:tc>
                  <a:txBody>
                    <a:bodyPr/>
                    <a:lstStyle/>
                    <a:p>
                      <a:pPr algn="ctr" fontAlgn="ctr"/>
                      <a:r>
                        <a:rPr lang="en-US" b="1" dirty="0"/>
                        <a:t>Registry Hive</a:t>
                      </a:r>
                      <a:endParaRPr lang="en-US" b="1" dirty="0"/>
                    </a:p>
                  </a:txBody>
                  <a:tcPr marL="47625" marR="47625" marT="47625" marB="47625" anchor="ctr"/>
                </a:tc>
                <a:tc>
                  <a:txBody>
                    <a:bodyPr/>
                    <a:lstStyle/>
                    <a:p>
                      <a:pPr algn="ctr" fontAlgn="ctr"/>
                      <a:r>
                        <a:rPr lang="en-US" b="1" dirty="0"/>
                        <a:t>Description</a:t>
                      </a:r>
                      <a:endParaRPr lang="en-US" b="1" dirty="0"/>
                    </a:p>
                  </a:txBody>
                  <a:tcPr marL="47625" marR="47625" marT="47625" marB="47625" anchor="ctr"/>
                </a:tc>
              </a:tr>
              <a:tr h="297869">
                <a:tc>
                  <a:txBody>
                    <a:bodyPr/>
                    <a:lstStyle/>
                    <a:p>
                      <a:pPr algn="l" fontAlgn="ctr"/>
                      <a:r>
                        <a:rPr lang="en-US" b="1" dirty="0"/>
                        <a:t>HKEY_CURRENT_USER (HKCU)</a:t>
                      </a:r>
                      <a:endParaRPr lang="en-US" b="1" dirty="0"/>
                    </a:p>
                  </a:txBody>
                  <a:tcPr marL="47625" marR="47625" marT="47625" marB="47625" anchor="ctr"/>
                </a:tc>
                <a:tc>
                  <a:txBody>
                    <a:bodyPr/>
                    <a:lstStyle/>
                    <a:p>
                      <a:pPr algn="l" fontAlgn="ctr"/>
                      <a:r>
                        <a:rPr lang="en-US" b="0" dirty="0"/>
                        <a:t>Holds information concerning the currently logged in user.</a:t>
                      </a:r>
                      <a:endParaRPr lang="en-US" b="0" dirty="0"/>
                    </a:p>
                  </a:txBody>
                  <a:tcPr marL="47625" marR="47625" marT="47625" marB="47625" anchor="ctr"/>
                </a:tc>
              </a:tr>
              <a:tr h="297869">
                <a:tc>
                  <a:txBody>
                    <a:bodyPr/>
                    <a:lstStyle/>
                    <a:p>
                      <a:pPr fontAlgn="ctr"/>
                      <a:r>
                        <a:rPr lang="en-US" b="1" dirty="0"/>
                        <a:t>HKEY_USERS (HKU)</a:t>
                      </a:r>
                      <a:endParaRPr lang="en-US" b="1" dirty="0"/>
                    </a:p>
                  </a:txBody>
                  <a:tcPr marL="47625" marR="47625" marT="47625" marB="47625" anchor="ctr"/>
                </a:tc>
                <a:tc>
                  <a:txBody>
                    <a:bodyPr/>
                    <a:lstStyle/>
                    <a:p>
                      <a:pPr fontAlgn="ctr"/>
                      <a:r>
                        <a:rPr lang="en-US" b="0" dirty="0"/>
                        <a:t>Holds information concerning all the user accounts on the host.</a:t>
                      </a:r>
                      <a:endParaRPr lang="en-US" b="0" dirty="0"/>
                    </a:p>
                  </a:txBody>
                  <a:tcPr marL="47625" marR="47625" marT="47625" marB="47625" anchor="ctr"/>
                </a:tc>
              </a:tr>
              <a:tr h="710416">
                <a:tc>
                  <a:txBody>
                    <a:bodyPr/>
                    <a:lstStyle/>
                    <a:p>
                      <a:pPr fontAlgn="ctr"/>
                      <a:r>
                        <a:rPr lang="en-US" b="1" dirty="0"/>
                        <a:t>HKEY_CLASSES_ROOT (HKCR)</a:t>
                      </a:r>
                      <a:endParaRPr lang="en-US" b="1" dirty="0"/>
                    </a:p>
                  </a:txBody>
                  <a:tcPr marL="47625" marR="47625" marT="47625" marB="47625" anchor="ctr"/>
                </a:tc>
                <a:tc>
                  <a:txBody>
                    <a:bodyPr/>
                    <a:lstStyle/>
                    <a:p>
                      <a:pPr fontAlgn="ctr"/>
                      <a:r>
                        <a:rPr lang="en-US" b="0" dirty="0"/>
                        <a:t>Holds information about object linking and embedding (OLE) registrations. It allows users to embed objects from other applications into a single document.</a:t>
                      </a:r>
                      <a:endParaRPr lang="en-US" b="0" dirty="0"/>
                    </a:p>
                  </a:txBody>
                  <a:tcPr marL="47625" marR="47625" marT="47625" marB="47625" anchor="ctr"/>
                </a:tc>
              </a:tr>
              <a:tr h="297869">
                <a:tc>
                  <a:txBody>
                    <a:bodyPr/>
                    <a:lstStyle/>
                    <a:p>
                      <a:pPr fontAlgn="ctr"/>
                      <a:r>
                        <a:rPr lang="en-US" b="1" dirty="0"/>
                        <a:t>HKEY_LOCAL_MACHINE (HKLM)</a:t>
                      </a:r>
                      <a:endParaRPr lang="en-US" b="1" dirty="0"/>
                    </a:p>
                  </a:txBody>
                  <a:tcPr marL="47625" marR="47625" marT="47625" marB="47625" anchor="ctr"/>
                </a:tc>
                <a:tc>
                  <a:txBody>
                    <a:bodyPr/>
                    <a:lstStyle/>
                    <a:p>
                      <a:pPr fontAlgn="ctr"/>
                      <a:r>
                        <a:rPr lang="en-US" b="0" dirty="0"/>
                        <a:t>Holds system-related information.</a:t>
                      </a:r>
                      <a:endParaRPr lang="en-US" b="0" dirty="0"/>
                    </a:p>
                  </a:txBody>
                  <a:tcPr marL="47625" marR="47625" marT="47625" marB="47625" anchor="ctr"/>
                </a:tc>
              </a:tr>
              <a:tr h="297869">
                <a:tc>
                  <a:txBody>
                    <a:bodyPr/>
                    <a:lstStyle/>
                    <a:p>
                      <a:pPr fontAlgn="ctr"/>
                      <a:r>
                        <a:rPr lang="en-US" b="1" dirty="0"/>
                        <a:t>HKEY_CURRENT_CONFIG (HKCC)</a:t>
                      </a:r>
                      <a:endParaRPr lang="en-US" b="1" dirty="0"/>
                    </a:p>
                  </a:txBody>
                  <a:tcPr marL="47625" marR="47625" marT="47625" marB="47625" anchor="ctr"/>
                </a:tc>
                <a:tc>
                  <a:txBody>
                    <a:bodyPr/>
                    <a:lstStyle/>
                    <a:p>
                      <a:pPr fontAlgn="ctr"/>
                      <a:r>
                        <a:rPr lang="en-US" b="0" dirty="0"/>
                        <a:t>Holds information about the current hardware profile.</a:t>
                      </a:r>
                      <a:endParaRPr lang="en-US"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7"/>
          <p:cNvSpPr>
            <a:spLocks noGrp="1"/>
          </p:cNvSpPr>
          <p:nvPr>
            <p:ph type="title"/>
          </p:nvPr>
        </p:nvSpPr>
        <p:spPr>
          <a:xfrm>
            <a:off x="0" y="0"/>
            <a:ext cx="9144000" cy="757238"/>
          </a:xfrm>
        </p:spPr>
        <p:txBody>
          <a:bodyPr/>
          <a:lstStyle/>
          <a:p>
            <a:pPr marL="95250"/>
            <a:r>
              <a:rPr lang="en-US" sz="1600" dirty="0"/>
              <a:t>Windows Architecture and Operations</a:t>
            </a:r>
            <a:br>
              <a:rPr lang="en-US" altLang="en-US" dirty="0"/>
            </a:br>
            <a:r>
              <a:rPr lang="en-US" dirty="0"/>
              <a:t>The Windows Registry (Contd.)</a:t>
            </a:r>
            <a:endParaRPr lang="en-US" dirty="0"/>
          </a:p>
        </p:txBody>
      </p:sp>
      <p:sp>
        <p:nvSpPr>
          <p:cNvPr id="9" name="Content Placeholder 3"/>
          <p:cNvSpPr>
            <a:spLocks noGrp="1"/>
          </p:cNvSpPr>
          <p:nvPr>
            <p:ph idx="1"/>
          </p:nvPr>
        </p:nvSpPr>
        <p:spPr>
          <a:xfrm>
            <a:off x="35628" y="773624"/>
            <a:ext cx="3817043" cy="3960000"/>
          </a:xfrm>
        </p:spPr>
        <p:txBody>
          <a:bodyPr/>
          <a:lstStyle/>
          <a:p>
            <a:pPr>
              <a:spcBef>
                <a:spcPts val="0"/>
              </a:spcBef>
              <a:spcAft>
                <a:spcPts val="0"/>
              </a:spcAft>
              <a:buFont typeface="Arial" panose="020B0604020202020204" pitchFamily="34" charset="0"/>
              <a:buChar char="•"/>
            </a:pPr>
            <a:r>
              <a:rPr lang="en-US" sz="1600" dirty="0"/>
              <a:t>New hives cannot be created. The registry keys and values in the hives can be created, modified, or deleted by an account with administrative privileges. </a:t>
            </a:r>
            <a:endParaRPr lang="en-US" sz="1600" dirty="0"/>
          </a:p>
          <a:p>
            <a:pPr>
              <a:spcBef>
                <a:spcPts val="0"/>
              </a:spcBef>
              <a:spcAft>
                <a:spcPts val="0"/>
              </a:spcAft>
              <a:buFont typeface="Arial" panose="020B0604020202020204" pitchFamily="34" charset="0"/>
              <a:buChar char="•"/>
            </a:pPr>
            <a:r>
              <a:rPr lang="en-US" sz="1600" dirty="0"/>
              <a:t>As shown in the figure, the tool </a:t>
            </a:r>
            <a:r>
              <a:rPr lang="en-US" sz="1600" b="1" dirty="0"/>
              <a:t>regedit.exe</a:t>
            </a:r>
            <a:r>
              <a:rPr lang="en-US" sz="1600" dirty="0"/>
              <a:t> is used to modify the registry. </a:t>
            </a:r>
            <a:endParaRPr lang="en-US" sz="1600" dirty="0"/>
          </a:p>
          <a:p>
            <a:pPr>
              <a:spcBef>
                <a:spcPts val="0"/>
              </a:spcBef>
              <a:spcAft>
                <a:spcPts val="0"/>
              </a:spcAft>
              <a:buFont typeface="Arial" panose="020B0604020202020204" pitchFamily="34" charset="0"/>
              <a:buChar char="•"/>
            </a:pPr>
            <a:r>
              <a:rPr lang="en-US" sz="1600" dirty="0"/>
              <a:t>Be very careful when using this tool. Minor changes to the registry can have massive or even catastrophic effects.</a:t>
            </a:r>
            <a:endParaRPr lang="en-US" sz="1600" dirty="0"/>
          </a:p>
          <a:p>
            <a:pPr>
              <a:spcBef>
                <a:spcPts val="0"/>
              </a:spcBef>
              <a:spcAft>
                <a:spcPts val="0"/>
              </a:spcAft>
              <a:buFont typeface="Arial" panose="020B0604020202020204" pitchFamily="34" charset="0"/>
              <a:buChar char="•"/>
            </a:pPr>
            <a:endParaRPr lang="en-US" sz="1600" b="1" dirty="0"/>
          </a:p>
        </p:txBody>
      </p:sp>
      <p:pic>
        <p:nvPicPr>
          <p:cNvPr id="2" name="Picture 1"/>
          <p:cNvPicPr>
            <a:picLocks noChangeAspect="1"/>
          </p:cNvPicPr>
          <p:nvPr/>
        </p:nvPicPr>
        <p:blipFill>
          <a:blip r:embed="rId1"/>
          <a:stretch>
            <a:fillRect/>
          </a:stretch>
        </p:blipFill>
        <p:spPr>
          <a:xfrm>
            <a:off x="3706369" y="810200"/>
            <a:ext cx="5315085" cy="378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7"/>
          <p:cNvSpPr>
            <a:spLocks noGrp="1"/>
          </p:cNvSpPr>
          <p:nvPr>
            <p:ph type="title"/>
          </p:nvPr>
        </p:nvSpPr>
        <p:spPr>
          <a:xfrm>
            <a:off x="0" y="0"/>
            <a:ext cx="9144000" cy="757238"/>
          </a:xfrm>
        </p:spPr>
        <p:txBody>
          <a:bodyPr/>
          <a:lstStyle/>
          <a:p>
            <a:pPr marL="95250"/>
            <a:r>
              <a:rPr lang="en-US" sz="1600" dirty="0"/>
              <a:t>Windows Architecture and Operations</a:t>
            </a:r>
            <a:br>
              <a:rPr lang="en-US" altLang="en-US" dirty="0"/>
            </a:br>
            <a:r>
              <a:rPr lang="en-US" dirty="0"/>
              <a:t>The Windows Registry (Contd.)</a:t>
            </a:r>
            <a:endParaRPr lang="en-US" dirty="0"/>
          </a:p>
        </p:txBody>
      </p:sp>
      <p:sp>
        <p:nvSpPr>
          <p:cNvPr id="4" name="Content Placeholder 3"/>
          <p:cNvSpPr>
            <a:spLocks noGrp="1"/>
          </p:cNvSpPr>
          <p:nvPr>
            <p:ph idx="1"/>
          </p:nvPr>
        </p:nvSpPr>
        <p:spPr>
          <a:xfrm>
            <a:off x="111685" y="692572"/>
            <a:ext cx="8974259" cy="3957850"/>
          </a:xfrm>
        </p:spPr>
        <p:txBody>
          <a:bodyPr/>
          <a:lstStyle/>
          <a:p>
            <a:pPr>
              <a:buClrTx/>
              <a:buSzPct val="100000"/>
              <a:buFont typeface="Arial" panose="020B0604020202020204" pitchFamily="34" charset="0"/>
              <a:buChar char="•"/>
            </a:pPr>
            <a:r>
              <a:rPr lang="en-US" sz="1600" dirty="0"/>
              <a:t>Navigation in the registry is very similar to Windows file explorer. </a:t>
            </a:r>
            <a:endParaRPr lang="en-US" sz="1600" dirty="0"/>
          </a:p>
          <a:p>
            <a:pPr>
              <a:buClrTx/>
              <a:buSzPct val="100000"/>
              <a:buFont typeface="Arial" panose="020B0604020202020204" pitchFamily="34" charset="0"/>
              <a:buChar char="•"/>
            </a:pPr>
            <a:r>
              <a:rPr lang="en-US" sz="1600" dirty="0"/>
              <a:t>Use the left panel to navigate the hives and the structure below it and use the right panel to see the contents of the highlighted item in the left panel. </a:t>
            </a:r>
            <a:endParaRPr lang="en-US" sz="1600" dirty="0"/>
          </a:p>
          <a:p>
            <a:pPr>
              <a:buClrTx/>
              <a:buSzPct val="100000"/>
              <a:buFont typeface="Arial" panose="020B0604020202020204" pitchFamily="34" charset="0"/>
              <a:buChar char="•"/>
            </a:pPr>
            <a:r>
              <a:rPr lang="en-US" sz="1600" dirty="0"/>
              <a:t>The path is displayed at the bottom of the window for reference. </a:t>
            </a:r>
            <a:endParaRPr lang="en-US" sz="1600" dirty="0"/>
          </a:p>
          <a:p>
            <a:pPr>
              <a:buClrTx/>
              <a:buSzPct val="100000"/>
              <a:buFont typeface="Arial" panose="020B0604020202020204" pitchFamily="34" charset="0"/>
              <a:buChar char="•"/>
            </a:pPr>
            <a:r>
              <a:rPr lang="en-US" sz="1600" dirty="0"/>
              <a:t>Registry keys can contain either a subkey or a value. The different values that keys can contain are as follows:</a:t>
            </a:r>
            <a:endParaRPr lang="en-US" sz="1600" dirty="0"/>
          </a:p>
          <a:p>
            <a:pPr lvl="1">
              <a:buClrTx/>
              <a:buSzPct val="100000"/>
              <a:buFont typeface="Arial" panose="020B0604020202020204" pitchFamily="34" charset="0"/>
              <a:buChar char="•"/>
            </a:pPr>
            <a:r>
              <a:rPr lang="en-US" sz="1600" b="1" dirty="0"/>
              <a:t>REG_BINARY:</a:t>
            </a:r>
            <a:r>
              <a:rPr lang="en-US" sz="1600" dirty="0"/>
              <a:t> Numbers or Boolean values</a:t>
            </a:r>
            <a:endParaRPr lang="en-US" sz="1600" dirty="0"/>
          </a:p>
          <a:p>
            <a:pPr lvl="1">
              <a:buClrTx/>
              <a:buSzPct val="100000"/>
              <a:buFont typeface="Arial" panose="020B0604020202020204" pitchFamily="34" charset="0"/>
              <a:buChar char="•"/>
            </a:pPr>
            <a:r>
              <a:rPr lang="en-US" sz="1600" b="1" dirty="0"/>
              <a:t>REG_DWORD:</a:t>
            </a:r>
            <a:r>
              <a:rPr lang="en-US" sz="1600" dirty="0"/>
              <a:t> Numbers greater than 32 bits or raw data</a:t>
            </a:r>
            <a:endParaRPr lang="en-US" sz="1600" dirty="0"/>
          </a:p>
          <a:p>
            <a:pPr lvl="1">
              <a:buClrTx/>
              <a:buSzPct val="100000"/>
              <a:buFont typeface="Arial" panose="020B0604020202020204" pitchFamily="34" charset="0"/>
              <a:buChar char="•"/>
            </a:pPr>
            <a:r>
              <a:rPr lang="en-US" sz="1600" b="1" dirty="0"/>
              <a:t>REG_SZ:</a:t>
            </a:r>
            <a:r>
              <a:rPr lang="en-US" sz="1600" dirty="0"/>
              <a:t> String values</a:t>
            </a:r>
            <a:endParaRPr lang="en-US" sz="1600" dirty="0"/>
          </a:p>
          <a:p>
            <a:pPr>
              <a:buClrTx/>
              <a:buSzPct val="100000"/>
              <a:buFont typeface="Arial" panose="020B0604020202020204" pitchFamily="34" charset="0"/>
              <a:buChar char="•"/>
            </a:pPr>
            <a:r>
              <a:rPr lang="en-US" sz="1600" dirty="0"/>
              <a:t>The registry also contains the activity that a user performs during normal day-to-day computer use. </a:t>
            </a:r>
            <a:endParaRPr lang="en-US" sz="1600" dirty="0"/>
          </a:p>
          <a:p>
            <a:pPr>
              <a:buClrTx/>
              <a:buSzPct val="100000"/>
              <a:buFont typeface="Arial" panose="020B0604020202020204" pitchFamily="34" charset="0"/>
              <a:buChar char="•"/>
            </a:pPr>
            <a:r>
              <a:rPr lang="en-US" sz="1600" dirty="0"/>
              <a:t>This includes the history of hardware devices, including all devices that have been connected to the computer including the name, manufacturer and serial number.</a:t>
            </a:r>
            <a:endParaRPr lang="en-US" sz="1600" dirty="0"/>
          </a:p>
          <a:p>
            <a:pPr>
              <a:spcBef>
                <a:spcPts val="0"/>
              </a:spcBef>
              <a:spcAft>
                <a:spcPts val="0"/>
              </a:spcAft>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1187355"/>
          </a:xfrm>
        </p:spPr>
        <p:txBody>
          <a:bodyPr/>
          <a:lstStyle/>
          <a:p>
            <a:pPr marL="95250"/>
            <a:r>
              <a:rPr lang="en-US" sz="1600" dirty="0"/>
              <a:t>Windows Architecture and Operations</a:t>
            </a:r>
            <a:br>
              <a:rPr lang="en-US" altLang="en-US" dirty="0"/>
            </a:br>
            <a:r>
              <a:rPr lang="en-US" dirty="0"/>
              <a:t>Lab - Exploring Processes, Threads, Handles, and Windows Registry</a:t>
            </a:r>
            <a:endParaRPr lang="en-US" dirty="0"/>
          </a:p>
        </p:txBody>
      </p:sp>
      <p:sp>
        <p:nvSpPr>
          <p:cNvPr id="4" name="Content Placeholder 3"/>
          <p:cNvSpPr>
            <a:spLocks noGrp="1"/>
          </p:cNvSpPr>
          <p:nvPr>
            <p:ph idx="1"/>
          </p:nvPr>
        </p:nvSpPr>
        <p:spPr>
          <a:xfrm>
            <a:off x="195072" y="1167883"/>
            <a:ext cx="8790432" cy="3601739"/>
          </a:xfrm>
        </p:spPr>
        <p:txBody>
          <a:bodyPr/>
          <a:lstStyle/>
          <a:p>
            <a:pPr marL="0" indent="0">
              <a:spcBef>
                <a:spcPts val="0"/>
              </a:spcBef>
              <a:spcAft>
                <a:spcPts val="0"/>
              </a:spcAft>
              <a:buNone/>
            </a:pPr>
            <a:r>
              <a:rPr lang="en-US" sz="1800" dirty="0"/>
              <a:t>In this lab, you will complete the following objectives:</a:t>
            </a:r>
            <a:endParaRPr lang="en-US" sz="1800" dirty="0"/>
          </a:p>
          <a:p>
            <a:pPr>
              <a:spcBef>
                <a:spcPts val="0"/>
              </a:spcBef>
              <a:spcAft>
                <a:spcPts val="0"/>
              </a:spcAft>
              <a:buFont typeface="Arial" panose="020B0604020202020204" pitchFamily="34" charset="0"/>
              <a:buChar char="•"/>
            </a:pPr>
            <a:r>
              <a:rPr lang="en-US" sz="1800" dirty="0"/>
              <a:t>Explore the processes, threads, and handles using Process Explorer in Sysinternals Suite. </a:t>
            </a:r>
            <a:endParaRPr lang="en-US" sz="1800" dirty="0"/>
          </a:p>
          <a:p>
            <a:pPr>
              <a:spcBef>
                <a:spcPts val="0"/>
              </a:spcBef>
              <a:spcAft>
                <a:spcPts val="0"/>
              </a:spcAft>
              <a:buFont typeface="Arial" panose="020B0604020202020204" pitchFamily="34" charset="0"/>
              <a:buChar char="•"/>
            </a:pPr>
            <a:r>
              <a:rPr lang="en-US" sz="1800" dirty="0"/>
              <a:t>Use the Windows Registry to change a setting.</a:t>
            </a:r>
            <a:endParaRPr lang="en-US" sz="1800" b="1" dirty="0"/>
          </a:p>
        </p:txBody>
      </p:sp>
    </p:spTree>
    <p:custDataLst>
      <p:tags r:id="rId1"/>
    </p:custData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281" y="1348543"/>
            <a:ext cx="8345438" cy="1802391"/>
          </a:xfrm>
        </p:spPr>
        <p:txBody>
          <a:bodyPr/>
          <a:lstStyle/>
          <a:p>
            <a:r>
              <a:rPr lang="en-US" dirty="0">
                <a:solidFill>
                  <a:schemeClr val="accent5">
                    <a:lumMod val="40000"/>
                    <a:lumOff val="60000"/>
                  </a:schemeClr>
                </a:solidFill>
              </a:rPr>
              <a:t>3.3 Windows Configuration and Monitoring</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The Windows Operating System</a:t>
            </a:r>
            <a:br>
              <a:rPr altLang="en-US" dirty="0"/>
            </a:br>
            <a:r>
              <a:rPr lang="en-US" dirty="0"/>
              <a:t>Disk Operating System</a:t>
            </a:r>
            <a:endParaRPr lang="en-US" dirty="0"/>
          </a:p>
        </p:txBody>
      </p:sp>
      <p:sp>
        <p:nvSpPr>
          <p:cNvPr id="2" name="Content Placeholder 1"/>
          <p:cNvSpPr>
            <a:spLocks noGrp="1"/>
          </p:cNvSpPr>
          <p:nvPr>
            <p:ph idx="1"/>
          </p:nvPr>
        </p:nvSpPr>
        <p:spPr>
          <a:xfrm>
            <a:off x="116499" y="810969"/>
            <a:ext cx="4946175" cy="3829327"/>
          </a:xfrm>
        </p:spPr>
        <p:txBody>
          <a:bodyPr/>
          <a:lstStyle/>
          <a:p>
            <a:pPr marL="177800" indent="-177800">
              <a:buClrTx/>
              <a:buSzPct val="100000"/>
              <a:buFont typeface="Arial" panose="020B0604020202020204" pitchFamily="34" charset="0"/>
              <a:buChar char="•"/>
            </a:pPr>
            <a:r>
              <a:rPr lang="en-US" sz="1600" dirty="0"/>
              <a:t>The Disk Operating System (DOS) is an operating system that the computer uses to enable the data storage devices to read and write files.</a:t>
            </a:r>
            <a:endParaRPr lang="en-US" sz="1600" dirty="0"/>
          </a:p>
          <a:p>
            <a:pPr marL="177800" indent="-177800">
              <a:buClrTx/>
              <a:buSzPct val="100000"/>
              <a:buFont typeface="Arial" panose="020B0604020202020204" pitchFamily="34" charset="0"/>
              <a:buChar char="•"/>
            </a:pPr>
            <a:r>
              <a:rPr lang="en-US" sz="1600" dirty="0"/>
              <a:t>DOS provides a file system which organizes the files in a specific way on the disk.</a:t>
            </a:r>
            <a:endParaRPr lang="en-US" sz="1600" dirty="0"/>
          </a:p>
          <a:p>
            <a:pPr marL="177800" indent="-177800">
              <a:buClrTx/>
              <a:buSzPct val="100000"/>
              <a:buFont typeface="Arial" panose="020B0604020202020204" pitchFamily="34" charset="0"/>
              <a:buChar char="•"/>
            </a:pPr>
            <a:r>
              <a:rPr lang="en-US" sz="1600" dirty="0"/>
              <a:t>MS-DOS, created by Microsoft, used a command line as the interface for people to create programs and manipulate data files. DOS commands are shown in bold text in the given command output.</a:t>
            </a:r>
            <a:endParaRPr lang="en-US" sz="1600" dirty="0"/>
          </a:p>
          <a:p>
            <a:pPr marL="177800" indent="-177800">
              <a:buClrTx/>
              <a:buSzPct val="100000"/>
              <a:buFont typeface="Arial" panose="020B0604020202020204" pitchFamily="34" charset="0"/>
              <a:buChar char="•"/>
            </a:pPr>
            <a:r>
              <a:rPr lang="en-US" sz="1600" dirty="0"/>
              <a:t>With MS-DOS, the computer had a basic working knowledge of accessing the disk drive and loading the operating system files directly from disk as part of the boot process. </a:t>
            </a:r>
            <a:endParaRPr lang="en-US" sz="1600" dirty="0"/>
          </a:p>
        </p:txBody>
      </p:sp>
      <p:pic>
        <p:nvPicPr>
          <p:cNvPr id="3" name="Picture 2"/>
          <p:cNvPicPr>
            <a:picLocks noChangeAspect="1"/>
          </p:cNvPicPr>
          <p:nvPr/>
        </p:nvPicPr>
        <p:blipFill>
          <a:blip r:embed="rId1"/>
          <a:stretch>
            <a:fillRect/>
          </a:stretch>
        </p:blipFill>
        <p:spPr>
          <a:xfrm>
            <a:off x="5008179" y="990034"/>
            <a:ext cx="3937261" cy="3518644"/>
          </a:xfrm>
          <a:prstGeom prst="rect">
            <a:avLst/>
          </a:prstGeom>
        </p:spPr>
      </p:pic>
    </p:spTree>
    <p:custDataLst>
      <p:tags r:id="rId2"/>
    </p:custData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Run as Administrator</a:t>
            </a:r>
            <a:endParaRPr lang="en-US" dirty="0"/>
          </a:p>
        </p:txBody>
      </p:sp>
      <p:sp>
        <p:nvSpPr>
          <p:cNvPr id="4" name="Content Placeholder 3"/>
          <p:cNvSpPr>
            <a:spLocks noGrp="1"/>
          </p:cNvSpPr>
          <p:nvPr>
            <p:ph idx="1"/>
          </p:nvPr>
        </p:nvSpPr>
        <p:spPr>
          <a:xfrm>
            <a:off x="145357" y="785622"/>
            <a:ext cx="8853286" cy="3833750"/>
          </a:xfrm>
        </p:spPr>
        <p:txBody>
          <a:bodyPr/>
          <a:lstStyle/>
          <a:p>
            <a:pPr>
              <a:buFont typeface="Arial" panose="020B0604020202020204" pitchFamily="34" charset="0"/>
              <a:buChar char="•"/>
            </a:pPr>
            <a:r>
              <a:rPr lang="en-US" sz="1600" dirty="0"/>
              <a:t>As a security best practice, it is not advisable to log on to Windows using the Administrator account or an account with administrative privileges. </a:t>
            </a:r>
            <a:endParaRPr lang="en-US" sz="1600" dirty="0"/>
          </a:p>
          <a:p>
            <a:pPr>
              <a:buFont typeface="Arial" panose="020B0604020202020204" pitchFamily="34" charset="0"/>
              <a:buChar char="•"/>
            </a:pPr>
            <a:r>
              <a:rPr lang="en-US" sz="1600" dirty="0"/>
              <a:t>There are two different ways to run or install </a:t>
            </a:r>
            <a:br>
              <a:rPr lang="en-US" sz="1600" dirty="0"/>
            </a:br>
            <a:r>
              <a:rPr lang="en-US" sz="1600" dirty="0"/>
              <a:t>a software that requires the privileges of the </a:t>
            </a:r>
            <a:br>
              <a:rPr lang="en-US" sz="1600" dirty="0"/>
            </a:br>
            <a:r>
              <a:rPr lang="en-US" sz="1600" dirty="0"/>
              <a:t>Administrator.</a:t>
            </a:r>
            <a:endParaRPr lang="en-US" sz="1600" dirty="0"/>
          </a:p>
          <a:p>
            <a:pPr>
              <a:buNone/>
            </a:pPr>
            <a:r>
              <a:rPr lang="en-US" sz="1600" b="1" dirty="0"/>
              <a:t>Administrator</a:t>
            </a:r>
            <a:endParaRPr lang="en-US" sz="1600" b="1" dirty="0"/>
          </a:p>
          <a:p>
            <a:pPr>
              <a:buFont typeface="Arial" panose="020B0604020202020204" pitchFamily="34" charset="0"/>
              <a:buChar char="•"/>
            </a:pPr>
            <a:r>
              <a:rPr lang="en-US" sz="1600" dirty="0"/>
              <a:t>Right-click the command in the Windows File</a:t>
            </a:r>
            <a:br>
              <a:rPr lang="en-US" sz="1600" dirty="0"/>
            </a:br>
            <a:r>
              <a:rPr lang="en-US" sz="1600" dirty="0"/>
              <a:t>Explorer and choose Run as Administrator </a:t>
            </a:r>
            <a:br>
              <a:rPr lang="en-US" sz="1600" dirty="0"/>
            </a:br>
            <a:r>
              <a:rPr lang="en-US" sz="1600" dirty="0"/>
              <a:t>from the Context Menu.</a:t>
            </a:r>
            <a:endParaRPr lang="en-US" sz="1600" b="1" dirty="0"/>
          </a:p>
        </p:txBody>
      </p:sp>
      <p:pic>
        <p:nvPicPr>
          <p:cNvPr id="2" name="Picture 1"/>
          <p:cNvPicPr>
            <a:picLocks noChangeAspect="1"/>
          </p:cNvPicPr>
          <p:nvPr/>
        </p:nvPicPr>
        <p:blipFill>
          <a:blip r:embed="rId1"/>
          <a:stretch>
            <a:fillRect/>
          </a:stretch>
        </p:blipFill>
        <p:spPr>
          <a:xfrm>
            <a:off x="4600329" y="1387367"/>
            <a:ext cx="4293578" cy="360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Run as Administrator (Contd.)</a:t>
            </a:r>
            <a:endParaRPr lang="en-US" dirty="0"/>
          </a:p>
        </p:txBody>
      </p:sp>
      <p:sp>
        <p:nvSpPr>
          <p:cNvPr id="4" name="Content Placeholder 3"/>
          <p:cNvSpPr>
            <a:spLocks noGrp="1"/>
          </p:cNvSpPr>
          <p:nvPr>
            <p:ph idx="1"/>
          </p:nvPr>
        </p:nvSpPr>
        <p:spPr>
          <a:xfrm>
            <a:off x="144065" y="887105"/>
            <a:ext cx="4697566" cy="3833750"/>
          </a:xfrm>
        </p:spPr>
        <p:txBody>
          <a:bodyPr/>
          <a:lstStyle/>
          <a:p>
            <a:pPr>
              <a:buNone/>
            </a:pPr>
            <a:r>
              <a:rPr lang="en-US" sz="1600" b="1" dirty="0"/>
              <a:t>Administrator Command Prompt</a:t>
            </a:r>
            <a:endParaRPr lang="en-US" sz="1600" b="1" dirty="0"/>
          </a:p>
          <a:p>
            <a:pPr>
              <a:buFont typeface="Arial" panose="020B0604020202020204" pitchFamily="34" charset="0"/>
              <a:buChar char="•"/>
            </a:pPr>
            <a:r>
              <a:rPr lang="en-US" sz="1600" dirty="0"/>
              <a:t>Search for </a:t>
            </a:r>
            <a:r>
              <a:rPr lang="en-US" sz="1600" b="1" dirty="0"/>
              <a:t>command</a:t>
            </a:r>
            <a:r>
              <a:rPr lang="en-US" sz="1600" dirty="0"/>
              <a:t>, right-click the</a:t>
            </a:r>
            <a:br>
              <a:rPr lang="en-US" sz="1600" dirty="0"/>
            </a:br>
            <a:r>
              <a:rPr lang="en-US" sz="1600" dirty="0"/>
              <a:t>executable file, and choose Run as Administrator from the Context Menu.</a:t>
            </a:r>
            <a:endParaRPr lang="en-US" sz="1600" dirty="0"/>
          </a:p>
          <a:p>
            <a:pPr>
              <a:buFont typeface="Arial" panose="020B0604020202020204" pitchFamily="34" charset="0"/>
              <a:buChar char="•"/>
            </a:pPr>
            <a:r>
              <a:rPr lang="en-US" sz="1600" dirty="0"/>
              <a:t>Every command that is executed from this command line will be carried out with the Administrator privileges, including installation of software.</a:t>
            </a:r>
            <a:endParaRPr lang="en-US" sz="1600" b="1" dirty="0"/>
          </a:p>
        </p:txBody>
      </p:sp>
      <p:pic>
        <p:nvPicPr>
          <p:cNvPr id="3" name="Picture 2"/>
          <p:cNvPicPr>
            <a:picLocks noChangeAspect="1"/>
          </p:cNvPicPr>
          <p:nvPr/>
        </p:nvPicPr>
        <p:blipFill>
          <a:blip r:embed="rId1"/>
          <a:stretch>
            <a:fillRect/>
          </a:stretch>
        </p:blipFill>
        <p:spPr>
          <a:xfrm>
            <a:off x="5205048" y="803119"/>
            <a:ext cx="3013699" cy="396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Local Users and Domains</a:t>
            </a:r>
            <a:endParaRPr lang="en-US" dirty="0"/>
          </a:p>
        </p:txBody>
      </p:sp>
      <p:sp>
        <p:nvSpPr>
          <p:cNvPr id="4" name="Content Placeholder 3"/>
          <p:cNvSpPr>
            <a:spLocks noGrp="1"/>
          </p:cNvSpPr>
          <p:nvPr>
            <p:ph idx="1"/>
          </p:nvPr>
        </p:nvSpPr>
        <p:spPr>
          <a:xfrm>
            <a:off x="144065" y="887105"/>
            <a:ext cx="8777197" cy="3833750"/>
          </a:xfrm>
        </p:spPr>
        <p:txBody>
          <a:bodyPr/>
          <a:lstStyle/>
          <a:p>
            <a:pPr>
              <a:buFont typeface="Arial" panose="020B0604020202020204" pitchFamily="34" charset="0"/>
              <a:buChar char="•"/>
            </a:pPr>
            <a:r>
              <a:rPr lang="en-US" sz="1600" dirty="0"/>
              <a:t>When a new computer is started for the first time, or Windows is installed, there will be a prompt to create a user account. This is known as a local user. </a:t>
            </a:r>
            <a:endParaRPr lang="en-US" sz="1600" dirty="0"/>
          </a:p>
          <a:p>
            <a:pPr>
              <a:buFont typeface="Arial" panose="020B0604020202020204" pitchFamily="34" charset="0"/>
              <a:buChar char="•"/>
            </a:pPr>
            <a:r>
              <a:rPr lang="en-US" sz="1600" dirty="0"/>
              <a:t>This account contains all the customization settings, access permissions, file locations, and many other user-specific data. </a:t>
            </a:r>
            <a:endParaRPr lang="en-US" sz="1600" dirty="0"/>
          </a:p>
          <a:p>
            <a:pPr>
              <a:buFont typeface="Arial" panose="020B0604020202020204" pitchFamily="34" charset="0"/>
              <a:buChar char="•"/>
            </a:pPr>
            <a:r>
              <a:rPr lang="en-US" sz="1600" dirty="0"/>
              <a:t>To make administration of users easier, Windows uses groups. A group will have a name and a specific set of permissions associated with it. </a:t>
            </a:r>
            <a:endParaRPr lang="en-US" sz="1600" dirty="0"/>
          </a:p>
          <a:p>
            <a:pPr>
              <a:buFont typeface="Arial" panose="020B0604020202020204" pitchFamily="34" charset="0"/>
              <a:buChar char="•"/>
            </a:pPr>
            <a:r>
              <a:rPr lang="en-US" sz="1600" dirty="0"/>
              <a:t>When a user is placed into a group, the permissions of that group are given to that user. </a:t>
            </a:r>
            <a:endParaRPr lang="en-US" sz="1600" dirty="0"/>
          </a:p>
          <a:p>
            <a:pPr>
              <a:buFont typeface="Arial" panose="020B0604020202020204" pitchFamily="34" charset="0"/>
              <a:buChar char="•"/>
            </a:pPr>
            <a:r>
              <a:rPr lang="en-US" sz="1600" dirty="0"/>
              <a:t>A user can be placed into multiple groups to be provided with many different permissions. When the permissions overlap, certain permissions, like “explicitly deny” will override the permission provided by a different group. </a:t>
            </a:r>
            <a:endParaRPr lang="en-US" sz="1600" dirty="0"/>
          </a:p>
          <a:p>
            <a:pPr>
              <a:buFont typeface="Arial" panose="020B0604020202020204" pitchFamily="34" charset="0"/>
              <a:buChar char="•"/>
            </a:pPr>
            <a:r>
              <a:rPr lang="en-US" sz="1600" dirty="0"/>
              <a:t>There are many different user groups built into Windows that are used for specific tasks. </a:t>
            </a:r>
            <a:endParaRPr lang="en-US" sz="1600" dirty="0"/>
          </a:p>
        </p:txBody>
      </p:sp>
    </p:spTree>
    <p:custDataLst>
      <p:tags r:id="rId1"/>
    </p:custData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Local Users and Domains (Contd.)</a:t>
            </a:r>
            <a:endParaRPr lang="en-US" dirty="0"/>
          </a:p>
        </p:txBody>
      </p:sp>
      <p:sp>
        <p:nvSpPr>
          <p:cNvPr id="4" name="Content Placeholder 3"/>
          <p:cNvSpPr>
            <a:spLocks noGrp="1"/>
          </p:cNvSpPr>
          <p:nvPr>
            <p:ph idx="1"/>
          </p:nvPr>
        </p:nvSpPr>
        <p:spPr>
          <a:xfrm>
            <a:off x="144065" y="887105"/>
            <a:ext cx="3361135" cy="3833750"/>
          </a:xfrm>
        </p:spPr>
        <p:txBody>
          <a:bodyPr/>
          <a:lstStyle/>
          <a:p>
            <a:pPr>
              <a:buFont typeface="Arial" panose="020B0604020202020204" pitchFamily="34" charset="0"/>
              <a:buChar char="•"/>
            </a:pPr>
            <a:r>
              <a:rPr lang="en-US" sz="1600" dirty="0"/>
              <a:t>Local users and groups are managed with the </a:t>
            </a:r>
            <a:r>
              <a:rPr lang="en-US" sz="1600" b="1" dirty="0" err="1"/>
              <a:t>lusrmgr.msc</a:t>
            </a:r>
            <a:r>
              <a:rPr lang="en-US" sz="1600" dirty="0"/>
              <a:t> control panel applet, as shown in the figure.</a:t>
            </a:r>
            <a:endParaRPr lang="en-US" sz="1600" dirty="0"/>
          </a:p>
          <a:p>
            <a:pPr>
              <a:buFont typeface="Arial" panose="020B0604020202020204" pitchFamily="34" charset="0"/>
              <a:buChar char="•"/>
            </a:pPr>
            <a:r>
              <a:rPr lang="en-US" sz="1600" dirty="0"/>
              <a:t>Windows also use domains to set permissions. A domain is a type of network service where all of the users, groups, computers, peripherals, and security settings are stored on and controlled by a database.</a:t>
            </a:r>
            <a:endParaRPr lang="en-US" sz="1600" b="1" dirty="0"/>
          </a:p>
        </p:txBody>
      </p:sp>
      <p:pic>
        <p:nvPicPr>
          <p:cNvPr id="2" name="Picture 1"/>
          <p:cNvPicPr>
            <a:picLocks noChangeAspect="1"/>
          </p:cNvPicPr>
          <p:nvPr/>
        </p:nvPicPr>
        <p:blipFill rotWithShape="1">
          <a:blip r:embed="rId1"/>
          <a:srcRect l="652" t="986" b="634"/>
          <a:stretch>
            <a:fillRect/>
          </a:stretch>
        </p:blipFill>
        <p:spPr>
          <a:xfrm>
            <a:off x="3665935" y="840213"/>
            <a:ext cx="5334000" cy="389591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CLI and PowerShell</a:t>
            </a:r>
            <a:endParaRPr lang="en-US" dirty="0"/>
          </a:p>
        </p:txBody>
      </p:sp>
      <p:sp>
        <p:nvSpPr>
          <p:cNvPr id="4" name="Content Placeholder 3"/>
          <p:cNvSpPr>
            <a:spLocks noGrp="1"/>
          </p:cNvSpPr>
          <p:nvPr>
            <p:ph idx="1"/>
          </p:nvPr>
        </p:nvSpPr>
        <p:spPr>
          <a:xfrm>
            <a:off x="28126" y="791396"/>
            <a:ext cx="9144000" cy="3833750"/>
          </a:xfrm>
        </p:spPr>
        <p:txBody>
          <a:bodyPr/>
          <a:lstStyle/>
          <a:p>
            <a:pPr>
              <a:buFont typeface="Arial" panose="020B0604020202020204" pitchFamily="34" charset="0"/>
              <a:buChar char="•"/>
            </a:pPr>
            <a:r>
              <a:rPr lang="en-US" sz="1600" dirty="0"/>
              <a:t>The Windows command line interface (CLI) can be used to run programs, navigate the file system, and manage files and folders.</a:t>
            </a:r>
            <a:endParaRPr lang="en-US" sz="1600" dirty="0"/>
          </a:p>
          <a:p>
            <a:pPr>
              <a:buFont typeface="Arial" panose="020B0604020202020204" pitchFamily="34" charset="0"/>
              <a:buChar char="•"/>
            </a:pPr>
            <a:r>
              <a:rPr lang="en-US" sz="1600" dirty="0"/>
              <a:t>To open the Windows CLI, search for </a:t>
            </a:r>
            <a:r>
              <a:rPr lang="en-US" sz="1600" b="1" dirty="0"/>
              <a:t>cmd.exe</a:t>
            </a:r>
            <a:r>
              <a:rPr lang="en-US" sz="1600" dirty="0"/>
              <a:t> and click the program. These are a few things to remember when using the CLI:</a:t>
            </a:r>
            <a:endParaRPr lang="en-US" sz="1600" dirty="0"/>
          </a:p>
          <a:p>
            <a:pPr lvl="1"/>
            <a:r>
              <a:rPr lang="en-US" sz="1600" dirty="0"/>
              <a:t>The file names and paths are not case-sensitive, by default.</a:t>
            </a:r>
            <a:endParaRPr lang="en-US" sz="1600" dirty="0"/>
          </a:p>
          <a:p>
            <a:pPr lvl="1"/>
            <a:r>
              <a:rPr lang="en-US" sz="1600" dirty="0"/>
              <a:t>Storage devices are assigned a letter for reference. This followed by a colon and backslash (\). </a:t>
            </a:r>
            <a:endParaRPr lang="en-US" sz="1600" dirty="0"/>
          </a:p>
          <a:p>
            <a:pPr lvl="1"/>
            <a:r>
              <a:rPr lang="en-US" sz="1600" dirty="0"/>
              <a:t>Commands that have optional switches use the forward slash (/) to delineate between the command and the switch option.</a:t>
            </a:r>
            <a:endParaRPr lang="en-US" sz="1600" dirty="0"/>
          </a:p>
          <a:p>
            <a:pPr lvl="1"/>
            <a:r>
              <a:rPr lang="en-US" sz="1600" dirty="0"/>
              <a:t>You can use the </a:t>
            </a:r>
            <a:r>
              <a:rPr lang="en-US" sz="1600" b="1" dirty="0"/>
              <a:t>Tab</a:t>
            </a:r>
            <a:r>
              <a:rPr lang="en-US" sz="1600" dirty="0"/>
              <a:t> key to auto-complete commands when directories or files are referenced.</a:t>
            </a:r>
            <a:endParaRPr lang="en-US" sz="1600" dirty="0"/>
          </a:p>
          <a:p>
            <a:pPr lvl="1"/>
            <a:r>
              <a:rPr lang="en-US" sz="1600" dirty="0"/>
              <a:t>Windows keeps a history of the commands that were entered during a CLI session. Access previously entered commands by using the up and down arrow keys.</a:t>
            </a:r>
            <a:endParaRPr lang="en-US" sz="1600" dirty="0"/>
          </a:p>
          <a:p>
            <a:pPr lvl="1"/>
            <a:r>
              <a:rPr lang="en-US" sz="1600" dirty="0"/>
              <a:t>To switch between storage devices, type the letter of the device, followed by a colon, and then press </a:t>
            </a:r>
            <a:r>
              <a:rPr lang="en-US" sz="1600" b="1" dirty="0"/>
              <a:t>Enter</a:t>
            </a:r>
            <a:r>
              <a:rPr lang="en-US" sz="1600" dirty="0"/>
              <a:t>.</a:t>
            </a:r>
            <a:endParaRPr lang="en-US" sz="1600" dirty="0"/>
          </a:p>
          <a:p>
            <a:pPr>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r>
              <a:rPr lang="en-US" sz="1600" dirty="0"/>
              <a:t>Windows Configuration and Monitoring</a:t>
            </a:r>
            <a:br>
              <a:rPr lang="en-US" altLang="en-US" dirty="0"/>
            </a:br>
            <a:r>
              <a:rPr lang="en-US" dirty="0"/>
              <a:t>CLI and PowerShell (Contd.)</a:t>
            </a:r>
            <a:endParaRPr lang="en-US" dirty="0"/>
          </a:p>
        </p:txBody>
      </p:sp>
      <p:sp>
        <p:nvSpPr>
          <p:cNvPr id="4" name="Content Placeholder 3"/>
          <p:cNvSpPr>
            <a:spLocks noGrp="1"/>
          </p:cNvSpPr>
          <p:nvPr>
            <p:ph idx="1"/>
          </p:nvPr>
        </p:nvSpPr>
        <p:spPr>
          <a:xfrm>
            <a:off x="144065" y="887105"/>
            <a:ext cx="8853286" cy="3833750"/>
          </a:xfrm>
        </p:spPr>
        <p:txBody>
          <a:bodyPr/>
          <a:lstStyle/>
          <a:p>
            <a:pPr>
              <a:buFont typeface="Arial" panose="020B0604020202020204" pitchFamily="34" charset="0"/>
              <a:buChar char="•"/>
            </a:pPr>
            <a:r>
              <a:rPr lang="en-US" sz="1600" dirty="0"/>
              <a:t>Another environment, called the Windows PowerShell, can be used to create scripts to automate tasks that the regular CLI is unable to create. </a:t>
            </a:r>
            <a:endParaRPr lang="en-US" sz="1600" dirty="0"/>
          </a:p>
          <a:p>
            <a:pPr>
              <a:buFont typeface="Arial" panose="020B0604020202020204" pitchFamily="34" charset="0"/>
              <a:buChar char="•"/>
            </a:pPr>
            <a:r>
              <a:rPr lang="en-US" sz="1600" dirty="0"/>
              <a:t>PowerShell also provides a CLI for initiating commands. </a:t>
            </a:r>
            <a:endParaRPr lang="en-US" sz="1600" dirty="0"/>
          </a:p>
          <a:p>
            <a:pPr>
              <a:buFont typeface="Arial" panose="020B0604020202020204" pitchFamily="34" charset="0"/>
              <a:buChar char="•"/>
            </a:pPr>
            <a:r>
              <a:rPr lang="en-US" sz="1600" dirty="0"/>
              <a:t>PowerShell is an integrated program within Windows. </a:t>
            </a:r>
            <a:endParaRPr lang="en-US" sz="1600" dirty="0"/>
          </a:p>
          <a:p>
            <a:pPr>
              <a:buFont typeface="Arial" panose="020B0604020202020204" pitchFamily="34" charset="0"/>
              <a:buChar char="•"/>
            </a:pPr>
            <a:r>
              <a:rPr lang="en-US" sz="1600" dirty="0"/>
              <a:t>Like the CLI, PowerShell can also be run with administrative privileges.</a:t>
            </a:r>
            <a:endParaRPr lang="en-US" sz="1600" dirty="0"/>
          </a:p>
          <a:p>
            <a:pPr>
              <a:buFont typeface="Arial" panose="020B0604020202020204" pitchFamily="34" charset="0"/>
              <a:buChar char="•"/>
            </a:pPr>
            <a:r>
              <a:rPr lang="en-US" sz="1600" dirty="0"/>
              <a:t>These are the types of commands that PowerShell can execute:</a:t>
            </a:r>
            <a:endParaRPr lang="en-US" sz="1600" dirty="0"/>
          </a:p>
          <a:p>
            <a:pPr lvl="1">
              <a:buFont typeface="Arial" panose="020B0604020202020204" pitchFamily="34" charset="0"/>
              <a:buChar char="•"/>
            </a:pPr>
            <a:r>
              <a:rPr lang="en-US" sz="1600" b="1" dirty="0"/>
              <a:t>cmdlets</a:t>
            </a:r>
            <a:r>
              <a:rPr lang="en-US" sz="1600" dirty="0"/>
              <a:t> - These commands perform an action and return an output or object to the next command that will be executed.</a:t>
            </a:r>
            <a:endParaRPr lang="en-US" sz="1600" dirty="0"/>
          </a:p>
          <a:p>
            <a:pPr lvl="1">
              <a:buFont typeface="Arial" panose="020B0604020202020204" pitchFamily="34" charset="0"/>
              <a:buChar char="•"/>
            </a:pPr>
            <a:r>
              <a:rPr lang="en-US" sz="1600" b="1" dirty="0"/>
              <a:t>PowerShell scripts</a:t>
            </a:r>
            <a:r>
              <a:rPr lang="en-US" sz="1600" dirty="0"/>
              <a:t> - These are files with a </a:t>
            </a:r>
            <a:r>
              <a:rPr lang="en-US" sz="1600" b="1" dirty="0"/>
              <a:t>.ps1</a:t>
            </a:r>
            <a:r>
              <a:rPr lang="en-US" sz="1600" dirty="0"/>
              <a:t> extension that contain PowerShell commands that are executed.</a:t>
            </a:r>
            <a:endParaRPr lang="en-US" sz="1600" dirty="0"/>
          </a:p>
          <a:p>
            <a:pPr lvl="1">
              <a:buFont typeface="Arial" panose="020B0604020202020204" pitchFamily="34" charset="0"/>
              <a:buChar char="•"/>
            </a:pPr>
            <a:r>
              <a:rPr lang="en-US" sz="1600" b="1" dirty="0"/>
              <a:t>PowerShell functions</a:t>
            </a:r>
            <a:r>
              <a:rPr lang="en-US" sz="1600" dirty="0"/>
              <a:t> - These are pieces of code that can be referenced in a script.</a:t>
            </a:r>
            <a:endParaRPr lang="en-US" sz="1600" dirty="0"/>
          </a:p>
        </p:txBody>
      </p:sp>
    </p:spTree>
    <p:custDataLst>
      <p:tags r:id="rId1"/>
    </p:custData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r>
              <a:rPr lang="en-US" sz="1600" dirty="0"/>
              <a:t>Windows Configuration and Monitoring</a:t>
            </a:r>
            <a:br>
              <a:rPr lang="en-US" altLang="en-US" dirty="0"/>
            </a:br>
            <a:r>
              <a:rPr lang="en-US" dirty="0"/>
              <a:t>CLI and PowerShell (Contd.)</a:t>
            </a:r>
            <a:endParaRPr lang="en-US" dirty="0"/>
          </a:p>
        </p:txBody>
      </p:sp>
      <p:sp>
        <p:nvSpPr>
          <p:cNvPr id="4" name="Content Placeholder 3"/>
          <p:cNvSpPr>
            <a:spLocks noGrp="1"/>
          </p:cNvSpPr>
          <p:nvPr>
            <p:ph idx="1"/>
          </p:nvPr>
        </p:nvSpPr>
        <p:spPr>
          <a:xfrm>
            <a:off x="113552" y="769874"/>
            <a:ext cx="4709289" cy="4229275"/>
          </a:xfrm>
        </p:spPr>
        <p:txBody>
          <a:bodyPr/>
          <a:lstStyle/>
          <a:p>
            <a:pPr>
              <a:buFont typeface="Arial" panose="020B0604020202020204" pitchFamily="34" charset="0"/>
              <a:buChar char="•"/>
            </a:pPr>
            <a:r>
              <a:rPr lang="en-US" sz="1600" dirty="0"/>
              <a:t>To see more information about PowerShell and get started using it, type </a:t>
            </a:r>
            <a:r>
              <a:rPr lang="en-US" sz="1600" b="1" dirty="0"/>
              <a:t>help</a:t>
            </a:r>
            <a:r>
              <a:rPr lang="en-US" sz="1600" dirty="0"/>
              <a:t>, as shown in the command output.</a:t>
            </a:r>
            <a:endParaRPr lang="en-US" sz="1600" dirty="0"/>
          </a:p>
          <a:p>
            <a:pPr>
              <a:buFont typeface="Arial" panose="020B0604020202020204" pitchFamily="34" charset="0"/>
              <a:buChar char="•"/>
            </a:pPr>
            <a:r>
              <a:rPr lang="en-US" sz="1600" dirty="0"/>
              <a:t>There are four levels of help in Windows PowerShell:</a:t>
            </a:r>
            <a:endParaRPr lang="en-US" sz="1600" dirty="0"/>
          </a:p>
          <a:p>
            <a:pPr lvl="1"/>
            <a:r>
              <a:rPr lang="en-US" sz="1600" b="1" dirty="0"/>
              <a:t>get-help</a:t>
            </a:r>
            <a:r>
              <a:rPr lang="en-US" sz="1600" dirty="0"/>
              <a:t> </a:t>
            </a:r>
            <a:r>
              <a:rPr lang="en-US" sz="1600" i="1" dirty="0"/>
              <a:t>PS command</a:t>
            </a:r>
            <a:r>
              <a:rPr lang="en-US" sz="1600" dirty="0"/>
              <a:t> - Displays basic help for a command</a:t>
            </a:r>
            <a:endParaRPr lang="en-US" sz="1600" dirty="0"/>
          </a:p>
          <a:p>
            <a:pPr lvl="1"/>
            <a:r>
              <a:rPr lang="en-US" sz="1600" b="1" dirty="0"/>
              <a:t>get-help</a:t>
            </a:r>
            <a:r>
              <a:rPr lang="en-US" sz="1600" dirty="0"/>
              <a:t> </a:t>
            </a:r>
            <a:r>
              <a:rPr lang="en-US" sz="1600" i="1" dirty="0"/>
              <a:t>PS command</a:t>
            </a:r>
            <a:r>
              <a:rPr lang="en-US" sz="1600" dirty="0"/>
              <a:t> [</a:t>
            </a:r>
            <a:r>
              <a:rPr lang="en-US" sz="1600" i="1" dirty="0"/>
              <a:t>-examples</a:t>
            </a:r>
            <a:r>
              <a:rPr lang="en-US" sz="1600" dirty="0"/>
              <a:t>] - Displays basic help for a command with examples</a:t>
            </a:r>
            <a:endParaRPr lang="en-US" sz="1600" dirty="0"/>
          </a:p>
          <a:p>
            <a:pPr lvl="1"/>
            <a:r>
              <a:rPr lang="en-US" sz="1600" b="1" dirty="0"/>
              <a:t>get-help</a:t>
            </a:r>
            <a:r>
              <a:rPr lang="en-US" sz="1600" dirty="0"/>
              <a:t> </a:t>
            </a:r>
            <a:r>
              <a:rPr lang="en-US" sz="1600" i="1" dirty="0"/>
              <a:t>PS command</a:t>
            </a:r>
            <a:r>
              <a:rPr lang="en-US" sz="1600" dirty="0"/>
              <a:t> [</a:t>
            </a:r>
            <a:r>
              <a:rPr lang="en-US" sz="1600" i="1" dirty="0"/>
              <a:t>-detailed</a:t>
            </a:r>
            <a:r>
              <a:rPr lang="en-US" sz="1600" dirty="0"/>
              <a:t>] - Displays detailed help for a command with examples</a:t>
            </a:r>
            <a:endParaRPr lang="en-US" sz="1600" dirty="0"/>
          </a:p>
          <a:p>
            <a:pPr lvl="1"/>
            <a:r>
              <a:rPr lang="en-US" sz="1600" b="1" dirty="0"/>
              <a:t>get-help</a:t>
            </a:r>
            <a:r>
              <a:rPr lang="en-US" sz="1600" dirty="0"/>
              <a:t> </a:t>
            </a:r>
            <a:r>
              <a:rPr lang="en-US" sz="1600" i="1" dirty="0"/>
              <a:t>PS command</a:t>
            </a:r>
            <a:r>
              <a:rPr lang="en-US" sz="1600" dirty="0"/>
              <a:t> [</a:t>
            </a:r>
            <a:r>
              <a:rPr lang="en-US" sz="1600" i="1" dirty="0"/>
              <a:t>-full</a:t>
            </a:r>
            <a:r>
              <a:rPr lang="en-US" sz="1600" dirty="0"/>
              <a:t>] - Displays all help information for a command with examples in greater depth</a:t>
            </a:r>
            <a:endParaRPr lang="en-US" sz="1600" dirty="0"/>
          </a:p>
          <a:p>
            <a:pPr>
              <a:buFont typeface="Arial" panose="020B0604020202020204" pitchFamily="34" charset="0"/>
              <a:buChar char="•"/>
            </a:pPr>
            <a:endParaRPr lang="en-US" sz="1600" b="1" dirty="0"/>
          </a:p>
        </p:txBody>
      </p:sp>
      <p:pic>
        <p:nvPicPr>
          <p:cNvPr id="2" name="Picture 1"/>
          <p:cNvPicPr>
            <a:picLocks noChangeAspect="1"/>
          </p:cNvPicPr>
          <p:nvPr/>
        </p:nvPicPr>
        <p:blipFill>
          <a:blip r:embed="rId1"/>
          <a:stretch>
            <a:fillRect/>
          </a:stretch>
        </p:blipFill>
        <p:spPr>
          <a:xfrm>
            <a:off x="4936392" y="679149"/>
            <a:ext cx="3925679" cy="4320000"/>
          </a:xfrm>
          <a:prstGeom prst="rect">
            <a:avLst/>
          </a:prstGeom>
        </p:spPr>
      </p:pic>
    </p:spTree>
    <p:custDataLst>
      <p:tags r:id="rId2"/>
    </p:custData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Windows Management Instrumentation</a:t>
            </a:r>
            <a:endParaRPr lang="en-US" dirty="0"/>
          </a:p>
        </p:txBody>
      </p:sp>
      <p:sp>
        <p:nvSpPr>
          <p:cNvPr id="4" name="Content Placeholder 3"/>
          <p:cNvSpPr>
            <a:spLocks noGrp="1"/>
          </p:cNvSpPr>
          <p:nvPr>
            <p:ph idx="1"/>
          </p:nvPr>
        </p:nvSpPr>
        <p:spPr>
          <a:xfrm>
            <a:off x="144065" y="785622"/>
            <a:ext cx="8853286" cy="3833750"/>
          </a:xfrm>
        </p:spPr>
        <p:txBody>
          <a:bodyPr/>
          <a:lstStyle/>
          <a:p>
            <a:pPr>
              <a:buFont typeface="Arial" panose="020B0604020202020204" pitchFamily="34" charset="0"/>
              <a:buChar char="•"/>
            </a:pPr>
            <a:r>
              <a:rPr lang="en-US" sz="1600" dirty="0"/>
              <a:t>Windows Management Instrumentation (WMI) is used to manage remote computers.</a:t>
            </a:r>
            <a:endParaRPr lang="en-US" sz="1600" dirty="0"/>
          </a:p>
          <a:p>
            <a:pPr>
              <a:buFont typeface="Arial" panose="020B0604020202020204" pitchFamily="34" charset="0"/>
              <a:buChar char="•"/>
            </a:pPr>
            <a:r>
              <a:rPr lang="en-US" sz="1600" dirty="0"/>
              <a:t>It can retrieve information about computer components, hardware and software statistics, and monitor the health of remote computers.</a:t>
            </a:r>
            <a:endParaRPr lang="en-US" sz="1600" dirty="0"/>
          </a:p>
          <a:p>
            <a:pPr>
              <a:buFont typeface="Arial" panose="020B0604020202020204" pitchFamily="34" charset="0"/>
              <a:buChar char="•"/>
            </a:pPr>
            <a:r>
              <a:rPr lang="en-US" sz="1600" dirty="0"/>
              <a:t>To open the WMI control from the Control Panel, double-click </a:t>
            </a:r>
            <a:r>
              <a:rPr lang="en-US" sz="1600" b="1" dirty="0"/>
              <a:t>Administrative Tools &gt; Computer Management</a:t>
            </a:r>
            <a:r>
              <a:rPr lang="en-US" sz="1600" dirty="0"/>
              <a:t> to open the Computer Management window, expand the </a:t>
            </a:r>
            <a:r>
              <a:rPr lang="en-US" sz="1600" b="1" dirty="0"/>
              <a:t>Services and Applications</a:t>
            </a:r>
            <a:r>
              <a:rPr lang="en-US" sz="1600" dirty="0"/>
              <a:t> tree and right-click the </a:t>
            </a:r>
            <a:r>
              <a:rPr lang="en-US" sz="1600" b="1" dirty="0"/>
              <a:t>WMI Control icon</a:t>
            </a:r>
            <a:r>
              <a:rPr lang="en-US" sz="1600" dirty="0"/>
              <a:t> </a:t>
            </a:r>
            <a:r>
              <a:rPr lang="en-US" sz="1600" b="1" dirty="0"/>
              <a:t>&gt;</a:t>
            </a:r>
            <a:r>
              <a:rPr lang="en-US" sz="1600" dirty="0"/>
              <a:t> </a:t>
            </a:r>
            <a:r>
              <a:rPr lang="en-US" sz="1600" b="1" dirty="0"/>
              <a:t>Properties</a:t>
            </a:r>
            <a:r>
              <a:rPr lang="en-US" sz="1600" dirty="0"/>
              <a:t>.</a:t>
            </a:r>
            <a:endParaRPr lang="en-US" sz="1600" dirty="0"/>
          </a:p>
          <a:p>
            <a:pPr>
              <a:buFont typeface="Arial" panose="020B0604020202020204" pitchFamily="34" charset="0"/>
              <a:buChar char="•"/>
            </a:pPr>
            <a:endParaRPr lang="en-US" sz="1600" dirty="0"/>
          </a:p>
        </p:txBody>
      </p:sp>
    </p:spTree>
    <p:custDataLst>
      <p:tags r:id="rId1"/>
    </p:custData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Windows Management Instrumentation (Contd.)</a:t>
            </a:r>
            <a:endParaRPr lang="en-US" dirty="0"/>
          </a:p>
        </p:txBody>
      </p:sp>
      <p:sp>
        <p:nvSpPr>
          <p:cNvPr id="4" name="Content Placeholder 3"/>
          <p:cNvSpPr>
            <a:spLocks noGrp="1"/>
          </p:cNvSpPr>
          <p:nvPr>
            <p:ph idx="1"/>
          </p:nvPr>
        </p:nvSpPr>
        <p:spPr>
          <a:xfrm>
            <a:off x="146649" y="873457"/>
            <a:ext cx="3794889" cy="3833750"/>
          </a:xfrm>
        </p:spPr>
        <p:txBody>
          <a:bodyPr/>
          <a:lstStyle/>
          <a:p>
            <a:pPr>
              <a:buFont typeface="Arial" panose="020B0604020202020204" pitchFamily="34" charset="0"/>
              <a:buChar char="•"/>
            </a:pPr>
            <a:r>
              <a:rPr lang="en-US" sz="1600" dirty="0"/>
              <a:t>The WMI Control Properties window is shown in the figure. Four tabs in the WMI Control Properties window are:</a:t>
            </a:r>
            <a:endParaRPr lang="en-US" sz="1600" dirty="0"/>
          </a:p>
          <a:p>
            <a:pPr lvl="1"/>
            <a:r>
              <a:rPr lang="en-US" sz="1600" b="1" dirty="0"/>
              <a:t>General</a:t>
            </a:r>
            <a:r>
              <a:rPr lang="en-US" sz="1600" dirty="0"/>
              <a:t> - Summary information about the local computer and WMI</a:t>
            </a:r>
            <a:endParaRPr lang="en-US" sz="1600" dirty="0"/>
          </a:p>
          <a:p>
            <a:pPr lvl="1"/>
            <a:r>
              <a:rPr lang="en-US" sz="1600" b="1" dirty="0"/>
              <a:t>Backup/Restore</a:t>
            </a:r>
            <a:r>
              <a:rPr lang="en-US" sz="1600" dirty="0"/>
              <a:t> - Allows manual backup of statistics gathered by WMI</a:t>
            </a:r>
            <a:endParaRPr lang="en-US" sz="1600" dirty="0"/>
          </a:p>
          <a:p>
            <a:pPr lvl="1"/>
            <a:r>
              <a:rPr lang="en-US" sz="1600" b="1" dirty="0"/>
              <a:t>Security</a:t>
            </a:r>
            <a:r>
              <a:rPr lang="en-US" sz="1600" dirty="0"/>
              <a:t> - Settings to configure who has access to different WMI statistics</a:t>
            </a:r>
            <a:endParaRPr lang="en-US" sz="1600" dirty="0"/>
          </a:p>
          <a:p>
            <a:pPr lvl="1"/>
            <a:r>
              <a:rPr lang="en-US" sz="1600" b="1" dirty="0"/>
              <a:t>Advanced</a:t>
            </a:r>
            <a:r>
              <a:rPr lang="en-US" sz="1600" dirty="0"/>
              <a:t> - Settings to configure the default namespace for WMI</a:t>
            </a:r>
            <a:endParaRPr lang="en-US" sz="1600" dirty="0"/>
          </a:p>
          <a:p>
            <a:pPr>
              <a:buFont typeface="Arial" panose="020B0604020202020204" pitchFamily="34" charset="0"/>
              <a:buChar char="•"/>
            </a:pPr>
            <a:endParaRPr lang="en-US" sz="1600" dirty="0"/>
          </a:p>
        </p:txBody>
      </p:sp>
      <p:pic>
        <p:nvPicPr>
          <p:cNvPr id="2" name="Picture 1"/>
          <p:cNvPicPr>
            <a:picLocks noChangeAspect="1"/>
          </p:cNvPicPr>
          <p:nvPr/>
        </p:nvPicPr>
        <p:blipFill rotWithShape="1">
          <a:blip r:embed="rId1"/>
          <a:srcRect l="865" t="1914" r="1064" b="1274"/>
          <a:stretch>
            <a:fillRect/>
          </a:stretch>
        </p:blipFill>
        <p:spPr>
          <a:xfrm>
            <a:off x="3941538" y="990332"/>
            <a:ext cx="5074827" cy="360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The net Command</a:t>
            </a:r>
            <a:endParaRPr lang="en-US" dirty="0"/>
          </a:p>
        </p:txBody>
      </p:sp>
      <p:sp>
        <p:nvSpPr>
          <p:cNvPr id="4" name="Content Placeholder 3"/>
          <p:cNvSpPr>
            <a:spLocks noGrp="1"/>
          </p:cNvSpPr>
          <p:nvPr>
            <p:ph idx="1"/>
          </p:nvPr>
        </p:nvSpPr>
        <p:spPr>
          <a:xfrm>
            <a:off x="144064" y="887105"/>
            <a:ext cx="4298982" cy="4256395"/>
          </a:xfrm>
        </p:spPr>
        <p:txBody>
          <a:bodyPr/>
          <a:lstStyle/>
          <a:p>
            <a:pPr>
              <a:buFont typeface="Arial" panose="020B0604020202020204" pitchFamily="34" charset="0"/>
              <a:buChar char="•"/>
            </a:pPr>
            <a:r>
              <a:rPr lang="en-US" sz="1600" dirty="0"/>
              <a:t>The </a:t>
            </a:r>
            <a:r>
              <a:rPr lang="en-US" sz="1600" b="1" dirty="0"/>
              <a:t>net</a:t>
            </a:r>
            <a:r>
              <a:rPr lang="en-US" sz="1600" dirty="0"/>
              <a:t> command is used in the administration and maintenance of the OS.</a:t>
            </a:r>
            <a:endParaRPr lang="en-US" sz="1600" dirty="0"/>
          </a:p>
          <a:p>
            <a:pPr>
              <a:buFont typeface="Arial" panose="020B0604020202020204" pitchFamily="34" charset="0"/>
              <a:buChar char="•"/>
            </a:pPr>
            <a:r>
              <a:rPr lang="en-US" sz="1600" dirty="0"/>
              <a:t>The </a:t>
            </a:r>
            <a:r>
              <a:rPr lang="en-US" sz="1600" b="1" dirty="0"/>
              <a:t>net</a:t>
            </a:r>
            <a:r>
              <a:rPr lang="en-US" sz="1600" dirty="0"/>
              <a:t> command supports many subcommands that follow it and can be combined with switches to focus on specific output.</a:t>
            </a:r>
            <a:endParaRPr lang="en-US" sz="1600" dirty="0"/>
          </a:p>
          <a:p>
            <a:pPr>
              <a:buFont typeface="Arial" panose="020B0604020202020204" pitchFamily="34" charset="0"/>
              <a:buChar char="•"/>
            </a:pPr>
            <a:r>
              <a:rPr lang="en-US" sz="1600" dirty="0"/>
              <a:t>To see a list of the many </a:t>
            </a:r>
            <a:r>
              <a:rPr lang="en-US" sz="1600" b="1" dirty="0"/>
              <a:t>net</a:t>
            </a:r>
            <a:r>
              <a:rPr lang="en-US" sz="1600" dirty="0"/>
              <a:t> commands, type </a:t>
            </a:r>
            <a:r>
              <a:rPr lang="en-US" sz="1600" b="1" dirty="0"/>
              <a:t>net help</a:t>
            </a:r>
            <a:r>
              <a:rPr lang="en-US" sz="1600" dirty="0"/>
              <a:t> at the command prompt.</a:t>
            </a:r>
            <a:endParaRPr lang="en-US" sz="1600" dirty="0"/>
          </a:p>
          <a:p>
            <a:pPr>
              <a:buFont typeface="Arial" panose="020B0604020202020204" pitchFamily="34" charset="0"/>
              <a:buChar char="•"/>
            </a:pPr>
            <a:r>
              <a:rPr lang="en-US" sz="1600" dirty="0"/>
              <a:t>The command output shows the commands that the </a:t>
            </a:r>
            <a:r>
              <a:rPr lang="en-US" sz="1600" b="1" dirty="0"/>
              <a:t>net</a:t>
            </a:r>
            <a:r>
              <a:rPr lang="en-US" sz="1600" dirty="0"/>
              <a:t> command can use.</a:t>
            </a:r>
            <a:endParaRPr lang="en-US" sz="1600" dirty="0"/>
          </a:p>
          <a:p>
            <a:pPr>
              <a:buFont typeface="Arial" panose="020B0604020202020204" pitchFamily="34" charset="0"/>
              <a:buChar char="•"/>
            </a:pPr>
            <a:r>
              <a:rPr lang="en-US" sz="1600" dirty="0"/>
              <a:t>To see verbose help about any of the net commands, type C:\&gt; </a:t>
            </a:r>
            <a:r>
              <a:rPr lang="en-US" sz="1600" b="1" dirty="0"/>
              <a:t>net help.</a:t>
            </a:r>
            <a:endParaRPr lang="en-US" sz="1600" dirty="0"/>
          </a:p>
        </p:txBody>
      </p:sp>
      <p:pic>
        <p:nvPicPr>
          <p:cNvPr id="2" name="Picture 1"/>
          <p:cNvPicPr>
            <a:picLocks noChangeAspect="1"/>
          </p:cNvPicPr>
          <p:nvPr/>
        </p:nvPicPr>
        <p:blipFill>
          <a:blip r:embed="rId1"/>
          <a:stretch>
            <a:fillRect/>
          </a:stretch>
        </p:blipFill>
        <p:spPr>
          <a:xfrm>
            <a:off x="4358676" y="1002510"/>
            <a:ext cx="4638675" cy="3019425"/>
          </a:xfrm>
          <a:prstGeom prst="rect">
            <a:avLst/>
          </a:prstGeom>
        </p:spPr>
      </p:pic>
    </p:spTree>
    <p:custDataLst>
      <p:tags r:id="rId2"/>
    </p:custData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The Windows Operating System</a:t>
            </a:r>
            <a:br>
              <a:rPr altLang="en-US" dirty="0"/>
            </a:br>
            <a:r>
              <a:rPr lang="en-US" dirty="0"/>
              <a:t>Disk Operating System (Contd.)</a:t>
            </a:r>
            <a:endParaRPr lang="en-US" dirty="0"/>
          </a:p>
        </p:txBody>
      </p:sp>
      <p:sp>
        <p:nvSpPr>
          <p:cNvPr id="2" name="Content Placeholder 1"/>
          <p:cNvSpPr>
            <a:spLocks noGrp="1"/>
          </p:cNvSpPr>
          <p:nvPr>
            <p:ph idx="1"/>
          </p:nvPr>
        </p:nvSpPr>
        <p:spPr>
          <a:xfrm>
            <a:off x="144065" y="798944"/>
            <a:ext cx="8853286" cy="3773056"/>
          </a:xfrm>
        </p:spPr>
        <p:txBody>
          <a:bodyPr/>
          <a:lstStyle/>
          <a:p>
            <a:pPr marL="177800" indent="-177800">
              <a:buClrTx/>
              <a:buSzPct val="100000"/>
              <a:buFont typeface="Arial" panose="020B0604020202020204" pitchFamily="34" charset="0"/>
              <a:buChar char="•"/>
            </a:pPr>
            <a:r>
              <a:rPr lang="en-US" sz="1600" dirty="0"/>
              <a:t>Early versions of Windows consisted of a Graphical User Interface (GUI) that ran over MS-DOS, starting with Windows 1.0 in 1985.</a:t>
            </a:r>
            <a:endParaRPr lang="en-US" sz="1600" dirty="0"/>
          </a:p>
          <a:p>
            <a:pPr marL="177800" indent="-177800">
              <a:buClrTx/>
              <a:buSzPct val="100000"/>
              <a:buFont typeface="Arial" panose="020B0604020202020204" pitchFamily="34" charset="0"/>
              <a:buChar char="•"/>
            </a:pPr>
            <a:r>
              <a:rPr lang="en-US" sz="1600" dirty="0"/>
              <a:t>In newer versions of Windows, built on New Technologies (NT), the operating system itself is in direct control of the computer and its hardware. </a:t>
            </a:r>
            <a:endParaRPr lang="en-US" sz="1600" dirty="0"/>
          </a:p>
          <a:p>
            <a:pPr marL="177800" indent="-177800">
              <a:buClrTx/>
              <a:buSzPct val="100000"/>
              <a:buFont typeface="Arial" panose="020B0604020202020204" pitchFamily="34" charset="0"/>
              <a:buChar char="•"/>
            </a:pPr>
            <a:r>
              <a:rPr lang="en-US" sz="1600" dirty="0"/>
              <a:t>Today, many things that used to be accomplished through the command line interface of MS-DOS can be accomplished in the Windows GUI.</a:t>
            </a:r>
            <a:endParaRPr lang="en-US" sz="1600" dirty="0"/>
          </a:p>
          <a:p>
            <a:pPr marL="177800" indent="-177800">
              <a:buClrTx/>
              <a:buSzPct val="100000"/>
              <a:buFont typeface="Arial" panose="020B0604020202020204" pitchFamily="34" charset="0"/>
              <a:buChar char="•"/>
            </a:pPr>
            <a:r>
              <a:rPr lang="en-US" sz="1600" dirty="0"/>
              <a:t>To experience a little of MS-DOS, open a command window by typing </a:t>
            </a:r>
            <a:r>
              <a:rPr lang="en-US" sz="1600" b="1" dirty="0" err="1"/>
              <a:t>cmd</a:t>
            </a:r>
            <a:r>
              <a:rPr lang="en-US" sz="1600" dirty="0"/>
              <a:t> in Windows Search and pressing </a:t>
            </a:r>
            <a:r>
              <a:rPr lang="en-US" sz="1600" b="1" dirty="0"/>
              <a:t>Enter</a:t>
            </a:r>
            <a:r>
              <a:rPr lang="en-US" sz="1600" dirty="0"/>
              <a:t>.</a:t>
            </a:r>
            <a:endParaRPr lang="en-US" sz="1600" dirty="0"/>
          </a:p>
        </p:txBody>
      </p:sp>
    </p:spTree>
    <p:custDataLst>
      <p:tags r:id="rId1"/>
    </p:custData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The net Command (Contd.)</a:t>
            </a:r>
            <a:endParaRPr lang="en-US" dirty="0"/>
          </a:p>
        </p:txBody>
      </p:sp>
      <p:sp>
        <p:nvSpPr>
          <p:cNvPr id="4" name="Content Placeholder 3"/>
          <p:cNvSpPr>
            <a:spLocks noGrp="1"/>
          </p:cNvSpPr>
          <p:nvPr>
            <p:ph idx="1"/>
          </p:nvPr>
        </p:nvSpPr>
        <p:spPr>
          <a:xfrm>
            <a:off x="144065" y="828490"/>
            <a:ext cx="8853286" cy="409432"/>
          </a:xfrm>
        </p:spPr>
        <p:txBody>
          <a:bodyPr/>
          <a:lstStyle/>
          <a:p>
            <a:pPr>
              <a:buNone/>
            </a:pPr>
            <a:r>
              <a:rPr lang="en-US" sz="1600" dirty="0"/>
              <a:t>The following table lists some common </a:t>
            </a:r>
            <a:r>
              <a:rPr lang="en-US" sz="1600" b="1" dirty="0"/>
              <a:t>net</a:t>
            </a:r>
            <a:r>
              <a:rPr lang="en-US" sz="1600" dirty="0"/>
              <a:t> commands:</a:t>
            </a:r>
            <a:endParaRPr lang="en-US" sz="1600" dirty="0"/>
          </a:p>
        </p:txBody>
      </p:sp>
      <p:graphicFrame>
        <p:nvGraphicFramePr>
          <p:cNvPr id="5" name="Table 4"/>
          <p:cNvGraphicFramePr>
            <a:graphicFrameLocks noGrp="1"/>
          </p:cNvGraphicFramePr>
          <p:nvPr/>
        </p:nvGraphicFramePr>
        <p:xfrm>
          <a:off x="339969" y="1296151"/>
          <a:ext cx="8370277" cy="3083045"/>
        </p:xfrm>
        <a:graphic>
          <a:graphicData uri="http://schemas.openxmlformats.org/drawingml/2006/table">
            <a:tbl>
              <a:tblPr firstRow="1" bandRow="1">
                <a:tableStyleId>{5C22544A-7EE6-4342-B048-85BDC9FD1C3A}</a:tableStyleId>
              </a:tblPr>
              <a:tblGrid>
                <a:gridCol w="1586783"/>
                <a:gridCol w="6783494"/>
              </a:tblGrid>
              <a:tr h="284354">
                <a:tc>
                  <a:txBody>
                    <a:bodyPr/>
                    <a:lstStyle/>
                    <a:p>
                      <a:pPr algn="ctr" fontAlgn="ctr"/>
                      <a:r>
                        <a:rPr lang="en-US" b="1" dirty="0"/>
                        <a:t>Command</a:t>
                      </a:r>
                      <a:endParaRPr lang="en-US" dirty="0"/>
                    </a:p>
                  </a:txBody>
                  <a:tcPr marL="47625" marR="47625" marT="47625" marB="47625" anchor="ctr"/>
                </a:tc>
                <a:tc>
                  <a:txBody>
                    <a:bodyPr/>
                    <a:lstStyle/>
                    <a:p>
                      <a:pPr algn="ctr" fontAlgn="ctr"/>
                      <a:r>
                        <a:rPr lang="en-US" b="1" dirty="0"/>
                        <a:t>Description</a:t>
                      </a:r>
                      <a:endParaRPr lang="en-US" dirty="0"/>
                    </a:p>
                  </a:txBody>
                  <a:tcPr marL="47625" marR="47625" marT="47625" marB="47625" anchor="ctr"/>
                </a:tc>
              </a:tr>
              <a:tr h="359390">
                <a:tc>
                  <a:txBody>
                    <a:bodyPr/>
                    <a:lstStyle/>
                    <a:p>
                      <a:pPr algn="l" fontAlgn="ctr"/>
                      <a:r>
                        <a:rPr lang="en-US" b="1" dirty="0"/>
                        <a:t>net accounts</a:t>
                      </a:r>
                      <a:endParaRPr lang="en-US" dirty="0"/>
                    </a:p>
                  </a:txBody>
                  <a:tcPr marL="47625" marR="47625" marT="47625" marB="47625" anchor="ctr"/>
                </a:tc>
                <a:tc>
                  <a:txBody>
                    <a:bodyPr/>
                    <a:lstStyle/>
                    <a:p>
                      <a:pPr algn="l" fontAlgn="ctr"/>
                      <a:r>
                        <a:rPr lang="en-US" dirty="0"/>
                        <a:t>Sets password and logon requirements for users</a:t>
                      </a:r>
                      <a:endParaRPr lang="en-US" dirty="0"/>
                    </a:p>
                  </a:txBody>
                  <a:tcPr marL="47625" marR="47625" marT="47625" marB="47625" anchor="ctr"/>
                </a:tc>
              </a:tr>
              <a:tr h="506295">
                <a:tc>
                  <a:txBody>
                    <a:bodyPr/>
                    <a:lstStyle/>
                    <a:p>
                      <a:pPr fontAlgn="ctr"/>
                      <a:r>
                        <a:rPr lang="en-US" b="1" dirty="0"/>
                        <a:t>net session</a:t>
                      </a:r>
                      <a:endParaRPr lang="en-US" b="0" dirty="0"/>
                    </a:p>
                  </a:txBody>
                  <a:tcPr marL="47625" marR="47625" marT="47625" marB="47625" anchor="ctr"/>
                </a:tc>
                <a:tc>
                  <a:txBody>
                    <a:bodyPr/>
                    <a:lstStyle/>
                    <a:p>
                      <a:pPr fontAlgn="ctr"/>
                      <a:r>
                        <a:rPr lang="en-US" b="0" dirty="0"/>
                        <a:t>Lists or disconnects sessions between a computer and other computers on the network</a:t>
                      </a:r>
                      <a:endParaRPr lang="en-US" b="0" dirty="0"/>
                    </a:p>
                  </a:txBody>
                  <a:tcPr marL="47625" marR="47625" marT="47625" marB="47625" anchor="ctr"/>
                </a:tc>
              </a:tr>
              <a:tr h="359390">
                <a:tc>
                  <a:txBody>
                    <a:bodyPr/>
                    <a:lstStyle/>
                    <a:p>
                      <a:pPr fontAlgn="ctr"/>
                      <a:r>
                        <a:rPr lang="en-US" b="1" dirty="0"/>
                        <a:t>net share</a:t>
                      </a:r>
                      <a:endParaRPr lang="en-US" b="0" dirty="0"/>
                    </a:p>
                  </a:txBody>
                  <a:tcPr marL="47625" marR="47625" marT="47625" marB="47625" anchor="ctr"/>
                </a:tc>
                <a:tc>
                  <a:txBody>
                    <a:bodyPr/>
                    <a:lstStyle/>
                    <a:p>
                      <a:pPr fontAlgn="ctr"/>
                      <a:r>
                        <a:rPr lang="en-US" b="0" dirty="0"/>
                        <a:t>Creates, removes, or manages shared resources</a:t>
                      </a:r>
                      <a:endParaRPr lang="en-US" b="0" dirty="0"/>
                    </a:p>
                  </a:txBody>
                  <a:tcPr marL="47625" marR="47625" marT="47625" marB="47625" anchor="ctr"/>
                </a:tc>
              </a:tr>
              <a:tr h="359390">
                <a:tc>
                  <a:txBody>
                    <a:bodyPr/>
                    <a:lstStyle/>
                    <a:p>
                      <a:pPr fontAlgn="ctr"/>
                      <a:r>
                        <a:rPr lang="en-US" b="1" dirty="0"/>
                        <a:t>net start</a:t>
                      </a:r>
                      <a:endParaRPr lang="en-US" b="0" dirty="0"/>
                    </a:p>
                  </a:txBody>
                  <a:tcPr marL="47625" marR="47625" marT="47625" marB="47625" anchor="ctr"/>
                </a:tc>
                <a:tc>
                  <a:txBody>
                    <a:bodyPr/>
                    <a:lstStyle/>
                    <a:p>
                      <a:pPr fontAlgn="ctr"/>
                      <a:r>
                        <a:rPr lang="en-US" b="0" dirty="0"/>
                        <a:t>Starts a network service or lists running network services</a:t>
                      </a:r>
                      <a:endParaRPr lang="en-US" b="0" dirty="0"/>
                    </a:p>
                  </a:txBody>
                  <a:tcPr marL="47625" marR="47625" marT="47625" marB="47625" anchor="ctr"/>
                </a:tc>
              </a:tr>
              <a:tr h="284354">
                <a:tc>
                  <a:txBody>
                    <a:bodyPr/>
                    <a:lstStyle/>
                    <a:p>
                      <a:pPr fontAlgn="ctr"/>
                      <a:r>
                        <a:rPr lang="en-US" b="1" dirty="0"/>
                        <a:t>net stop</a:t>
                      </a:r>
                      <a:endParaRPr lang="en-US" b="0" dirty="0"/>
                    </a:p>
                  </a:txBody>
                  <a:tcPr marL="47625" marR="47625" marT="47625" marB="47625" anchor="ctr"/>
                </a:tc>
                <a:tc>
                  <a:txBody>
                    <a:bodyPr/>
                    <a:lstStyle/>
                    <a:p>
                      <a:pPr fontAlgn="ctr"/>
                      <a:r>
                        <a:rPr lang="en-US" b="0" dirty="0"/>
                        <a:t>Stops a network service</a:t>
                      </a:r>
                      <a:endParaRPr lang="en-US" b="0" dirty="0"/>
                    </a:p>
                  </a:txBody>
                  <a:tcPr marL="47625" marR="47625" marT="47625" marB="47625" anchor="ctr"/>
                </a:tc>
              </a:tr>
              <a:tr h="506295">
                <a:tc>
                  <a:txBody>
                    <a:bodyPr/>
                    <a:lstStyle/>
                    <a:p>
                      <a:pPr fontAlgn="ctr"/>
                      <a:r>
                        <a:rPr lang="en-US" b="1" dirty="0"/>
                        <a:t>net use</a:t>
                      </a:r>
                      <a:endParaRPr lang="en-US" b="0" dirty="0"/>
                    </a:p>
                  </a:txBody>
                  <a:tcPr marL="47625" marR="47625" marT="47625" marB="47625" anchor="ctr"/>
                </a:tc>
                <a:tc>
                  <a:txBody>
                    <a:bodyPr/>
                    <a:lstStyle/>
                    <a:p>
                      <a:pPr fontAlgn="ctr"/>
                      <a:r>
                        <a:rPr lang="en-US" b="0" dirty="0"/>
                        <a:t>Connects, disconnects, and displays information about shared network resources</a:t>
                      </a:r>
                      <a:endParaRPr lang="en-US" b="0" dirty="0"/>
                    </a:p>
                  </a:txBody>
                  <a:tcPr marL="47625" marR="47625" marT="47625" marB="47625" anchor="ctr"/>
                </a:tc>
              </a:tr>
              <a:tr h="359390">
                <a:tc>
                  <a:txBody>
                    <a:bodyPr/>
                    <a:lstStyle/>
                    <a:p>
                      <a:pPr fontAlgn="ctr"/>
                      <a:r>
                        <a:rPr lang="en-US" b="1" dirty="0"/>
                        <a:t>net view</a:t>
                      </a:r>
                      <a:endParaRPr lang="en-US" b="0" dirty="0"/>
                    </a:p>
                  </a:txBody>
                  <a:tcPr marL="47625" marR="47625" marT="47625" marB="47625" anchor="ctr"/>
                </a:tc>
                <a:tc>
                  <a:txBody>
                    <a:bodyPr/>
                    <a:lstStyle/>
                    <a:p>
                      <a:pPr fontAlgn="ctr"/>
                      <a:r>
                        <a:rPr lang="en-US" b="0" dirty="0"/>
                        <a:t>Shows a list of computers and network devices on the network</a:t>
                      </a:r>
                      <a:endParaRPr lang="en-US"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Task Manager and Resource Monitor</a:t>
            </a:r>
            <a:endParaRPr lang="en-US" dirty="0"/>
          </a:p>
        </p:txBody>
      </p:sp>
      <p:sp>
        <p:nvSpPr>
          <p:cNvPr id="4" name="Content Placeholder 3"/>
          <p:cNvSpPr>
            <a:spLocks noGrp="1"/>
          </p:cNvSpPr>
          <p:nvPr>
            <p:ph idx="1"/>
          </p:nvPr>
        </p:nvSpPr>
        <p:spPr>
          <a:xfrm>
            <a:off x="146649" y="1283760"/>
            <a:ext cx="3862643" cy="3753134"/>
          </a:xfrm>
        </p:spPr>
        <p:txBody>
          <a:bodyPr/>
          <a:lstStyle/>
          <a:p>
            <a:pPr>
              <a:spcBef>
                <a:spcPts val="100"/>
              </a:spcBef>
              <a:spcAft>
                <a:spcPts val="100"/>
              </a:spcAft>
              <a:buNone/>
            </a:pPr>
            <a:r>
              <a:rPr lang="en-US" sz="1600" b="1" dirty="0"/>
              <a:t>Task Manager</a:t>
            </a:r>
            <a:endParaRPr lang="en-US" sz="1600" b="1" dirty="0"/>
          </a:p>
          <a:p>
            <a:pPr>
              <a:spcBef>
                <a:spcPts val="100"/>
              </a:spcBef>
              <a:spcAft>
                <a:spcPts val="100"/>
              </a:spcAft>
              <a:buFont typeface="Arial" panose="020B0604020202020204" pitchFamily="34" charset="0"/>
              <a:buChar char="•"/>
            </a:pPr>
            <a:r>
              <a:rPr lang="en-US" sz="1600" dirty="0"/>
              <a:t>The Task Manager, which is shown in the figure, provides a lot of information about the software that is running and the general performance of the computer.</a:t>
            </a:r>
            <a:endParaRPr lang="en-US" sz="1600" dirty="0"/>
          </a:p>
          <a:p>
            <a:pPr>
              <a:spcBef>
                <a:spcPts val="100"/>
              </a:spcBef>
              <a:spcAft>
                <a:spcPts val="100"/>
              </a:spcAft>
              <a:buFont typeface="Arial" panose="020B0604020202020204" pitchFamily="34" charset="0"/>
              <a:buChar char="•"/>
            </a:pPr>
            <a:r>
              <a:rPr lang="en-US" sz="1600" dirty="0"/>
              <a:t>The Task Manager has seven tabs.</a:t>
            </a:r>
            <a:endParaRPr lang="en-US" sz="1600" dirty="0"/>
          </a:p>
          <a:p>
            <a:pPr marL="355600" lvl="4" indent="0">
              <a:lnSpc>
                <a:spcPct val="150000"/>
              </a:lnSpc>
              <a:spcBef>
                <a:spcPts val="100"/>
              </a:spcBef>
              <a:spcAft>
                <a:spcPts val="100"/>
              </a:spcAft>
              <a:buNone/>
            </a:pPr>
            <a:endParaRPr lang="en-US" sz="1600" dirty="0">
              <a:solidFill>
                <a:srgbClr val="000000"/>
              </a:solidFill>
            </a:endParaRPr>
          </a:p>
        </p:txBody>
      </p:sp>
      <p:sp>
        <p:nvSpPr>
          <p:cNvPr id="5" name="Content Placeholder 3"/>
          <p:cNvSpPr txBox="1"/>
          <p:nvPr/>
        </p:nvSpPr>
        <p:spPr bwMode="auto">
          <a:xfrm>
            <a:off x="146649" y="733479"/>
            <a:ext cx="8850702" cy="63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lstStyle>
            <a:lvl1pPr marL="170180" indent="-170180" algn="l" defTabSz="684530"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MS PGothic" panose="020B0600070205080204" pitchFamily="34" charset="-128"/>
                <a:cs typeface="CiscoSans"/>
              </a:defRPr>
            </a:lvl1pPr>
            <a:lvl2pPr marL="358775" indent="-215900" algn="l" defTabSz="684530" rtl="0" eaLnBrk="1" fontAlgn="base" hangingPunct="1">
              <a:lnSpc>
                <a:spcPct val="100000"/>
              </a:lnSpc>
              <a:spcBef>
                <a:spcPts val="300"/>
              </a:spcBef>
              <a:spcAft>
                <a:spcPts val="300"/>
              </a:spcAft>
              <a:buClr>
                <a:schemeClr val="tx2"/>
              </a:buClr>
              <a:buFont typeface="Arial" panose="020B0604020202020204" pitchFamily="34" charset="0"/>
              <a:buChar char="•"/>
              <a:defRPr lang="en-US" sz="1400" kern="1200">
                <a:solidFill>
                  <a:srgbClr val="000000"/>
                </a:solidFill>
                <a:latin typeface="+mn-lt"/>
                <a:ea typeface="MS PGothic" panose="020B0600070205080204" pitchFamily="34" charset="-128"/>
                <a:cs typeface="CiscoSans"/>
              </a:defRPr>
            </a:lvl2pPr>
            <a:lvl3pPr marL="431800" indent="-170180" algn="l" defTabSz="684530" rtl="0" eaLnBrk="1" fontAlgn="base" hangingPunct="1">
              <a:lnSpc>
                <a:spcPct val="100000"/>
              </a:lnSpc>
              <a:spcBef>
                <a:spcPts val="300"/>
              </a:spcBef>
              <a:spcAft>
                <a:spcPts val="300"/>
              </a:spcAft>
              <a:buFont typeface="Arial" panose="020B0604020202020204" pitchFamily="34" charset="0"/>
              <a:buChar char="•"/>
              <a:defRPr lang="en-US" sz="1200" kern="1200">
                <a:solidFill>
                  <a:srgbClr val="000000"/>
                </a:solidFill>
                <a:latin typeface="+mn-lt"/>
                <a:ea typeface="MS PGothic" panose="020B0600070205080204" pitchFamily="34" charset="-128"/>
                <a:cs typeface="CiscoSans"/>
              </a:defRPr>
            </a:lvl3pPr>
            <a:lvl4pPr marL="503555" indent="-170180" algn="l" defTabSz="684530" rtl="0" eaLnBrk="1" fontAlgn="base" hangingPunct="1">
              <a:lnSpc>
                <a:spcPct val="100000"/>
              </a:lnSpc>
              <a:spcBef>
                <a:spcPts val="300"/>
              </a:spcBef>
              <a:spcAft>
                <a:spcPts val="300"/>
              </a:spcAft>
              <a:buFont typeface="Arial" panose="020B0604020202020204" pitchFamily="34" charset="0"/>
              <a:buChar char="•"/>
              <a:defRPr lang="en-US" sz="1100" kern="1200">
                <a:solidFill>
                  <a:srgbClr val="000000"/>
                </a:solidFill>
                <a:latin typeface="+mn-lt"/>
                <a:ea typeface="MS PGothic" panose="020B0600070205080204" pitchFamily="34" charset="-128"/>
                <a:cs typeface="CiscoSans"/>
              </a:defRPr>
            </a:lvl4pPr>
            <a:lvl5pPr marL="57467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5pPr>
            <a:lvl6pPr marL="863600" indent="-171450" algn="l" defTabSz="685800" rtl="0" eaLnBrk="1" latinLnBrk="0" hangingPunct="1">
              <a:spcBef>
                <a:spcPts val="600"/>
              </a:spcBef>
              <a:buFont typeface="Arial" panose="020B0604020202020204" pitchFamily="34" charset="0"/>
              <a:buChar char="•"/>
              <a:defRPr sz="900" kern="1200" baseline="0">
                <a:solidFill>
                  <a:schemeClr val="tx1"/>
                </a:solidFill>
                <a:latin typeface="+mn-lt"/>
                <a:ea typeface="+mn-ea"/>
                <a:cs typeface="+mn-cs"/>
              </a:defRPr>
            </a:lvl6pPr>
            <a:lvl7pPr marL="935990" indent="-171450" algn="l" defTabSz="685800" rtl="0" eaLnBrk="1" latinLnBrk="0" hangingPunct="1">
              <a:spcBef>
                <a:spcPts val="600"/>
              </a:spcBef>
              <a:buFont typeface="Arial" panose="020B0604020202020204" pitchFamily="34" charset="0"/>
              <a:buChar char="•"/>
              <a:defRPr sz="800" kern="1200" baseline="0">
                <a:solidFill>
                  <a:schemeClr val="tx1"/>
                </a:solidFill>
                <a:latin typeface="+mn-lt"/>
                <a:ea typeface="+mn-ea"/>
                <a:cs typeface="+mn-cs"/>
              </a:defRPr>
            </a:lvl7pPr>
            <a:lvl8pPr marL="2400300" indent="0" algn="l" defTabSz="685800" rtl="0" eaLnBrk="1" latinLnBrk="0" hangingPunct="1">
              <a:spcBef>
                <a:spcPct val="20000"/>
              </a:spcBef>
              <a:buFont typeface="Arial" panose="020B0604020202020204" pitchFamily="34" charset="0"/>
              <a:buNone/>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a:spcBef>
                <a:spcPts val="100"/>
              </a:spcBef>
              <a:spcAft>
                <a:spcPts val="100"/>
              </a:spcAft>
              <a:buNone/>
            </a:pPr>
            <a:r>
              <a:rPr lang="en-US" sz="1600" dirty="0"/>
              <a:t>There are two useful tools to help an administrator to understand the different applications, services, and processes that are running on a Windows computer. </a:t>
            </a:r>
            <a:endParaRPr lang="en-US" sz="1600" b="1" dirty="0"/>
          </a:p>
        </p:txBody>
      </p:sp>
      <p:pic>
        <p:nvPicPr>
          <p:cNvPr id="2" name="Picture 1"/>
          <p:cNvPicPr>
            <a:picLocks noChangeAspect="1"/>
          </p:cNvPicPr>
          <p:nvPr/>
        </p:nvPicPr>
        <p:blipFill>
          <a:blip r:embed="rId1"/>
          <a:stretch>
            <a:fillRect/>
          </a:stretch>
        </p:blipFill>
        <p:spPr>
          <a:xfrm>
            <a:off x="4352192" y="1318928"/>
            <a:ext cx="4210186" cy="3672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873457"/>
          </a:xfrm>
        </p:spPr>
        <p:txBody>
          <a:bodyPr/>
          <a:lstStyle/>
          <a:p>
            <a:pPr marL="95250"/>
            <a:r>
              <a:rPr lang="en-US" sz="1600" dirty="0"/>
              <a:t>Windows Configuration and Monitoring</a:t>
            </a:r>
            <a:br>
              <a:rPr lang="en-US" altLang="en-US" dirty="0"/>
            </a:br>
            <a:r>
              <a:rPr lang="en-US" dirty="0"/>
              <a:t>Task Manager and Resource Monitor (Contd.)</a:t>
            </a:r>
            <a:endParaRPr lang="en-US" dirty="0"/>
          </a:p>
        </p:txBody>
      </p:sp>
      <p:sp>
        <p:nvSpPr>
          <p:cNvPr id="2" name="Content Placeholder 3"/>
          <p:cNvSpPr/>
          <p:nvPr/>
        </p:nvSpPr>
        <p:spPr>
          <a:xfrm>
            <a:off x="82061" y="762795"/>
            <a:ext cx="6271845" cy="338554"/>
          </a:xfrm>
          <a:prstGeom prst="rect">
            <a:avLst/>
          </a:prstGeom>
        </p:spPr>
        <p:txBody>
          <a:bodyPr wrap="square">
            <a:spAutoFit/>
          </a:bodyPr>
          <a:lstStyle/>
          <a:p>
            <a:r>
              <a:rPr lang="en-US" sz="1600" dirty="0">
                <a:solidFill>
                  <a:srgbClr val="000000"/>
                </a:solidFill>
                <a:latin typeface="+mn-lt"/>
              </a:rPr>
              <a:t>The following table describes the seven tabs in the Task Manager:</a:t>
            </a:r>
            <a:endParaRPr lang="en-IN" sz="1600" dirty="0">
              <a:solidFill>
                <a:srgbClr val="000000"/>
              </a:solidFill>
              <a:latin typeface="+mn-lt"/>
            </a:endParaRPr>
          </a:p>
        </p:txBody>
      </p:sp>
      <p:graphicFrame>
        <p:nvGraphicFramePr>
          <p:cNvPr id="3" name="Table 2"/>
          <p:cNvGraphicFramePr>
            <a:graphicFrameLocks noGrp="1"/>
          </p:cNvGraphicFramePr>
          <p:nvPr/>
        </p:nvGraphicFramePr>
        <p:xfrm>
          <a:off x="198315" y="1146604"/>
          <a:ext cx="8724900" cy="3676650"/>
        </p:xfrm>
        <a:graphic>
          <a:graphicData uri="http://schemas.openxmlformats.org/drawingml/2006/table">
            <a:tbl>
              <a:tblPr firstRow="1" bandRow="1">
                <a:tableStyleId>{5C22544A-7EE6-4342-B048-85BDC9FD1C3A}</a:tableStyleId>
              </a:tblPr>
              <a:tblGrid>
                <a:gridCol w="1284570"/>
                <a:gridCol w="7440330"/>
              </a:tblGrid>
              <a:tr h="489798">
                <a:tc>
                  <a:txBody>
                    <a:bodyPr/>
                    <a:lstStyle/>
                    <a:p>
                      <a:pPr algn="ctr" fontAlgn="ctr"/>
                      <a:r>
                        <a:rPr lang="en-US" b="1" dirty="0">
                          <a:effectLst/>
                        </a:rPr>
                        <a:t>Task Manager Tabs</a:t>
                      </a:r>
                      <a:endParaRPr lang="en-US" dirty="0">
                        <a:effectLst/>
                      </a:endParaRPr>
                    </a:p>
                  </a:txBody>
                  <a:tcPr marL="47625" marR="47625" marT="47625" marB="47625" anchor="ctr"/>
                </a:tc>
                <a:tc>
                  <a:txBody>
                    <a:bodyPr/>
                    <a:lstStyle/>
                    <a:p>
                      <a:pPr algn="ctr" fontAlgn="ctr"/>
                      <a:r>
                        <a:rPr lang="en-US" b="1" dirty="0">
                          <a:effectLst/>
                        </a:rPr>
                        <a:t>Description</a:t>
                      </a:r>
                      <a:endParaRPr lang="en-US" dirty="0">
                        <a:effectLst/>
                      </a:endParaRPr>
                    </a:p>
                  </a:txBody>
                  <a:tcPr marL="47625" marR="47625" marT="47625" marB="47625" anchor="ctr"/>
                </a:tc>
              </a:tr>
              <a:tr h="690007">
                <a:tc>
                  <a:txBody>
                    <a:bodyPr/>
                    <a:lstStyle/>
                    <a:p>
                      <a:pPr fontAlgn="ctr"/>
                      <a:r>
                        <a:rPr lang="en-US" b="1" dirty="0">
                          <a:effectLst/>
                        </a:rPr>
                        <a:t>Processes</a:t>
                      </a:r>
                      <a:endParaRPr lang="en-US" b="0" dirty="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Lists all of the programs and processes that are currently running.</a:t>
                      </a:r>
                      <a:endParaRPr lang="en-US" b="0" dirty="0">
                        <a:effectLst/>
                      </a:endParaRPr>
                    </a:p>
                    <a:p>
                      <a:pPr marL="107950" indent="-107950" fontAlgn="ctr">
                        <a:buFont typeface="Arial" panose="020B0604020202020204" pitchFamily="34" charset="0"/>
                        <a:buChar char="•"/>
                      </a:pPr>
                      <a:r>
                        <a:rPr lang="en-US" b="0" dirty="0">
                          <a:effectLst/>
                        </a:rPr>
                        <a:t>Displays the CPU, memory, disk, and network utilization of each process.</a:t>
                      </a:r>
                      <a:endParaRPr lang="en-US" b="0" dirty="0">
                        <a:effectLst/>
                      </a:endParaRPr>
                    </a:p>
                    <a:p>
                      <a:pPr marL="107950" indent="-107950" fontAlgn="ctr">
                        <a:buFont typeface="Arial" panose="020B0604020202020204" pitchFamily="34" charset="0"/>
                        <a:buChar char="•"/>
                      </a:pPr>
                      <a:r>
                        <a:rPr lang="en-US" b="0" dirty="0">
                          <a:effectLst/>
                        </a:rPr>
                        <a:t>The properties can be examined or ended if it is not behaving properly or has stalled.</a:t>
                      </a:r>
                      <a:endParaRPr lang="en-US" b="0" dirty="0">
                        <a:effectLst/>
                      </a:endParaRPr>
                    </a:p>
                  </a:txBody>
                  <a:tcPr marL="47625" marR="47625" marT="47625" marB="47625" anchor="ctr"/>
                </a:tc>
              </a:tr>
              <a:tr h="690007">
                <a:tc>
                  <a:txBody>
                    <a:bodyPr/>
                    <a:lstStyle/>
                    <a:p>
                      <a:pPr fontAlgn="ctr"/>
                      <a:r>
                        <a:rPr lang="en-US" b="1">
                          <a:effectLst/>
                        </a:rPr>
                        <a:t>Performance</a:t>
                      </a:r>
                      <a:endParaRPr lang="en-US" b="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A view of the performance statistics provides a overview of the CPU, memory, disk, and network performance.</a:t>
                      </a:r>
                      <a:endParaRPr lang="en-US" b="0" dirty="0">
                        <a:effectLst/>
                      </a:endParaRPr>
                    </a:p>
                    <a:p>
                      <a:pPr marL="107950" indent="-107950" fontAlgn="ctr">
                        <a:buFont typeface="Arial" panose="020B0604020202020204" pitchFamily="34" charset="0"/>
                        <a:buChar char="•"/>
                      </a:pPr>
                      <a:r>
                        <a:rPr lang="en-US" b="0" dirty="0">
                          <a:effectLst/>
                        </a:rPr>
                        <a:t>Clicking each item in the left pane will show detailed statistics of that item in the right pane.</a:t>
                      </a:r>
                      <a:endParaRPr lang="en-US" b="0" dirty="0">
                        <a:effectLst/>
                      </a:endParaRPr>
                    </a:p>
                  </a:txBody>
                  <a:tcPr marL="47625" marR="47625" marT="47625" marB="47625" anchor="ctr"/>
                </a:tc>
              </a:tr>
              <a:tr h="890216">
                <a:tc>
                  <a:txBody>
                    <a:bodyPr/>
                    <a:lstStyle/>
                    <a:p>
                      <a:pPr fontAlgn="ctr"/>
                      <a:r>
                        <a:rPr lang="en-US" b="1">
                          <a:effectLst/>
                        </a:rPr>
                        <a:t>App history</a:t>
                      </a:r>
                      <a:endParaRPr lang="en-US" b="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The use of resources by application over time provides insight into applications that are consuming more resources.</a:t>
                      </a:r>
                      <a:endParaRPr lang="en-US" b="0" dirty="0">
                        <a:effectLst/>
                      </a:endParaRPr>
                    </a:p>
                    <a:p>
                      <a:pPr marL="107950" indent="-107950" fontAlgn="ctr">
                        <a:buFont typeface="Arial" panose="020B0604020202020204" pitchFamily="34" charset="0"/>
                        <a:buChar char="•"/>
                      </a:pPr>
                      <a:r>
                        <a:rPr lang="en-US" b="0" dirty="0">
                          <a:effectLst/>
                        </a:rPr>
                        <a:t>Click </a:t>
                      </a:r>
                      <a:r>
                        <a:rPr lang="en-US" b="1" dirty="0">
                          <a:effectLst/>
                        </a:rPr>
                        <a:t>Options</a:t>
                      </a:r>
                      <a:r>
                        <a:rPr lang="en-US" b="0" dirty="0">
                          <a:effectLst/>
                        </a:rPr>
                        <a:t> and </a:t>
                      </a:r>
                      <a:r>
                        <a:rPr lang="en-US" b="1" dirty="0">
                          <a:effectLst/>
                        </a:rPr>
                        <a:t>Show history for all processes</a:t>
                      </a:r>
                      <a:r>
                        <a:rPr lang="en-US" b="0" dirty="0">
                          <a:effectLst/>
                        </a:rPr>
                        <a:t> to see the history of every process that has run since the computer was started.</a:t>
                      </a:r>
                      <a:endParaRPr lang="en-US" b="0" dirty="0">
                        <a:effectLst/>
                      </a:endParaRPr>
                    </a:p>
                  </a:txBody>
                  <a:tcPr marL="47625" marR="47625" marT="47625" marB="47625" anchor="ctr"/>
                </a:tc>
              </a:tr>
              <a:tr h="614748">
                <a:tc>
                  <a:txBody>
                    <a:bodyPr/>
                    <a:lstStyle/>
                    <a:p>
                      <a:pPr fontAlgn="ctr"/>
                      <a:r>
                        <a:rPr lang="en-US" b="1" dirty="0">
                          <a:effectLst/>
                        </a:rPr>
                        <a:t>Startup</a:t>
                      </a:r>
                      <a:endParaRPr lang="en-US" b="0" dirty="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All the applications and services that start when the computer is booted are shown in this tab.</a:t>
                      </a:r>
                      <a:endParaRPr lang="en-US" b="0" dirty="0">
                        <a:effectLst/>
                      </a:endParaRPr>
                    </a:p>
                    <a:p>
                      <a:pPr marL="107950" indent="-107950" fontAlgn="ctr">
                        <a:buFont typeface="Arial" panose="020B0604020202020204" pitchFamily="34" charset="0"/>
                        <a:buChar char="•"/>
                      </a:pPr>
                      <a:r>
                        <a:rPr lang="en-US" b="0" dirty="0">
                          <a:effectLst/>
                        </a:rPr>
                        <a:t>To disable a program from starting at startup, </a:t>
                      </a:r>
                      <a:r>
                        <a:rPr lang="en-US" b="1" dirty="0">
                          <a:effectLst/>
                        </a:rPr>
                        <a:t>right-click</a:t>
                      </a:r>
                      <a:r>
                        <a:rPr lang="en-US" b="0" dirty="0">
                          <a:effectLst/>
                        </a:rPr>
                        <a:t> the item and choose </a:t>
                      </a:r>
                      <a:r>
                        <a:rPr lang="en-US" b="1" dirty="0">
                          <a:effectLst/>
                        </a:rPr>
                        <a:t>Disable</a:t>
                      </a:r>
                      <a:r>
                        <a:rPr lang="en-US" b="0" dirty="0">
                          <a:effectLst/>
                        </a:rPr>
                        <a:t>.</a:t>
                      </a:r>
                      <a:endParaRPr lang="en-US" b="0" dirty="0">
                        <a:effectLst/>
                      </a:endParaRPr>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Task Manager and Resource Monitor (Contd.)</a:t>
            </a:r>
            <a:endParaRPr lang="en-US" dirty="0"/>
          </a:p>
        </p:txBody>
      </p:sp>
      <p:graphicFrame>
        <p:nvGraphicFramePr>
          <p:cNvPr id="3" name="Table 2"/>
          <p:cNvGraphicFramePr>
            <a:graphicFrameLocks noGrp="1"/>
          </p:cNvGraphicFramePr>
          <p:nvPr/>
        </p:nvGraphicFramePr>
        <p:xfrm>
          <a:off x="222737" y="920350"/>
          <a:ext cx="8686801" cy="3581400"/>
        </p:xfrm>
        <a:graphic>
          <a:graphicData uri="http://schemas.openxmlformats.org/drawingml/2006/table">
            <a:tbl>
              <a:tblPr firstRow="1" bandRow="1">
                <a:tableStyleId>{5C22544A-7EE6-4342-B048-85BDC9FD1C3A}</a:tableStyleId>
              </a:tblPr>
              <a:tblGrid>
                <a:gridCol w="1722164"/>
                <a:gridCol w="6964637"/>
              </a:tblGrid>
              <a:tr h="294820">
                <a:tc>
                  <a:txBody>
                    <a:bodyPr/>
                    <a:lstStyle/>
                    <a:p>
                      <a:pPr algn="ctr" fontAlgn="ctr"/>
                      <a:r>
                        <a:rPr lang="en-US" b="1" dirty="0">
                          <a:effectLst/>
                        </a:rPr>
                        <a:t>Task Manager Tabs</a:t>
                      </a:r>
                      <a:endParaRPr lang="en-US" dirty="0">
                        <a:effectLst/>
                      </a:endParaRPr>
                    </a:p>
                  </a:txBody>
                  <a:tcPr marL="47625" marR="47625" marT="47625" marB="47625" anchor="ctr"/>
                </a:tc>
                <a:tc>
                  <a:txBody>
                    <a:bodyPr/>
                    <a:lstStyle/>
                    <a:p>
                      <a:pPr algn="ctr" fontAlgn="ctr"/>
                      <a:r>
                        <a:rPr lang="en-US" b="1" dirty="0">
                          <a:effectLst/>
                        </a:rPr>
                        <a:t>Description</a:t>
                      </a:r>
                      <a:endParaRPr lang="en-US" dirty="0">
                        <a:effectLst/>
                      </a:endParaRPr>
                    </a:p>
                  </a:txBody>
                  <a:tcPr marL="47625" marR="47625" marT="47625" marB="47625" anchor="ctr"/>
                </a:tc>
              </a:tr>
              <a:tr h="702472">
                <a:tc>
                  <a:txBody>
                    <a:bodyPr/>
                    <a:lstStyle/>
                    <a:p>
                      <a:pPr fontAlgn="ctr"/>
                      <a:r>
                        <a:rPr lang="en-US" b="1" dirty="0">
                          <a:effectLst/>
                        </a:rPr>
                        <a:t>Users</a:t>
                      </a:r>
                      <a:endParaRPr lang="en-US" b="0" dirty="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All of the users that are logged on to the computer and all the resources that each user’s applications and processes are using are shown in this tab.</a:t>
                      </a:r>
                      <a:endParaRPr lang="en-US" b="0" dirty="0">
                        <a:effectLst/>
                      </a:endParaRPr>
                    </a:p>
                    <a:p>
                      <a:pPr marL="107950" indent="-107950" fontAlgn="ctr">
                        <a:buFont typeface="Arial" panose="020B0604020202020204" pitchFamily="34" charset="0"/>
                        <a:buChar char="•"/>
                      </a:pPr>
                      <a:r>
                        <a:rPr lang="en-US" b="0" dirty="0">
                          <a:effectLst/>
                        </a:rPr>
                        <a:t>From this tab, an administrator can disconnect a user from the computer.</a:t>
                      </a:r>
                      <a:endParaRPr lang="en-US" b="0" dirty="0">
                        <a:effectLst/>
                      </a:endParaRPr>
                    </a:p>
                  </a:txBody>
                  <a:tcPr marL="47625" marR="47625" marT="47625" marB="47625" anchor="ctr"/>
                </a:tc>
              </a:tr>
              <a:tr h="1344942">
                <a:tc>
                  <a:txBody>
                    <a:bodyPr/>
                    <a:lstStyle/>
                    <a:p>
                      <a:pPr fontAlgn="ctr"/>
                      <a:r>
                        <a:rPr lang="en-US" b="1">
                          <a:effectLst/>
                        </a:rPr>
                        <a:t>Details</a:t>
                      </a:r>
                      <a:endParaRPr lang="en-US" b="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This tab provides additional management options for processes such as setting a priority to make the processor devote more or less time to a process.</a:t>
                      </a:r>
                      <a:endParaRPr lang="en-US" b="0" dirty="0">
                        <a:effectLst/>
                      </a:endParaRPr>
                    </a:p>
                    <a:p>
                      <a:pPr marL="107950" indent="-107950" fontAlgn="ctr">
                        <a:buFont typeface="Arial" panose="020B0604020202020204" pitchFamily="34" charset="0"/>
                        <a:buChar char="•"/>
                      </a:pPr>
                      <a:r>
                        <a:rPr lang="en-US" b="0" dirty="0">
                          <a:effectLst/>
                        </a:rPr>
                        <a:t>CPU affinity can also be set which determines which core or CPU a program will use.</a:t>
                      </a:r>
                      <a:endParaRPr lang="en-US" b="0" dirty="0">
                        <a:effectLst/>
                      </a:endParaRPr>
                    </a:p>
                    <a:p>
                      <a:pPr marL="107950" indent="-107950" fontAlgn="ctr">
                        <a:buFont typeface="Arial" panose="020B0604020202020204" pitchFamily="34" charset="0"/>
                        <a:buChar char="•"/>
                      </a:pPr>
                      <a:r>
                        <a:rPr lang="en-US" b="0" dirty="0">
                          <a:effectLst/>
                        </a:rPr>
                        <a:t>A useful feature called Analyze wait chain shows any process for which another process is waiting. This feature helps to determine if a process is simply waiting or is stalled.</a:t>
                      </a:r>
                      <a:endParaRPr lang="en-US" b="0" dirty="0">
                        <a:effectLst/>
                      </a:endParaRPr>
                    </a:p>
                  </a:txBody>
                  <a:tcPr marL="47625" marR="47625" marT="47625" marB="47625" anchor="ctr"/>
                </a:tc>
              </a:tr>
              <a:tr h="1110124">
                <a:tc>
                  <a:txBody>
                    <a:bodyPr/>
                    <a:lstStyle/>
                    <a:p>
                      <a:pPr fontAlgn="ctr"/>
                      <a:r>
                        <a:rPr lang="en-US" b="1">
                          <a:effectLst/>
                        </a:rPr>
                        <a:t>Services</a:t>
                      </a:r>
                      <a:endParaRPr lang="en-US" b="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All the services that are loaded are shown in this tab.</a:t>
                      </a:r>
                      <a:endParaRPr lang="en-US" b="0" dirty="0">
                        <a:effectLst/>
                      </a:endParaRPr>
                    </a:p>
                    <a:p>
                      <a:pPr marL="107950" indent="-107950" fontAlgn="ctr">
                        <a:buFont typeface="Arial" panose="020B0604020202020204" pitchFamily="34" charset="0"/>
                        <a:buChar char="•"/>
                      </a:pPr>
                      <a:r>
                        <a:rPr lang="en-US" b="0" dirty="0">
                          <a:effectLst/>
                        </a:rPr>
                        <a:t>The process ID (PID) and a short description are also shown along with the status of either Running or Stopped.</a:t>
                      </a:r>
                      <a:endParaRPr lang="en-US" b="0" dirty="0">
                        <a:effectLst/>
                      </a:endParaRPr>
                    </a:p>
                    <a:p>
                      <a:pPr marL="107950" indent="-107950" fontAlgn="ctr">
                        <a:buFont typeface="Arial" panose="020B0604020202020204" pitchFamily="34" charset="0"/>
                        <a:buChar char="•"/>
                      </a:pPr>
                      <a:r>
                        <a:rPr lang="en-US" b="0" dirty="0">
                          <a:effectLst/>
                        </a:rPr>
                        <a:t>At the bottom, there is a button to open the Services console which provides additional management of services.</a:t>
                      </a:r>
                      <a:endParaRPr lang="en-US" b="0" dirty="0">
                        <a:effectLst/>
                      </a:endParaRPr>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Task Manager and Resource Monitor (Contd.)</a:t>
            </a:r>
            <a:endParaRPr lang="en-US" dirty="0"/>
          </a:p>
        </p:txBody>
      </p:sp>
      <p:sp>
        <p:nvSpPr>
          <p:cNvPr id="4" name="Content Placeholder 3"/>
          <p:cNvSpPr>
            <a:spLocks noGrp="1"/>
          </p:cNvSpPr>
          <p:nvPr>
            <p:ph idx="1"/>
          </p:nvPr>
        </p:nvSpPr>
        <p:spPr>
          <a:xfrm>
            <a:off x="144065" y="887105"/>
            <a:ext cx="3443197" cy="3753134"/>
          </a:xfrm>
        </p:spPr>
        <p:txBody>
          <a:bodyPr/>
          <a:lstStyle/>
          <a:p>
            <a:pPr>
              <a:buNone/>
            </a:pPr>
            <a:r>
              <a:rPr lang="en-US" sz="1600" b="1" dirty="0"/>
              <a:t>Resource Monitor</a:t>
            </a:r>
            <a:endParaRPr lang="en-US" sz="1600" dirty="0"/>
          </a:p>
          <a:p>
            <a:pPr>
              <a:buFont typeface="Arial" panose="020B0604020202020204" pitchFamily="34" charset="0"/>
              <a:buChar char="•"/>
            </a:pPr>
            <a:r>
              <a:rPr lang="en-US" sz="1600" dirty="0"/>
              <a:t>When more detailed information about resource usage is needed, the Resource Monitor can be used.</a:t>
            </a:r>
            <a:endParaRPr lang="en-US" sz="1600" dirty="0"/>
          </a:p>
          <a:p>
            <a:pPr>
              <a:buFont typeface="Arial" panose="020B0604020202020204" pitchFamily="34" charset="0"/>
              <a:buChar char="•"/>
            </a:pPr>
            <a:r>
              <a:rPr lang="en-US" sz="1600" dirty="0"/>
              <a:t>When searching for the reason a computer may be acting erratically, the Resource Monitor can help to find the source of the problem.</a:t>
            </a:r>
            <a:endParaRPr lang="en-US" sz="1600" dirty="0"/>
          </a:p>
          <a:p>
            <a:pPr>
              <a:buFont typeface="Arial" panose="020B0604020202020204" pitchFamily="34" charset="0"/>
              <a:buChar char="•"/>
            </a:pPr>
            <a:r>
              <a:rPr lang="en-US" sz="1600" dirty="0"/>
              <a:t>Resource Monitor has Five tabs.</a:t>
            </a:r>
            <a:endParaRPr lang="en-US" sz="1600" dirty="0"/>
          </a:p>
          <a:p>
            <a:pPr marL="0" indent="0">
              <a:spcBef>
                <a:spcPts val="100"/>
              </a:spcBef>
              <a:spcAft>
                <a:spcPts val="100"/>
              </a:spcAft>
              <a:buNone/>
            </a:pPr>
            <a:endParaRPr lang="en-US" sz="1600" dirty="0">
              <a:solidFill>
                <a:srgbClr val="000000"/>
              </a:solidFill>
            </a:endParaRPr>
          </a:p>
        </p:txBody>
      </p:sp>
      <p:pic>
        <p:nvPicPr>
          <p:cNvPr id="2" name="Picture 1"/>
          <p:cNvPicPr>
            <a:picLocks noChangeAspect="1"/>
          </p:cNvPicPr>
          <p:nvPr/>
        </p:nvPicPr>
        <p:blipFill rotWithShape="1">
          <a:blip r:embed="rId1"/>
          <a:srcRect l="628" t="1294" r="804" b="1923"/>
          <a:stretch>
            <a:fillRect/>
          </a:stretch>
        </p:blipFill>
        <p:spPr>
          <a:xfrm>
            <a:off x="3610709" y="1055075"/>
            <a:ext cx="5363875" cy="3672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Task Manager and Resource Monitor (Contd.)</a:t>
            </a:r>
            <a:endParaRPr lang="en-US" dirty="0"/>
          </a:p>
        </p:txBody>
      </p:sp>
      <p:sp>
        <p:nvSpPr>
          <p:cNvPr id="4" name="Content Placeholder 3"/>
          <p:cNvSpPr/>
          <p:nvPr/>
        </p:nvSpPr>
        <p:spPr>
          <a:xfrm>
            <a:off x="82061" y="727626"/>
            <a:ext cx="6271845" cy="338554"/>
          </a:xfrm>
          <a:prstGeom prst="rect">
            <a:avLst/>
          </a:prstGeom>
        </p:spPr>
        <p:txBody>
          <a:bodyPr wrap="square">
            <a:spAutoFit/>
          </a:bodyPr>
          <a:lstStyle/>
          <a:p>
            <a:r>
              <a:rPr lang="en-US" sz="1600" dirty="0">
                <a:solidFill>
                  <a:srgbClr val="000000"/>
                </a:solidFill>
                <a:latin typeface="+mn-lt"/>
              </a:rPr>
              <a:t>The following table describes the five tabs of the Resource Monitor:</a:t>
            </a:r>
            <a:endParaRPr lang="en-IN" sz="1600" dirty="0">
              <a:solidFill>
                <a:srgbClr val="000000"/>
              </a:solidFill>
              <a:latin typeface="+mn-lt"/>
            </a:endParaRPr>
          </a:p>
        </p:txBody>
      </p:sp>
      <p:graphicFrame>
        <p:nvGraphicFramePr>
          <p:cNvPr id="5" name="Table 4"/>
          <p:cNvGraphicFramePr>
            <a:graphicFrameLocks noGrp="1"/>
          </p:cNvGraphicFramePr>
          <p:nvPr/>
        </p:nvGraphicFramePr>
        <p:xfrm>
          <a:off x="164123" y="1070016"/>
          <a:ext cx="8839200" cy="3771900"/>
        </p:xfrm>
        <a:graphic>
          <a:graphicData uri="http://schemas.openxmlformats.org/drawingml/2006/table">
            <a:tbl>
              <a:tblPr firstRow="1" bandRow="1">
                <a:tableStyleId>{5C22544A-7EE6-4342-B048-85BDC9FD1C3A}</a:tableStyleId>
              </a:tblPr>
              <a:tblGrid>
                <a:gridCol w="1315981"/>
                <a:gridCol w="7523219"/>
              </a:tblGrid>
              <a:tr h="504085">
                <a:tc>
                  <a:txBody>
                    <a:bodyPr/>
                    <a:lstStyle/>
                    <a:p>
                      <a:pPr algn="ctr" fontAlgn="ctr"/>
                      <a:r>
                        <a:rPr lang="en-US" b="1" dirty="0">
                          <a:effectLst/>
                        </a:rPr>
                        <a:t>Resource Monitor Tabs</a:t>
                      </a:r>
                      <a:endParaRPr lang="en-US" dirty="0">
                        <a:effectLst/>
                      </a:endParaRPr>
                    </a:p>
                  </a:txBody>
                  <a:tcPr marL="47625" marR="47625" marT="47625" marB="47625" anchor="ctr"/>
                </a:tc>
                <a:tc>
                  <a:txBody>
                    <a:bodyPr/>
                    <a:lstStyle/>
                    <a:p>
                      <a:pPr algn="ctr" fontAlgn="ctr"/>
                      <a:r>
                        <a:rPr lang="en-US" b="1" dirty="0">
                          <a:effectLst/>
                        </a:rPr>
                        <a:t>Description</a:t>
                      </a:r>
                      <a:endParaRPr lang="en-US" dirty="0">
                        <a:effectLst/>
                      </a:endParaRPr>
                    </a:p>
                  </a:txBody>
                  <a:tcPr marL="47625" marR="47625" marT="47625" marB="47625" anchor="ctr"/>
                </a:tc>
              </a:tr>
              <a:tr h="298036">
                <a:tc>
                  <a:txBody>
                    <a:bodyPr/>
                    <a:lstStyle/>
                    <a:p>
                      <a:pPr algn="l" fontAlgn="ctr"/>
                      <a:r>
                        <a:rPr lang="en-US" b="1" dirty="0">
                          <a:effectLst/>
                        </a:rPr>
                        <a:t>Overview</a:t>
                      </a:r>
                      <a:endParaRPr lang="en-US" dirty="0">
                        <a:effectLst/>
                      </a:endParaRPr>
                    </a:p>
                  </a:txBody>
                  <a:tcPr marL="47625" marR="47625" marT="47625" marB="47625" anchor="ctr"/>
                </a:tc>
                <a:tc>
                  <a:txBody>
                    <a:bodyPr/>
                    <a:lstStyle/>
                    <a:p>
                      <a:pPr marL="0" indent="0" algn="l" fontAlgn="ctr">
                        <a:buFont typeface="Arial" panose="020B0604020202020204" pitchFamily="34" charset="0"/>
                        <a:buNone/>
                      </a:pPr>
                      <a:r>
                        <a:rPr lang="en-US" dirty="0">
                          <a:effectLst/>
                        </a:rPr>
                        <a:t>The tab displays the general usage for each resource.</a:t>
                      </a:r>
                      <a:endParaRPr lang="en-US" dirty="0">
                        <a:effectLst/>
                      </a:endParaRPr>
                    </a:p>
                  </a:txBody>
                  <a:tcPr marL="47625" marR="47625" marT="47625" marB="47625" anchor="ctr"/>
                </a:tc>
              </a:tr>
              <a:tr h="916184">
                <a:tc>
                  <a:txBody>
                    <a:bodyPr/>
                    <a:lstStyle/>
                    <a:p>
                      <a:pPr fontAlgn="ctr"/>
                      <a:r>
                        <a:rPr lang="en-US" b="1">
                          <a:effectLst/>
                        </a:rPr>
                        <a:t>CPU</a:t>
                      </a:r>
                      <a:endParaRPr lang="en-US" b="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The PID, number of threads, which the process is using, and the average CPU usage of each process is shown.</a:t>
                      </a:r>
                      <a:endParaRPr lang="en-US" b="0" dirty="0">
                        <a:effectLst/>
                      </a:endParaRPr>
                    </a:p>
                    <a:p>
                      <a:pPr marL="107950" indent="-107950" fontAlgn="ctr">
                        <a:buFont typeface="Arial" panose="020B0604020202020204" pitchFamily="34" charset="0"/>
                        <a:buChar char="•"/>
                      </a:pPr>
                      <a:r>
                        <a:rPr lang="en-US" b="0" dirty="0">
                          <a:effectLst/>
                        </a:rPr>
                        <a:t>Additional information about any services and the associated handles and modules can be seen by expanding the lower rows.</a:t>
                      </a:r>
                      <a:endParaRPr lang="en-US" b="0" dirty="0">
                        <a:effectLst/>
                      </a:endParaRPr>
                    </a:p>
                  </a:txBody>
                  <a:tcPr marL="47625" marR="47625" marT="47625" marB="47625" anchor="ctr"/>
                </a:tc>
              </a:tr>
              <a:tr h="504085">
                <a:tc>
                  <a:txBody>
                    <a:bodyPr/>
                    <a:lstStyle/>
                    <a:p>
                      <a:pPr fontAlgn="ctr"/>
                      <a:r>
                        <a:rPr lang="en-US" b="1" dirty="0">
                          <a:effectLst/>
                        </a:rPr>
                        <a:t>Memory</a:t>
                      </a:r>
                      <a:endParaRPr lang="en-US" b="0" dirty="0">
                        <a:effectLst/>
                      </a:endParaRPr>
                    </a:p>
                  </a:txBody>
                  <a:tcPr marL="47625" marR="47625" marT="47625" marB="47625" anchor="ctr"/>
                </a:tc>
                <a:tc>
                  <a:txBody>
                    <a:bodyPr/>
                    <a:lstStyle/>
                    <a:p>
                      <a:pPr marL="0" indent="0" fontAlgn="ctr">
                        <a:buFont typeface="Arial" panose="020B0604020202020204" pitchFamily="34" charset="0"/>
                        <a:buNone/>
                      </a:pPr>
                      <a:r>
                        <a:rPr lang="en-US" b="0" dirty="0">
                          <a:effectLst/>
                        </a:rPr>
                        <a:t>All the statistical information about how each process uses memory is shown in this tab and an overview of usage of all the RAM is shown below the Processes row.</a:t>
                      </a:r>
                      <a:endParaRPr lang="en-US" b="0" dirty="0">
                        <a:effectLst/>
                      </a:endParaRPr>
                    </a:p>
                  </a:txBody>
                  <a:tcPr marL="47625" marR="47625" marT="47625" marB="47625" anchor="ctr"/>
                </a:tc>
              </a:tr>
              <a:tr h="504085">
                <a:tc>
                  <a:txBody>
                    <a:bodyPr/>
                    <a:lstStyle/>
                    <a:p>
                      <a:pPr fontAlgn="ctr"/>
                      <a:r>
                        <a:rPr lang="en-US" b="1" dirty="0">
                          <a:effectLst/>
                        </a:rPr>
                        <a:t>Disk</a:t>
                      </a:r>
                      <a:endParaRPr lang="en-US" b="0" dirty="0">
                        <a:effectLst/>
                      </a:endParaRPr>
                    </a:p>
                  </a:txBody>
                  <a:tcPr marL="47625" marR="47625" marT="47625" marB="47625" anchor="ctr"/>
                </a:tc>
                <a:tc>
                  <a:txBody>
                    <a:bodyPr/>
                    <a:lstStyle/>
                    <a:p>
                      <a:pPr marL="0" indent="0" fontAlgn="ctr">
                        <a:buFont typeface="Arial" panose="020B0604020202020204" pitchFamily="34" charset="0"/>
                        <a:buNone/>
                      </a:pPr>
                      <a:r>
                        <a:rPr lang="en-US" b="0" dirty="0">
                          <a:effectLst/>
                        </a:rPr>
                        <a:t>All the processes that are using a disk are shown in this tab, with read/write statistics and an overview of each storage device.</a:t>
                      </a:r>
                      <a:endParaRPr lang="en-US" b="0" dirty="0">
                        <a:effectLst/>
                      </a:endParaRPr>
                    </a:p>
                  </a:txBody>
                  <a:tcPr marL="47625" marR="47625" marT="47625" marB="47625" anchor="ctr"/>
                </a:tc>
              </a:tr>
              <a:tr h="916184">
                <a:tc>
                  <a:txBody>
                    <a:bodyPr/>
                    <a:lstStyle/>
                    <a:p>
                      <a:pPr fontAlgn="ctr"/>
                      <a:r>
                        <a:rPr lang="en-US" b="1" dirty="0">
                          <a:effectLst/>
                        </a:rPr>
                        <a:t>Network</a:t>
                      </a:r>
                      <a:endParaRPr lang="en-US" b="0" dirty="0">
                        <a:effectLst/>
                      </a:endParaRPr>
                    </a:p>
                  </a:txBody>
                  <a:tcPr marL="47625" marR="47625" marT="47625" marB="47625" anchor="ctr"/>
                </a:tc>
                <a:tc>
                  <a:txBody>
                    <a:bodyPr/>
                    <a:lstStyle/>
                    <a:p>
                      <a:pPr marL="107950" indent="-107950" fontAlgn="ctr">
                        <a:buFont typeface="Arial" panose="020B0604020202020204" pitchFamily="34" charset="0"/>
                        <a:buChar char="•"/>
                      </a:pPr>
                      <a:r>
                        <a:rPr lang="en-US" b="0" dirty="0">
                          <a:effectLst/>
                        </a:rPr>
                        <a:t>All the processes that are using the network are shown in this tab, with read/write statistics.</a:t>
                      </a:r>
                      <a:endParaRPr lang="en-US" b="0" dirty="0">
                        <a:effectLst/>
                      </a:endParaRPr>
                    </a:p>
                    <a:p>
                      <a:pPr marL="107950" indent="-107950" fontAlgn="ctr">
                        <a:buFont typeface="Arial" panose="020B0604020202020204" pitchFamily="34" charset="0"/>
                        <a:buChar char="•"/>
                      </a:pPr>
                      <a:r>
                        <a:rPr lang="en-US" b="0" dirty="0">
                          <a:effectLst/>
                        </a:rPr>
                        <a:t>It is very useful when trying to determine which applications and processes are communicating over the network. Also, tell if an unauthorized process is accessing the network.</a:t>
                      </a:r>
                      <a:endParaRPr lang="en-US" b="0" dirty="0">
                        <a:effectLst/>
                      </a:endParaRPr>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Networking</a:t>
            </a:r>
            <a:endParaRPr lang="en-US" dirty="0"/>
          </a:p>
        </p:txBody>
      </p:sp>
      <p:sp>
        <p:nvSpPr>
          <p:cNvPr id="4" name="Content Placeholder 3"/>
          <p:cNvSpPr>
            <a:spLocks noGrp="1"/>
          </p:cNvSpPr>
          <p:nvPr>
            <p:ph idx="1"/>
          </p:nvPr>
        </p:nvSpPr>
        <p:spPr>
          <a:xfrm>
            <a:off x="144065" y="758152"/>
            <a:ext cx="8853286" cy="1234771"/>
          </a:xfrm>
        </p:spPr>
        <p:txBody>
          <a:bodyPr/>
          <a:lstStyle/>
          <a:p>
            <a:pPr>
              <a:buFont typeface="Arial" panose="020B0604020202020204" pitchFamily="34" charset="0"/>
              <a:buChar char="•"/>
            </a:pPr>
            <a:r>
              <a:rPr lang="en-US" sz="1600" dirty="0"/>
              <a:t>One of the most important features of any operating system is the ability for the computer to connect to a network.    </a:t>
            </a:r>
            <a:r>
              <a:rPr lang="en-US" sz="900" dirty="0"/>
              <a:t>( Intro to Networking | Routing and witching, Wireless Essentials| Enterprise Networking, Security and Automation)</a:t>
            </a:r>
            <a:endParaRPr lang="en-US" sz="1600" dirty="0"/>
          </a:p>
          <a:p>
            <a:pPr>
              <a:buFont typeface="Arial" panose="020B0604020202020204" pitchFamily="34" charset="0"/>
              <a:buChar char="•"/>
            </a:pPr>
            <a:r>
              <a:rPr lang="en-US" sz="1600" dirty="0"/>
              <a:t>To configure Windows networking properties and test networking settings, the Network and Sharing Center is used.</a:t>
            </a:r>
            <a:endParaRPr lang="en-US" sz="1600" dirty="0"/>
          </a:p>
          <a:p>
            <a:pPr>
              <a:buNone/>
            </a:pPr>
            <a:endParaRPr lang="en-US" sz="1600" dirty="0">
              <a:solidFill>
                <a:srgbClr val="000000"/>
              </a:solidFill>
            </a:endParaRPr>
          </a:p>
        </p:txBody>
      </p:sp>
      <p:sp>
        <p:nvSpPr>
          <p:cNvPr id="3" name="Content Placeholder 3"/>
          <p:cNvSpPr/>
          <p:nvPr/>
        </p:nvSpPr>
        <p:spPr>
          <a:xfrm>
            <a:off x="144066" y="1934308"/>
            <a:ext cx="4073660" cy="3046988"/>
          </a:xfrm>
          <a:prstGeom prst="rect">
            <a:avLst/>
          </a:prstGeom>
        </p:spPr>
        <p:txBody>
          <a:bodyPr wrap="square">
            <a:spAutoFit/>
          </a:bodyPr>
          <a:lstStyle/>
          <a:p>
            <a:r>
              <a:rPr lang="en-US" sz="1600" b="1" dirty="0">
                <a:solidFill>
                  <a:srgbClr val="000000"/>
                </a:solidFill>
              </a:rPr>
              <a:t>Network and Sharing Center</a:t>
            </a:r>
            <a:endParaRPr lang="en-US" sz="1600" b="1" dirty="0">
              <a:solidFill>
                <a:srgbClr val="000000"/>
              </a:solidFill>
            </a:endParaRPr>
          </a:p>
          <a:p>
            <a:pPr marL="285750" indent="-285750">
              <a:buFont typeface="Arial" panose="020B0604020202020204" pitchFamily="34" charset="0"/>
              <a:buChar char="•"/>
            </a:pPr>
            <a:r>
              <a:rPr lang="en-US" sz="1600" dirty="0">
                <a:solidFill>
                  <a:srgbClr val="000000"/>
                </a:solidFill>
              </a:rPr>
              <a:t>It is used to verify or create network connections, configure network sharing, and change network adapter settings.</a:t>
            </a: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The initial view shows an overview of the active network. </a:t>
            </a: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From the window, you can see the </a:t>
            </a:r>
            <a:r>
              <a:rPr lang="en-US" sz="1600" dirty="0" err="1">
                <a:solidFill>
                  <a:srgbClr val="000000"/>
                </a:solidFill>
              </a:rPr>
              <a:t>HomeGroup</a:t>
            </a:r>
            <a:r>
              <a:rPr lang="en-US" sz="1600" dirty="0">
                <a:solidFill>
                  <a:srgbClr val="000000"/>
                </a:solidFill>
              </a:rPr>
              <a:t> the computer belongs to, or create one if it is not already part of a </a:t>
            </a:r>
            <a:r>
              <a:rPr lang="en-US" sz="1600" dirty="0" err="1">
                <a:solidFill>
                  <a:srgbClr val="000000"/>
                </a:solidFill>
              </a:rPr>
              <a:t>HomeGroup</a:t>
            </a:r>
            <a:r>
              <a:rPr lang="en-US" sz="1600" dirty="0">
                <a:solidFill>
                  <a:srgbClr val="000000"/>
                </a:solidFill>
              </a:rPr>
              <a:t>. Note that </a:t>
            </a:r>
            <a:r>
              <a:rPr lang="en-US" sz="1600" dirty="0" err="1">
                <a:solidFill>
                  <a:srgbClr val="000000"/>
                </a:solidFill>
              </a:rPr>
              <a:t>HomeGroup</a:t>
            </a:r>
            <a:r>
              <a:rPr lang="en-US" sz="1600" dirty="0">
                <a:solidFill>
                  <a:srgbClr val="000000"/>
                </a:solidFill>
              </a:rPr>
              <a:t> was removed from Windows 10 in version 1803.</a:t>
            </a:r>
            <a:endParaRPr lang="en-US" sz="1600" b="1" dirty="0">
              <a:solidFill>
                <a:srgbClr val="000000"/>
              </a:solidFill>
            </a:endParaRPr>
          </a:p>
        </p:txBody>
      </p:sp>
      <p:pic>
        <p:nvPicPr>
          <p:cNvPr id="2" name="Picture 1"/>
          <p:cNvPicPr>
            <a:picLocks noChangeAspect="1"/>
          </p:cNvPicPr>
          <p:nvPr/>
        </p:nvPicPr>
        <p:blipFill rotWithShape="1">
          <a:blip r:embed="rId1"/>
          <a:srcRect l="870" r="1000"/>
          <a:stretch>
            <a:fillRect/>
          </a:stretch>
        </p:blipFill>
        <p:spPr>
          <a:xfrm>
            <a:off x="4252686" y="1792798"/>
            <a:ext cx="4586514" cy="324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Networking (Contd.)</a:t>
            </a:r>
            <a:endParaRPr lang="en-US" dirty="0"/>
          </a:p>
        </p:txBody>
      </p:sp>
      <p:sp>
        <p:nvSpPr>
          <p:cNvPr id="4" name="Content Placeholder 3"/>
          <p:cNvSpPr>
            <a:spLocks noGrp="1"/>
          </p:cNvSpPr>
          <p:nvPr>
            <p:ph idx="1"/>
          </p:nvPr>
        </p:nvSpPr>
        <p:spPr>
          <a:xfrm>
            <a:off x="144065" y="781598"/>
            <a:ext cx="8853286" cy="1790152"/>
          </a:xfrm>
        </p:spPr>
        <p:txBody>
          <a:bodyPr/>
          <a:lstStyle/>
          <a:p>
            <a:pPr>
              <a:spcBef>
                <a:spcPts val="300"/>
              </a:spcBef>
              <a:spcAft>
                <a:spcPts val="300"/>
              </a:spcAft>
              <a:buNone/>
            </a:pPr>
            <a:r>
              <a:rPr lang="en-US" sz="1600" b="1" dirty="0"/>
              <a:t>Change Adapter Settings</a:t>
            </a:r>
            <a:endParaRPr lang="en-US" sz="1600" b="1" dirty="0"/>
          </a:p>
          <a:p>
            <a:pPr>
              <a:spcBef>
                <a:spcPts val="300"/>
              </a:spcBef>
              <a:spcAft>
                <a:spcPts val="300"/>
              </a:spcAft>
              <a:buFont typeface="Arial" panose="020B0604020202020204" pitchFamily="34" charset="0"/>
              <a:buChar char="•"/>
            </a:pPr>
            <a:r>
              <a:rPr lang="en-US" sz="1600" dirty="0"/>
              <a:t>To configure a network adapter, choose </a:t>
            </a:r>
            <a:r>
              <a:rPr lang="en-US" sz="1600" b="1" dirty="0"/>
              <a:t>Change adapter settings</a:t>
            </a:r>
            <a:r>
              <a:rPr lang="en-US" sz="1600" dirty="0"/>
              <a:t> in the Networking and Sharing Center to show all of the network connections that are available. Select the adapter that is to be configured. </a:t>
            </a:r>
            <a:endParaRPr lang="en-US" sz="1600" dirty="0"/>
          </a:p>
          <a:p>
            <a:pPr>
              <a:spcBef>
                <a:spcPts val="300"/>
              </a:spcBef>
              <a:spcAft>
                <a:spcPts val="300"/>
              </a:spcAft>
              <a:buFont typeface="Arial" panose="020B0604020202020204" pitchFamily="34" charset="0"/>
              <a:buChar char="•"/>
            </a:pPr>
            <a:r>
              <a:rPr lang="en-US" sz="1600" dirty="0"/>
              <a:t>Following are the steps to change an Ethernet adapter to acquire its IPv4 address automatically from the network:</a:t>
            </a:r>
            <a:endParaRPr lang="en-US" sz="1600" dirty="0">
              <a:solidFill>
                <a:srgbClr val="000000"/>
              </a:solidFill>
            </a:endParaRPr>
          </a:p>
          <a:p>
            <a:pPr>
              <a:spcBef>
                <a:spcPts val="300"/>
              </a:spcBef>
              <a:spcAft>
                <a:spcPts val="300"/>
              </a:spcAft>
              <a:buNone/>
            </a:pPr>
            <a:endParaRPr lang="en-US" sz="1600" dirty="0">
              <a:solidFill>
                <a:srgbClr val="000000"/>
              </a:solidFill>
            </a:endParaRPr>
          </a:p>
        </p:txBody>
      </p:sp>
      <p:sp>
        <p:nvSpPr>
          <p:cNvPr id="3" name="Content Placeholder 3"/>
          <p:cNvSpPr/>
          <p:nvPr/>
        </p:nvSpPr>
        <p:spPr>
          <a:xfrm>
            <a:off x="144065" y="2563822"/>
            <a:ext cx="4145601" cy="1154162"/>
          </a:xfrm>
          <a:prstGeom prst="rect">
            <a:avLst/>
          </a:prstGeom>
        </p:spPr>
        <p:txBody>
          <a:bodyPr wrap="square">
            <a:spAutoFit/>
          </a:bodyPr>
          <a:lstStyle/>
          <a:p>
            <a:pPr>
              <a:spcBef>
                <a:spcPts val="300"/>
              </a:spcBef>
              <a:spcAft>
                <a:spcPts val="300"/>
              </a:spcAft>
              <a:buNone/>
            </a:pPr>
            <a:r>
              <a:rPr lang="en-US" sz="1600" b="1" dirty="0">
                <a:solidFill>
                  <a:srgbClr val="000000"/>
                </a:solidFill>
              </a:rPr>
              <a:t>Step 1: Access  Adaptor Properties</a:t>
            </a:r>
            <a:r>
              <a:rPr lang="en-US" sz="1600" dirty="0">
                <a:solidFill>
                  <a:srgbClr val="000000"/>
                </a:solidFill>
              </a:rPr>
              <a:t> </a:t>
            </a:r>
            <a:endParaRPr lang="en-US" sz="1600" dirty="0">
              <a:solidFill>
                <a:srgbClr val="000000"/>
              </a:solidFill>
            </a:endParaRPr>
          </a:p>
          <a:p>
            <a:pPr>
              <a:spcBef>
                <a:spcPts val="300"/>
              </a:spcBef>
              <a:spcAft>
                <a:spcPts val="300"/>
              </a:spcAft>
            </a:pPr>
            <a:r>
              <a:rPr lang="en-US" sz="1600" dirty="0">
                <a:solidFill>
                  <a:srgbClr val="000000"/>
                </a:solidFill>
              </a:rPr>
              <a:t>Right-click the adapter you wish to  configure and choose </a:t>
            </a:r>
            <a:r>
              <a:rPr lang="en-US" sz="1600" b="1" dirty="0">
                <a:solidFill>
                  <a:srgbClr val="000000"/>
                </a:solidFill>
              </a:rPr>
              <a:t>Properties</a:t>
            </a:r>
            <a:r>
              <a:rPr lang="en-US" sz="1600" dirty="0">
                <a:solidFill>
                  <a:srgbClr val="000000"/>
                </a:solidFill>
              </a:rPr>
              <a:t>, as shown in the figure.</a:t>
            </a:r>
            <a:endParaRPr lang="en-US" sz="1600" dirty="0">
              <a:solidFill>
                <a:srgbClr val="000000"/>
              </a:solidFill>
            </a:endParaRPr>
          </a:p>
        </p:txBody>
      </p:sp>
      <p:pic>
        <p:nvPicPr>
          <p:cNvPr id="2" name="Picture 1"/>
          <p:cNvPicPr>
            <a:picLocks noChangeAspect="1"/>
          </p:cNvPicPr>
          <p:nvPr/>
        </p:nvPicPr>
        <p:blipFill rotWithShape="1">
          <a:blip r:embed="rId1"/>
          <a:srcRect t="1456"/>
          <a:stretch>
            <a:fillRect/>
          </a:stretch>
        </p:blipFill>
        <p:spPr>
          <a:xfrm>
            <a:off x="4289666" y="2262554"/>
            <a:ext cx="4436342" cy="2736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Networking (Contd.)</a:t>
            </a:r>
            <a:endParaRPr lang="en-US" dirty="0"/>
          </a:p>
        </p:txBody>
      </p:sp>
      <p:sp>
        <p:nvSpPr>
          <p:cNvPr id="4" name="Content Placeholder 3"/>
          <p:cNvSpPr>
            <a:spLocks noGrp="1"/>
          </p:cNvSpPr>
          <p:nvPr>
            <p:ph idx="1"/>
          </p:nvPr>
        </p:nvSpPr>
        <p:spPr>
          <a:xfrm>
            <a:off x="144064" y="887105"/>
            <a:ext cx="4427935" cy="3753134"/>
          </a:xfrm>
        </p:spPr>
        <p:txBody>
          <a:bodyPr/>
          <a:lstStyle/>
          <a:p>
            <a:pPr>
              <a:spcBef>
                <a:spcPts val="300"/>
              </a:spcBef>
              <a:spcAft>
                <a:spcPts val="300"/>
              </a:spcAft>
              <a:buNone/>
            </a:pPr>
            <a:r>
              <a:rPr lang="en-US" sz="1600" b="1" dirty="0">
                <a:solidFill>
                  <a:srgbClr val="000000"/>
                </a:solidFill>
              </a:rPr>
              <a:t>Step 2: Access TCP/IPv4 properties</a:t>
            </a:r>
            <a:endParaRPr lang="en-US" sz="1600" b="1" dirty="0">
              <a:solidFill>
                <a:srgbClr val="000000"/>
              </a:solidFill>
            </a:endParaRPr>
          </a:p>
          <a:p>
            <a:pPr>
              <a:spcBef>
                <a:spcPts val="300"/>
              </a:spcBef>
              <a:spcAft>
                <a:spcPts val="300"/>
              </a:spcAft>
              <a:buFont typeface="Arial" panose="020B0604020202020204" pitchFamily="34" charset="0"/>
              <a:buChar char="•"/>
            </a:pPr>
            <a:r>
              <a:rPr lang="en-US" sz="1600" dirty="0"/>
              <a:t>This connection uses </a:t>
            </a:r>
            <a:r>
              <a:rPr lang="en-US" sz="1600" b="1" dirty="0"/>
              <a:t>Internet Protocol Version 4 (TCP/IPv4) </a:t>
            </a:r>
            <a:r>
              <a:rPr lang="en-US" sz="1600" dirty="0"/>
              <a:t>or </a:t>
            </a:r>
            <a:r>
              <a:rPr lang="en-US" sz="1600" b="1" dirty="0"/>
              <a:t>Internet Protocol Version 6 (TCP/IPv6)</a:t>
            </a:r>
            <a:r>
              <a:rPr lang="en-US" sz="1600" dirty="0"/>
              <a:t> depending on which version the user wish to use.</a:t>
            </a:r>
            <a:endParaRPr lang="en-US" sz="1600" dirty="0"/>
          </a:p>
          <a:p>
            <a:pPr>
              <a:spcBef>
                <a:spcPts val="300"/>
              </a:spcBef>
              <a:spcAft>
                <a:spcPts val="300"/>
              </a:spcAft>
              <a:buFont typeface="Arial" panose="020B0604020202020204" pitchFamily="34" charset="0"/>
              <a:buChar char="•"/>
            </a:pPr>
            <a:r>
              <a:rPr lang="en-US" sz="1600" dirty="0"/>
              <a:t>In the figure, IPv4 is being selected.</a:t>
            </a:r>
            <a:endParaRPr lang="en-US" sz="1600" dirty="0">
              <a:solidFill>
                <a:srgbClr val="000000"/>
              </a:solidFill>
            </a:endParaRPr>
          </a:p>
        </p:txBody>
      </p:sp>
      <p:pic>
        <p:nvPicPr>
          <p:cNvPr id="2" name="Picture 1"/>
          <p:cNvPicPr>
            <a:picLocks noChangeAspect="1"/>
          </p:cNvPicPr>
          <p:nvPr/>
        </p:nvPicPr>
        <p:blipFill rotWithShape="1">
          <a:blip r:embed="rId1"/>
          <a:srcRect l="1302" t="996" r="1678" b="1039"/>
          <a:stretch>
            <a:fillRect/>
          </a:stretch>
        </p:blipFill>
        <p:spPr>
          <a:xfrm>
            <a:off x="4911970" y="841828"/>
            <a:ext cx="3107867" cy="414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Networking (Contd.)</a:t>
            </a:r>
            <a:endParaRPr lang="en-US" dirty="0"/>
          </a:p>
        </p:txBody>
      </p:sp>
      <p:sp>
        <p:nvSpPr>
          <p:cNvPr id="4" name="Content Placeholder 3"/>
          <p:cNvSpPr>
            <a:spLocks noGrp="1"/>
          </p:cNvSpPr>
          <p:nvPr>
            <p:ph idx="1"/>
          </p:nvPr>
        </p:nvSpPr>
        <p:spPr>
          <a:xfrm>
            <a:off x="73726" y="758152"/>
            <a:ext cx="4943751" cy="4184966"/>
          </a:xfrm>
        </p:spPr>
        <p:txBody>
          <a:bodyPr/>
          <a:lstStyle/>
          <a:p>
            <a:pPr>
              <a:spcBef>
                <a:spcPts val="300"/>
              </a:spcBef>
              <a:spcAft>
                <a:spcPts val="300"/>
              </a:spcAft>
              <a:buNone/>
            </a:pPr>
            <a:r>
              <a:rPr lang="en-US" sz="1600" b="1" dirty="0">
                <a:solidFill>
                  <a:srgbClr val="000000"/>
                </a:solidFill>
              </a:rPr>
              <a:t>Step 3: Change Settings</a:t>
            </a:r>
            <a:endParaRPr lang="en-US" sz="1600" b="1" dirty="0">
              <a:solidFill>
                <a:srgbClr val="000000"/>
              </a:solidFill>
            </a:endParaRPr>
          </a:p>
          <a:p>
            <a:pPr>
              <a:spcBef>
                <a:spcPts val="300"/>
              </a:spcBef>
              <a:spcAft>
                <a:spcPts val="300"/>
              </a:spcAft>
              <a:buFont typeface="Arial" panose="020B0604020202020204" pitchFamily="34" charset="0"/>
              <a:buChar char="•"/>
            </a:pPr>
            <a:r>
              <a:rPr lang="en-US" sz="1600" dirty="0"/>
              <a:t>Click </a:t>
            </a:r>
            <a:r>
              <a:rPr lang="en-US" sz="1600" b="1" dirty="0"/>
              <a:t>Properties</a:t>
            </a:r>
            <a:r>
              <a:rPr lang="en-US" sz="1600" dirty="0"/>
              <a:t> to configure the adapter. </a:t>
            </a:r>
            <a:endParaRPr lang="en-US" sz="1600" dirty="0"/>
          </a:p>
          <a:p>
            <a:pPr>
              <a:spcBef>
                <a:spcPts val="300"/>
              </a:spcBef>
              <a:spcAft>
                <a:spcPts val="300"/>
              </a:spcAft>
              <a:buFont typeface="Arial" panose="020B0604020202020204" pitchFamily="34" charset="0"/>
              <a:buChar char="•"/>
            </a:pPr>
            <a:r>
              <a:rPr lang="en-US" sz="1600" dirty="0"/>
              <a:t>In the </a:t>
            </a:r>
            <a:r>
              <a:rPr lang="en-US" sz="1600" b="1" dirty="0"/>
              <a:t>Properties</a:t>
            </a:r>
            <a:r>
              <a:rPr lang="en-US" sz="1600" dirty="0"/>
              <a:t> dialogue box, choose to </a:t>
            </a:r>
            <a:r>
              <a:rPr lang="en-US" sz="1600" b="1" dirty="0"/>
              <a:t>Obtain an address automatically </a:t>
            </a:r>
            <a:r>
              <a:rPr lang="en-US" sz="1600" dirty="0"/>
              <a:t>if there is a DHCP server available on the network or if the user wish to configure addressing manually, fill in the address, subnet, default gateway, and DNS servers.</a:t>
            </a:r>
            <a:endParaRPr lang="en-US" sz="1600" dirty="0"/>
          </a:p>
          <a:p>
            <a:pPr>
              <a:spcBef>
                <a:spcPts val="300"/>
              </a:spcBef>
              <a:spcAft>
                <a:spcPts val="300"/>
              </a:spcAft>
              <a:buFont typeface="Arial" panose="020B0604020202020204" pitchFamily="34" charset="0"/>
              <a:buChar char="•"/>
            </a:pPr>
            <a:r>
              <a:rPr lang="en-US" sz="1600" dirty="0"/>
              <a:t>Click </a:t>
            </a:r>
            <a:r>
              <a:rPr lang="en-US" sz="1600" b="1" dirty="0"/>
              <a:t>OK</a:t>
            </a:r>
            <a:r>
              <a:rPr lang="en-US" sz="1600" dirty="0"/>
              <a:t> to accept the changes. </a:t>
            </a:r>
            <a:endParaRPr lang="en-US" sz="1600" dirty="0"/>
          </a:p>
          <a:p>
            <a:pPr>
              <a:spcBef>
                <a:spcPts val="300"/>
              </a:spcBef>
              <a:spcAft>
                <a:spcPts val="300"/>
              </a:spcAft>
              <a:buFont typeface="Arial" panose="020B0604020202020204" pitchFamily="34" charset="0"/>
              <a:buChar char="•"/>
            </a:pPr>
            <a:r>
              <a:rPr lang="en-US" sz="1600" dirty="0"/>
              <a:t>You can also use the </a:t>
            </a:r>
            <a:r>
              <a:rPr lang="en-US" sz="1600" b="1" dirty="0"/>
              <a:t>netsh.exe</a:t>
            </a:r>
            <a:r>
              <a:rPr lang="en-US" sz="1600" dirty="0"/>
              <a:t> tool to configure networking parameters from a command prompt. </a:t>
            </a:r>
            <a:endParaRPr lang="en-US" sz="1600" dirty="0"/>
          </a:p>
          <a:p>
            <a:pPr>
              <a:spcBef>
                <a:spcPts val="300"/>
              </a:spcBef>
              <a:spcAft>
                <a:spcPts val="300"/>
              </a:spcAft>
              <a:buFont typeface="Arial" panose="020B0604020202020204" pitchFamily="34" charset="0"/>
              <a:buChar char="•"/>
            </a:pPr>
            <a:r>
              <a:rPr lang="en-US" sz="1600" dirty="0"/>
              <a:t>This program can display and modify the network configuration. </a:t>
            </a:r>
            <a:endParaRPr lang="en-US" sz="1600" dirty="0"/>
          </a:p>
          <a:p>
            <a:pPr>
              <a:spcBef>
                <a:spcPts val="300"/>
              </a:spcBef>
              <a:spcAft>
                <a:spcPts val="300"/>
              </a:spcAft>
              <a:buFont typeface="Arial" panose="020B0604020202020204" pitchFamily="34" charset="0"/>
              <a:buChar char="•"/>
            </a:pPr>
            <a:r>
              <a:rPr lang="en-US" sz="1600" dirty="0"/>
              <a:t>Type </a:t>
            </a:r>
            <a:r>
              <a:rPr lang="en-US" sz="1600" b="1" dirty="0"/>
              <a:t>netsh /?</a:t>
            </a:r>
            <a:r>
              <a:rPr lang="en-US" sz="1600" dirty="0"/>
              <a:t> at the command prompt to see a list of all the switches.</a:t>
            </a:r>
            <a:endParaRPr lang="en-US" sz="1600" dirty="0">
              <a:solidFill>
                <a:srgbClr val="000000"/>
              </a:solidFill>
            </a:endParaRPr>
          </a:p>
        </p:txBody>
      </p:sp>
      <p:pic>
        <p:nvPicPr>
          <p:cNvPr id="2" name="Picture 1"/>
          <p:cNvPicPr>
            <a:picLocks noChangeAspect="1"/>
          </p:cNvPicPr>
          <p:nvPr/>
        </p:nvPicPr>
        <p:blipFill>
          <a:blip r:embed="rId1"/>
          <a:stretch>
            <a:fillRect/>
          </a:stretch>
        </p:blipFill>
        <p:spPr>
          <a:xfrm>
            <a:off x="5134709" y="803118"/>
            <a:ext cx="3686390" cy="414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noChangeArrowheads="1"/>
          </p:cNvSpPr>
          <p:nvPr/>
        </p:nvSpPr>
        <p:spPr bwMode="auto">
          <a:xfrm>
            <a:off x="0" y="98"/>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pPr marL="95250"/>
            <a:r>
              <a:rPr lang="en-US" sz="1200"/>
              <a:t>The Windows Operating System</a:t>
            </a:r>
            <a:br>
              <a:rPr altLang="en-US" sz="1800"/>
            </a:br>
            <a:r>
              <a:rPr lang="en-US" sz="1800"/>
              <a:t>Disk Operating System (Contd.) cmd&gt;&gt;cd f: &gt;&gt;dir &gt;&gt;cd cyberops mkdir newfolder</a:t>
            </a:r>
            <a:endParaRPr lang="en-US" sz="1800" dirty="0"/>
          </a:p>
        </p:txBody>
      </p:sp>
      <p:sp>
        <p:nvSpPr>
          <p:cNvPr id="2" name="Content Placeholder 3"/>
          <p:cNvSpPr/>
          <p:nvPr/>
        </p:nvSpPr>
        <p:spPr>
          <a:xfrm>
            <a:off x="180534" y="649873"/>
            <a:ext cx="5868573" cy="338554"/>
          </a:xfrm>
          <a:prstGeom prst="rect">
            <a:avLst/>
          </a:prstGeom>
        </p:spPr>
        <p:txBody>
          <a:bodyPr wrap="square">
            <a:spAutoFit/>
          </a:bodyPr>
          <a:lstStyle/>
          <a:p>
            <a:pPr>
              <a:buClrTx/>
              <a:buSzPct val="100000"/>
            </a:pPr>
            <a:r>
              <a:rPr lang="en-US" sz="1600" dirty="0">
                <a:solidFill>
                  <a:srgbClr val="000000"/>
                </a:solidFill>
              </a:rPr>
              <a:t>The following table lists some of the commands of MS-DOS:</a:t>
            </a:r>
            <a:endParaRPr lang="en-US" sz="1600" dirty="0">
              <a:solidFill>
                <a:srgbClr val="000000"/>
              </a:solidFill>
            </a:endParaRPr>
          </a:p>
        </p:txBody>
      </p:sp>
      <p:graphicFrame>
        <p:nvGraphicFramePr>
          <p:cNvPr id="5" name="Content Placeholder 4"/>
          <p:cNvGraphicFramePr>
            <a:graphicFrameLocks noGrp="1"/>
          </p:cNvGraphicFramePr>
          <p:nvPr>
            <p:ph idx="1"/>
          </p:nvPr>
        </p:nvGraphicFramePr>
        <p:xfrm>
          <a:off x="250873" y="988427"/>
          <a:ext cx="8684676" cy="3703320"/>
        </p:xfrm>
        <a:graphic>
          <a:graphicData uri="http://schemas.openxmlformats.org/drawingml/2006/table">
            <a:tbl>
              <a:tblPr firstRow="1" bandRow="1">
                <a:tableStyleId>{5C22544A-7EE6-4342-B048-85BDC9FD1C3A}</a:tableStyleId>
              </a:tblPr>
              <a:tblGrid>
                <a:gridCol w="2070296"/>
                <a:gridCol w="6614380"/>
              </a:tblGrid>
              <a:tr h="258117">
                <a:tc>
                  <a:txBody>
                    <a:bodyPr/>
                    <a:lstStyle/>
                    <a:p>
                      <a:pPr algn="ctr" fontAlgn="ctr"/>
                      <a:r>
                        <a:rPr lang="en-US" sz="1400" b="1" dirty="0"/>
                        <a:t>MS-DOS Command</a:t>
                      </a:r>
                      <a:endParaRPr lang="en-US" sz="1400" dirty="0"/>
                    </a:p>
                  </a:txBody>
                  <a:tcPr marL="47625" marR="47625" marT="47625" marB="47625" anchor="ctr"/>
                </a:tc>
                <a:tc>
                  <a:txBody>
                    <a:bodyPr/>
                    <a:lstStyle/>
                    <a:p>
                      <a:pPr algn="ctr" fontAlgn="ctr"/>
                      <a:r>
                        <a:rPr lang="en-US" sz="1400" b="1" dirty="0"/>
                        <a:t>Description</a:t>
                      </a:r>
                      <a:endParaRPr lang="en-US" sz="1400" dirty="0"/>
                    </a:p>
                  </a:txBody>
                  <a:tcPr marL="47625" marR="47625" marT="47625" marB="47625" anchor="ctr"/>
                </a:tc>
              </a:tr>
              <a:tr h="258117">
                <a:tc>
                  <a:txBody>
                    <a:bodyPr/>
                    <a:lstStyle/>
                    <a:p>
                      <a:pPr algn="l" fontAlgn="ctr"/>
                      <a:r>
                        <a:rPr lang="en-US" sz="1400" b="1" dirty="0"/>
                        <a:t>dir</a:t>
                      </a:r>
                      <a:endParaRPr lang="en-US" sz="1400" dirty="0"/>
                    </a:p>
                  </a:txBody>
                  <a:tcPr marL="47625" marR="47625" marT="47625" marB="47625" anchor="ctr"/>
                </a:tc>
                <a:tc>
                  <a:txBody>
                    <a:bodyPr/>
                    <a:lstStyle/>
                    <a:p>
                      <a:pPr algn="l" fontAlgn="ctr"/>
                      <a:r>
                        <a:rPr lang="en-US" sz="1400" dirty="0"/>
                        <a:t>Shows a listing of all the files in the current directory (folder)</a:t>
                      </a:r>
                      <a:endParaRPr lang="en-US" sz="1400" dirty="0"/>
                    </a:p>
                  </a:txBody>
                  <a:tcPr marL="47625" marR="47625" marT="47625" marB="47625" anchor="ctr"/>
                </a:tc>
              </a:tr>
              <a:tr h="258117">
                <a:tc>
                  <a:txBody>
                    <a:bodyPr/>
                    <a:lstStyle/>
                    <a:p>
                      <a:pPr fontAlgn="ctr"/>
                      <a:r>
                        <a:rPr lang="en-US" sz="1400" b="1" dirty="0"/>
                        <a:t>cd </a:t>
                      </a:r>
                      <a:r>
                        <a:rPr lang="en-US" sz="1400" b="0" i="1" dirty="0"/>
                        <a:t>directory</a:t>
                      </a:r>
                      <a:endParaRPr lang="en-US" sz="1400" b="0" dirty="0"/>
                    </a:p>
                  </a:txBody>
                  <a:tcPr marL="47625" marR="47625" marT="47625" marB="47625" anchor="ctr"/>
                </a:tc>
                <a:tc>
                  <a:txBody>
                    <a:bodyPr/>
                    <a:lstStyle/>
                    <a:p>
                      <a:pPr fontAlgn="ctr"/>
                      <a:r>
                        <a:rPr lang="en-US" sz="1400" b="0" dirty="0"/>
                        <a:t>Changes the directory to the indicated directory</a:t>
                      </a:r>
                      <a:endParaRPr lang="en-US" sz="1400" b="0" dirty="0"/>
                    </a:p>
                  </a:txBody>
                  <a:tcPr marL="47625" marR="47625" marT="47625" marB="47625" anchor="ctr"/>
                </a:tc>
              </a:tr>
              <a:tr h="258117">
                <a:tc>
                  <a:txBody>
                    <a:bodyPr/>
                    <a:lstStyle/>
                    <a:p>
                      <a:pPr fontAlgn="ctr"/>
                      <a:r>
                        <a:rPr lang="en-US" sz="1400" b="1" dirty="0"/>
                        <a:t>cd ..</a:t>
                      </a:r>
                      <a:endParaRPr lang="en-US" sz="1400" b="0" dirty="0"/>
                    </a:p>
                  </a:txBody>
                  <a:tcPr marL="47625" marR="47625" marT="47625" marB="47625" anchor="ctr"/>
                </a:tc>
                <a:tc>
                  <a:txBody>
                    <a:bodyPr/>
                    <a:lstStyle/>
                    <a:p>
                      <a:pPr fontAlgn="ctr"/>
                      <a:r>
                        <a:rPr lang="en-US" sz="1400" b="0" dirty="0"/>
                        <a:t>Changes the directory to the directory above the current directory</a:t>
                      </a:r>
                      <a:endParaRPr lang="en-US" sz="1400" b="0" dirty="0"/>
                    </a:p>
                  </a:txBody>
                  <a:tcPr marL="47625" marR="47625" marT="47625" marB="47625" anchor="ctr"/>
                </a:tc>
              </a:tr>
              <a:tr h="258117">
                <a:tc>
                  <a:txBody>
                    <a:bodyPr/>
                    <a:lstStyle/>
                    <a:p>
                      <a:pPr fontAlgn="ctr"/>
                      <a:r>
                        <a:rPr lang="en-US" sz="1400" b="1" dirty="0"/>
                        <a:t>cd \</a:t>
                      </a:r>
                      <a:endParaRPr lang="en-US" sz="1400" b="0" dirty="0"/>
                    </a:p>
                  </a:txBody>
                  <a:tcPr marL="47625" marR="47625" marT="47625" marB="47625" anchor="ctr"/>
                </a:tc>
                <a:tc>
                  <a:txBody>
                    <a:bodyPr/>
                    <a:lstStyle/>
                    <a:p>
                      <a:pPr fontAlgn="ctr"/>
                      <a:r>
                        <a:rPr lang="en-US" sz="1400" b="0" dirty="0"/>
                        <a:t>Changes the directory to the root directory (often C:)</a:t>
                      </a:r>
                      <a:endParaRPr lang="en-US" sz="1400" b="0" dirty="0"/>
                    </a:p>
                  </a:txBody>
                  <a:tcPr marL="47625" marR="47625" marT="47625" marB="47625" anchor="ctr"/>
                </a:tc>
              </a:tr>
              <a:tr h="258117">
                <a:tc>
                  <a:txBody>
                    <a:bodyPr/>
                    <a:lstStyle/>
                    <a:p>
                      <a:pPr fontAlgn="ctr"/>
                      <a:r>
                        <a:rPr lang="en-US" sz="1400" b="1" dirty="0"/>
                        <a:t>copy </a:t>
                      </a:r>
                      <a:r>
                        <a:rPr lang="en-US" sz="1400" b="0" i="1" dirty="0"/>
                        <a:t>source destination</a:t>
                      </a:r>
                      <a:endParaRPr lang="en-US" sz="1400" b="0" dirty="0"/>
                    </a:p>
                  </a:txBody>
                  <a:tcPr marL="47625" marR="47625" marT="47625" marB="47625" anchor="ctr"/>
                </a:tc>
                <a:tc>
                  <a:txBody>
                    <a:bodyPr/>
                    <a:lstStyle/>
                    <a:p>
                      <a:pPr fontAlgn="ctr"/>
                      <a:r>
                        <a:rPr lang="en-US" sz="1400" b="0" dirty="0"/>
                        <a:t>Copies files to another location</a:t>
                      </a:r>
                      <a:endParaRPr lang="en-US" sz="1400" b="0" dirty="0"/>
                    </a:p>
                  </a:txBody>
                  <a:tcPr marL="47625" marR="47625" marT="47625" marB="47625" anchor="ctr"/>
                </a:tc>
              </a:tr>
              <a:tr h="258117">
                <a:tc>
                  <a:txBody>
                    <a:bodyPr/>
                    <a:lstStyle/>
                    <a:p>
                      <a:pPr fontAlgn="ctr"/>
                      <a:r>
                        <a:rPr lang="en-US" sz="1400" b="1" dirty="0"/>
                        <a:t>del </a:t>
                      </a:r>
                      <a:r>
                        <a:rPr lang="en-US" sz="1400" b="0" i="1" dirty="0"/>
                        <a:t>filename</a:t>
                      </a:r>
                      <a:endParaRPr lang="en-US" sz="1400" b="0" dirty="0"/>
                    </a:p>
                  </a:txBody>
                  <a:tcPr marL="47625" marR="47625" marT="47625" marB="47625" anchor="ctr"/>
                </a:tc>
                <a:tc>
                  <a:txBody>
                    <a:bodyPr/>
                    <a:lstStyle/>
                    <a:p>
                      <a:pPr fontAlgn="ctr"/>
                      <a:r>
                        <a:rPr lang="en-US" sz="1400" b="0" dirty="0"/>
                        <a:t>Deletes one or more files</a:t>
                      </a:r>
                      <a:endParaRPr lang="en-US" sz="1400" b="0" dirty="0"/>
                    </a:p>
                  </a:txBody>
                  <a:tcPr marL="47625" marR="47625" marT="47625" marB="47625" anchor="ctr"/>
                </a:tc>
              </a:tr>
              <a:tr h="258117">
                <a:tc>
                  <a:txBody>
                    <a:bodyPr/>
                    <a:lstStyle/>
                    <a:p>
                      <a:pPr fontAlgn="ctr"/>
                      <a:r>
                        <a:rPr lang="en-US" sz="1400" b="1" dirty="0"/>
                        <a:t>find</a:t>
                      </a:r>
                      <a:endParaRPr lang="en-US" sz="1400" b="0" dirty="0"/>
                    </a:p>
                  </a:txBody>
                  <a:tcPr marL="47625" marR="47625" marT="47625" marB="47625" anchor="ctr"/>
                </a:tc>
                <a:tc>
                  <a:txBody>
                    <a:bodyPr/>
                    <a:lstStyle/>
                    <a:p>
                      <a:pPr fontAlgn="ctr"/>
                      <a:r>
                        <a:rPr lang="en-US" sz="1400" b="0" dirty="0"/>
                        <a:t>Searches for text in files</a:t>
                      </a:r>
                      <a:endParaRPr lang="en-US" sz="1400" b="0" dirty="0"/>
                    </a:p>
                  </a:txBody>
                  <a:tcPr marL="47625" marR="47625" marT="47625" marB="47625" anchor="ctr"/>
                </a:tc>
              </a:tr>
              <a:tr h="258117">
                <a:tc>
                  <a:txBody>
                    <a:bodyPr/>
                    <a:lstStyle/>
                    <a:p>
                      <a:pPr fontAlgn="ctr"/>
                      <a:r>
                        <a:rPr lang="en-US" sz="1400" b="1" dirty="0"/>
                        <a:t>mkdir </a:t>
                      </a:r>
                      <a:r>
                        <a:rPr lang="en-US" sz="1400" b="0" i="1" dirty="0"/>
                        <a:t>directory</a:t>
                      </a:r>
                      <a:endParaRPr lang="en-US" sz="1400" b="0" dirty="0"/>
                    </a:p>
                  </a:txBody>
                  <a:tcPr marL="47625" marR="47625" marT="47625" marB="47625" anchor="ctr"/>
                </a:tc>
                <a:tc>
                  <a:txBody>
                    <a:bodyPr/>
                    <a:lstStyle/>
                    <a:p>
                      <a:pPr fontAlgn="ctr"/>
                      <a:r>
                        <a:rPr lang="en-US" sz="1400" b="0" dirty="0"/>
                        <a:t>Creates a new directory</a:t>
                      </a:r>
                      <a:endParaRPr lang="en-US" sz="1400" b="0" dirty="0"/>
                    </a:p>
                  </a:txBody>
                  <a:tcPr marL="47625" marR="47625" marT="47625" marB="47625" anchor="ctr"/>
                </a:tc>
              </a:tr>
              <a:tr h="258117">
                <a:tc>
                  <a:txBody>
                    <a:bodyPr/>
                    <a:lstStyle/>
                    <a:p>
                      <a:pPr fontAlgn="ctr"/>
                      <a:r>
                        <a:rPr lang="en-US" sz="1400" b="1" dirty="0"/>
                        <a:t>ren </a:t>
                      </a:r>
                      <a:r>
                        <a:rPr lang="en-US" sz="1400" b="0" i="1" dirty="0"/>
                        <a:t>oldname newname</a:t>
                      </a:r>
                      <a:endParaRPr lang="en-US" sz="1400" b="0" dirty="0"/>
                    </a:p>
                  </a:txBody>
                  <a:tcPr marL="47625" marR="47625" marT="47625" marB="47625" anchor="ctr"/>
                </a:tc>
                <a:tc>
                  <a:txBody>
                    <a:bodyPr/>
                    <a:lstStyle/>
                    <a:p>
                      <a:pPr fontAlgn="ctr"/>
                      <a:r>
                        <a:rPr lang="en-US" sz="1400" b="0" dirty="0"/>
                        <a:t>Renames a file</a:t>
                      </a:r>
                      <a:endParaRPr lang="en-US" sz="1400" b="0" dirty="0"/>
                    </a:p>
                  </a:txBody>
                  <a:tcPr marL="47625" marR="47625" marT="47625" marB="47625" anchor="ctr"/>
                </a:tc>
              </a:tr>
              <a:tr h="258117">
                <a:tc>
                  <a:txBody>
                    <a:bodyPr/>
                    <a:lstStyle/>
                    <a:p>
                      <a:pPr fontAlgn="ctr"/>
                      <a:r>
                        <a:rPr lang="en-US" sz="1400" b="1" dirty="0"/>
                        <a:t>help</a:t>
                      </a:r>
                      <a:endParaRPr lang="en-US" sz="1400" b="0" dirty="0"/>
                    </a:p>
                  </a:txBody>
                  <a:tcPr marL="47625" marR="47625" marT="47625" marB="47625" anchor="ctr"/>
                </a:tc>
                <a:tc>
                  <a:txBody>
                    <a:bodyPr/>
                    <a:lstStyle/>
                    <a:p>
                      <a:pPr fontAlgn="ctr"/>
                      <a:r>
                        <a:rPr lang="en-US" sz="1400" b="0" dirty="0"/>
                        <a:t>Displays all the commands that can be used, with a brief description</a:t>
                      </a:r>
                      <a:endParaRPr lang="en-US" sz="1400" b="0" dirty="0"/>
                    </a:p>
                  </a:txBody>
                  <a:tcPr marL="47625" marR="47625" marT="47625" marB="47625" anchor="ctr"/>
                </a:tc>
              </a:tr>
              <a:tr h="258117">
                <a:tc>
                  <a:txBody>
                    <a:bodyPr/>
                    <a:lstStyle/>
                    <a:p>
                      <a:pPr fontAlgn="ctr"/>
                      <a:r>
                        <a:rPr lang="en-US" sz="1400" b="1" dirty="0"/>
                        <a:t>help </a:t>
                      </a:r>
                      <a:r>
                        <a:rPr lang="en-US" sz="1400" b="0" i="1" dirty="0"/>
                        <a:t>command</a:t>
                      </a:r>
                      <a:endParaRPr lang="en-US" sz="1400" b="0" dirty="0"/>
                    </a:p>
                  </a:txBody>
                  <a:tcPr marL="47625" marR="47625" marT="47625" marB="47625" anchor="ctr"/>
                </a:tc>
                <a:tc>
                  <a:txBody>
                    <a:bodyPr/>
                    <a:lstStyle/>
                    <a:p>
                      <a:pPr fontAlgn="ctr"/>
                      <a:r>
                        <a:rPr lang="en-US" sz="1400" b="0" dirty="0"/>
                        <a:t>Displays extensive help for the indicated command</a:t>
                      </a:r>
                      <a:endParaRPr lang="en-US" sz="1400"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Networking (Contd.)</a:t>
            </a:r>
            <a:endParaRPr lang="en-US" dirty="0"/>
          </a:p>
        </p:txBody>
      </p:sp>
      <p:sp>
        <p:nvSpPr>
          <p:cNvPr id="4" name="Content Placeholder 3"/>
          <p:cNvSpPr>
            <a:spLocks noGrp="1"/>
          </p:cNvSpPr>
          <p:nvPr>
            <p:ph idx="1"/>
          </p:nvPr>
        </p:nvSpPr>
        <p:spPr>
          <a:xfrm>
            <a:off x="144064" y="734706"/>
            <a:ext cx="8853287" cy="3753134"/>
          </a:xfrm>
          <a:noFill/>
        </p:spPr>
        <p:txBody>
          <a:bodyPr/>
          <a:lstStyle/>
          <a:p>
            <a:pPr>
              <a:spcBef>
                <a:spcPts val="300"/>
              </a:spcBef>
              <a:spcAft>
                <a:spcPts val="300"/>
              </a:spcAft>
              <a:buNone/>
            </a:pPr>
            <a:r>
              <a:rPr lang="en-US" sz="1600" b="1" dirty="0"/>
              <a:t>nslookup and netstat         - TCPIP VIEW</a:t>
            </a:r>
            <a:endParaRPr lang="en-US" sz="1600" b="1" dirty="0"/>
          </a:p>
          <a:p>
            <a:pPr>
              <a:spcBef>
                <a:spcPts val="300"/>
              </a:spcBef>
              <a:spcAft>
                <a:spcPts val="300"/>
              </a:spcAft>
              <a:buFont typeface="Arial" panose="020B0604020202020204" pitchFamily="34" charset="0"/>
              <a:buChar char="•"/>
            </a:pPr>
            <a:r>
              <a:rPr lang="en-US" sz="1600" dirty="0"/>
              <a:t>Domain Name System (DNS) should also be tested because it is essential to finding the address of hosts by translating it from a name, such as a URL. </a:t>
            </a:r>
            <a:endParaRPr lang="en-US" sz="1600" dirty="0"/>
          </a:p>
          <a:p>
            <a:pPr>
              <a:spcBef>
                <a:spcPts val="300"/>
              </a:spcBef>
              <a:spcAft>
                <a:spcPts val="300"/>
              </a:spcAft>
              <a:buFont typeface="Arial" panose="020B0604020202020204" pitchFamily="34" charset="0"/>
              <a:buChar char="•"/>
            </a:pPr>
            <a:r>
              <a:rPr lang="en-US" sz="1600" dirty="0"/>
              <a:t>Use the </a:t>
            </a:r>
            <a:r>
              <a:rPr lang="en-US" sz="1600" b="1" dirty="0"/>
              <a:t>nslookup</a:t>
            </a:r>
            <a:r>
              <a:rPr lang="en-US" sz="1600" dirty="0"/>
              <a:t> command to test DNS. </a:t>
            </a:r>
            <a:endParaRPr lang="en-US" sz="1600" dirty="0"/>
          </a:p>
          <a:p>
            <a:pPr>
              <a:spcBef>
                <a:spcPts val="300"/>
              </a:spcBef>
              <a:spcAft>
                <a:spcPts val="300"/>
              </a:spcAft>
              <a:buFont typeface="Arial" panose="020B0604020202020204" pitchFamily="34" charset="0"/>
              <a:buChar char="•"/>
            </a:pPr>
            <a:r>
              <a:rPr lang="en-US" dirty="0"/>
              <a:t>Type </a:t>
            </a:r>
            <a:r>
              <a:rPr lang="en-US" b="1" dirty="0"/>
              <a:t>nslookup cisco.com</a:t>
            </a:r>
            <a:r>
              <a:rPr lang="en-US" dirty="0"/>
              <a:t> at the command prompt to find the address of the Cisco webserver. If the address is returned, the DNS is functioning correctly. </a:t>
            </a:r>
            <a:endParaRPr lang="en-US" dirty="0"/>
          </a:p>
          <a:p>
            <a:pPr>
              <a:spcBef>
                <a:spcPts val="300"/>
              </a:spcBef>
              <a:spcAft>
                <a:spcPts val="300"/>
              </a:spcAft>
              <a:buFont typeface="Arial" panose="020B0604020202020204" pitchFamily="34" charset="0"/>
              <a:buChar char="•"/>
            </a:pPr>
            <a:r>
              <a:rPr lang="en-US" dirty="0"/>
              <a:t>Type </a:t>
            </a:r>
            <a:r>
              <a:rPr lang="en-US" b="1" dirty="0"/>
              <a:t>netstat</a:t>
            </a:r>
            <a:r>
              <a:rPr lang="en-US" dirty="0"/>
              <a:t> at the command line to see details of active network connections.</a:t>
            </a:r>
            <a:endParaRPr lang="en-US" sz="1600" dirty="0">
              <a:solidFill>
                <a:srgbClr val="000000"/>
              </a:solidFill>
            </a:endParaRPr>
          </a:p>
        </p:txBody>
      </p:sp>
      <p:pic>
        <p:nvPicPr>
          <p:cNvPr id="3" name="Picture 2"/>
          <p:cNvPicPr>
            <a:picLocks noChangeAspect="1"/>
          </p:cNvPicPr>
          <p:nvPr/>
        </p:nvPicPr>
        <p:blipFill>
          <a:blip r:embed="rId1"/>
          <a:stretch>
            <a:fillRect/>
          </a:stretch>
        </p:blipFill>
        <p:spPr>
          <a:xfrm>
            <a:off x="1757987" y="2822818"/>
            <a:ext cx="5368421" cy="2160000"/>
          </a:xfrm>
          <a:prstGeom prst="rect">
            <a:avLst/>
          </a:prstGeom>
        </p:spPr>
      </p:pic>
    </p:spTree>
    <p:custDataLst>
      <p:tags r:id="rId2"/>
    </p:custData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Accessing Network Resources</a:t>
            </a:r>
            <a:endParaRPr lang="en-US" dirty="0"/>
          </a:p>
        </p:txBody>
      </p:sp>
      <p:sp>
        <p:nvSpPr>
          <p:cNvPr id="4" name="Content Placeholder 3"/>
          <p:cNvSpPr>
            <a:spLocks noGrp="1"/>
          </p:cNvSpPr>
          <p:nvPr>
            <p:ph idx="1"/>
          </p:nvPr>
        </p:nvSpPr>
        <p:spPr>
          <a:xfrm>
            <a:off x="144065" y="816766"/>
            <a:ext cx="8824089" cy="4256395"/>
          </a:xfrm>
        </p:spPr>
        <p:txBody>
          <a:bodyPr/>
          <a:lstStyle/>
          <a:p>
            <a:pPr>
              <a:spcBef>
                <a:spcPts val="300"/>
              </a:spcBef>
              <a:spcAft>
                <a:spcPts val="300"/>
              </a:spcAft>
              <a:buFont typeface="Arial" panose="020B0604020202020204" pitchFamily="34" charset="0"/>
              <a:buChar char="•"/>
            </a:pPr>
            <a:r>
              <a:rPr lang="en-US" sz="1600" dirty="0"/>
              <a:t>Windows uses networking for many different applications such as web, email, and file services.</a:t>
            </a:r>
            <a:endParaRPr lang="en-US" sz="1600" dirty="0"/>
          </a:p>
          <a:p>
            <a:pPr>
              <a:spcBef>
                <a:spcPts val="300"/>
              </a:spcBef>
              <a:spcAft>
                <a:spcPts val="300"/>
              </a:spcAft>
              <a:buFont typeface="Arial" panose="020B0604020202020204" pitchFamily="34" charset="0"/>
              <a:buChar char="•"/>
            </a:pPr>
            <a:r>
              <a:rPr lang="en-US" sz="1600" dirty="0"/>
              <a:t>Server Message Block (SMB) protocol is used to share network resources. It is mostly used for accessing files on remote hosts. </a:t>
            </a:r>
            <a:endParaRPr lang="en-US" sz="1600" dirty="0"/>
          </a:p>
          <a:p>
            <a:pPr>
              <a:spcBef>
                <a:spcPts val="300"/>
              </a:spcBef>
              <a:spcAft>
                <a:spcPts val="300"/>
              </a:spcAft>
              <a:buFont typeface="Arial" panose="020B0604020202020204" pitchFamily="34" charset="0"/>
              <a:buChar char="•"/>
            </a:pPr>
            <a:r>
              <a:rPr lang="en-US" sz="1600" dirty="0"/>
              <a:t>The Universal Naming Convention (UNC) format is used to connect to resources such as </a:t>
            </a:r>
            <a:r>
              <a:rPr lang="en-US" sz="1600" b="1" dirty="0"/>
              <a:t>\\servername\sharename\file.</a:t>
            </a:r>
            <a:endParaRPr lang="en-US" sz="1600" b="1" dirty="0"/>
          </a:p>
          <a:p>
            <a:pPr>
              <a:spcBef>
                <a:spcPts val="300"/>
              </a:spcBef>
              <a:spcAft>
                <a:spcPts val="300"/>
              </a:spcAft>
              <a:buFont typeface="Arial" panose="020B0604020202020204" pitchFamily="34" charset="0"/>
              <a:buChar char="•"/>
            </a:pPr>
            <a:r>
              <a:rPr lang="en-US" sz="1600" dirty="0"/>
              <a:t>In the UNC, </a:t>
            </a:r>
            <a:r>
              <a:rPr lang="en-US" sz="1600" dirty="0" err="1"/>
              <a:t>servername</a:t>
            </a:r>
            <a:r>
              <a:rPr lang="en-US" sz="1600" dirty="0"/>
              <a:t> is the server that is hosting the resource. The </a:t>
            </a:r>
            <a:r>
              <a:rPr lang="en-US" sz="1600" dirty="0" err="1"/>
              <a:t>sharename</a:t>
            </a:r>
            <a:r>
              <a:rPr lang="en-US" sz="1600" dirty="0"/>
              <a:t> is the root of the folder in the file system on the remote host, while the file is the resource that the local host is trying to find. </a:t>
            </a:r>
            <a:endParaRPr lang="en-US" sz="1600" dirty="0"/>
          </a:p>
          <a:p>
            <a:pPr>
              <a:spcBef>
                <a:spcPts val="300"/>
              </a:spcBef>
              <a:spcAft>
                <a:spcPts val="300"/>
              </a:spcAft>
              <a:buFont typeface="Arial" panose="020B0604020202020204" pitchFamily="34" charset="0"/>
              <a:buChar char="•"/>
            </a:pPr>
            <a:r>
              <a:rPr lang="en-US" sz="1600" dirty="0"/>
              <a:t>When sharing resources on the network, the area of the file system that will be shared will need to be identified. Access control can be applied to the files to restrict users and groups to specific functions. </a:t>
            </a:r>
            <a:endParaRPr lang="en-US" sz="1600" dirty="0"/>
          </a:p>
          <a:p>
            <a:pPr>
              <a:spcBef>
                <a:spcPts val="300"/>
              </a:spcBef>
              <a:spcAft>
                <a:spcPts val="300"/>
              </a:spcAft>
              <a:buFont typeface="Arial" panose="020B0604020202020204" pitchFamily="34" charset="0"/>
              <a:buChar char="•"/>
            </a:pPr>
            <a:r>
              <a:rPr lang="en-US" sz="1600" dirty="0"/>
              <a:t>There are also special shares that are automatically created by Windows. These shares are called administrative shares and are identified by a dollar sign ($) that comes after the share name.</a:t>
            </a:r>
            <a:endParaRPr lang="en-US" sz="1600" dirty="0"/>
          </a:p>
          <a:p>
            <a:pPr>
              <a:spcBef>
                <a:spcPts val="300"/>
              </a:spcBef>
              <a:spcAft>
                <a:spcPts val="300"/>
              </a:spcAft>
              <a:buNone/>
            </a:pPr>
            <a:endParaRPr lang="en-US" sz="1600" dirty="0">
              <a:solidFill>
                <a:srgbClr val="000000"/>
              </a:solidFill>
            </a:endParaRPr>
          </a:p>
        </p:txBody>
      </p:sp>
    </p:spTree>
    <p:custDataLst>
      <p:tags r:id="rId1"/>
    </p:custData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Accessing Network Resources (Contd.)</a:t>
            </a:r>
            <a:endParaRPr lang="en-US" dirty="0"/>
          </a:p>
        </p:txBody>
      </p:sp>
      <p:sp>
        <p:nvSpPr>
          <p:cNvPr id="4" name="Content Placeholder 3"/>
          <p:cNvSpPr>
            <a:spLocks noGrp="1"/>
          </p:cNvSpPr>
          <p:nvPr>
            <p:ph idx="1"/>
          </p:nvPr>
        </p:nvSpPr>
        <p:spPr>
          <a:xfrm>
            <a:off x="144066" y="887105"/>
            <a:ext cx="4568612" cy="3753134"/>
          </a:xfrm>
        </p:spPr>
        <p:txBody>
          <a:bodyPr/>
          <a:lstStyle/>
          <a:p>
            <a:pPr>
              <a:spcBef>
                <a:spcPts val="300"/>
              </a:spcBef>
              <a:spcAft>
                <a:spcPts val="300"/>
              </a:spcAft>
              <a:buFont typeface="Arial" panose="020B0604020202020204" pitchFamily="34" charset="0"/>
              <a:buChar char="•"/>
            </a:pPr>
            <a:r>
              <a:rPr lang="en-US" sz="1600" dirty="0"/>
              <a:t>Besides accessing shares on remote hosts, the user can also log in to a remote host and manipulate that computer, as if it were local, to make configuration changes, install software, or troubleshoot an issue. </a:t>
            </a:r>
            <a:endParaRPr lang="en-US" sz="1600" dirty="0"/>
          </a:p>
          <a:p>
            <a:pPr>
              <a:spcBef>
                <a:spcPts val="300"/>
              </a:spcBef>
              <a:spcAft>
                <a:spcPts val="300"/>
              </a:spcAft>
              <a:buFont typeface="Arial" panose="020B0604020202020204" pitchFamily="34" charset="0"/>
              <a:buChar char="•"/>
            </a:pPr>
            <a:r>
              <a:rPr lang="en-US" sz="1600" dirty="0"/>
              <a:t>In Windows, this feature uses the Remote Desktop Protocol (RDP). The Remote Desktop Connection window is shown in the figure.</a:t>
            </a:r>
            <a:endParaRPr lang="en-US" sz="1600" dirty="0"/>
          </a:p>
          <a:p>
            <a:pPr>
              <a:spcBef>
                <a:spcPts val="300"/>
              </a:spcBef>
              <a:spcAft>
                <a:spcPts val="300"/>
              </a:spcAft>
              <a:buFont typeface="Arial" panose="020B0604020202020204" pitchFamily="34" charset="0"/>
              <a:buChar char="•"/>
            </a:pPr>
            <a:r>
              <a:rPr lang="en-US" sz="1600" dirty="0"/>
              <a:t>Since Remote Desktop Protocol (RDP) is designed to permit remote users to control individual hosts, it is a natural target for threat actors.</a:t>
            </a:r>
            <a:endParaRPr lang="en-US" sz="1600" b="1" dirty="0"/>
          </a:p>
          <a:p>
            <a:pPr>
              <a:spcBef>
                <a:spcPts val="300"/>
              </a:spcBef>
              <a:spcAft>
                <a:spcPts val="300"/>
              </a:spcAft>
              <a:buNone/>
            </a:pPr>
            <a:endParaRPr lang="en-US" sz="1600" dirty="0">
              <a:solidFill>
                <a:srgbClr val="000000"/>
              </a:solidFill>
            </a:endParaRPr>
          </a:p>
        </p:txBody>
      </p:sp>
      <p:pic>
        <p:nvPicPr>
          <p:cNvPr id="2" name="Picture 1"/>
          <p:cNvPicPr>
            <a:picLocks noChangeAspect="1"/>
          </p:cNvPicPr>
          <p:nvPr/>
        </p:nvPicPr>
        <p:blipFill>
          <a:blip r:embed="rId1"/>
          <a:stretch>
            <a:fillRect/>
          </a:stretch>
        </p:blipFill>
        <p:spPr>
          <a:xfrm>
            <a:off x="5063394" y="816618"/>
            <a:ext cx="3583786" cy="414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Windows Server</a:t>
            </a:r>
            <a:endParaRPr lang="en-US" dirty="0"/>
          </a:p>
        </p:txBody>
      </p:sp>
      <p:sp>
        <p:nvSpPr>
          <p:cNvPr id="4" name="Content Placeholder 3"/>
          <p:cNvSpPr>
            <a:spLocks noGrp="1"/>
          </p:cNvSpPr>
          <p:nvPr>
            <p:ph idx="1"/>
          </p:nvPr>
        </p:nvSpPr>
        <p:spPr>
          <a:xfrm>
            <a:off x="144064" y="791397"/>
            <a:ext cx="8853286" cy="3063146"/>
          </a:xfrm>
        </p:spPr>
        <p:txBody>
          <a:bodyPr/>
          <a:lstStyle/>
          <a:p>
            <a:pPr>
              <a:spcBef>
                <a:spcPts val="100"/>
              </a:spcBef>
              <a:spcAft>
                <a:spcPts val="200"/>
              </a:spcAft>
              <a:buClrTx/>
              <a:buSzPct val="100000"/>
              <a:buFont typeface="Arial" panose="020B0604020202020204" pitchFamily="34" charset="0"/>
              <a:buChar char="•"/>
            </a:pPr>
            <a:r>
              <a:rPr lang="en-US" sz="1600" dirty="0"/>
              <a:t>Most Windows installations are performed as desktop installations on desktops and laptops.</a:t>
            </a:r>
            <a:endParaRPr lang="en-US" sz="1600" dirty="0"/>
          </a:p>
          <a:p>
            <a:pPr>
              <a:spcBef>
                <a:spcPts val="100"/>
              </a:spcBef>
              <a:spcAft>
                <a:spcPts val="200"/>
              </a:spcAft>
              <a:buClrTx/>
              <a:buSzPct val="100000"/>
              <a:buFont typeface="Arial" panose="020B0604020202020204" pitchFamily="34" charset="0"/>
              <a:buChar char="•"/>
            </a:pPr>
            <a:r>
              <a:rPr lang="en-US" sz="1600" dirty="0"/>
              <a:t>There is another edition of Windows that is mainly used in data centers called Windows Server. This is a family of Microsoft products that began with Windows Server 2003.</a:t>
            </a:r>
            <a:endParaRPr lang="en-US" sz="1600" dirty="0"/>
          </a:p>
          <a:p>
            <a:pPr>
              <a:spcBef>
                <a:spcPts val="100"/>
              </a:spcBef>
              <a:spcAft>
                <a:spcPts val="200"/>
              </a:spcAft>
              <a:buClrTx/>
              <a:buSzPct val="100000"/>
              <a:buFont typeface="Arial" panose="020B0604020202020204" pitchFamily="34" charset="0"/>
              <a:buChar char="•"/>
            </a:pPr>
            <a:r>
              <a:rPr lang="en-US" sz="1600" dirty="0"/>
              <a:t>Windows Server hosts many different services and can fulfill different roles within a company.</a:t>
            </a:r>
            <a:endParaRPr lang="en-US" sz="1600" dirty="0"/>
          </a:p>
          <a:p>
            <a:pPr>
              <a:spcBef>
                <a:spcPts val="100"/>
              </a:spcBef>
              <a:spcAft>
                <a:spcPts val="200"/>
              </a:spcAft>
              <a:buClrTx/>
              <a:buSzPct val="100000"/>
              <a:buFont typeface="Arial" panose="020B0604020202020204" pitchFamily="34" charset="0"/>
              <a:buChar char="•"/>
            </a:pPr>
            <a:r>
              <a:rPr lang="en-US" sz="1600" dirty="0"/>
              <a:t>These are some of the services that Windows Server provides:</a:t>
            </a:r>
            <a:endParaRPr lang="en-US" sz="1600" dirty="0"/>
          </a:p>
          <a:p>
            <a:pPr marL="532130" lvl="3" indent="-176530">
              <a:spcBef>
                <a:spcPts val="100"/>
              </a:spcBef>
              <a:spcAft>
                <a:spcPts val="200"/>
              </a:spcAft>
              <a:buFont typeface="Arial" panose="020B0604020202020204" pitchFamily="34" charset="0"/>
              <a:buChar char="•"/>
            </a:pPr>
            <a:r>
              <a:rPr lang="en-US" sz="1600" b="1" dirty="0"/>
              <a:t>Network Services:</a:t>
            </a:r>
            <a:r>
              <a:rPr lang="en-US" sz="1600" dirty="0"/>
              <a:t> DNS, DHCP, Terminal services, Network Controller, and Hyper-V Network virtualization</a:t>
            </a:r>
            <a:endParaRPr lang="en-US" sz="1600" dirty="0"/>
          </a:p>
          <a:p>
            <a:pPr marL="532130" lvl="3" indent="-176530">
              <a:spcBef>
                <a:spcPts val="100"/>
              </a:spcBef>
              <a:spcAft>
                <a:spcPts val="200"/>
              </a:spcAft>
              <a:buFont typeface="Arial" panose="020B0604020202020204" pitchFamily="34" charset="0"/>
              <a:buChar char="•"/>
            </a:pPr>
            <a:r>
              <a:rPr lang="en-US" sz="1600" b="1" dirty="0"/>
              <a:t>File Services:</a:t>
            </a:r>
            <a:r>
              <a:rPr lang="en-US" sz="1600" dirty="0"/>
              <a:t> SMB, NFS, and DFS</a:t>
            </a:r>
            <a:endParaRPr lang="en-US" sz="1600" dirty="0"/>
          </a:p>
          <a:p>
            <a:pPr marL="532130" lvl="3" indent="-176530">
              <a:spcBef>
                <a:spcPts val="100"/>
              </a:spcBef>
              <a:spcAft>
                <a:spcPts val="200"/>
              </a:spcAft>
              <a:buFont typeface="Arial" panose="020B0604020202020204" pitchFamily="34" charset="0"/>
              <a:buChar char="•"/>
            </a:pPr>
            <a:r>
              <a:rPr lang="en-US" sz="1600" b="1" dirty="0"/>
              <a:t>Web Services:</a:t>
            </a:r>
            <a:r>
              <a:rPr lang="en-US" sz="1600" dirty="0"/>
              <a:t> FTP, HTTP, and HTTPS</a:t>
            </a:r>
            <a:endParaRPr lang="en-US" sz="1600" dirty="0"/>
          </a:p>
          <a:p>
            <a:pPr marL="532130" lvl="3" indent="-176530">
              <a:spcBef>
                <a:spcPts val="100"/>
              </a:spcBef>
              <a:spcAft>
                <a:spcPts val="200"/>
              </a:spcAft>
              <a:buFont typeface="Arial" panose="020B0604020202020204" pitchFamily="34" charset="0"/>
              <a:buChar char="•"/>
            </a:pPr>
            <a:r>
              <a:rPr lang="en-US" sz="1600" b="1" dirty="0"/>
              <a:t>Management:</a:t>
            </a:r>
            <a:r>
              <a:rPr lang="en-US" sz="1600" dirty="0"/>
              <a:t> Group policy and Active Directory domain services control</a:t>
            </a:r>
            <a:endParaRPr lang="en-US" sz="1600" dirty="0"/>
          </a:p>
          <a:p>
            <a:pPr marL="0" indent="0">
              <a:spcBef>
                <a:spcPts val="100"/>
              </a:spcBef>
              <a:spcAft>
                <a:spcPts val="200"/>
              </a:spcAft>
              <a:buNone/>
            </a:pPr>
            <a:endParaRPr lang="en-US" sz="1600" dirty="0">
              <a:solidFill>
                <a:srgbClr val="000000"/>
              </a:solidFill>
            </a:endParaRPr>
          </a:p>
        </p:txBody>
      </p:sp>
      <p:sp>
        <p:nvSpPr>
          <p:cNvPr id="2" name="Content Placeholder 3"/>
          <p:cNvSpPr/>
          <p:nvPr/>
        </p:nvSpPr>
        <p:spPr>
          <a:xfrm>
            <a:off x="214001" y="3854543"/>
            <a:ext cx="8715997" cy="830997"/>
          </a:xfrm>
          <a:prstGeom prst="rect">
            <a:avLst/>
          </a:prstGeom>
        </p:spPr>
        <p:txBody>
          <a:bodyPr wrap="square">
            <a:spAutoFit/>
          </a:bodyPr>
          <a:lstStyle/>
          <a:p>
            <a:pPr>
              <a:spcBef>
                <a:spcPts val="100"/>
              </a:spcBef>
              <a:spcAft>
                <a:spcPts val="100"/>
              </a:spcAft>
            </a:pPr>
            <a:r>
              <a:rPr lang="en-US" sz="1600" b="1" i="1" dirty="0">
                <a:solidFill>
                  <a:srgbClr val="000000"/>
                </a:solidFill>
                <a:latin typeface="+mn-lt"/>
              </a:rPr>
              <a:t>Note</a:t>
            </a:r>
            <a:r>
              <a:rPr lang="en-US" sz="1600" i="1" dirty="0">
                <a:solidFill>
                  <a:srgbClr val="000000"/>
                </a:solidFill>
                <a:latin typeface="+mn-lt"/>
              </a:rPr>
              <a:t>: Although there is a Windows Server 2000, it is considered a client version of Windows NT 5.0. Windows Server 2003 is a server based on NT 5.2 and begins a new family of Windows Server versions.</a:t>
            </a:r>
            <a:endParaRPr lang="en-US" sz="1600" i="1" dirty="0">
              <a:solidFill>
                <a:srgbClr val="000000"/>
              </a:solidFill>
              <a:latin typeface="+mn-lt"/>
            </a:endParaRPr>
          </a:p>
        </p:txBody>
      </p:sp>
    </p:spTree>
    <p:custDataLst>
      <p:tags r:id="rId1"/>
    </p:custData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Lab - Create User Accounts</a:t>
            </a:r>
            <a:endParaRPr lang="en-US" dirty="0"/>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create and modify user accounts in Windows.</a:t>
            </a:r>
            <a:endParaRPr lang="en-US" sz="1800" dirty="0">
              <a:solidFill>
                <a:srgbClr val="000000"/>
              </a:solidFill>
            </a:endParaRPr>
          </a:p>
        </p:txBody>
      </p:sp>
    </p:spTree>
    <p:custDataLst>
      <p:tags r:id="rId1"/>
    </p:custData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Lab - Using Windows PowerShell</a:t>
            </a:r>
            <a:endParaRPr lang="en-US" dirty="0"/>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explore some of the functions of PowerShell.</a:t>
            </a:r>
            <a:endParaRPr lang="en-US" sz="1800" dirty="0">
              <a:solidFill>
                <a:srgbClr val="000000"/>
              </a:solidFill>
            </a:endParaRPr>
          </a:p>
        </p:txBody>
      </p:sp>
    </p:spTree>
    <p:custDataLst>
      <p:tags r:id="rId1"/>
    </p:custData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Lab - Windows Task Manager</a:t>
            </a:r>
            <a:endParaRPr lang="en-US" dirty="0"/>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explore Task Manager and manage processes from within Task Manager.</a:t>
            </a:r>
            <a:endParaRPr lang="en-US" sz="1800" dirty="0"/>
          </a:p>
          <a:p>
            <a:pPr marL="0" indent="0">
              <a:spcBef>
                <a:spcPts val="300"/>
              </a:spcBef>
              <a:spcAft>
                <a:spcPts val="300"/>
              </a:spcAft>
              <a:buNone/>
            </a:pPr>
            <a:endParaRPr lang="en-US" sz="1800" dirty="0">
              <a:solidFill>
                <a:srgbClr val="000000"/>
              </a:solidFill>
            </a:endParaRPr>
          </a:p>
          <a:p>
            <a:pPr marL="0" indent="0">
              <a:spcBef>
                <a:spcPts val="300"/>
              </a:spcBef>
              <a:spcAft>
                <a:spcPts val="300"/>
              </a:spcAft>
              <a:buNone/>
            </a:pPr>
            <a:r>
              <a:rPr lang="en-US" sz="1800" dirty="0">
                <a:solidFill>
                  <a:srgbClr val="000000"/>
                </a:solidFill>
              </a:rPr>
              <a:t>CTRL+ALT+DEL</a:t>
            </a:r>
            <a:endParaRPr lang="en-US" sz="1800" dirty="0">
              <a:solidFill>
                <a:srgbClr val="000000"/>
              </a:solidFill>
            </a:endParaRPr>
          </a:p>
        </p:txBody>
      </p:sp>
    </p:spTree>
    <p:custDataLst>
      <p:tags r:id="rId1"/>
    </p:custData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Configuration and Monitoring</a:t>
            </a:r>
            <a:br>
              <a:rPr lang="en-US" altLang="en-US" dirty="0"/>
            </a:br>
            <a:r>
              <a:rPr lang="en-US" dirty="0"/>
              <a:t>Lab - Monitor and Manage System Resources in Windows</a:t>
            </a:r>
            <a:endParaRPr lang="en-US" dirty="0"/>
          </a:p>
        </p:txBody>
      </p:sp>
      <p:sp>
        <p:nvSpPr>
          <p:cNvPr id="4" name="Content Placeholder 3"/>
          <p:cNvSpPr>
            <a:spLocks noGrp="1"/>
          </p:cNvSpPr>
          <p:nvPr>
            <p:ph idx="1"/>
          </p:nvPr>
        </p:nvSpPr>
        <p:spPr>
          <a:xfrm>
            <a:off x="144065" y="887105"/>
            <a:ext cx="8853286" cy="3753134"/>
          </a:xfrm>
        </p:spPr>
        <p:txBody>
          <a:bodyPr/>
          <a:lstStyle/>
          <a:p>
            <a:pPr marL="0" indent="0">
              <a:spcBef>
                <a:spcPts val="300"/>
              </a:spcBef>
              <a:spcAft>
                <a:spcPts val="300"/>
              </a:spcAft>
              <a:buNone/>
            </a:pPr>
            <a:r>
              <a:rPr lang="en-US" sz="1800" dirty="0"/>
              <a:t>In this lab, you will use administrative tools to monitor and manage system resources.</a:t>
            </a:r>
            <a:endParaRPr lang="en-US" sz="1800" dirty="0"/>
          </a:p>
          <a:p>
            <a:pPr marL="0" indent="0">
              <a:spcBef>
                <a:spcPts val="300"/>
              </a:spcBef>
              <a:spcAft>
                <a:spcPts val="300"/>
              </a:spcAft>
              <a:buNone/>
            </a:pPr>
            <a:endParaRPr lang="en-US" sz="1800" dirty="0">
              <a:solidFill>
                <a:srgbClr val="000000"/>
              </a:solidFill>
            </a:endParaRPr>
          </a:p>
          <a:p>
            <a:pPr marL="0" indent="0">
              <a:spcBef>
                <a:spcPts val="300"/>
              </a:spcBef>
              <a:spcAft>
                <a:spcPts val="300"/>
              </a:spcAft>
              <a:buNone/>
            </a:pPr>
            <a:r>
              <a:rPr lang="en-US" sz="1800" dirty="0">
                <a:solidFill>
                  <a:srgbClr val="000000"/>
                </a:solidFill>
              </a:rPr>
              <a:t>SYSINTERNAL TOOLS</a:t>
            </a:r>
            <a:endParaRPr lang="en-US" sz="1800" dirty="0">
              <a:solidFill>
                <a:srgbClr val="000000"/>
              </a:solidFill>
            </a:endParaRPr>
          </a:p>
        </p:txBody>
      </p:sp>
    </p:spTree>
    <p:custDataLst>
      <p:tags r:id="rId1"/>
    </p:custData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345438" cy="1802391"/>
          </a:xfrm>
        </p:spPr>
        <p:txBody>
          <a:bodyPr/>
          <a:lstStyle/>
          <a:p>
            <a:r>
              <a:rPr lang="en-US" dirty="0">
                <a:solidFill>
                  <a:schemeClr val="accent5">
                    <a:lumMod val="40000"/>
                    <a:lumOff val="60000"/>
                  </a:schemeClr>
                </a:solidFill>
              </a:rPr>
              <a:t>3.4 Windows Security</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The netstat Command</a:t>
            </a:r>
            <a:endParaRPr lang="en-US" dirty="0"/>
          </a:p>
        </p:txBody>
      </p:sp>
      <p:sp>
        <p:nvSpPr>
          <p:cNvPr id="4" name="Content Placeholder 3"/>
          <p:cNvSpPr>
            <a:spLocks noGrp="1"/>
          </p:cNvSpPr>
          <p:nvPr>
            <p:ph idx="1"/>
          </p:nvPr>
        </p:nvSpPr>
        <p:spPr>
          <a:xfrm>
            <a:off x="166255" y="742829"/>
            <a:ext cx="8787740" cy="3803936"/>
          </a:xfrm>
        </p:spPr>
        <p:txBody>
          <a:bodyPr/>
          <a:lstStyle/>
          <a:p>
            <a:pPr>
              <a:spcBef>
                <a:spcPts val="300"/>
              </a:spcBef>
              <a:buFont typeface="Arial" panose="020B0604020202020204" pitchFamily="34" charset="0"/>
              <a:buChar char="•"/>
            </a:pPr>
            <a:r>
              <a:rPr lang="en-US" sz="1600" dirty="0"/>
              <a:t>The </a:t>
            </a:r>
            <a:r>
              <a:rPr lang="en-US" sz="1600" b="1" dirty="0"/>
              <a:t>netstat</a:t>
            </a:r>
            <a:r>
              <a:rPr lang="en-US" sz="1600" dirty="0"/>
              <a:t> command is used to look for inbound or outbound connections that are not authorized.</a:t>
            </a:r>
            <a:endParaRPr lang="en-US" sz="1600" dirty="0"/>
          </a:p>
          <a:p>
            <a:pPr>
              <a:spcBef>
                <a:spcPts val="300"/>
              </a:spcBef>
              <a:buFont typeface="Arial" panose="020B0604020202020204" pitchFamily="34" charset="0"/>
              <a:buChar char="•"/>
            </a:pPr>
            <a:r>
              <a:rPr lang="en-US" sz="1600" dirty="0"/>
              <a:t>The </a:t>
            </a:r>
            <a:r>
              <a:rPr lang="en-US" sz="1600" b="1" dirty="0"/>
              <a:t>netstat</a:t>
            </a:r>
            <a:r>
              <a:rPr lang="en-US" sz="1600" dirty="0"/>
              <a:t> command will display all of the active TCP connections.</a:t>
            </a:r>
            <a:endParaRPr lang="en-US" sz="1600" dirty="0"/>
          </a:p>
          <a:p>
            <a:pPr>
              <a:spcBef>
                <a:spcPts val="300"/>
              </a:spcBef>
              <a:buFont typeface="Arial" panose="020B0604020202020204" pitchFamily="34" charset="0"/>
              <a:buChar char="•"/>
            </a:pPr>
            <a:r>
              <a:rPr lang="en-US" sz="1600" dirty="0"/>
              <a:t>By examining these connections, it is possible to determine the programs which are listening for connections that are not authorized. </a:t>
            </a:r>
            <a:endParaRPr lang="en-US" sz="1600" dirty="0"/>
          </a:p>
          <a:p>
            <a:pPr>
              <a:spcBef>
                <a:spcPts val="300"/>
              </a:spcBef>
              <a:buFont typeface="Arial" panose="020B0604020202020204" pitchFamily="34" charset="0"/>
              <a:buChar char="•"/>
            </a:pPr>
            <a:r>
              <a:rPr lang="en-US" sz="1600" dirty="0"/>
              <a:t>When a program is suspected of being malware, the process can be shut down with Task Manager, and malware removal software can be used to clean the computer.</a:t>
            </a:r>
            <a:endParaRPr lang="en-US" sz="1600" dirty="0"/>
          </a:p>
          <a:p>
            <a:pPr>
              <a:spcBef>
                <a:spcPts val="300"/>
              </a:spcBef>
              <a:buFont typeface="Arial" panose="020B0604020202020204" pitchFamily="34" charset="0"/>
              <a:buChar char="•"/>
            </a:pPr>
            <a:r>
              <a:rPr lang="en-US" sz="1600" dirty="0"/>
              <a:t>To make this process easier, the connections can be linked to the running processes that were created by them in Task Manager.  </a:t>
            </a:r>
            <a:endParaRPr lang="en-US" sz="1600" dirty="0"/>
          </a:p>
          <a:p>
            <a:pPr>
              <a:spcBef>
                <a:spcPts val="300"/>
              </a:spcBef>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noChangeArrowheads="1"/>
          </p:cNvSpPr>
          <p:nvPr/>
        </p:nvSpPr>
        <p:spPr bwMode="auto">
          <a:xfrm>
            <a:off x="0"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pPr marL="95250"/>
            <a:r>
              <a:rPr lang="en-US" sz="1600" dirty="0"/>
              <a:t>The Windows Operating System</a:t>
            </a:r>
            <a:br>
              <a:rPr altLang="en-US" dirty="0"/>
            </a:br>
            <a:r>
              <a:rPr lang="en-US" dirty="0"/>
              <a:t>Windows Versions</a:t>
            </a:r>
            <a:endParaRPr lang="en-US" dirty="0"/>
          </a:p>
        </p:txBody>
      </p:sp>
      <p:sp>
        <p:nvSpPr>
          <p:cNvPr id="4" name="Content Placeholder 3"/>
          <p:cNvSpPr>
            <a:spLocks noGrp="1"/>
          </p:cNvSpPr>
          <p:nvPr>
            <p:ph idx="1"/>
          </p:nvPr>
        </p:nvSpPr>
        <p:spPr>
          <a:xfrm>
            <a:off x="144065" y="757551"/>
            <a:ext cx="8853286" cy="3965095"/>
          </a:xfrm>
        </p:spPr>
        <p:txBody>
          <a:bodyPr/>
          <a:lstStyle/>
          <a:p>
            <a:pPr>
              <a:buFont typeface="Arial" panose="020B0604020202020204" pitchFamily="34" charset="0"/>
              <a:buChar char="•"/>
            </a:pPr>
            <a:r>
              <a:rPr lang="en-US" sz="1600" dirty="0"/>
              <a:t>Since 1993, there have been more than 20 releases of Windows that are based on the NT operating system (OS).</a:t>
            </a:r>
            <a:endParaRPr lang="en-US" sz="1600" dirty="0"/>
          </a:p>
          <a:p>
            <a:pPr>
              <a:buFont typeface="Arial" panose="020B0604020202020204" pitchFamily="34" charset="0"/>
              <a:buChar char="•"/>
            </a:pPr>
            <a:r>
              <a:rPr lang="en-US" sz="1600" dirty="0"/>
              <a:t>Many editions were built specifically for workstation, professional, server, advanced server, and datacenter server, to name just a few of the many purpose-built versions.</a:t>
            </a:r>
            <a:endParaRPr lang="en-US" sz="1600" dirty="0"/>
          </a:p>
          <a:p>
            <a:pPr>
              <a:buFont typeface="Arial" panose="020B0604020202020204" pitchFamily="34" charset="0"/>
              <a:buChar char="•"/>
            </a:pPr>
            <a:r>
              <a:rPr lang="en-US" sz="1600" dirty="0"/>
              <a:t>The 64-bit operating system was an entirely new architecture. It had a 64-bit address space instead of a 32-bit address space.</a:t>
            </a:r>
            <a:endParaRPr lang="en-US" sz="1600" dirty="0"/>
          </a:p>
          <a:p>
            <a:pPr>
              <a:buFont typeface="Arial" panose="020B0604020202020204" pitchFamily="34" charset="0"/>
              <a:buChar char="•"/>
            </a:pPr>
            <a:r>
              <a:rPr lang="en-US" sz="1600" dirty="0"/>
              <a:t>64-bit computers and </a:t>
            </a:r>
            <a:r>
              <a:rPr lang="en-IN" sz="1600" dirty="0"/>
              <a:t>operating systems</a:t>
            </a:r>
            <a:r>
              <a:rPr lang="en-US" sz="1600" dirty="0"/>
              <a:t> are backward-compatible with older, 32-bit programs, but 64-bit programs cannot be run on older, 32-bit hardware.</a:t>
            </a:r>
            <a:endParaRPr lang="en-US" sz="1600" dirty="0"/>
          </a:p>
          <a:p>
            <a:pPr>
              <a:buFont typeface="Arial" panose="020B0604020202020204" pitchFamily="34" charset="0"/>
              <a:buChar char="•"/>
            </a:pPr>
            <a:r>
              <a:rPr lang="en-US" sz="1600" dirty="0"/>
              <a:t>With each subsequent release of Windows, the operating system has become more refined by incorporating more features.</a:t>
            </a:r>
            <a:endParaRPr lang="en-US" sz="1600" dirty="0"/>
          </a:p>
          <a:p>
            <a:pPr>
              <a:buFont typeface="Arial" panose="020B0604020202020204" pitchFamily="34" charset="0"/>
              <a:buChar char="•"/>
            </a:pPr>
            <a:r>
              <a:rPr lang="en-US" sz="1600" dirty="0"/>
              <a:t>Microsoft has announced that Windows 10 is the last version of Windows. Rather than purchasing new operating systems, users will just update Windows 10 instead.</a:t>
            </a:r>
            <a:endParaRPr lang="en-US" sz="1600" dirty="0"/>
          </a:p>
          <a:p>
            <a:pPr>
              <a:buNone/>
            </a:pPr>
            <a:endParaRPr lang="en-US" sz="1600" dirty="0"/>
          </a:p>
          <a:p>
            <a:pPr>
              <a:buNone/>
            </a:pPr>
            <a:endParaRPr lang="en-US" sz="1600" dirty="0"/>
          </a:p>
        </p:txBody>
      </p:sp>
    </p:spTree>
    <p:custDataLst>
      <p:tags r:id="rId1"/>
    </p:custData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The netstat Command (Contd.)</a:t>
            </a:r>
            <a:endParaRPr lang="en-US" dirty="0"/>
          </a:p>
        </p:txBody>
      </p:sp>
      <p:sp>
        <p:nvSpPr>
          <p:cNvPr id="4" name="Content Placeholder 3"/>
          <p:cNvSpPr>
            <a:spLocks noGrp="1"/>
          </p:cNvSpPr>
          <p:nvPr>
            <p:ph idx="1"/>
          </p:nvPr>
        </p:nvSpPr>
        <p:spPr>
          <a:xfrm>
            <a:off x="35625" y="803690"/>
            <a:ext cx="4346370" cy="4005816"/>
          </a:xfrm>
        </p:spPr>
        <p:txBody>
          <a:bodyPr/>
          <a:lstStyle/>
          <a:p>
            <a:pPr>
              <a:spcBef>
                <a:spcPts val="300"/>
              </a:spcBef>
              <a:buFont typeface="Arial" panose="020B0604020202020204" pitchFamily="34" charset="0"/>
              <a:buChar char="•"/>
            </a:pPr>
            <a:r>
              <a:rPr lang="en-US" sz="1600" dirty="0"/>
              <a:t>To do this, open a command prompt with administrative privileges and enter the </a:t>
            </a:r>
            <a:r>
              <a:rPr lang="en-US" sz="1600" b="1" dirty="0"/>
              <a:t>netstat -</a:t>
            </a:r>
            <a:r>
              <a:rPr lang="en-US" sz="1600" b="1" dirty="0" err="1"/>
              <a:t>abno</a:t>
            </a:r>
            <a:r>
              <a:rPr lang="en-US" sz="1600" dirty="0"/>
              <a:t> command.</a:t>
            </a:r>
            <a:endParaRPr lang="en-US" sz="1600" dirty="0"/>
          </a:p>
          <a:p>
            <a:pPr>
              <a:spcBef>
                <a:spcPts val="300"/>
              </a:spcBef>
              <a:buFont typeface="Arial" panose="020B0604020202020204" pitchFamily="34" charset="0"/>
              <a:buChar char="•"/>
            </a:pPr>
            <a:r>
              <a:rPr lang="en-US" sz="1600" dirty="0"/>
              <a:t>By examining the active TCP connections, an analyst should be able to determine if there are any suspicious programs that are listening for incoming connections on the host. </a:t>
            </a:r>
            <a:endParaRPr lang="en-US" sz="1600" dirty="0"/>
          </a:p>
          <a:p>
            <a:pPr>
              <a:spcBef>
                <a:spcPts val="300"/>
              </a:spcBef>
              <a:buFont typeface="Arial" panose="020B0604020202020204" pitchFamily="34" charset="0"/>
              <a:buChar char="•"/>
            </a:pPr>
            <a:r>
              <a:rPr lang="en-US" sz="1600" dirty="0"/>
              <a:t>There may be more than one process listed with the same name. If this is the case, use the unique PID to find the correct process. To display the PIDs for the processes in the Task Manager, open the </a:t>
            </a:r>
            <a:r>
              <a:rPr lang="en-US" sz="1600" b="1" dirty="0"/>
              <a:t>Task Manager</a:t>
            </a:r>
            <a:r>
              <a:rPr lang="en-US" sz="1600" dirty="0"/>
              <a:t>, right-click the table heading and select </a:t>
            </a:r>
            <a:r>
              <a:rPr lang="en-US" sz="1600" b="1" dirty="0"/>
              <a:t>PID</a:t>
            </a:r>
            <a:r>
              <a:rPr lang="en-US" sz="1600" dirty="0"/>
              <a:t>.</a:t>
            </a:r>
            <a:endParaRPr lang="en-US" sz="1600" b="1" dirty="0"/>
          </a:p>
        </p:txBody>
      </p:sp>
      <p:pic>
        <p:nvPicPr>
          <p:cNvPr id="22530" name="Picture 2"/>
          <p:cNvPicPr>
            <a:picLocks noChangeAspect="1" noChangeArrowheads="1"/>
          </p:cNvPicPr>
          <p:nvPr/>
        </p:nvPicPr>
        <p:blipFill>
          <a:blip r:embed="rId1"/>
          <a:srcRect/>
          <a:stretch>
            <a:fillRect/>
          </a:stretch>
        </p:blipFill>
        <p:spPr bwMode="auto">
          <a:xfrm>
            <a:off x="4293885" y="874940"/>
            <a:ext cx="4629734" cy="3960000"/>
          </a:xfrm>
          <a:prstGeom prst="rect">
            <a:avLst/>
          </a:prstGeom>
          <a:noFill/>
          <a:ln w="9525">
            <a:noFill/>
            <a:miter lim="800000"/>
            <a:headEnd/>
            <a:tailEnd/>
          </a:ln>
        </p:spPr>
      </p:pic>
    </p:spTree>
    <p:custDataLst>
      <p:tags r:id="rId2"/>
    </p:custData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Event Viewer</a:t>
            </a:r>
            <a:endParaRPr lang="en-US" dirty="0"/>
          </a:p>
        </p:txBody>
      </p:sp>
      <p:sp>
        <p:nvSpPr>
          <p:cNvPr id="4" name="Content Placeholder 3"/>
          <p:cNvSpPr>
            <a:spLocks noGrp="1"/>
          </p:cNvSpPr>
          <p:nvPr>
            <p:ph idx="1"/>
          </p:nvPr>
        </p:nvSpPr>
        <p:spPr>
          <a:xfrm>
            <a:off x="108439" y="708975"/>
            <a:ext cx="8809930" cy="395431"/>
          </a:xfrm>
        </p:spPr>
        <p:txBody>
          <a:bodyPr/>
          <a:lstStyle/>
          <a:p>
            <a:pPr>
              <a:buFont typeface="Arial" panose="020B0604020202020204" pitchFamily="34" charset="0"/>
              <a:buChar char="•"/>
            </a:pPr>
            <a:r>
              <a:rPr lang="en-US" sz="1600" dirty="0"/>
              <a:t>Windows Event Viewer logs the history of application, security, and system events. </a:t>
            </a:r>
            <a:endParaRPr lang="en-US" sz="1600" dirty="0"/>
          </a:p>
          <a:p>
            <a:pPr>
              <a:buFont typeface="Arial" panose="020B0604020202020204" pitchFamily="34" charset="0"/>
              <a:buChar char="•"/>
            </a:pPr>
            <a:endParaRPr lang="en-US" sz="1600" b="1" dirty="0"/>
          </a:p>
        </p:txBody>
      </p:sp>
      <p:sp>
        <p:nvSpPr>
          <p:cNvPr id="3" name="Content Placeholder 3"/>
          <p:cNvSpPr/>
          <p:nvPr/>
        </p:nvSpPr>
        <p:spPr>
          <a:xfrm>
            <a:off x="96564" y="1021378"/>
            <a:ext cx="3554823" cy="3863028"/>
          </a:xfrm>
          <a:prstGeom prst="rect">
            <a:avLst/>
          </a:prstGeom>
        </p:spPr>
        <p:txBody>
          <a:bodyPr wrap="square">
            <a:spAutoFit/>
          </a:bodyPr>
          <a:lstStyle/>
          <a:p>
            <a:pPr marL="215900" indent="-215900">
              <a:buClr>
                <a:schemeClr val="tx1"/>
              </a:buClr>
              <a:buFont typeface="Arial" panose="020B0604020202020204" pitchFamily="34" charset="0"/>
              <a:buChar char="•"/>
            </a:pPr>
            <a:r>
              <a:rPr lang="en-US" sz="1600" dirty="0">
                <a:solidFill>
                  <a:srgbClr val="000000"/>
                </a:solidFill>
              </a:rPr>
              <a:t>These log files are a troubleshooting tool as they provide information necessary to identify a problem. </a:t>
            </a:r>
            <a:endParaRPr lang="en-US" sz="1600" dirty="0">
              <a:solidFill>
                <a:srgbClr val="000000"/>
              </a:solidFill>
            </a:endParaRPr>
          </a:p>
          <a:p>
            <a:pPr marL="215900" indent="-215900">
              <a:buClr>
                <a:schemeClr val="tx1"/>
              </a:buClr>
              <a:buFont typeface="Arial" panose="020B0604020202020204" pitchFamily="34" charset="0"/>
              <a:buChar char="•"/>
            </a:pPr>
            <a:r>
              <a:rPr lang="en-US" sz="1600" dirty="0">
                <a:solidFill>
                  <a:srgbClr val="000000"/>
                </a:solidFill>
              </a:rPr>
              <a:t>Windows includes two categories of event logs: Windows Logs and Application and Services Logs.</a:t>
            </a:r>
            <a:endParaRPr lang="en-US" sz="1600" dirty="0">
              <a:solidFill>
                <a:srgbClr val="000000"/>
              </a:solidFill>
            </a:endParaRPr>
          </a:p>
          <a:p>
            <a:pPr marL="215900" indent="-215900">
              <a:buClr>
                <a:schemeClr val="tx1"/>
              </a:buClr>
              <a:buFont typeface="Arial" panose="020B0604020202020204" pitchFamily="34" charset="0"/>
              <a:buChar char="•"/>
            </a:pPr>
            <a:r>
              <a:rPr lang="en-US" sz="1600" dirty="0">
                <a:solidFill>
                  <a:srgbClr val="000000"/>
                </a:solidFill>
              </a:rPr>
              <a:t>A built-in custom view called Administrative Events shows all critical, error, and warning events from all the administrative logs.</a:t>
            </a:r>
            <a:endParaRPr lang="en-US" sz="1600" dirty="0">
              <a:solidFill>
                <a:srgbClr val="000000"/>
              </a:solidFill>
            </a:endParaRPr>
          </a:p>
          <a:p>
            <a:pPr marL="215900" indent="-215900">
              <a:buClr>
                <a:schemeClr val="tx1"/>
              </a:buClr>
              <a:buFont typeface="Arial" panose="020B0604020202020204" pitchFamily="34" charset="0"/>
              <a:buChar char="•"/>
            </a:pPr>
            <a:r>
              <a:rPr lang="en-US" sz="1600" dirty="0">
                <a:solidFill>
                  <a:srgbClr val="000000"/>
                </a:solidFill>
              </a:rPr>
              <a:t>Security event logs are found under Windows Logs. They use event IDs to identify the type of event.</a:t>
            </a:r>
            <a:endParaRPr lang="en-US" sz="1600" dirty="0">
              <a:solidFill>
                <a:srgbClr val="000000"/>
              </a:solidFill>
            </a:endParaRPr>
          </a:p>
        </p:txBody>
      </p:sp>
      <p:pic>
        <p:nvPicPr>
          <p:cNvPr id="2" name="Picture 1"/>
          <p:cNvPicPr>
            <a:picLocks noChangeAspect="1"/>
          </p:cNvPicPr>
          <p:nvPr/>
        </p:nvPicPr>
        <p:blipFill>
          <a:blip r:embed="rId1"/>
          <a:stretch>
            <a:fillRect/>
          </a:stretch>
        </p:blipFill>
        <p:spPr>
          <a:xfrm>
            <a:off x="3615762" y="1116281"/>
            <a:ext cx="5378295" cy="378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Windows Update Management</a:t>
            </a:r>
            <a:endParaRPr lang="en-US" dirty="0"/>
          </a:p>
        </p:txBody>
      </p:sp>
      <p:sp>
        <p:nvSpPr>
          <p:cNvPr id="4" name="Content Placeholder 3"/>
          <p:cNvSpPr>
            <a:spLocks noGrp="1"/>
          </p:cNvSpPr>
          <p:nvPr>
            <p:ph idx="1"/>
          </p:nvPr>
        </p:nvSpPr>
        <p:spPr>
          <a:xfrm>
            <a:off x="49066" y="887104"/>
            <a:ext cx="3347280" cy="4029279"/>
          </a:xfrm>
        </p:spPr>
        <p:txBody>
          <a:bodyPr/>
          <a:lstStyle/>
          <a:p>
            <a:pPr>
              <a:buFont typeface="Arial" panose="020B0604020202020204" pitchFamily="34" charset="0"/>
              <a:buChar char="•"/>
            </a:pPr>
            <a:r>
              <a:rPr lang="en-US" sz="1600" dirty="0"/>
              <a:t>To ensure the highest level of protection against the attacks, always ensure Windows is up to date with the latest service packs and security patches.</a:t>
            </a:r>
            <a:endParaRPr lang="en-US" sz="1600" dirty="0"/>
          </a:p>
          <a:p>
            <a:pPr>
              <a:buFont typeface="Arial" panose="020B0604020202020204" pitchFamily="34" charset="0"/>
              <a:buChar char="•"/>
            </a:pPr>
            <a:r>
              <a:rPr lang="en-US" sz="1600" dirty="0"/>
              <a:t>Update status, shown in the figure, allows you to check for updates manually and see the update history of the computer.</a:t>
            </a:r>
            <a:endParaRPr lang="en-US" sz="1600" dirty="0"/>
          </a:p>
          <a:p>
            <a:pPr>
              <a:buFont typeface="Arial" panose="020B0604020202020204" pitchFamily="34" charset="0"/>
              <a:buChar char="•"/>
            </a:pPr>
            <a:r>
              <a:rPr lang="en-US" sz="1600" dirty="0"/>
              <a:t>Patches are code updates that manufacturers provide to prevent a newly discovered virus or worm from making a successful attack. </a:t>
            </a:r>
            <a:endParaRPr lang="en-US" sz="1600" dirty="0"/>
          </a:p>
        </p:txBody>
      </p:sp>
      <p:pic>
        <p:nvPicPr>
          <p:cNvPr id="2" name="Picture 1"/>
          <p:cNvPicPr>
            <a:picLocks noChangeAspect="1"/>
          </p:cNvPicPr>
          <p:nvPr/>
        </p:nvPicPr>
        <p:blipFill>
          <a:blip r:embed="rId1"/>
          <a:stretch>
            <a:fillRect/>
          </a:stretch>
        </p:blipFill>
        <p:spPr>
          <a:xfrm>
            <a:off x="3408974" y="1041482"/>
            <a:ext cx="5617647" cy="360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Windows Update Management (Contd.)</a:t>
            </a:r>
            <a:endParaRPr lang="en-US" dirty="0"/>
          </a:p>
        </p:txBody>
      </p:sp>
      <p:sp>
        <p:nvSpPr>
          <p:cNvPr id="4" name="Content Placeholder 3"/>
          <p:cNvSpPr>
            <a:spLocks noGrp="1"/>
          </p:cNvSpPr>
          <p:nvPr>
            <p:ph idx="1"/>
          </p:nvPr>
        </p:nvSpPr>
        <p:spPr>
          <a:xfrm>
            <a:off x="144065" y="887105"/>
            <a:ext cx="8853286" cy="3833750"/>
          </a:xfrm>
        </p:spPr>
        <p:txBody>
          <a:bodyPr/>
          <a:lstStyle/>
          <a:p>
            <a:pPr>
              <a:buFont typeface="Arial" panose="020B0604020202020204" pitchFamily="34" charset="0"/>
              <a:buChar char="•"/>
            </a:pPr>
            <a:r>
              <a:rPr lang="en-US" sz="1600" dirty="0"/>
              <a:t>From time to time, manufacturers combine patches and upgrades into a comprehensive update application called a service pack.</a:t>
            </a:r>
            <a:endParaRPr lang="en-US" sz="1600" dirty="0"/>
          </a:p>
          <a:p>
            <a:pPr>
              <a:buFont typeface="Arial" panose="020B0604020202020204" pitchFamily="34" charset="0"/>
              <a:buChar char="•"/>
            </a:pPr>
            <a:r>
              <a:rPr lang="en-US" sz="1600" dirty="0"/>
              <a:t>Many devastating virus attacks could have been much less severe if more users had downloaded and installed the latest service pack.</a:t>
            </a:r>
            <a:endParaRPr lang="en-US" sz="1600" dirty="0"/>
          </a:p>
          <a:p>
            <a:pPr>
              <a:buFont typeface="Arial" panose="020B0604020202020204" pitchFamily="34" charset="0"/>
              <a:buChar char="•"/>
            </a:pPr>
            <a:r>
              <a:rPr lang="en-US" sz="1600" dirty="0"/>
              <a:t>It is highly desirable that enterprises utilize systems that automatically distribute, install, and track security updates.</a:t>
            </a:r>
            <a:endParaRPr lang="en-US" sz="1600" dirty="0"/>
          </a:p>
          <a:p>
            <a:pPr>
              <a:buFont typeface="Arial" panose="020B0604020202020204" pitchFamily="34" charset="0"/>
              <a:buChar char="•"/>
            </a:pPr>
            <a:r>
              <a:rPr lang="en-US" sz="1600" dirty="0"/>
              <a:t>Windows routinely checks the Windows Update website for high-priority updates that can help protect a computer from the latest security threats.</a:t>
            </a:r>
            <a:endParaRPr lang="en-US" sz="1600" dirty="0"/>
          </a:p>
          <a:p>
            <a:pPr>
              <a:buFont typeface="Arial" panose="020B0604020202020204" pitchFamily="34" charset="0"/>
              <a:buChar char="•"/>
            </a:pPr>
            <a:r>
              <a:rPr lang="en-US" sz="1600" dirty="0"/>
              <a:t>There are also settings for the hours where the computer will not automatically restart, for example during regular business hours.</a:t>
            </a:r>
            <a:endParaRPr lang="en-US" sz="1600" dirty="0"/>
          </a:p>
          <a:p>
            <a:pPr>
              <a:buFont typeface="Arial" panose="020B0604020202020204" pitchFamily="34" charset="0"/>
              <a:buChar char="•"/>
            </a:pPr>
            <a:r>
              <a:rPr lang="en-US" sz="1600" dirty="0"/>
              <a:t>Advanced options are also available to choose how updates are installed how other Microsoft products are updated.</a:t>
            </a:r>
            <a:endParaRPr lang="en-US" sz="1600" b="1" dirty="0"/>
          </a:p>
        </p:txBody>
      </p:sp>
    </p:spTree>
    <p:custDataLst>
      <p:tags r:id="rId1"/>
    </p:custData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Local Security Policy</a:t>
            </a:r>
            <a:endParaRPr lang="en-US" dirty="0"/>
          </a:p>
        </p:txBody>
      </p:sp>
      <p:sp>
        <p:nvSpPr>
          <p:cNvPr id="4" name="Content Placeholder 3"/>
          <p:cNvSpPr>
            <a:spLocks noGrp="1"/>
          </p:cNvSpPr>
          <p:nvPr>
            <p:ph idx="1"/>
          </p:nvPr>
        </p:nvSpPr>
        <p:spPr>
          <a:xfrm>
            <a:off x="108440" y="768355"/>
            <a:ext cx="3846043" cy="3833750"/>
          </a:xfrm>
        </p:spPr>
        <p:txBody>
          <a:bodyPr/>
          <a:lstStyle/>
          <a:p>
            <a:pPr>
              <a:buFont typeface="Arial" panose="020B0604020202020204" pitchFamily="34" charset="0"/>
              <a:buChar char="•"/>
            </a:pPr>
            <a:r>
              <a:rPr lang="en-US" sz="1600" dirty="0"/>
              <a:t>A security policy is a set of objectives that ensures the security of a network, the data, and the computer systems in an organization.</a:t>
            </a:r>
            <a:endParaRPr lang="en-US" sz="1600" dirty="0"/>
          </a:p>
          <a:p>
            <a:pPr>
              <a:buFont typeface="Arial" panose="020B0604020202020204" pitchFamily="34" charset="0"/>
              <a:buChar char="•"/>
            </a:pPr>
            <a:r>
              <a:rPr lang="en-US" sz="1600" dirty="0"/>
              <a:t>In most networks that use Windows computers, Active Directory is configured with Domains on a Windows Server. Windows computers join the domain.</a:t>
            </a:r>
            <a:endParaRPr lang="en-US" sz="1600" dirty="0"/>
          </a:p>
          <a:p>
            <a:pPr>
              <a:buFont typeface="Arial" panose="020B0604020202020204" pitchFamily="34" charset="0"/>
              <a:buChar char="•"/>
            </a:pPr>
            <a:r>
              <a:rPr lang="en-US" sz="1600" dirty="0"/>
              <a:t>Windows Local Security Policy can be used for stand-alone computers that are not part of an Active Directory domain.</a:t>
            </a:r>
            <a:endParaRPr lang="en-US" sz="1600" b="1" dirty="0"/>
          </a:p>
        </p:txBody>
      </p:sp>
      <p:pic>
        <p:nvPicPr>
          <p:cNvPr id="2" name="Picture 1"/>
          <p:cNvPicPr>
            <a:picLocks noChangeAspect="1"/>
          </p:cNvPicPr>
          <p:nvPr/>
        </p:nvPicPr>
        <p:blipFill>
          <a:blip r:embed="rId1"/>
          <a:stretch>
            <a:fillRect/>
          </a:stretch>
        </p:blipFill>
        <p:spPr>
          <a:xfrm>
            <a:off x="3811877" y="1155230"/>
            <a:ext cx="5199933" cy="306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Local Security Policy (Contd.)</a:t>
            </a:r>
            <a:endParaRPr lang="en-US" dirty="0"/>
          </a:p>
        </p:txBody>
      </p:sp>
      <p:sp>
        <p:nvSpPr>
          <p:cNvPr id="4" name="Content Placeholder 3"/>
          <p:cNvSpPr>
            <a:spLocks noGrp="1"/>
          </p:cNvSpPr>
          <p:nvPr>
            <p:ph idx="1"/>
          </p:nvPr>
        </p:nvSpPr>
        <p:spPr>
          <a:xfrm>
            <a:off x="144065" y="887105"/>
            <a:ext cx="8853286" cy="3833750"/>
          </a:xfrm>
        </p:spPr>
        <p:txBody>
          <a:bodyPr/>
          <a:lstStyle/>
          <a:p>
            <a:pPr>
              <a:buFont typeface="Arial" panose="020B0604020202020204" pitchFamily="34" charset="0"/>
              <a:buChar char="•"/>
            </a:pPr>
            <a:r>
              <a:rPr lang="en-US" sz="1600" dirty="0"/>
              <a:t>Password guidelines are an important component of a security policy.</a:t>
            </a:r>
            <a:endParaRPr lang="en-US" sz="1600" dirty="0"/>
          </a:p>
          <a:p>
            <a:pPr>
              <a:buFont typeface="Arial" panose="020B0604020202020204" pitchFamily="34" charset="0"/>
              <a:buChar char="•"/>
            </a:pPr>
            <a:r>
              <a:rPr lang="en-US" sz="1600" dirty="0"/>
              <a:t>In the Local Security Policy, Password Policy is found under Account Policies and defines the criteria for the passwords for all of the users on the local computer.</a:t>
            </a:r>
            <a:endParaRPr lang="en-US" sz="1600" dirty="0"/>
          </a:p>
          <a:p>
            <a:pPr>
              <a:buFont typeface="Arial" panose="020B0604020202020204" pitchFamily="34" charset="0"/>
              <a:buChar char="•"/>
            </a:pPr>
            <a:r>
              <a:rPr lang="en-US" sz="1600" dirty="0"/>
              <a:t>Use the Account Lockout Policy in Account Policies to prevent brute-force login attempts. </a:t>
            </a:r>
            <a:endParaRPr lang="en-US" sz="1600" dirty="0"/>
          </a:p>
          <a:p>
            <a:pPr>
              <a:buFont typeface="Arial" panose="020B0604020202020204" pitchFamily="34" charset="0"/>
              <a:buChar char="•"/>
            </a:pPr>
            <a:r>
              <a:rPr lang="en-US" sz="1600" dirty="0"/>
              <a:t>It is important to ensure that computers are secure when users are away. A security policy should contain a rule about requiring a computer to lock when the screensaver starts. </a:t>
            </a:r>
            <a:endParaRPr lang="en-US" sz="1600" dirty="0"/>
          </a:p>
          <a:p>
            <a:pPr>
              <a:buFont typeface="Arial" panose="020B0604020202020204" pitchFamily="34" charset="0"/>
              <a:buChar char="•"/>
            </a:pPr>
            <a:r>
              <a:rPr lang="en-US" sz="1600" dirty="0"/>
              <a:t>If the Local Security Policy on every stand-alone computer is the same, then use the Export Policy feature. This is particularly helpful if the administrator needs to configure extensive local policies for user rights and security options.</a:t>
            </a:r>
            <a:endParaRPr lang="en-US" sz="1600" dirty="0"/>
          </a:p>
          <a:p>
            <a:pPr>
              <a:buFont typeface="Arial" panose="020B0604020202020204" pitchFamily="34" charset="0"/>
              <a:buChar char="•"/>
            </a:pPr>
            <a:r>
              <a:rPr lang="en-US" sz="1600" dirty="0"/>
              <a:t>The Local Security Policy applet contains security settings that apply specifically to the local computer. The user can configure User Rights, Firewall Rules, and the ability to restrict the files that users or groups are allowed to run with the AppLocker.</a:t>
            </a:r>
            <a:endParaRPr lang="en-US" sz="1600" b="1" dirty="0"/>
          </a:p>
        </p:txBody>
      </p:sp>
    </p:spTree>
    <p:custDataLst>
      <p:tags r:id="rId1"/>
    </p:custData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Windows Defender</a:t>
            </a:r>
            <a:endParaRPr lang="en-US" dirty="0"/>
          </a:p>
        </p:txBody>
      </p:sp>
      <p:sp>
        <p:nvSpPr>
          <p:cNvPr id="4" name="Content Placeholder 3"/>
          <p:cNvSpPr>
            <a:spLocks noGrp="1"/>
          </p:cNvSpPr>
          <p:nvPr>
            <p:ph idx="1"/>
          </p:nvPr>
        </p:nvSpPr>
        <p:spPr>
          <a:xfrm>
            <a:off x="144065" y="887105"/>
            <a:ext cx="8853286" cy="3833750"/>
          </a:xfrm>
        </p:spPr>
        <p:txBody>
          <a:bodyPr/>
          <a:lstStyle/>
          <a:p>
            <a:pPr>
              <a:buFont typeface="Arial" panose="020B0604020202020204" pitchFamily="34" charset="0"/>
              <a:buChar char="•"/>
            </a:pPr>
            <a:r>
              <a:rPr lang="en-US" sz="1600" dirty="0"/>
              <a:t>Malware includes viruses, worms, Trojan horses, keyloggers, spyware, and adware. These are designed to invade privacy, steal information, damage the computer, or corrupt data.</a:t>
            </a:r>
            <a:endParaRPr lang="en-US" sz="1600" dirty="0"/>
          </a:p>
          <a:p>
            <a:pPr>
              <a:buFont typeface="Arial" panose="020B0604020202020204" pitchFamily="34" charset="0"/>
              <a:buChar char="•"/>
            </a:pPr>
            <a:r>
              <a:rPr lang="en-US" sz="1600" dirty="0"/>
              <a:t>It is important to protect computers and mobile devices using reputable antimalware software. The following types of antimalware programs are available:</a:t>
            </a:r>
            <a:endParaRPr lang="en-US" sz="1600" dirty="0"/>
          </a:p>
          <a:p>
            <a:pPr lvl="1">
              <a:buFont typeface="Arial" panose="020B0604020202020204" pitchFamily="34" charset="0"/>
              <a:buChar char="•"/>
            </a:pPr>
            <a:r>
              <a:rPr lang="en-US" sz="1600" b="1" dirty="0"/>
              <a:t>Antivirus protection:</a:t>
            </a:r>
            <a:r>
              <a:rPr lang="en-US" sz="1600" dirty="0"/>
              <a:t> This program continuously monitors for viruses. When a virus is detected, the user is warned, and the program attempts to quarantine or delete the virus.</a:t>
            </a:r>
            <a:endParaRPr lang="en-US" sz="1600" dirty="0"/>
          </a:p>
          <a:p>
            <a:pPr lvl="1">
              <a:buFont typeface="Arial" panose="020B0604020202020204" pitchFamily="34" charset="0"/>
              <a:buChar char="•"/>
            </a:pPr>
            <a:r>
              <a:rPr lang="en-US" sz="1600" b="1" dirty="0"/>
              <a:t>Adware protection:</a:t>
            </a:r>
            <a:r>
              <a:rPr lang="en-US" sz="1600" dirty="0"/>
              <a:t> This program continuously looks for programs that display advertising on the computer.</a:t>
            </a:r>
            <a:endParaRPr lang="en-US" sz="1600" dirty="0"/>
          </a:p>
          <a:p>
            <a:pPr lvl="1">
              <a:buFont typeface="Arial" panose="020B0604020202020204" pitchFamily="34" charset="0"/>
              <a:buChar char="•"/>
            </a:pPr>
            <a:r>
              <a:rPr lang="en-US" sz="1600" b="1" dirty="0"/>
              <a:t>Phishing protection:</a:t>
            </a:r>
            <a:r>
              <a:rPr lang="en-US" sz="1600" dirty="0"/>
              <a:t> This program blocks the IP addresses of known phishing websites and warns the user about suspicious sites.</a:t>
            </a:r>
            <a:endParaRPr lang="en-US" sz="1600" dirty="0"/>
          </a:p>
          <a:p>
            <a:pPr lvl="1">
              <a:buFont typeface="Arial" panose="020B0604020202020204" pitchFamily="34" charset="0"/>
              <a:buChar char="•"/>
            </a:pPr>
            <a:r>
              <a:rPr lang="en-US" sz="1600" b="1" dirty="0"/>
              <a:t>Spyware protection:</a:t>
            </a:r>
            <a:r>
              <a:rPr lang="en-US" sz="1600" dirty="0"/>
              <a:t> This program scans for keyloggers and other spyware.</a:t>
            </a:r>
            <a:endParaRPr lang="en-US" sz="1600" dirty="0"/>
          </a:p>
          <a:p>
            <a:pPr lvl="1">
              <a:buFont typeface="Arial" panose="020B0604020202020204" pitchFamily="34" charset="0"/>
              <a:buChar char="•"/>
            </a:pPr>
            <a:r>
              <a:rPr lang="en-US" sz="1600" b="1" dirty="0"/>
              <a:t>Trusted / untrusted sources:</a:t>
            </a:r>
            <a:r>
              <a:rPr lang="en-US" sz="1600" dirty="0"/>
              <a:t> This program warns about unsafe programs about to be installed or unsafe websites.</a:t>
            </a:r>
            <a:endParaRPr lang="en-US" sz="1600" dirty="0"/>
          </a:p>
          <a:p>
            <a:pPr>
              <a:buNone/>
            </a:pPr>
            <a:endParaRPr lang="en-US" sz="1600" b="1" dirty="0"/>
          </a:p>
        </p:txBody>
      </p:sp>
    </p:spTree>
    <p:custDataLst>
      <p:tags r:id="rId1"/>
    </p:custData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Windows Defender (Contd.)</a:t>
            </a:r>
            <a:endParaRPr lang="en-US" dirty="0"/>
          </a:p>
        </p:txBody>
      </p:sp>
      <p:sp>
        <p:nvSpPr>
          <p:cNvPr id="4" name="Content Placeholder 3"/>
          <p:cNvSpPr>
            <a:spLocks noGrp="1"/>
          </p:cNvSpPr>
          <p:nvPr>
            <p:ph idx="1"/>
          </p:nvPr>
        </p:nvSpPr>
        <p:spPr>
          <a:xfrm>
            <a:off x="47499" y="756183"/>
            <a:ext cx="4607626" cy="4304192"/>
          </a:xfrm>
        </p:spPr>
        <p:txBody>
          <a:bodyPr/>
          <a:lstStyle/>
          <a:p>
            <a:pPr>
              <a:buFont typeface="Arial" panose="020B0604020202020204" pitchFamily="34" charset="0"/>
              <a:buChar char="•"/>
            </a:pPr>
            <a:r>
              <a:rPr lang="en-US" sz="1600" dirty="0"/>
              <a:t>It may take multiple scans to completely remove all malicious software. Run only one malware protection program at a time. </a:t>
            </a:r>
            <a:endParaRPr lang="en-US" sz="1600" dirty="0"/>
          </a:p>
          <a:p>
            <a:pPr>
              <a:buFont typeface="Arial" panose="020B0604020202020204" pitchFamily="34" charset="0"/>
              <a:buChar char="•"/>
            </a:pPr>
            <a:r>
              <a:rPr lang="en-US" sz="1600" dirty="0"/>
              <a:t>Several security organizations such as McAfee, Symantec, and Kaspersky offer all-inclusive malware protection for computers and mobile devices. </a:t>
            </a:r>
            <a:endParaRPr lang="en-US" sz="1600" dirty="0"/>
          </a:p>
          <a:p>
            <a:pPr>
              <a:buFont typeface="Arial" panose="020B0604020202020204" pitchFamily="34" charset="0"/>
              <a:buChar char="•"/>
            </a:pPr>
            <a:r>
              <a:rPr lang="en-US" sz="1600" dirty="0"/>
              <a:t>Windows has built-in virus and spyware protection called Windows Defender. </a:t>
            </a:r>
            <a:endParaRPr lang="en-US" sz="1600" dirty="0"/>
          </a:p>
          <a:p>
            <a:pPr>
              <a:buFont typeface="Arial" panose="020B0604020202020204" pitchFamily="34" charset="0"/>
              <a:buChar char="•"/>
            </a:pPr>
            <a:r>
              <a:rPr lang="en-US" sz="1600" dirty="0"/>
              <a:t>Windows Defender is turned on by default to provide real-time protection against infection.</a:t>
            </a:r>
            <a:endParaRPr lang="en-US" sz="1600" dirty="0"/>
          </a:p>
          <a:p>
            <a:pPr>
              <a:buFont typeface="Arial" panose="020B0604020202020204" pitchFamily="34" charset="0"/>
              <a:buChar char="•"/>
            </a:pPr>
            <a:r>
              <a:rPr lang="en-US" sz="1600" dirty="0"/>
              <a:t>Although Windows Defender works in the background, the user can perform manual scans of the computer and storage devices.</a:t>
            </a:r>
            <a:endParaRPr lang="en-US" sz="1600" b="1" dirty="0"/>
          </a:p>
        </p:txBody>
      </p:sp>
      <p:pic>
        <p:nvPicPr>
          <p:cNvPr id="2" name="Picture 1"/>
          <p:cNvPicPr>
            <a:picLocks noChangeAspect="1"/>
          </p:cNvPicPr>
          <p:nvPr/>
        </p:nvPicPr>
        <p:blipFill>
          <a:blip r:embed="rId1"/>
          <a:stretch>
            <a:fillRect/>
          </a:stretch>
        </p:blipFill>
        <p:spPr>
          <a:xfrm>
            <a:off x="4655125" y="829251"/>
            <a:ext cx="4374117" cy="3960000"/>
          </a:xfrm>
          <a:prstGeom prst="rect">
            <a:avLst/>
          </a:prstGeom>
          <a:ln>
            <a:solidFill>
              <a:schemeClr val="bg1">
                <a:lumMod val="75000"/>
              </a:schemeClr>
            </a:solidFill>
          </a:ln>
        </p:spPr>
      </p:pic>
    </p:spTree>
    <p:custDataLst>
      <p:tags r:id="rId2"/>
    </p:custData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Windows Security </a:t>
            </a:r>
            <a:br>
              <a:rPr lang="en-US" altLang="en-US" dirty="0"/>
            </a:br>
            <a:r>
              <a:rPr lang="en-US" dirty="0"/>
              <a:t>Windows Defender Firewall</a:t>
            </a:r>
            <a:endParaRPr lang="en-US" dirty="0"/>
          </a:p>
        </p:txBody>
      </p:sp>
      <p:sp>
        <p:nvSpPr>
          <p:cNvPr id="4" name="Content Placeholder 3"/>
          <p:cNvSpPr>
            <a:spLocks noGrp="1"/>
          </p:cNvSpPr>
          <p:nvPr>
            <p:ph idx="1"/>
          </p:nvPr>
        </p:nvSpPr>
        <p:spPr>
          <a:xfrm>
            <a:off x="89445" y="767948"/>
            <a:ext cx="4975625" cy="4120575"/>
          </a:xfrm>
        </p:spPr>
        <p:txBody>
          <a:bodyPr/>
          <a:lstStyle/>
          <a:p>
            <a:pPr>
              <a:buFont typeface="Arial" panose="020B0604020202020204" pitchFamily="34" charset="0"/>
              <a:buChar char="•"/>
            </a:pPr>
            <a:r>
              <a:rPr lang="en-US" sz="1600" dirty="0"/>
              <a:t>A firewall selectively denies traffic to a computer or network segment.</a:t>
            </a:r>
            <a:endParaRPr lang="en-US" sz="1600" dirty="0"/>
          </a:p>
          <a:p>
            <a:pPr>
              <a:buFont typeface="Arial" panose="020B0604020202020204" pitchFamily="34" charset="0"/>
              <a:buChar char="•"/>
            </a:pPr>
            <a:r>
              <a:rPr lang="en-US" sz="1600" dirty="0"/>
              <a:t>To allow program access through the Windows Defender Firewall, search for </a:t>
            </a:r>
            <a:r>
              <a:rPr lang="en-US" sz="1600" b="1" dirty="0"/>
              <a:t>Control Panels</a:t>
            </a:r>
            <a:r>
              <a:rPr lang="en-US" sz="1600" dirty="0"/>
              <a:t>. Under </a:t>
            </a:r>
            <a:r>
              <a:rPr lang="en-US" sz="1600" b="1" dirty="0"/>
              <a:t>Systems and Security</a:t>
            </a:r>
            <a:r>
              <a:rPr lang="en-US" sz="1600" dirty="0"/>
              <a:t>, locate </a:t>
            </a:r>
            <a:r>
              <a:rPr lang="en-US" sz="1600" b="1" dirty="0"/>
              <a:t>Windows Defender Firewall</a:t>
            </a:r>
            <a:r>
              <a:rPr lang="en-US" sz="1600" dirty="0"/>
              <a:t>. Click </a:t>
            </a:r>
            <a:r>
              <a:rPr lang="en-US" sz="1600" b="1" dirty="0"/>
              <a:t>Allow an app or feature through Windows Defender Firewall</a:t>
            </a:r>
            <a:r>
              <a:rPr lang="en-US" sz="1600" dirty="0"/>
              <a:t>, as shown in the figure.</a:t>
            </a:r>
            <a:endParaRPr lang="en-US" sz="1600" dirty="0"/>
          </a:p>
          <a:p>
            <a:pPr>
              <a:buFont typeface="Arial" panose="020B0604020202020204" pitchFamily="34" charset="0"/>
              <a:buChar char="•"/>
            </a:pPr>
            <a:r>
              <a:rPr lang="en-US" sz="1600" dirty="0"/>
              <a:t>To disable the Windows Firewall and use a different software firewall, click </a:t>
            </a:r>
            <a:r>
              <a:rPr lang="en-US" sz="1600" b="1" dirty="0"/>
              <a:t>Turn Windows Firewall on or off</a:t>
            </a:r>
            <a:r>
              <a:rPr lang="en-US" sz="1600" dirty="0"/>
              <a:t>. </a:t>
            </a:r>
            <a:endParaRPr lang="en-US" sz="1600" dirty="0"/>
          </a:p>
          <a:p>
            <a:pPr>
              <a:buFont typeface="Arial" panose="020B0604020202020204" pitchFamily="34" charset="0"/>
              <a:buChar char="•"/>
            </a:pPr>
            <a:r>
              <a:rPr lang="en-US" sz="1600" dirty="0"/>
              <a:t>Many additional settings can be found under </a:t>
            </a:r>
            <a:br>
              <a:rPr lang="en-US" sz="1600" dirty="0"/>
            </a:br>
            <a:r>
              <a:rPr lang="en-US" sz="1600" b="1" dirty="0"/>
              <a:t>Advanced settings</a:t>
            </a:r>
            <a:r>
              <a:rPr lang="en-US" sz="1600" dirty="0"/>
              <a:t>. Here, inbound or outbound traffic rules can be created and different aspects of the firewall can be monitored.</a:t>
            </a:r>
            <a:br>
              <a:rPr lang="en-US" sz="1600" dirty="0"/>
            </a:br>
            <a:endParaRPr lang="en-US" sz="1600" b="1" dirty="0"/>
          </a:p>
        </p:txBody>
      </p:sp>
      <p:pic>
        <p:nvPicPr>
          <p:cNvPr id="27650" name="Picture 2"/>
          <p:cNvPicPr>
            <a:picLocks noChangeAspect="1" noChangeArrowheads="1"/>
          </p:cNvPicPr>
          <p:nvPr/>
        </p:nvPicPr>
        <p:blipFill rotWithShape="1">
          <a:blip r:embed="rId1"/>
          <a:srcRect/>
          <a:stretch>
            <a:fillRect/>
          </a:stretch>
        </p:blipFill>
        <p:spPr bwMode="auto">
          <a:xfrm>
            <a:off x="5065070" y="767948"/>
            <a:ext cx="3989485" cy="3960001"/>
          </a:xfrm>
          <a:prstGeom prst="rect">
            <a:avLst/>
          </a:prstGeom>
          <a:noFill/>
          <a:ln w="9525">
            <a:noFill/>
            <a:miter lim="800000"/>
            <a:headEnd/>
            <a:tailEnd/>
          </a:ln>
        </p:spPr>
      </p:pic>
    </p:spTree>
    <p:custDataLst>
      <p:tags r:id="rId2"/>
    </p:custData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281" y="1355025"/>
            <a:ext cx="8345438" cy="1802391"/>
          </a:xfrm>
        </p:spPr>
        <p:txBody>
          <a:bodyPr/>
          <a:lstStyle/>
          <a:p>
            <a:r>
              <a:rPr lang="en-US" dirty="0">
                <a:solidFill>
                  <a:schemeClr val="accent5">
                    <a:lumMod val="40000"/>
                    <a:lumOff val="60000"/>
                  </a:schemeClr>
                </a:solidFill>
              </a:rPr>
              <a:t>3.5 The Windows Operating System Summary</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noChangeArrowheads="1"/>
          </p:cNvSpPr>
          <p:nvPr/>
        </p:nvSpPr>
        <p:spPr bwMode="auto">
          <a:xfrm>
            <a:off x="0"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pPr marL="95250"/>
            <a:r>
              <a:rPr lang="en-US" sz="1600" dirty="0"/>
              <a:t>The Windows Operating System</a:t>
            </a:r>
            <a:br>
              <a:rPr altLang="en-US" dirty="0"/>
            </a:br>
            <a:r>
              <a:rPr lang="en-US" dirty="0"/>
              <a:t>Windows Versions (Contd.)</a:t>
            </a:r>
            <a:endParaRPr lang="en-US" dirty="0"/>
          </a:p>
        </p:txBody>
      </p:sp>
      <p:sp>
        <p:nvSpPr>
          <p:cNvPr id="2" name="Content Placeholder 3"/>
          <p:cNvSpPr/>
          <p:nvPr/>
        </p:nvSpPr>
        <p:spPr>
          <a:xfrm>
            <a:off x="164124" y="671975"/>
            <a:ext cx="5462954" cy="338554"/>
          </a:xfrm>
          <a:prstGeom prst="rect">
            <a:avLst/>
          </a:prstGeom>
        </p:spPr>
        <p:txBody>
          <a:bodyPr wrap="square">
            <a:spAutoFit/>
          </a:bodyPr>
          <a:lstStyle/>
          <a:p>
            <a:r>
              <a:rPr lang="en-US" sz="1600" dirty="0">
                <a:solidFill>
                  <a:srgbClr val="000000"/>
                </a:solidFill>
              </a:rPr>
              <a:t>The following table lists common Windows versions:</a:t>
            </a:r>
            <a:endParaRPr lang="en-US" sz="1600" dirty="0">
              <a:solidFill>
                <a:srgbClr val="000000"/>
              </a:solidFill>
            </a:endParaRPr>
          </a:p>
        </p:txBody>
      </p:sp>
      <p:graphicFrame>
        <p:nvGraphicFramePr>
          <p:cNvPr id="5" name="Table 4"/>
          <p:cNvGraphicFramePr>
            <a:graphicFrameLocks noGrp="1"/>
          </p:cNvGraphicFramePr>
          <p:nvPr/>
        </p:nvGraphicFramePr>
        <p:xfrm>
          <a:off x="232012" y="998806"/>
          <a:ext cx="8686906" cy="3726180"/>
        </p:xfrm>
        <a:graphic>
          <a:graphicData uri="http://schemas.openxmlformats.org/drawingml/2006/table">
            <a:tbl>
              <a:tblPr firstRow="1" bandRow="1">
                <a:tableStyleId>{5C22544A-7EE6-4342-B048-85BDC9FD1C3A}</a:tableStyleId>
              </a:tblPr>
              <a:tblGrid>
                <a:gridCol w="2606072"/>
                <a:gridCol w="6080834"/>
              </a:tblGrid>
              <a:tr h="305649">
                <a:tc>
                  <a:txBody>
                    <a:bodyPr/>
                    <a:lstStyle/>
                    <a:p>
                      <a:pPr algn="ctr" fontAlgn="ctr"/>
                      <a:r>
                        <a:rPr lang="en-US" sz="1400" b="1" dirty="0"/>
                        <a:t>OS</a:t>
                      </a:r>
                      <a:endParaRPr lang="en-US" sz="1400" dirty="0"/>
                    </a:p>
                  </a:txBody>
                  <a:tcPr marL="47625" marR="47625" marT="47625" marB="47625" anchor="ctr"/>
                </a:tc>
                <a:tc>
                  <a:txBody>
                    <a:bodyPr/>
                    <a:lstStyle/>
                    <a:p>
                      <a:pPr algn="ctr" fontAlgn="ctr"/>
                      <a:r>
                        <a:rPr lang="en-US" sz="1400" b="1" dirty="0"/>
                        <a:t>Versions</a:t>
                      </a:r>
                      <a:endParaRPr lang="en-US" sz="1400" dirty="0"/>
                    </a:p>
                  </a:txBody>
                  <a:tcPr marL="47625" marR="47625" marT="47625" marB="47625" anchor="ctr"/>
                </a:tc>
              </a:tr>
              <a:tr h="305649">
                <a:tc>
                  <a:txBody>
                    <a:bodyPr/>
                    <a:lstStyle/>
                    <a:p>
                      <a:pPr algn="l" fontAlgn="ctr"/>
                      <a:r>
                        <a:rPr lang="en-US" b="1" dirty="0"/>
                        <a:t>Windows 7</a:t>
                      </a:r>
                      <a:endParaRPr lang="en-US" dirty="0"/>
                    </a:p>
                  </a:txBody>
                  <a:tcPr marL="47625" marR="47625" marT="47625" marB="47625" anchor="ctr"/>
                </a:tc>
                <a:tc>
                  <a:txBody>
                    <a:bodyPr/>
                    <a:lstStyle/>
                    <a:p>
                      <a:pPr algn="l" fontAlgn="ctr"/>
                      <a:r>
                        <a:rPr lang="en-US" dirty="0"/>
                        <a:t>Starter, Home Basic, Home Premium, Professional, Enterprise, Ultimate</a:t>
                      </a:r>
                      <a:endParaRPr lang="en-US" dirty="0"/>
                    </a:p>
                  </a:txBody>
                  <a:tcPr marL="47625" marR="47625" marT="47625" marB="47625" anchor="ctr"/>
                </a:tc>
              </a:tr>
              <a:tr h="516961">
                <a:tc>
                  <a:txBody>
                    <a:bodyPr/>
                    <a:lstStyle/>
                    <a:p>
                      <a:pPr fontAlgn="ctr"/>
                      <a:r>
                        <a:rPr lang="en-US" b="1" dirty="0"/>
                        <a:t>Windows Server 2008 R2</a:t>
                      </a:r>
                      <a:endParaRPr lang="en-US" b="0" dirty="0"/>
                    </a:p>
                  </a:txBody>
                  <a:tcPr marL="47625" marR="47625" marT="47625" marB="47625" anchor="ctr"/>
                </a:tc>
                <a:tc>
                  <a:txBody>
                    <a:bodyPr/>
                    <a:lstStyle/>
                    <a:p>
                      <a:pPr fontAlgn="ctr"/>
                      <a:r>
                        <a:rPr lang="en-US" b="0" dirty="0"/>
                        <a:t>Foundation, Standard, Enterprise, Datacenter, Web Server, HPC Server, Itanium-Based Systems</a:t>
                      </a:r>
                      <a:endParaRPr lang="en-US" b="0" dirty="0"/>
                    </a:p>
                  </a:txBody>
                  <a:tcPr marL="47625" marR="47625" marT="47625" marB="47625" anchor="ctr"/>
                </a:tc>
              </a:tr>
              <a:tr h="305649">
                <a:tc>
                  <a:txBody>
                    <a:bodyPr/>
                    <a:lstStyle/>
                    <a:p>
                      <a:pPr fontAlgn="ctr"/>
                      <a:r>
                        <a:rPr lang="en-US" b="1" dirty="0"/>
                        <a:t>Windows Home Server 2011</a:t>
                      </a:r>
                      <a:endParaRPr lang="en-US" b="0" dirty="0"/>
                    </a:p>
                  </a:txBody>
                  <a:tcPr marL="47625" marR="47625" marT="47625" marB="47625" anchor="ctr"/>
                </a:tc>
                <a:tc>
                  <a:txBody>
                    <a:bodyPr/>
                    <a:lstStyle/>
                    <a:p>
                      <a:pPr fontAlgn="ctr"/>
                      <a:r>
                        <a:rPr lang="en-US" b="0" dirty="0"/>
                        <a:t>None</a:t>
                      </a:r>
                      <a:endParaRPr lang="en-US" b="0" dirty="0"/>
                    </a:p>
                  </a:txBody>
                  <a:tcPr marL="47625" marR="47625" marT="47625" marB="47625" anchor="ctr"/>
                </a:tc>
              </a:tr>
              <a:tr h="305649">
                <a:tc>
                  <a:txBody>
                    <a:bodyPr/>
                    <a:lstStyle/>
                    <a:p>
                      <a:pPr fontAlgn="ctr"/>
                      <a:r>
                        <a:rPr lang="en-US" sz="1400" b="1" dirty="0"/>
                        <a:t>Windows 8</a:t>
                      </a:r>
                      <a:endParaRPr lang="en-US" sz="1400" b="0" dirty="0"/>
                    </a:p>
                  </a:txBody>
                  <a:tcPr marL="47625" marR="47625" marT="47625" marB="47625" anchor="ctr"/>
                </a:tc>
                <a:tc>
                  <a:txBody>
                    <a:bodyPr/>
                    <a:lstStyle/>
                    <a:p>
                      <a:pPr fontAlgn="ctr"/>
                      <a:r>
                        <a:rPr lang="en-US" sz="1400" b="0" dirty="0"/>
                        <a:t>Windows 8, Windows 8 Pro, Windows 8 Enterprise, Windows RT</a:t>
                      </a:r>
                      <a:endParaRPr lang="en-US" sz="1400" b="0" dirty="0"/>
                    </a:p>
                  </a:txBody>
                  <a:tcPr marL="47625" marR="47625" marT="47625" marB="47625" anchor="ctr"/>
                </a:tc>
              </a:tr>
              <a:tr h="305649">
                <a:tc>
                  <a:txBody>
                    <a:bodyPr/>
                    <a:lstStyle/>
                    <a:p>
                      <a:pPr fontAlgn="ctr"/>
                      <a:r>
                        <a:rPr lang="en-US" sz="1400" b="1" dirty="0"/>
                        <a:t>Windows Server 2012</a:t>
                      </a:r>
                      <a:endParaRPr lang="en-US" sz="1400" b="0" dirty="0"/>
                    </a:p>
                  </a:txBody>
                  <a:tcPr marL="47625" marR="47625" marT="47625" marB="47625" anchor="ctr"/>
                </a:tc>
                <a:tc>
                  <a:txBody>
                    <a:bodyPr/>
                    <a:lstStyle/>
                    <a:p>
                      <a:pPr fontAlgn="ctr"/>
                      <a:r>
                        <a:rPr lang="en-US" sz="1400" b="0" dirty="0"/>
                        <a:t>Foundation, Essentials, Standard, Datacenter</a:t>
                      </a:r>
                      <a:endParaRPr lang="en-US" sz="1400" b="0" dirty="0"/>
                    </a:p>
                  </a:txBody>
                  <a:tcPr marL="47625" marR="47625" marT="47625" marB="47625" anchor="ctr"/>
                </a:tc>
              </a:tr>
              <a:tr h="305649">
                <a:tc>
                  <a:txBody>
                    <a:bodyPr/>
                    <a:lstStyle/>
                    <a:p>
                      <a:pPr fontAlgn="ctr"/>
                      <a:r>
                        <a:rPr lang="en-US" sz="1400" b="1" dirty="0"/>
                        <a:t>Windows 8.1</a:t>
                      </a:r>
                      <a:endParaRPr lang="en-US" sz="1400" b="0" dirty="0"/>
                    </a:p>
                  </a:txBody>
                  <a:tcPr marL="47625" marR="47625" marT="47625" marB="47625" anchor="ctr"/>
                </a:tc>
                <a:tc>
                  <a:txBody>
                    <a:bodyPr/>
                    <a:lstStyle/>
                    <a:p>
                      <a:pPr fontAlgn="ctr"/>
                      <a:r>
                        <a:rPr lang="en-US" sz="1400" b="0" dirty="0"/>
                        <a:t>Windows 8.1, Windows 8.1 Pro, Windows 8.1 Enterprise, Windows RT 8.1</a:t>
                      </a:r>
                      <a:endParaRPr lang="en-US" sz="1400" b="0" dirty="0"/>
                    </a:p>
                  </a:txBody>
                  <a:tcPr marL="47625" marR="47625" marT="47625" marB="47625" anchor="ctr"/>
                </a:tc>
              </a:tr>
              <a:tr h="305649">
                <a:tc>
                  <a:txBody>
                    <a:bodyPr/>
                    <a:lstStyle/>
                    <a:p>
                      <a:pPr fontAlgn="ctr"/>
                      <a:r>
                        <a:rPr lang="en-US" sz="1400" b="1" dirty="0"/>
                        <a:t>Windows Server 2012 R2</a:t>
                      </a:r>
                      <a:endParaRPr lang="en-US" sz="1400" b="0" dirty="0"/>
                    </a:p>
                  </a:txBody>
                  <a:tcPr marL="47625" marR="47625" marT="47625" marB="47625" anchor="ctr"/>
                </a:tc>
                <a:tc>
                  <a:txBody>
                    <a:bodyPr/>
                    <a:lstStyle/>
                    <a:p>
                      <a:pPr fontAlgn="ctr"/>
                      <a:r>
                        <a:rPr lang="en-US" sz="1400" b="0" dirty="0"/>
                        <a:t>Foundation, Essentials, Standard, Datacenter</a:t>
                      </a:r>
                      <a:endParaRPr lang="en-US" sz="1400" b="0" dirty="0"/>
                    </a:p>
                  </a:txBody>
                  <a:tcPr marL="47625" marR="47625" marT="47625" marB="47625" anchor="ctr"/>
                </a:tc>
              </a:tr>
              <a:tr h="516961">
                <a:tc>
                  <a:txBody>
                    <a:bodyPr/>
                    <a:lstStyle/>
                    <a:p>
                      <a:pPr fontAlgn="ctr"/>
                      <a:r>
                        <a:rPr lang="en-US" sz="1400" b="1" dirty="0"/>
                        <a:t>Windows 10</a:t>
                      </a:r>
                      <a:endParaRPr lang="en-US" sz="1400" b="0" dirty="0"/>
                    </a:p>
                  </a:txBody>
                  <a:tcPr marL="47625" marR="47625" marT="47625" marB="47625" anchor="ctr"/>
                </a:tc>
                <a:tc>
                  <a:txBody>
                    <a:bodyPr/>
                    <a:lstStyle/>
                    <a:p>
                      <a:pPr fontAlgn="ctr"/>
                      <a:r>
                        <a:rPr lang="en-US" sz="1400" b="0" dirty="0"/>
                        <a:t>Home, Pro, Pro Education, Enterprise, Education, loT Core, Mobile, Mobile Enterprise</a:t>
                      </a:r>
                      <a:endParaRPr lang="en-US" sz="1400" b="0" dirty="0"/>
                    </a:p>
                  </a:txBody>
                  <a:tcPr marL="47625" marR="47625" marT="47625" marB="47625" anchor="ctr"/>
                </a:tc>
              </a:tr>
              <a:tr h="516961">
                <a:tc>
                  <a:txBody>
                    <a:bodyPr/>
                    <a:lstStyle/>
                    <a:p>
                      <a:pPr fontAlgn="ctr"/>
                      <a:r>
                        <a:rPr lang="en-US" sz="1400" b="1" dirty="0"/>
                        <a:t>Windows Server 2016</a:t>
                      </a:r>
                      <a:endParaRPr lang="en-US" sz="1400" b="0" dirty="0"/>
                    </a:p>
                  </a:txBody>
                  <a:tcPr marL="47625" marR="47625" marT="47625" marB="47625" anchor="ctr"/>
                </a:tc>
                <a:tc>
                  <a:txBody>
                    <a:bodyPr/>
                    <a:lstStyle/>
                    <a:p>
                      <a:pPr fontAlgn="ctr"/>
                      <a:r>
                        <a:rPr lang="en-US" sz="1400" b="0" dirty="0"/>
                        <a:t>Essentials, Standard, Datacenter, Multipoint Premium Server, Storage Server, Hyper-V Server</a:t>
                      </a:r>
                      <a:endParaRPr lang="en-US" sz="1400" b="0" dirty="0"/>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The Windows Operating System Summary </a:t>
            </a:r>
            <a:br>
              <a:rPr lang="en-US" altLang="en-US" dirty="0"/>
            </a:br>
            <a:r>
              <a:rPr lang="en-US" dirty="0"/>
              <a:t>What Did I Learn in this Module?</a:t>
            </a:r>
            <a:endParaRPr lang="en-US" dirty="0"/>
          </a:p>
        </p:txBody>
      </p:sp>
      <p:sp>
        <p:nvSpPr>
          <p:cNvPr id="4" name="Content Placeholder 3"/>
          <p:cNvSpPr>
            <a:spLocks noGrp="1"/>
          </p:cNvSpPr>
          <p:nvPr>
            <p:ph idx="1"/>
          </p:nvPr>
        </p:nvSpPr>
        <p:spPr>
          <a:xfrm>
            <a:off x="144065" y="768768"/>
            <a:ext cx="8853286" cy="3696618"/>
          </a:xfrm>
        </p:spPr>
        <p:txBody>
          <a:bodyPr/>
          <a:lstStyle/>
          <a:p>
            <a:pPr>
              <a:spcBef>
                <a:spcPts val="300"/>
              </a:spcBef>
              <a:spcAft>
                <a:spcPts val="300"/>
              </a:spcAft>
              <a:buFont typeface="Arial" panose="020B0604020202020204" pitchFamily="34" charset="0"/>
              <a:buChar char="•"/>
            </a:pPr>
            <a:r>
              <a:rPr lang="en-US" sz="1600" dirty="0"/>
              <a:t>The first computers required a Disk Operating System (DOS) to create and manage files.</a:t>
            </a:r>
            <a:endParaRPr lang="en-US" sz="1600" dirty="0"/>
          </a:p>
          <a:p>
            <a:pPr>
              <a:spcBef>
                <a:spcPts val="300"/>
              </a:spcBef>
              <a:spcAft>
                <a:spcPts val="300"/>
              </a:spcAft>
              <a:buFont typeface="Arial" panose="020B0604020202020204" pitchFamily="34" charset="0"/>
              <a:buChar char="•"/>
            </a:pPr>
            <a:r>
              <a:rPr lang="en-US" sz="1600" dirty="0"/>
              <a:t>Microsoft developed MS-DOS as a command line interface (CLI) to access the disk drive and load the operating system files. Early versions of Windows consisted of a Graphical User Interface (GUI) that ran over MS-DOS.</a:t>
            </a:r>
            <a:endParaRPr lang="en-US" sz="1600" dirty="0"/>
          </a:p>
          <a:p>
            <a:pPr>
              <a:buClrTx/>
              <a:buSzPct val="100000"/>
              <a:buFont typeface="Arial" panose="020B0604020202020204" pitchFamily="34" charset="0"/>
              <a:buChar char="•"/>
            </a:pPr>
            <a:r>
              <a:rPr lang="en-US" sz="1600" dirty="0"/>
              <a:t>Windows consists of a hardware abstraction layer (HAL) which handles all the communication between the hardware and the kernel. </a:t>
            </a:r>
            <a:endParaRPr lang="en-US" sz="1600" dirty="0"/>
          </a:p>
          <a:p>
            <a:pPr>
              <a:buClrTx/>
              <a:buSzPct val="100000"/>
              <a:buFont typeface="Arial" panose="020B0604020202020204" pitchFamily="34" charset="0"/>
              <a:buChar char="•"/>
            </a:pPr>
            <a:r>
              <a:rPr lang="en-US" dirty="0"/>
              <a:t>Windows operates in two different modes, the user mode and kernel mode. Most Windows programs run in user mode. The kernel mode allows operating system code direct access to the computer hardware. </a:t>
            </a:r>
            <a:endParaRPr lang="en-US" dirty="0"/>
          </a:p>
          <a:p>
            <a:pPr>
              <a:buClrTx/>
              <a:buSzPct val="100000"/>
              <a:buFont typeface="Arial" panose="020B0604020202020204" pitchFamily="34" charset="0"/>
              <a:buChar char="•"/>
            </a:pPr>
            <a:r>
              <a:rPr lang="en-US" sz="1600" dirty="0"/>
              <a:t>A computer works by storing instructions in RAM until the CPU processes them.</a:t>
            </a:r>
            <a:endParaRPr lang="en-US" sz="1600" dirty="0"/>
          </a:p>
          <a:p>
            <a:pPr>
              <a:buClrTx/>
              <a:buSzPct val="100000"/>
              <a:buFont typeface="Arial" panose="020B0604020202020204" pitchFamily="34" charset="0"/>
              <a:buChar char="•"/>
            </a:pPr>
            <a:r>
              <a:rPr lang="en-US" sz="1600" dirty="0"/>
              <a:t>Each process in a 32-bit Windows computer supports a virtual address space that enables addressing up to four gigabytes. Each process in a 64-bit Windows computer supports a virtual address space of up to eight terabytes.</a:t>
            </a:r>
            <a:endParaRPr lang="en-US" sz="1600" dirty="0"/>
          </a:p>
          <a:p>
            <a:pPr>
              <a:buClrTx/>
              <a:buSzPct val="100000"/>
              <a:buFont typeface="Arial" panose="020B0604020202020204" pitchFamily="34" charset="0"/>
              <a:buChar char="•"/>
            </a:pPr>
            <a:endParaRPr lang="en-US" sz="1600" dirty="0"/>
          </a:p>
          <a:p>
            <a:pPr marL="0" indent="0">
              <a:buClrTx/>
              <a:buSzPct val="100000"/>
              <a:buNone/>
            </a:pPr>
            <a:endParaRPr lang="en-US" sz="1600" dirty="0"/>
          </a:p>
          <a:p>
            <a:pPr>
              <a:spcBef>
                <a:spcPts val="300"/>
              </a:spcBef>
              <a:spcAft>
                <a:spcPts val="300"/>
              </a:spcAft>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The Windows Operating System Summary </a:t>
            </a:r>
            <a:br>
              <a:rPr lang="en-US" altLang="en-US" dirty="0"/>
            </a:br>
            <a:r>
              <a:rPr lang="en-US" dirty="0"/>
              <a:t>What Did I Learn in this Module? (Contd.)</a:t>
            </a:r>
            <a:endParaRPr lang="en-US" dirty="0"/>
          </a:p>
        </p:txBody>
      </p:sp>
      <p:sp>
        <p:nvSpPr>
          <p:cNvPr id="4" name="Content Placeholder 3"/>
          <p:cNvSpPr>
            <a:spLocks noGrp="1"/>
          </p:cNvSpPr>
          <p:nvPr>
            <p:ph idx="1"/>
          </p:nvPr>
        </p:nvSpPr>
        <p:spPr>
          <a:xfrm>
            <a:off x="145357" y="819666"/>
            <a:ext cx="8853286" cy="4128851"/>
          </a:xfrm>
        </p:spPr>
        <p:txBody>
          <a:bodyPr/>
          <a:lstStyle/>
          <a:p>
            <a:pPr>
              <a:spcBef>
                <a:spcPts val="300"/>
              </a:spcBef>
              <a:spcAft>
                <a:spcPts val="300"/>
              </a:spcAft>
              <a:buClrTx/>
              <a:buSzPct val="100000"/>
              <a:buFont typeface="Arial" panose="020B0604020202020204" pitchFamily="34" charset="0"/>
              <a:buChar char="•"/>
            </a:pPr>
            <a:r>
              <a:rPr lang="en-US" sz="1600" dirty="0"/>
              <a:t>Windows stores all of the information about hardware, applications, users, and system settings in a large database known as the registry. </a:t>
            </a:r>
            <a:endParaRPr lang="en-US" sz="1600" dirty="0"/>
          </a:p>
          <a:p>
            <a:pPr>
              <a:spcBef>
                <a:spcPts val="300"/>
              </a:spcBef>
              <a:spcAft>
                <a:spcPts val="300"/>
              </a:spcAft>
              <a:buClrTx/>
              <a:buSzPct val="100000"/>
              <a:buFont typeface="Arial" panose="020B0604020202020204" pitchFamily="34" charset="0"/>
              <a:buChar char="•"/>
            </a:pPr>
            <a:r>
              <a:rPr lang="en-US" sz="1600" dirty="0"/>
              <a:t>The registry is a hierarchical database where the highest level is known as a hive, below that there are keys, followed by subkeys. </a:t>
            </a:r>
            <a:endParaRPr lang="en-US" sz="1600" dirty="0"/>
          </a:p>
          <a:p>
            <a:pPr>
              <a:spcBef>
                <a:spcPts val="300"/>
              </a:spcBef>
              <a:spcAft>
                <a:spcPts val="300"/>
              </a:spcAft>
              <a:buClrTx/>
              <a:buSzPct val="100000"/>
              <a:buFont typeface="Arial" panose="020B0604020202020204" pitchFamily="34" charset="0"/>
              <a:buChar char="•"/>
            </a:pPr>
            <a:r>
              <a:rPr lang="en-US" sz="1600" dirty="0"/>
              <a:t>There are five registry hives that contain data regarding the configuration and operation of Windows. There are hundreds of keys and subkeys.</a:t>
            </a:r>
            <a:endParaRPr lang="en-US" sz="1600" dirty="0"/>
          </a:p>
          <a:p>
            <a:pPr>
              <a:spcBef>
                <a:spcPts val="300"/>
              </a:spcBef>
              <a:spcAft>
                <a:spcPts val="300"/>
              </a:spcAft>
              <a:buClrTx/>
              <a:buSzPct val="100000"/>
              <a:buFont typeface="Arial" panose="020B0604020202020204" pitchFamily="34" charset="0"/>
              <a:buChar char="•"/>
            </a:pPr>
            <a:r>
              <a:rPr lang="en-US" sz="1600" dirty="0"/>
              <a:t>For security reasons, it is not advisable to log on to Windows using the Administrator account or an account with administrative privileges. </a:t>
            </a:r>
            <a:endParaRPr lang="en-US" sz="1600" dirty="0"/>
          </a:p>
          <a:p>
            <a:pPr>
              <a:spcBef>
                <a:spcPts val="300"/>
              </a:spcBef>
              <a:spcAft>
                <a:spcPts val="300"/>
              </a:spcAft>
              <a:buClrTx/>
              <a:buSzPct val="100000"/>
              <a:buFont typeface="Arial" panose="020B0604020202020204" pitchFamily="34" charset="0"/>
              <a:buChar char="•"/>
            </a:pPr>
            <a:r>
              <a:rPr lang="en-US" sz="1600" dirty="0"/>
              <a:t>Use Windows groups to make administration of users easier. Local users and groups are managed with the </a:t>
            </a:r>
            <a:r>
              <a:rPr lang="en-US" sz="1600" dirty="0" err="1"/>
              <a:t>lusrmgr.msc</a:t>
            </a:r>
            <a:r>
              <a:rPr lang="en-US" sz="1600" dirty="0"/>
              <a:t> control panel applet.</a:t>
            </a:r>
            <a:endParaRPr lang="en-US" sz="1600" dirty="0"/>
          </a:p>
          <a:p>
            <a:pPr>
              <a:spcBef>
                <a:spcPts val="300"/>
              </a:spcBef>
              <a:spcAft>
                <a:spcPts val="300"/>
              </a:spcAft>
              <a:buClrTx/>
              <a:buFont typeface="Arial" panose="020B0604020202020204" pitchFamily="34" charset="0"/>
              <a:buChar char="•"/>
            </a:pPr>
            <a:r>
              <a:rPr lang="en-US" sz="1600" dirty="0"/>
              <a:t>You can use the CLI or the Windows PowerShell to execute commands. PowerShell can be used to create scripts to automate tasks that the regular CLI is unable to automate. </a:t>
            </a:r>
            <a:endParaRPr lang="en-US" sz="1600" dirty="0"/>
          </a:p>
          <a:p>
            <a:pPr>
              <a:spcBef>
                <a:spcPts val="300"/>
              </a:spcBef>
              <a:spcAft>
                <a:spcPts val="300"/>
              </a:spcAft>
              <a:buClrTx/>
              <a:buFont typeface="Arial" panose="020B0604020202020204" pitchFamily="34" charset="0"/>
              <a:buChar char="•"/>
            </a:pPr>
            <a:r>
              <a:rPr lang="en-US" sz="1600" dirty="0"/>
              <a:t>Windows Management Instrumentation (WMI) is used to manage remote computers.</a:t>
            </a:r>
            <a:endParaRPr lang="en-US" sz="1600" dirty="0"/>
          </a:p>
          <a:p>
            <a:pPr>
              <a:spcBef>
                <a:spcPts val="300"/>
              </a:spcBef>
              <a:spcAft>
                <a:spcPts val="300"/>
              </a:spcAft>
              <a:buClrTx/>
              <a:buSzPct val="100000"/>
              <a:buFont typeface="Arial" panose="020B0604020202020204" pitchFamily="34" charset="0"/>
              <a:buChar char="•"/>
            </a:pPr>
            <a:endParaRPr lang="en-US" sz="1600" dirty="0"/>
          </a:p>
          <a:p>
            <a:pPr>
              <a:spcBef>
                <a:spcPts val="300"/>
              </a:spcBef>
              <a:spcAft>
                <a:spcPts val="300"/>
              </a:spcAft>
              <a:buClrTx/>
              <a:buFont typeface="Arial" panose="020B0604020202020204" pitchFamily="34" charset="0"/>
              <a:buChar char="•"/>
            </a:pPr>
            <a:endParaRPr lang="en-US" sz="1600" b="1" dirty="0"/>
          </a:p>
        </p:txBody>
      </p:sp>
    </p:spTree>
    <p:custDataLst>
      <p:tags r:id="rId1"/>
    </p:custData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 y="0"/>
            <a:ext cx="9144000" cy="873457"/>
          </a:xfrm>
        </p:spPr>
        <p:txBody>
          <a:bodyPr/>
          <a:lstStyle/>
          <a:p>
            <a:pPr marL="95250"/>
            <a:r>
              <a:rPr lang="en-US" sz="1600" dirty="0"/>
              <a:t>The Windows Operating System Summary </a:t>
            </a:r>
            <a:br>
              <a:rPr lang="en-US" altLang="en-US" dirty="0"/>
            </a:br>
            <a:r>
              <a:rPr lang="en-US" dirty="0"/>
              <a:t>What Did I Learn in this Module? (Contd.)</a:t>
            </a:r>
            <a:endParaRPr lang="en-US" dirty="0"/>
          </a:p>
        </p:txBody>
      </p:sp>
      <p:sp>
        <p:nvSpPr>
          <p:cNvPr id="4" name="Content Placeholder 3"/>
          <p:cNvSpPr>
            <a:spLocks noGrp="1"/>
          </p:cNvSpPr>
          <p:nvPr>
            <p:ph idx="1"/>
          </p:nvPr>
        </p:nvSpPr>
        <p:spPr>
          <a:xfrm>
            <a:off x="145357" y="873457"/>
            <a:ext cx="8853286" cy="3833750"/>
          </a:xfrm>
        </p:spPr>
        <p:txBody>
          <a:bodyPr/>
          <a:lstStyle/>
          <a:p>
            <a:pPr>
              <a:spcBef>
                <a:spcPts val="300"/>
              </a:spcBef>
              <a:spcAft>
                <a:spcPts val="300"/>
              </a:spcAft>
              <a:buClrTx/>
              <a:buFont typeface="Arial" panose="020B0604020202020204" pitchFamily="34" charset="0"/>
              <a:buChar char="•"/>
            </a:pPr>
            <a:r>
              <a:rPr lang="en-US" sz="1600" dirty="0"/>
              <a:t>The </a:t>
            </a:r>
            <a:r>
              <a:rPr lang="en-US" sz="1600" b="1" dirty="0"/>
              <a:t>net</a:t>
            </a:r>
            <a:r>
              <a:rPr lang="en-US" sz="1600" dirty="0"/>
              <a:t> command can be combined with switches to focus on specific output. </a:t>
            </a:r>
            <a:endParaRPr lang="en-US" sz="1600" dirty="0"/>
          </a:p>
          <a:p>
            <a:pPr>
              <a:spcBef>
                <a:spcPts val="300"/>
              </a:spcBef>
              <a:spcAft>
                <a:spcPts val="300"/>
              </a:spcAft>
              <a:buClrTx/>
              <a:buFont typeface="Arial" panose="020B0604020202020204" pitchFamily="34" charset="0"/>
              <a:buChar char="•"/>
            </a:pPr>
            <a:r>
              <a:rPr lang="en-US" sz="1600" dirty="0"/>
              <a:t>Task Manager provides a lot of information about what is running, and the general performance of the computer. The Resource Monitor provides more detailed information about resource usage. </a:t>
            </a:r>
            <a:endParaRPr lang="en-US" sz="1600" dirty="0"/>
          </a:p>
          <a:p>
            <a:pPr>
              <a:spcBef>
                <a:spcPts val="300"/>
              </a:spcBef>
              <a:spcAft>
                <a:spcPts val="300"/>
              </a:spcAft>
              <a:buClrTx/>
              <a:buFont typeface="Arial" panose="020B0604020202020204" pitchFamily="34" charset="0"/>
              <a:buChar char="•"/>
            </a:pPr>
            <a:r>
              <a:rPr lang="en-US" sz="1600" dirty="0"/>
              <a:t>The Server Message Block (SMB) protocol is used to share network resources such as files on remote hosts. </a:t>
            </a:r>
            <a:endParaRPr lang="en-US" sz="1600" dirty="0"/>
          </a:p>
          <a:p>
            <a:pPr>
              <a:spcBef>
                <a:spcPts val="300"/>
              </a:spcBef>
              <a:spcAft>
                <a:spcPts val="300"/>
              </a:spcAft>
              <a:buClrTx/>
              <a:buFont typeface="Arial" panose="020B0604020202020204" pitchFamily="34" charset="0"/>
              <a:buChar char="•"/>
            </a:pPr>
            <a:r>
              <a:rPr lang="en-US" sz="1600" dirty="0"/>
              <a:t>The Windows </a:t>
            </a:r>
            <a:r>
              <a:rPr lang="en-US" sz="1600" b="1" dirty="0"/>
              <a:t>netstat</a:t>
            </a:r>
            <a:r>
              <a:rPr lang="en-US" sz="1600" dirty="0"/>
              <a:t> command displays all open communication ports on a computer and can also display the software processes that are associated with the ports.</a:t>
            </a:r>
            <a:endParaRPr lang="en-US" sz="1600" dirty="0"/>
          </a:p>
          <a:p>
            <a:pPr>
              <a:spcBef>
                <a:spcPts val="300"/>
              </a:spcBef>
              <a:spcAft>
                <a:spcPts val="300"/>
              </a:spcAft>
              <a:buClrTx/>
              <a:buFont typeface="Arial" panose="020B0604020202020204" pitchFamily="34" charset="0"/>
              <a:buChar char="•"/>
            </a:pPr>
            <a:r>
              <a:rPr lang="en-US" sz="1600" dirty="0"/>
              <a:t>Windows Event Viewer provides access to numerous logged events regarding the operation of a computer. </a:t>
            </a:r>
            <a:endParaRPr lang="en-US" sz="1600" dirty="0"/>
          </a:p>
          <a:p>
            <a:pPr>
              <a:spcBef>
                <a:spcPts val="300"/>
              </a:spcBef>
              <a:spcAft>
                <a:spcPts val="300"/>
              </a:spcAft>
              <a:buClrTx/>
              <a:buFont typeface="Arial" panose="020B0604020202020204" pitchFamily="34" charset="0"/>
              <a:buChar char="•"/>
            </a:pPr>
            <a:r>
              <a:rPr lang="en-US" sz="1600" dirty="0"/>
              <a:t>It is very important to keep Windows up to date to guard against new security threats. </a:t>
            </a:r>
            <a:endParaRPr lang="en-US" sz="1600" dirty="0"/>
          </a:p>
          <a:p>
            <a:pPr>
              <a:spcBef>
                <a:spcPts val="300"/>
              </a:spcBef>
              <a:spcAft>
                <a:spcPts val="300"/>
              </a:spcAft>
              <a:buClrTx/>
              <a:buFont typeface="Arial" panose="020B0604020202020204" pitchFamily="34" charset="0"/>
              <a:buChar char="•"/>
            </a:pPr>
            <a:r>
              <a:rPr lang="en-US" sz="1600" dirty="0"/>
              <a:t>Windows should be configured to automatically download and install updates as they become available.</a:t>
            </a:r>
            <a:endParaRPr lang="en-US" sz="1600" b="1" dirty="0"/>
          </a:p>
        </p:txBody>
      </p:sp>
    </p:spTree>
    <p:custDataLst>
      <p:tags r:id="rId1"/>
    </p:custData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Title 2"/>
          <p:cNvSpPr>
            <a:spLocks noGrp="1" noChangeArrowheads="1"/>
          </p:cNvSpPr>
          <p:nvPr>
            <p:ph type="title"/>
          </p:nvPr>
        </p:nvSpPr>
        <p:spPr/>
        <p:txBody>
          <a:bodyPr/>
          <a:lstStyle/>
          <a:p>
            <a:pPr eaLnBrk="1" hangingPunct="1"/>
            <a:r>
              <a:rPr lang="en-US" sz="1400" dirty="0">
                <a:latin typeface="Arial" panose="020B0604020202020204" pitchFamily="34" charset="0"/>
              </a:rPr>
              <a:t>Module 3</a:t>
            </a:r>
            <a:br>
              <a:rPr lang="en-US" dirty="0">
                <a:latin typeface="Arial" panose="020B0604020202020204" pitchFamily="34" charset="0"/>
              </a:rPr>
            </a:br>
            <a:r>
              <a:rPr lang="en-US" dirty="0">
                <a:latin typeface="Arial" panose="020B0604020202020204" pitchFamily="34" charset="0"/>
              </a:rPr>
              <a:t>New Terms and Commands</a:t>
            </a:r>
            <a:endParaRPr lang="en-US" dirty="0">
              <a:latin typeface="Arial" panose="020B0604020202020204" pitchFamily="34" charset="0"/>
            </a:endParaRPr>
          </a:p>
        </p:txBody>
      </p:sp>
      <p:graphicFrame>
        <p:nvGraphicFramePr>
          <p:cNvPr id="3" name="Content Placeholder 2"/>
          <p:cNvGraphicFramePr>
            <a:graphicFrameLocks noGrp="1"/>
          </p:cNvGraphicFramePr>
          <p:nvPr>
            <p:ph idx="1"/>
          </p:nvPr>
        </p:nvGraphicFramePr>
        <p:xfrm>
          <a:off x="297911" y="870458"/>
          <a:ext cx="8586598" cy="3092914"/>
        </p:xfrm>
        <a:graphic>
          <a:graphicData uri="http://schemas.openxmlformats.org/drawingml/2006/table">
            <a:tbl>
              <a:tblPr firstRow="1" bandRow="1">
                <a:tableStyleId>{F5AB1C69-6EDB-4FF4-983F-18BD219EF322}</a:tableStyleId>
              </a:tblPr>
              <a:tblGrid>
                <a:gridCol w="2988986"/>
                <a:gridCol w="2718487"/>
                <a:gridCol w="2879125"/>
              </a:tblGrid>
              <a:tr h="3092914">
                <a:tc>
                  <a:txBody>
                    <a:bodyPr/>
                    <a:lstStyle/>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Alternative Data Stream (ADS)</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Basic Input-Output System (BIOS)</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Boot Configuration Database (BCD)</a:t>
                      </a:r>
                      <a:endParaRPr lang="en-US" sz="1400" b="0" dirty="0">
                        <a:solidFill>
                          <a:srgbClr val="000000"/>
                        </a:solidFill>
                      </a:endParaRPr>
                    </a:p>
                    <a:p>
                      <a:pPr marL="285750" marR="0" lvl="0" indent="-285750" algn="l" defTabSz="685800" rtl="0" eaLnBrk="1" fontAlgn="auto" latinLnBrk="0" hangingPunct="1">
                        <a:lnSpc>
                          <a:spcPct val="120000"/>
                        </a:lnSpc>
                        <a:spcBef>
                          <a:spcPts val="0"/>
                        </a:spcBef>
                        <a:spcAft>
                          <a:spcPts val="0"/>
                        </a:spcAft>
                        <a:buClrTx/>
                        <a:buSzPct val="100000"/>
                        <a:buFont typeface="Arial" panose="020B0604020202020204" pitchFamily="34" charset="0"/>
                        <a:buChar char="•"/>
                        <a:defRPr/>
                      </a:pPr>
                      <a:r>
                        <a:rPr lang="en-US" sz="1400" b="0" dirty="0">
                          <a:solidFill>
                            <a:srgbClr val="000000"/>
                          </a:solidFill>
                        </a:rPr>
                        <a:t>Domain controller (DC)</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Extended FAT (</a:t>
                      </a:r>
                      <a:r>
                        <a:rPr lang="en-US" sz="1400" b="0" dirty="0" err="1">
                          <a:solidFill>
                            <a:srgbClr val="000000"/>
                          </a:solidFill>
                        </a:rPr>
                        <a:t>exFAT</a:t>
                      </a:r>
                      <a:r>
                        <a:rPr lang="en-US" sz="1400" b="0" dirty="0">
                          <a:solidFill>
                            <a:srgbClr val="000000"/>
                          </a:solidFill>
                        </a:rPr>
                        <a:t>) </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Extended File System (EXT) </a:t>
                      </a:r>
                      <a:endParaRPr lang="en-US" sz="1400" b="0" dirty="0">
                        <a:solidFill>
                          <a:srgbClr val="000000"/>
                        </a:solidFill>
                      </a:endParaRPr>
                    </a:p>
                    <a:p>
                      <a:pPr marL="285750" marR="0" lvl="0" indent="-285750" algn="l" defTabSz="685800" rtl="0" eaLnBrk="1" fontAlgn="auto" latinLnBrk="0" hangingPunct="1">
                        <a:lnSpc>
                          <a:spcPct val="120000"/>
                        </a:lnSpc>
                        <a:spcBef>
                          <a:spcPts val="0"/>
                        </a:spcBef>
                        <a:spcAft>
                          <a:spcPts val="0"/>
                        </a:spcAft>
                        <a:buClrTx/>
                        <a:buSzPct val="100000"/>
                        <a:buFont typeface="Arial" panose="020B0604020202020204" pitchFamily="34" charset="0"/>
                        <a:buChar char="•"/>
                        <a:defRPr/>
                      </a:pPr>
                      <a:r>
                        <a:rPr lang="en-US" sz="1400" b="0" dirty="0">
                          <a:solidFill>
                            <a:srgbClr val="000000"/>
                          </a:solidFill>
                        </a:rPr>
                        <a:t>Unified Extended Firmware Interface (UEFI)</a:t>
                      </a:r>
                      <a:endParaRPr lang="en-US" sz="1400" b="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400" b="0" dirty="0">
                          <a:solidFill>
                            <a:srgbClr val="000000"/>
                          </a:solidFill>
                        </a:rPr>
                        <a:t>netstat, nslookup</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New Technology File System (NTFS) </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Partition Boot Sector</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Registry</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Resource Monitor</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Server Message Block (SMB)</a:t>
                      </a:r>
                      <a:endParaRPr lang="en-US" sz="1400" b="0" dirty="0">
                        <a:solidFill>
                          <a:srgbClr val="000000"/>
                        </a:solidFill>
                      </a:endParaRPr>
                    </a:p>
                    <a:p>
                      <a:pPr marL="285750" marR="0" lvl="0" indent="-285750" algn="l" defTabSz="685800" rtl="0" eaLnBrk="1" fontAlgn="auto" latinLnBrk="0" hangingPunct="1">
                        <a:lnSpc>
                          <a:spcPct val="120000"/>
                        </a:lnSpc>
                        <a:spcBef>
                          <a:spcPts val="0"/>
                        </a:spcBef>
                        <a:spcAft>
                          <a:spcPts val="0"/>
                        </a:spcAft>
                        <a:buClrTx/>
                        <a:buSzPct val="100000"/>
                        <a:buFont typeface="Arial" panose="020B0604020202020204" pitchFamily="34" charset="0"/>
                        <a:buChar char="•"/>
                        <a:defRPr/>
                      </a:pPr>
                      <a:r>
                        <a:rPr lang="en-US" sz="1400" b="0" dirty="0">
                          <a:solidFill>
                            <a:srgbClr val="000000"/>
                          </a:solidFill>
                        </a:rPr>
                        <a:t>Session Manager Subsystem (SMSS)</a:t>
                      </a:r>
                      <a:endParaRPr lang="en-US" sz="1400" b="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Hardware abstraction layer (HAL)</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Hierarchical File System Plus (HFS+) </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Kernel Mode Code Signing (KMCS)</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Master boot record (MBR)</a:t>
                      </a:r>
                      <a:endParaRPr lang="en-US" sz="1400" b="0" dirty="0">
                        <a:solidFill>
                          <a:srgbClr val="000000"/>
                        </a:solidFill>
                      </a:endParaRPr>
                    </a:p>
                    <a:p>
                      <a:pPr marL="285750" indent="-285750">
                        <a:lnSpc>
                          <a:spcPct val="120000"/>
                        </a:lnSpc>
                        <a:spcBef>
                          <a:spcPts val="0"/>
                        </a:spcBef>
                        <a:spcAft>
                          <a:spcPts val="0"/>
                        </a:spcAft>
                        <a:buClrTx/>
                        <a:buSzPct val="100000"/>
                        <a:buFont typeface="Arial" panose="020B0604020202020204" pitchFamily="34" charset="0"/>
                        <a:buChar char="•"/>
                      </a:pPr>
                      <a:r>
                        <a:rPr lang="en-US" sz="1400" b="0" dirty="0">
                          <a:solidFill>
                            <a:srgbClr val="000000"/>
                          </a:solidFill>
                        </a:rPr>
                        <a:t>Master File Table (MFT)</a:t>
                      </a:r>
                      <a:endParaRPr lang="en-US" sz="1400" b="0" dirty="0">
                        <a:solidFill>
                          <a:srgbClr val="000000"/>
                        </a:solidFill>
                      </a:endParaRPr>
                    </a:p>
                    <a:p>
                      <a:pPr marL="285750" marR="0" lvl="0" indent="-285750" algn="l" defTabSz="685800" rtl="0" eaLnBrk="1" fontAlgn="auto" latinLnBrk="0" hangingPunct="1">
                        <a:lnSpc>
                          <a:spcPct val="100000"/>
                        </a:lnSpc>
                        <a:spcBef>
                          <a:spcPts val="200"/>
                        </a:spcBef>
                        <a:spcAft>
                          <a:spcPts val="200"/>
                        </a:spcAft>
                        <a:buClrTx/>
                        <a:buSzTx/>
                        <a:buFont typeface="Arial" panose="020B0604020202020204" pitchFamily="34" charset="0"/>
                        <a:buChar char="•"/>
                        <a:defRPr/>
                      </a:pPr>
                      <a:r>
                        <a:rPr lang="en-US" sz="1400" b="0" dirty="0">
                          <a:solidFill>
                            <a:srgbClr val="000000"/>
                          </a:solidFill>
                        </a:rPr>
                        <a:t>Windows Management Instrumentation (WMI)</a:t>
                      </a:r>
                      <a:endParaRPr lang="en-US" sz="1400" b="0" dirty="0">
                        <a:solidFill>
                          <a:srgbClr val="000000"/>
                        </a:solidFill>
                      </a:endParaRPr>
                    </a:p>
                    <a:p>
                      <a:pPr marL="0" indent="0" algn="l" defTabSz="685800" rtl="0" eaLnBrk="1" latinLnBrk="0" hangingPunct="1">
                        <a:spcBef>
                          <a:spcPts val="200"/>
                        </a:spcBef>
                        <a:spcAft>
                          <a:spcPts val="200"/>
                        </a:spcAft>
                        <a:buFont typeface="Arial" panose="020B0604020202020204" pitchFamily="34" charset="0"/>
                        <a:buNone/>
                      </a:pPr>
                      <a:endParaRPr lang="en-US" sz="1400" b="0" kern="1200" dirty="0">
                        <a:solidFill>
                          <a:srgbClr val="000000"/>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1600" dirty="0"/>
              <a:t>The Windows Operating System</a:t>
            </a:r>
            <a:br>
              <a:rPr lang="en-US" altLang="en-US" dirty="0"/>
            </a:br>
            <a:r>
              <a:rPr lang="en-US" dirty="0"/>
              <a:t>Windows GUI</a:t>
            </a:r>
            <a:endParaRPr lang="en-US" dirty="0"/>
          </a:p>
        </p:txBody>
      </p:sp>
      <p:sp>
        <p:nvSpPr>
          <p:cNvPr id="9" name="Content Placeholder 8"/>
          <p:cNvSpPr>
            <a:spLocks noGrp="1"/>
          </p:cNvSpPr>
          <p:nvPr>
            <p:ph idx="1"/>
          </p:nvPr>
        </p:nvSpPr>
        <p:spPr>
          <a:xfrm>
            <a:off x="0" y="720700"/>
            <a:ext cx="8894427" cy="326471"/>
          </a:xfrm>
        </p:spPr>
        <p:txBody>
          <a:bodyPr/>
          <a:lstStyle/>
          <a:p>
            <a:pPr>
              <a:buClrTx/>
              <a:buSzPct val="100000"/>
              <a:buFont typeface="Arial" panose="020B0604020202020204" pitchFamily="34" charset="0"/>
              <a:buChar char="•"/>
            </a:pPr>
            <a:r>
              <a:rPr lang="en-US" sz="1600" dirty="0"/>
              <a:t>Windows has a graphical user interface (GUI) for users to work with data files and software. </a:t>
            </a:r>
            <a:endParaRPr lang="en-US" sz="1600" dirty="0"/>
          </a:p>
          <a:p>
            <a:pPr>
              <a:buFont typeface="Arial" panose="020B0604020202020204" pitchFamily="34" charset="0"/>
              <a:buChar char="•"/>
            </a:pPr>
            <a:endParaRPr lang="en-US" sz="1600" dirty="0"/>
          </a:p>
        </p:txBody>
      </p:sp>
      <p:sp>
        <p:nvSpPr>
          <p:cNvPr id="3" name="Content Placeholder 3"/>
          <p:cNvSpPr/>
          <p:nvPr/>
        </p:nvSpPr>
        <p:spPr>
          <a:xfrm>
            <a:off x="0" y="1068639"/>
            <a:ext cx="3892062" cy="3785652"/>
          </a:xfrm>
          <a:prstGeom prst="rect">
            <a:avLst/>
          </a:prstGeom>
        </p:spPr>
        <p:txBody>
          <a:bodyPr wrap="square">
            <a:spAutoFit/>
          </a:bodyPr>
          <a:lstStyle/>
          <a:p>
            <a:pPr marL="215900" indent="-215900">
              <a:buClrTx/>
              <a:buSzPct val="100000"/>
              <a:buFont typeface="Arial" panose="020B0604020202020204" pitchFamily="34" charset="0"/>
              <a:buChar char="•"/>
            </a:pPr>
            <a:r>
              <a:rPr lang="en-US" sz="1600" dirty="0">
                <a:solidFill>
                  <a:srgbClr val="000000"/>
                </a:solidFill>
              </a:rPr>
              <a:t>The GUI has a main area that is known as the Desktop. The Desktop can be customized with various colors and background images. </a:t>
            </a:r>
            <a:endParaRPr lang="en-US" sz="1600" dirty="0">
              <a:solidFill>
                <a:srgbClr val="000000"/>
              </a:solidFill>
            </a:endParaRPr>
          </a:p>
          <a:p>
            <a:pPr marL="215900" indent="-215900">
              <a:buClrTx/>
              <a:buSzPct val="100000"/>
              <a:buFont typeface="Arial" panose="020B0604020202020204" pitchFamily="34" charset="0"/>
              <a:buChar char="•"/>
            </a:pPr>
            <a:r>
              <a:rPr lang="en-US" sz="1600" dirty="0">
                <a:solidFill>
                  <a:srgbClr val="000000"/>
                </a:solidFill>
              </a:rPr>
              <a:t>Windows supports multiple users, so each user can customize the Desktop. </a:t>
            </a:r>
            <a:endParaRPr lang="en-US" sz="1600" dirty="0">
              <a:solidFill>
                <a:srgbClr val="000000"/>
              </a:solidFill>
            </a:endParaRPr>
          </a:p>
          <a:p>
            <a:pPr marL="215900" indent="-215900">
              <a:buClrTx/>
              <a:buSzPct val="100000"/>
              <a:buFont typeface="Arial" panose="020B0604020202020204" pitchFamily="34" charset="0"/>
              <a:buChar char="•"/>
            </a:pPr>
            <a:r>
              <a:rPr lang="en-US" sz="1600" dirty="0">
                <a:solidFill>
                  <a:srgbClr val="000000"/>
                </a:solidFill>
              </a:rPr>
              <a:t>The Desktop can store files, folders, shortcuts to locations and programs, and applications.</a:t>
            </a:r>
            <a:endParaRPr lang="en-US" sz="1600" dirty="0">
              <a:solidFill>
                <a:srgbClr val="000000"/>
              </a:solidFill>
            </a:endParaRPr>
          </a:p>
          <a:p>
            <a:pPr marL="215900" indent="-215900">
              <a:buClrTx/>
              <a:buSzPct val="100000"/>
              <a:buFont typeface="Arial" panose="020B0604020202020204" pitchFamily="34" charset="0"/>
              <a:buChar char="•"/>
            </a:pPr>
            <a:r>
              <a:rPr lang="en-US" sz="1600" dirty="0">
                <a:solidFill>
                  <a:srgbClr val="000000"/>
                </a:solidFill>
              </a:rPr>
              <a:t>The Desktop also has a recycle bin icon, where files are stored when the user deletes them. Files can be restored from the recycle bin or the recycle bin can be emptied of files, which truly deletes them. 	</a:t>
            </a:r>
            <a:endParaRPr lang="en-US" sz="1600" dirty="0">
              <a:solidFill>
                <a:srgbClr val="000000"/>
              </a:solidFill>
            </a:endParaRPr>
          </a:p>
        </p:txBody>
      </p:sp>
      <p:pic>
        <p:nvPicPr>
          <p:cNvPr id="2" name="Picture 1"/>
          <p:cNvPicPr>
            <a:picLocks noChangeAspect="1"/>
          </p:cNvPicPr>
          <p:nvPr/>
        </p:nvPicPr>
        <p:blipFill>
          <a:blip r:embed="rId1"/>
          <a:stretch>
            <a:fillRect/>
          </a:stretch>
        </p:blipFill>
        <p:spPr>
          <a:xfrm>
            <a:off x="3892062" y="1068639"/>
            <a:ext cx="5045070" cy="3600000"/>
          </a:xfrm>
          <a:prstGeom prst="rect">
            <a:avLst/>
          </a:prstGeom>
          <a:ln w="3175">
            <a:solidFill>
              <a:schemeClr val="tx1"/>
            </a:solidFill>
          </a:ln>
        </p:spPr>
      </p:pic>
    </p:spTree>
    <p:custDataLst>
      <p:tags r:id="rId2"/>
    </p:custDataLst>
  </p:cSld>
  <p:clrMapOvr>
    <a:masterClrMapping/>
  </p:clrMapOvr>
  <p:transition spd="slow">
    <p:wipe/>
  </p:transition>
</p:sld>
</file>

<file path=ppt/tags/tag1.xml><?xml version="1.0" encoding="utf-8"?>
<p:tagLst xmlns:p="http://schemas.openxmlformats.org/presentationml/2006/main">
  <p:tag name="ARTICULATE_SLIDE_THUMBNAIL_REFRESH" val="1"/>
</p:tagLst>
</file>

<file path=ppt/tags/tag10.xml><?xml version="1.0" encoding="utf-8"?>
<p:tagLst xmlns:p="http://schemas.openxmlformats.org/presentationml/2006/main">
  <p:tag name="ARTICULATE_SLIDE_THUMBNAIL_REFRESH" val="1"/>
</p:tagLst>
</file>

<file path=ppt/tags/tag11.xml><?xml version="1.0" encoding="utf-8"?>
<p:tagLst xmlns:p="http://schemas.openxmlformats.org/presentationml/2006/main">
  <p:tag name="ARTICULATE_SLIDE_THUMBNAIL_REFRESH" val="1"/>
</p:tagLst>
</file>

<file path=ppt/tags/tag12.xml><?xml version="1.0" encoding="utf-8"?>
<p:tagLst xmlns:p="http://schemas.openxmlformats.org/presentationml/2006/main">
  <p:tag name="ARTICULATE_SLIDE_THUMBNAIL_REFRESH" val="1"/>
</p:tagLst>
</file>

<file path=ppt/tags/tag13.xml><?xml version="1.0" encoding="utf-8"?>
<p:tagLst xmlns:p="http://schemas.openxmlformats.org/presentationml/2006/main">
  <p:tag name="ARTICULATE_SLIDE_THUMBNAIL_REFRESH" val="1"/>
</p:tagLst>
</file>

<file path=ppt/tags/tag14.xml><?xml version="1.0" encoding="utf-8"?>
<p:tagLst xmlns:p="http://schemas.openxmlformats.org/presentationml/2006/main">
  <p:tag name="ARTICULATE_SLIDE_THUMBNAIL_REFRESH" val="1"/>
</p:tagLst>
</file>

<file path=ppt/tags/tag15.xml><?xml version="1.0" encoding="utf-8"?>
<p:tagLst xmlns:p="http://schemas.openxmlformats.org/presentationml/2006/main">
  <p:tag name="ARTICULATE_SLIDE_THUMBNAIL_REFRESH" val="1"/>
</p:tagLst>
</file>

<file path=ppt/tags/tag16.xml><?xml version="1.0" encoding="utf-8"?>
<p:tagLst xmlns:p="http://schemas.openxmlformats.org/presentationml/2006/main">
  <p:tag name="ARTICULATE_SLIDE_THUMBNAIL_REFRESH" val="1"/>
</p:tagLst>
</file>

<file path=ppt/tags/tag17.xml><?xml version="1.0" encoding="utf-8"?>
<p:tagLst xmlns:p="http://schemas.openxmlformats.org/presentationml/2006/main">
  <p:tag name="ARTICULATE_SLIDE_THUMBNAIL_REFRESH" val="1"/>
</p:tagLst>
</file>

<file path=ppt/tags/tag18.xml><?xml version="1.0" encoding="utf-8"?>
<p:tagLst xmlns:p="http://schemas.openxmlformats.org/presentationml/2006/main">
  <p:tag name="ARTICULATE_SLIDE_THUMBNAIL_REFRESH" val="1"/>
</p:tagLst>
</file>

<file path=ppt/tags/tag19.xml><?xml version="1.0" encoding="utf-8"?>
<p:tagLst xmlns:p="http://schemas.openxmlformats.org/presentationml/2006/main">
  <p:tag name="ARTICULATE_SLIDE_THUMBNAIL_REFRESH" val="1"/>
</p:tagLst>
</file>

<file path=ppt/tags/tag2.xml><?xml version="1.0" encoding="utf-8"?>
<p:tagLst xmlns:p="http://schemas.openxmlformats.org/presentationml/2006/main">
  <p:tag name="ARTICULATE_SLIDE_THUMBNAIL_REFRESH" val="1"/>
</p:tagLst>
</file>

<file path=ppt/tags/tag20.xml><?xml version="1.0" encoding="utf-8"?>
<p:tagLst xmlns:p="http://schemas.openxmlformats.org/presentationml/2006/main">
  <p:tag name="ARTICULATE_SLIDE_THUMBNAIL_REFRESH" val="1"/>
</p:tagLst>
</file>

<file path=ppt/tags/tag21.xml><?xml version="1.0" encoding="utf-8"?>
<p:tagLst xmlns:p="http://schemas.openxmlformats.org/presentationml/2006/main">
  <p:tag name="ARTICULATE_SLIDE_THUMBNAIL_REFRESH" val="1"/>
</p:tagLst>
</file>

<file path=ppt/tags/tag22.xml><?xml version="1.0" encoding="utf-8"?>
<p:tagLst xmlns:p="http://schemas.openxmlformats.org/presentationml/2006/main">
  <p:tag name="ARTICULATE_SLIDE_THUMBNAIL_REFRESH" val="1"/>
</p:tagLst>
</file>

<file path=ppt/tags/tag23.xml><?xml version="1.0" encoding="utf-8"?>
<p:tagLst xmlns:p="http://schemas.openxmlformats.org/presentationml/2006/main">
  <p:tag name="ARTICULATE_SLIDE_THUMBNAIL_REFRESH" val="1"/>
</p:tagLst>
</file>

<file path=ppt/tags/tag24.xml><?xml version="1.0" encoding="utf-8"?>
<p:tagLst xmlns:p="http://schemas.openxmlformats.org/presentationml/2006/main">
  <p:tag name="ARTICULATE_SLIDE_THUMBNAIL_REFRESH" val="1"/>
</p:tagLst>
</file>

<file path=ppt/tags/tag25.xml><?xml version="1.0" encoding="utf-8"?>
<p:tagLst xmlns:p="http://schemas.openxmlformats.org/presentationml/2006/main">
  <p:tag name="ARTICULATE_SLIDE_THUMBNAIL_REFRESH" val="1"/>
</p:tagLst>
</file>

<file path=ppt/tags/tag26.xml><?xml version="1.0" encoding="utf-8"?>
<p:tagLst xmlns:p="http://schemas.openxmlformats.org/presentationml/2006/main">
  <p:tag name="ARTICULATE_SLIDE_THUMBNAIL_REFRESH" val="1"/>
</p:tagLst>
</file>

<file path=ppt/tags/tag27.xml><?xml version="1.0" encoding="utf-8"?>
<p:tagLst xmlns:p="http://schemas.openxmlformats.org/presentationml/2006/main">
  <p:tag name="ARTICULATE_SLIDE_THUMBNAIL_REFRESH" val="1"/>
</p:tagLst>
</file>

<file path=ppt/tags/tag28.xml><?xml version="1.0" encoding="utf-8"?>
<p:tagLst xmlns:p="http://schemas.openxmlformats.org/presentationml/2006/main">
  <p:tag name="ARTICULATE_SLIDE_THUMBNAIL_REFRESH" val="1"/>
</p:tagLst>
</file>

<file path=ppt/tags/tag29.xml><?xml version="1.0" encoding="utf-8"?>
<p:tagLst xmlns:p="http://schemas.openxmlformats.org/presentationml/2006/main">
  <p:tag name="ARTICULATE_SLIDE_THUMBNAIL_REFRESH" val="1"/>
</p:tagLst>
</file>

<file path=ppt/tags/tag3.xml><?xml version="1.0" encoding="utf-8"?>
<p:tagLst xmlns:p="http://schemas.openxmlformats.org/presentationml/2006/main">
  <p:tag name="ARTICULATE_SLIDE_THUMBNAIL_REFRESH" val="1"/>
</p:tagLst>
</file>

<file path=ppt/tags/tag30.xml><?xml version="1.0" encoding="utf-8"?>
<p:tagLst xmlns:p="http://schemas.openxmlformats.org/presentationml/2006/main">
  <p:tag name="ARTICULATE_SLIDE_THUMBNAIL_REFRESH" val="1"/>
</p:tagLst>
</file>

<file path=ppt/tags/tag31.xml><?xml version="1.0" encoding="utf-8"?>
<p:tagLst xmlns:p="http://schemas.openxmlformats.org/presentationml/2006/main">
  <p:tag name="ARTICULATE_SLIDE_THUMBNAIL_REFRESH" val="1"/>
</p:tagLst>
</file>

<file path=ppt/tags/tag32.xml><?xml version="1.0" encoding="utf-8"?>
<p:tagLst xmlns:p="http://schemas.openxmlformats.org/presentationml/2006/main">
  <p:tag name="ARTICULATE_SLIDE_THUMBNAIL_REFRESH" val="1"/>
</p:tagLst>
</file>

<file path=ppt/tags/tag33.xml><?xml version="1.0" encoding="utf-8"?>
<p:tagLst xmlns:p="http://schemas.openxmlformats.org/presentationml/2006/main">
  <p:tag name="ARTICULATE_SLIDE_THUMBNAIL_REFRESH" val="1"/>
</p:tagLst>
</file>

<file path=ppt/tags/tag34.xml><?xml version="1.0" encoding="utf-8"?>
<p:tagLst xmlns:p="http://schemas.openxmlformats.org/presentationml/2006/main">
  <p:tag name="ARTICULATE_SLIDE_THUMBNAIL_REFRESH" val="1"/>
</p:tagLst>
</file>

<file path=ppt/tags/tag35.xml><?xml version="1.0" encoding="utf-8"?>
<p:tagLst xmlns:p="http://schemas.openxmlformats.org/presentationml/2006/main">
  <p:tag name="ARTICULATE_SLIDE_THUMBNAIL_REFRESH" val="1"/>
</p:tagLst>
</file>

<file path=ppt/tags/tag36.xml><?xml version="1.0" encoding="utf-8"?>
<p:tagLst xmlns:p="http://schemas.openxmlformats.org/presentationml/2006/main">
  <p:tag name="ARTICULATE_SLIDE_THUMBNAIL_REFRESH" val="1"/>
</p:tagLst>
</file>

<file path=ppt/tags/tag37.xml><?xml version="1.0" encoding="utf-8"?>
<p:tagLst xmlns:p="http://schemas.openxmlformats.org/presentationml/2006/main">
  <p:tag name="ARTICULATE_SLIDE_THUMBNAIL_REFRESH" val="1"/>
</p:tagLst>
</file>

<file path=ppt/tags/tag38.xml><?xml version="1.0" encoding="utf-8"?>
<p:tagLst xmlns:p="http://schemas.openxmlformats.org/presentationml/2006/main">
  <p:tag name="ARTICULATE_SLIDE_THUMBNAIL_REFRESH" val="1"/>
</p:tagLst>
</file>

<file path=ppt/tags/tag39.xml><?xml version="1.0" encoding="utf-8"?>
<p:tagLst xmlns:p="http://schemas.openxmlformats.org/presentationml/2006/main">
  <p:tag name="ARTICULATE_SLIDE_THUMBNAIL_REFRESH" val="1"/>
</p:tagLst>
</file>

<file path=ppt/tags/tag4.xml><?xml version="1.0" encoding="utf-8"?>
<p:tagLst xmlns:p="http://schemas.openxmlformats.org/presentationml/2006/main">
  <p:tag name="ARTICULATE_SLIDE_THUMBNAIL_REFRESH" val="1"/>
</p:tagLst>
</file>

<file path=ppt/tags/tag40.xml><?xml version="1.0" encoding="utf-8"?>
<p:tagLst xmlns:p="http://schemas.openxmlformats.org/presentationml/2006/main">
  <p:tag name="ARTICULATE_SLIDE_THUMBNAIL_REFRESH" val="1"/>
</p:tagLst>
</file>

<file path=ppt/tags/tag41.xml><?xml version="1.0" encoding="utf-8"?>
<p:tagLst xmlns:p="http://schemas.openxmlformats.org/presentationml/2006/main">
  <p:tag name="ARTICULATE_SLIDE_THUMBNAIL_REFRESH" val="1"/>
</p:tagLst>
</file>

<file path=ppt/tags/tag42.xml><?xml version="1.0" encoding="utf-8"?>
<p:tagLst xmlns:p="http://schemas.openxmlformats.org/presentationml/2006/main">
  <p:tag name="ARTICULATE_SLIDE_THUMBNAIL_REFRESH" val="1"/>
</p:tagLst>
</file>

<file path=ppt/tags/tag43.xml><?xml version="1.0" encoding="utf-8"?>
<p:tagLst xmlns:p="http://schemas.openxmlformats.org/presentationml/2006/main">
  <p:tag name="ARTICULATE_SLIDE_THUMBNAIL_REFRESH" val="1"/>
</p:tagLst>
</file>

<file path=ppt/tags/tag44.xml><?xml version="1.0" encoding="utf-8"?>
<p:tagLst xmlns:p="http://schemas.openxmlformats.org/presentationml/2006/main">
  <p:tag name="ARTICULATE_SLIDE_THUMBNAIL_REFRESH" val="1"/>
</p:tagLst>
</file>

<file path=ppt/tags/tag45.xml><?xml version="1.0" encoding="utf-8"?>
<p:tagLst xmlns:p="http://schemas.openxmlformats.org/presentationml/2006/main">
  <p:tag name="ARTICULATE_SLIDE_THUMBNAIL_REFRESH" val="1"/>
</p:tagLst>
</file>

<file path=ppt/tags/tag46.xml><?xml version="1.0" encoding="utf-8"?>
<p:tagLst xmlns:p="http://schemas.openxmlformats.org/presentationml/2006/main">
  <p:tag name="ARTICULATE_SLIDE_THUMBNAIL_REFRESH" val="1"/>
</p:tagLst>
</file>

<file path=ppt/tags/tag47.xml><?xml version="1.0" encoding="utf-8"?>
<p:tagLst xmlns:p="http://schemas.openxmlformats.org/presentationml/2006/main">
  <p:tag name="ARTICULATE_SLIDE_THUMBNAIL_REFRESH" val="1"/>
</p:tagLst>
</file>

<file path=ppt/tags/tag48.xml><?xml version="1.0" encoding="utf-8"?>
<p:tagLst xmlns:p="http://schemas.openxmlformats.org/presentationml/2006/main">
  <p:tag name="ARTICULATE_SLIDE_THUMBNAIL_REFRESH" val="1"/>
</p:tagLst>
</file>

<file path=ppt/tags/tag49.xml><?xml version="1.0" encoding="utf-8"?>
<p:tagLst xmlns:p="http://schemas.openxmlformats.org/presentationml/2006/main">
  <p:tag name="ARTICULATE_SLIDE_THUMBNAIL_REFRESH" val="1"/>
</p:tagLst>
</file>

<file path=ppt/tags/tag5.xml><?xml version="1.0" encoding="utf-8"?>
<p:tagLst xmlns:p="http://schemas.openxmlformats.org/presentationml/2006/main">
  <p:tag name="ARTICULATE_SLIDE_THUMBNAIL_REFRESH" val="1"/>
</p:tagLst>
</file>

<file path=ppt/tags/tag50.xml><?xml version="1.0" encoding="utf-8"?>
<p:tagLst xmlns:p="http://schemas.openxmlformats.org/presentationml/2006/main">
  <p:tag name="ARTICULATE_SLIDE_THUMBNAIL_REFRESH" val="1"/>
</p:tagLst>
</file>

<file path=ppt/tags/tag51.xml><?xml version="1.0" encoding="utf-8"?>
<p:tagLst xmlns:p="http://schemas.openxmlformats.org/presentationml/2006/main">
  <p:tag name="ARTICULATE_SLIDE_THUMBNAIL_REFRESH" val="1"/>
</p:tagLst>
</file>

<file path=ppt/tags/tag52.xml><?xml version="1.0" encoding="utf-8"?>
<p:tagLst xmlns:p="http://schemas.openxmlformats.org/presentationml/2006/main">
  <p:tag name="ARTICULATE_SLIDE_THUMBNAIL_REFRESH" val="1"/>
</p:tagLst>
</file>

<file path=ppt/tags/tag53.xml><?xml version="1.0" encoding="utf-8"?>
<p:tagLst xmlns:p="http://schemas.openxmlformats.org/presentationml/2006/main">
  <p:tag name="ARTICULATE_SLIDE_THUMBNAIL_REFRESH" val="1"/>
</p:tagLst>
</file>

<file path=ppt/tags/tag54.xml><?xml version="1.0" encoding="utf-8"?>
<p:tagLst xmlns:p="http://schemas.openxmlformats.org/presentationml/2006/main">
  <p:tag name="ARTICULATE_SLIDE_THUMBNAIL_REFRESH" val="1"/>
</p:tagLst>
</file>

<file path=ppt/tags/tag55.xml><?xml version="1.0" encoding="utf-8"?>
<p:tagLst xmlns:p="http://schemas.openxmlformats.org/presentationml/2006/main">
  <p:tag name="ARTICULATE_SLIDE_THUMBNAIL_REFRESH" val="1"/>
</p:tagLst>
</file>

<file path=ppt/tags/tag56.xml><?xml version="1.0" encoding="utf-8"?>
<p:tagLst xmlns:p="http://schemas.openxmlformats.org/presentationml/2006/main">
  <p:tag name="ARTICULATE_SLIDE_THUMBNAIL_REFRESH" val="1"/>
</p:tagLst>
</file>

<file path=ppt/tags/tag57.xml><?xml version="1.0" encoding="utf-8"?>
<p:tagLst xmlns:p="http://schemas.openxmlformats.org/presentationml/2006/main">
  <p:tag name="ARTICULATE_SLIDE_THUMBNAIL_REFRESH" val="1"/>
</p:tagLst>
</file>

<file path=ppt/tags/tag58.xml><?xml version="1.0" encoding="utf-8"?>
<p:tagLst xmlns:p="http://schemas.openxmlformats.org/presentationml/2006/main">
  <p:tag name="ARTICULATE_SLIDE_THUMBNAIL_REFRESH" val="1"/>
</p:tagLst>
</file>

<file path=ppt/tags/tag59.xml><?xml version="1.0" encoding="utf-8"?>
<p:tagLst xmlns:p="http://schemas.openxmlformats.org/presentationml/2006/main">
  <p:tag name="ARTICULATE_SLIDE_THUMBNAIL_REFRESH" val="1"/>
</p:tagLst>
</file>

<file path=ppt/tags/tag6.xml><?xml version="1.0" encoding="utf-8"?>
<p:tagLst xmlns:p="http://schemas.openxmlformats.org/presentationml/2006/main">
  <p:tag name="ARTICULATE_SLIDE_THUMBNAIL_REFRESH" val="1"/>
</p:tagLst>
</file>

<file path=ppt/tags/tag60.xml><?xml version="1.0" encoding="utf-8"?>
<p:tagLst xmlns:p="http://schemas.openxmlformats.org/presentationml/2006/main">
  <p:tag name="ARTICULATE_SLIDE_THUMBNAIL_REFRESH" val="1"/>
</p:tagLst>
</file>

<file path=ppt/tags/tag61.xml><?xml version="1.0" encoding="utf-8"?>
<p:tagLst xmlns:p="http://schemas.openxmlformats.org/presentationml/2006/main">
  <p:tag name="ARTICULATE_SLIDE_THUMBNAIL_REFRESH" val="1"/>
</p:tagLst>
</file>

<file path=ppt/tags/tag62.xml><?xml version="1.0" encoding="utf-8"?>
<p:tagLst xmlns:p="http://schemas.openxmlformats.org/presentationml/2006/main">
  <p:tag name="ARTICULATE_SLIDE_THUMBNAIL_REFRESH" val="1"/>
</p:tagLst>
</file>

<file path=ppt/tags/tag63.xml><?xml version="1.0" encoding="utf-8"?>
<p:tagLst xmlns:p="http://schemas.openxmlformats.org/presentationml/2006/main">
  <p:tag name="ARTICULATE_SLIDE_THUMBNAIL_REFRESH" val="1"/>
</p:tagLst>
</file>

<file path=ppt/tags/tag64.xml><?xml version="1.0" encoding="utf-8"?>
<p:tagLst xmlns:p="http://schemas.openxmlformats.org/presentationml/2006/main">
  <p:tag name="ARTICULATE_SLIDE_THUMBNAIL_REFRESH" val="1"/>
</p:tagLst>
</file>

<file path=ppt/tags/tag65.xml><?xml version="1.0" encoding="utf-8"?>
<p:tagLst xmlns:p="http://schemas.openxmlformats.org/presentationml/2006/main">
  <p:tag name="ARTICULATE_SLIDE_THUMBNAIL_REFRESH" val="1"/>
</p:tagLst>
</file>

<file path=ppt/tags/tag66.xml><?xml version="1.0" encoding="utf-8"?>
<p:tagLst xmlns:p="http://schemas.openxmlformats.org/presentationml/2006/main">
  <p:tag name="ARTICULATE_SLIDE_THUMBNAIL_REFRESH" val="1"/>
</p:tagLst>
</file>

<file path=ppt/tags/tag67.xml><?xml version="1.0" encoding="utf-8"?>
<p:tagLst xmlns:p="http://schemas.openxmlformats.org/presentationml/2006/main">
  <p:tag name="ARTICULATE_SLIDE_THUMBNAIL_REFRESH" val="1"/>
</p:tagLst>
</file>

<file path=ppt/tags/tag68.xml><?xml version="1.0" encoding="utf-8"?>
<p:tagLst xmlns:p="http://schemas.openxmlformats.org/presentationml/2006/main">
  <p:tag name="ARTICULATE_SLIDE_THUMBNAIL_REFRESH" val="1"/>
</p:tagLst>
</file>

<file path=ppt/tags/tag69.xml><?xml version="1.0" encoding="utf-8"?>
<p:tagLst xmlns:p="http://schemas.openxmlformats.org/presentationml/2006/main">
  <p:tag name="ARTICULATE_SLIDE_THUMBNAIL_REFRESH" val="1"/>
</p:tagLst>
</file>

<file path=ppt/tags/tag7.xml><?xml version="1.0" encoding="utf-8"?>
<p:tagLst xmlns:p="http://schemas.openxmlformats.org/presentationml/2006/main">
  <p:tag name="ARTICULATE_SLIDE_THUMBNAIL_REFRESH" val="1"/>
</p:tagLst>
</file>

<file path=ppt/tags/tag70.xml><?xml version="1.0" encoding="utf-8"?>
<p:tagLst xmlns:p="http://schemas.openxmlformats.org/presentationml/2006/main">
  <p:tag name="ARTICULATE_SLIDE_THUMBNAIL_REFRESH" val="1"/>
</p:tagLst>
</file>

<file path=ppt/tags/tag71.xml><?xml version="1.0" encoding="utf-8"?>
<p:tagLst xmlns:p="http://schemas.openxmlformats.org/presentationml/2006/main">
  <p:tag name="ARTICULATE_SLIDE_THUMBNAIL_REFRESH" val="1"/>
</p:tagLst>
</file>

<file path=ppt/tags/tag72.xml><?xml version="1.0" encoding="utf-8"?>
<p:tagLst xmlns:p="http://schemas.openxmlformats.org/presentationml/2006/main">
  <p:tag name="ARTICULATE_SLIDE_THUMBNAIL_REFRESH" val="1"/>
</p:tagLst>
</file>

<file path=ppt/tags/tag73.xml><?xml version="1.0" encoding="utf-8"?>
<p:tagLst xmlns:p="http://schemas.openxmlformats.org/presentationml/2006/main">
  <p:tag name="ARTICULATE_SLIDE_THUMBNAIL_REFRESH" val="1"/>
</p:tagLst>
</file>

<file path=ppt/tags/tag74.xml><?xml version="1.0" encoding="utf-8"?>
<p:tagLst xmlns:p="http://schemas.openxmlformats.org/presentationml/2006/main">
  <p:tag name="ARTICULATE_SLIDE_THUMBNAIL_REFRESH" val="1"/>
</p:tagLst>
</file>

<file path=ppt/tags/tag75.xml><?xml version="1.0" encoding="utf-8"?>
<p:tagLst xmlns:p="http://schemas.openxmlformats.org/presentationml/2006/main">
  <p:tag name="ARTICULATE_SLIDE_THUMBNAIL_REFRESH" val="1"/>
</p:tagLst>
</file>

<file path=ppt/tags/tag76.xml><?xml version="1.0" encoding="utf-8"?>
<p:tagLst xmlns:p="http://schemas.openxmlformats.org/presentationml/2006/main">
  <p:tag name="ARTICULATE_SLIDE_THUMBNAIL_REFRESH" val="1"/>
</p:tagLst>
</file>

<file path=ppt/tags/tag77.xml><?xml version="1.0" encoding="utf-8"?>
<p:tagLst xmlns:p="http://schemas.openxmlformats.org/presentationml/2006/main">
  <p:tag name="ARTICULATE_SLIDE_THUMBNAIL_REFRESH" val="1"/>
</p:tagLst>
</file>

<file path=ppt/tags/tag78.xml><?xml version="1.0" encoding="utf-8"?>
<p:tagLst xmlns:p="http://schemas.openxmlformats.org/presentationml/2006/main">
  <p:tag name="ARTICULATE_SLIDE_THUMBNAIL_REFRESH" val="1"/>
</p:tagLst>
</file>

<file path=ppt/tags/tag79.xml><?xml version="1.0" encoding="utf-8"?>
<p:tagLst xmlns:p="http://schemas.openxmlformats.org/presentationml/2006/main">
  <p:tag name="ARTICULATE_SLIDE_THUMBNAIL_REFRESH" val="1"/>
</p:tagLst>
</file>

<file path=ppt/tags/tag8.xml><?xml version="1.0" encoding="utf-8"?>
<p:tagLst xmlns:p="http://schemas.openxmlformats.org/presentationml/2006/main">
  <p:tag name="ARTICULATE_SLIDE_THUMBNAIL_REFRESH" val="1"/>
</p:tagLst>
</file>

<file path=ppt/tags/tag80.xml><?xml version="1.0" encoding="utf-8"?>
<p:tagLst xmlns:p="http://schemas.openxmlformats.org/presentationml/2006/main">
  <p:tag name="ARTICULATE_SLIDE_THUMBNAIL_REFRESH" val="1"/>
</p:tagLst>
</file>

<file path=ppt/tags/tag81.xml><?xml version="1.0" encoding="utf-8"?>
<p:tagLst xmlns:p="http://schemas.openxmlformats.org/presentationml/2006/main">
  <p:tag name="ARTICULATE_SLIDE_THUMBNAIL_REFRESH" val="1"/>
</p:tagLst>
</file>

<file path=ppt/tags/tag82.xml><?xml version="1.0" encoding="utf-8"?>
<p:tagLst xmlns:p="http://schemas.openxmlformats.org/presentationml/2006/main">
  <p:tag name="ARTICULATE_SLIDE_THUMBNAIL_REFRESH" val="1"/>
</p:tagLst>
</file>

<file path=ppt/tags/tag83.xml><?xml version="1.0" encoding="utf-8"?>
<p:tagLst xmlns:p="http://schemas.openxmlformats.org/presentationml/2006/main">
  <p:tag name="ARTICULATE_SLIDE_THUMBNAIL_REFRESH" val="1"/>
</p:tagLst>
</file>

<file path=ppt/tags/tag84.xml><?xml version="1.0" encoding="utf-8"?>
<p:tagLst xmlns:p="http://schemas.openxmlformats.org/presentationml/2006/main">
  <p:tag name="ARTICULATE_SLIDE_COUNT" val="71"/>
  <p:tag name="ARTICULATE_PROJECT_OPEN" val="0"/>
</p:tagLst>
</file>

<file path=ppt/tags/tag9.xml><?xml version="1.0" encoding="utf-8"?>
<p:tagLst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48316</Words>
  <Application>WPS Presentation</Application>
  <PresentationFormat>On-screen Show (16:9)</PresentationFormat>
  <Paragraphs>946</Paragraphs>
  <Slides>84</Slides>
  <Notes>92</Notes>
  <HiddenSlides>8</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84</vt:i4>
      </vt:variant>
    </vt:vector>
  </HeadingPairs>
  <TitlesOfParts>
    <vt:vector size="100" baseType="lpstr">
      <vt:lpstr>Arial</vt:lpstr>
      <vt:lpstr>SimSun</vt:lpstr>
      <vt:lpstr>Wingdings</vt:lpstr>
      <vt:lpstr>MS PGothic</vt:lpstr>
      <vt:lpstr>CiscoSans Thin</vt:lpstr>
      <vt:lpstr>Segoe Print</vt:lpstr>
      <vt:lpstr>CiscoSans</vt:lpstr>
      <vt:lpstr>CiscoSans</vt:lpstr>
      <vt:lpstr>CiscoSans ExtraLight</vt:lpstr>
      <vt:lpstr>Arial</vt:lpstr>
      <vt:lpstr>CiscoSans ExtraLight</vt:lpstr>
      <vt:lpstr>Calibri</vt:lpstr>
      <vt:lpstr>Times New Roman</vt:lpstr>
      <vt:lpstr>Microsoft YaHei</vt:lpstr>
      <vt:lpstr>Arial Unicode MS</vt:lpstr>
      <vt:lpstr>Default Theme</vt:lpstr>
      <vt:lpstr>Module 3: The Windows Operating System</vt:lpstr>
      <vt:lpstr>Module Objectives</vt:lpstr>
      <vt:lpstr>3.1 Windows History</vt:lpstr>
      <vt:lpstr>PowerPoint 演示文稿</vt:lpstr>
      <vt:lpstr>PowerPoint 演示文稿</vt:lpstr>
      <vt:lpstr>PowerPoint 演示文稿</vt:lpstr>
      <vt:lpstr>PowerPoint 演示文稿</vt:lpstr>
      <vt:lpstr>PowerPoint 演示文稿</vt:lpstr>
      <vt:lpstr>The Windows Operating System Windows GUI</vt:lpstr>
      <vt:lpstr>The Windows Operating System Windows GUI (Contd.)</vt:lpstr>
      <vt:lpstr>The Windows Operating System Windows GUI (Contd.)</vt:lpstr>
      <vt:lpstr>The Windows Operating System Operating System Vulnerabilities</vt:lpstr>
      <vt:lpstr>The Windows Operating System Operating System Vulnerabilities (Contd.)</vt:lpstr>
      <vt:lpstr>The Windows Operating System Operating System Vulnerabilities (Contd.)</vt:lpstr>
      <vt:lpstr>3.2 Windows Architecture and Operations</vt:lpstr>
      <vt:lpstr>Windows Architecture and Operations Hardware Abstraction Layer</vt:lpstr>
      <vt:lpstr>Windows Architecture and Operations User Mode and Kernel Mode</vt:lpstr>
      <vt:lpstr>Windows Architecture and Operations Windows File Systems</vt:lpstr>
      <vt:lpstr>Windows Architecture and Operations Windows File Systems (Contd.)</vt:lpstr>
      <vt:lpstr>Windows Architecture and Operations Windows File Systems (Contd.)</vt:lpstr>
      <vt:lpstr>Windows Architecture and Operations Alternate Data Streams</vt:lpstr>
      <vt:lpstr>Windows Architecture and Operations Windows Boot Process</vt:lpstr>
      <vt:lpstr>Windows Architecture and Operations Windows Boot Process (Contd.)</vt:lpstr>
      <vt:lpstr>Windows Architecture and Operations Windows Startup</vt:lpstr>
      <vt:lpstr>Windows Architecture and Operations Windows Startup (Contd.)</vt:lpstr>
      <vt:lpstr>Windows Architecture and Operations Windows Startup (Contd.)</vt:lpstr>
      <vt:lpstr>Windows Architecture and Operations Windows Startup (Contd.)</vt:lpstr>
      <vt:lpstr>Windows Architecture and Operations Windows Startup (Contd.)</vt:lpstr>
      <vt:lpstr>Windows Architecture and Operations Windows Startup (Contd.)</vt:lpstr>
      <vt:lpstr>Windows Architecture and Operations Windows Shutdown</vt:lpstr>
      <vt:lpstr>Windows Architecture and Operations Processes, Threads, and Services</vt:lpstr>
      <vt:lpstr>Windows Architecture and Operations Processes, Threads, and Services (Contd.)</vt:lpstr>
      <vt:lpstr>Windows Architecture and Operations Memory Allocation and Handles</vt:lpstr>
      <vt:lpstr>Windows Architecture and Operations Memory Allocation and Handles (Contd.)</vt:lpstr>
      <vt:lpstr>Windows Architecture and Operations The Windows Registry</vt:lpstr>
      <vt:lpstr>Windows Architecture and Operations The Windows Registry (Contd.)</vt:lpstr>
      <vt:lpstr>Windows Architecture and Operations The Windows Registry (Contd.)</vt:lpstr>
      <vt:lpstr>Windows Architecture and Operations Lab - Exploring Processes, Threads, Handles, and Windows Registry</vt:lpstr>
      <vt:lpstr>3.3 Windows Configuration and Monitoring</vt:lpstr>
      <vt:lpstr>Windows Configuration and Monitoring Run as Administrator</vt:lpstr>
      <vt:lpstr>Windows Configuration and Monitoring Run as Administrator (Contd.)</vt:lpstr>
      <vt:lpstr>Windows Configuration and Monitoring Local Users and Domains</vt:lpstr>
      <vt:lpstr>Windows Configuration and Monitoring Local Users and Domains (Contd.)</vt:lpstr>
      <vt:lpstr>Windows Configuration and Monitoring CLI and PowerShell</vt:lpstr>
      <vt:lpstr>Windows Configuration and Monitoring CLI and PowerShell (Contd.)</vt:lpstr>
      <vt:lpstr>Windows Configuration and Monitoring CLI and PowerShell (Contd.)</vt:lpstr>
      <vt:lpstr>Windows Configuration and Monitoring Windows Management Instrumentation</vt:lpstr>
      <vt:lpstr>Windows Configuration and Monitoring Windows Management Instrumentation (Contd.)</vt:lpstr>
      <vt:lpstr>Windows Configuration and Monitoring The net Command</vt:lpstr>
      <vt:lpstr>Windows Configuration and Monitoring The net Command (Contd.)</vt:lpstr>
      <vt:lpstr>Windows Configuration and Monitoring Task Manager and Resource Monitor</vt:lpstr>
      <vt:lpstr>Windows Configuration and Monitoring Task Manager and Resource Monitor (Contd.)</vt:lpstr>
      <vt:lpstr>Windows Configuration and Monitoring Task Manager and Resource Monitor (Contd.)</vt:lpstr>
      <vt:lpstr>Windows Configuration and Monitoring Task Manager and Resource Monitor (Contd.)</vt:lpstr>
      <vt:lpstr>Windows Configuration and Monitoring Task Manager and Resource Monitor (Contd.)</vt:lpstr>
      <vt:lpstr>Windows Configuration and Monitoring Networking</vt:lpstr>
      <vt:lpstr>Windows Configuration and Monitoring Networking (Contd.)</vt:lpstr>
      <vt:lpstr>Windows Configuration and Monitoring Networking (Contd.)</vt:lpstr>
      <vt:lpstr>Windows Configuration and Monitoring Networking (Contd.)</vt:lpstr>
      <vt:lpstr>Windows Configuration and Monitoring Networking (Contd.)</vt:lpstr>
      <vt:lpstr>Windows Configuration and Monitoring Accessing Network Resources</vt:lpstr>
      <vt:lpstr>Windows Configuration and Monitoring Accessing Network Resources (Contd.)</vt:lpstr>
      <vt:lpstr>Windows Configuration and Monitoring Windows Server</vt:lpstr>
      <vt:lpstr>Windows Configuration and Monitoring Lab - Create User Accounts</vt:lpstr>
      <vt:lpstr>Windows Configuration and Monitoring Lab - Using Windows PowerShell</vt:lpstr>
      <vt:lpstr>Windows Configuration and Monitoring Lab - Windows Task Manager</vt:lpstr>
      <vt:lpstr>Windows Configuration and Monitoring Lab - Monitor and Manage System Resources in Windows</vt:lpstr>
      <vt:lpstr>3.4 Windows Security</vt:lpstr>
      <vt:lpstr>Windows Security  The netstat Command</vt:lpstr>
      <vt:lpstr>Windows Security  The netstat Command (Contd.)</vt:lpstr>
      <vt:lpstr>Windows Security  Event Viewer</vt:lpstr>
      <vt:lpstr>Windows Security  Windows Update Management</vt:lpstr>
      <vt:lpstr>Windows Security  Windows Update Management (Contd.)</vt:lpstr>
      <vt:lpstr>Windows Security  Local Security Policy</vt:lpstr>
      <vt:lpstr>Windows Security  Local Security Policy (Contd.)</vt:lpstr>
      <vt:lpstr>Windows Security  Windows Defender</vt:lpstr>
      <vt:lpstr>Windows Security  Windows Defender (Contd.)</vt:lpstr>
      <vt:lpstr>Windows Security  Windows Defender Firewall</vt:lpstr>
      <vt:lpstr>3.5 The Windows Operating System Summary</vt:lpstr>
      <vt:lpstr>The Windows Operating System Summary  What Did I Learn in this Module?</vt:lpstr>
      <vt:lpstr>The Windows Operating System Summary  What Did I Learn in this Module? (Contd.)</vt:lpstr>
      <vt:lpstr>The Windows Operating System Summary  What Did I Learn in this Module? (Contd.)</vt:lpstr>
      <vt:lpstr>Module 3 New Terms and Commands</vt:lpstr>
      <vt:lpstr>PowerPoint 演示文稿</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user</cp:lastModifiedBy>
  <cp:revision>1536</cp:revision>
  <dcterms:created xsi:type="dcterms:W3CDTF">2016-08-22T22:27:00Z</dcterms:created>
  <dcterms:modified xsi:type="dcterms:W3CDTF">2021-11-29T20:22:01Z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KSOProductBuildVer">
    <vt:lpwstr>1033-11.2.0.10382</vt:lpwstr>
  </property>
  <property fmtid="{D5CDD505-2E9C-101B-9397-08002B2CF9AE}" pid="11" name="ICV">
    <vt:lpwstr>B8F3E1DA40994BBEA5E7EB9819638E45</vt:lpwstr>
  </property>
</Properties>
</file>