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876" r:id="rId5"/>
    <p:sldId id="925" r:id="rId6"/>
    <p:sldId id="759" r:id="rId7"/>
    <p:sldId id="628" r:id="rId8"/>
    <p:sldId id="1105" r:id="rId9"/>
    <p:sldId id="1107" r:id="rId10"/>
    <p:sldId id="1109" r:id="rId11"/>
    <p:sldId id="1111" r:id="rId12"/>
    <p:sldId id="1112" r:id="rId13"/>
    <p:sldId id="1115" r:id="rId14"/>
    <p:sldId id="1114" r:id="rId15"/>
    <p:sldId id="1179" r:id="rId16"/>
    <p:sldId id="1113" r:id="rId17"/>
    <p:sldId id="1116" r:id="rId18"/>
    <p:sldId id="1117" r:id="rId19"/>
    <p:sldId id="1118" r:id="rId20"/>
    <p:sldId id="1119" r:id="rId21"/>
    <p:sldId id="1121" r:id="rId22"/>
    <p:sldId id="1181" r:id="rId23"/>
    <p:sldId id="1122" r:id="rId24"/>
    <p:sldId id="1124" r:id="rId25"/>
    <p:sldId id="1126" r:id="rId26"/>
    <p:sldId id="1128" r:id="rId27"/>
    <p:sldId id="1131" r:id="rId28"/>
    <p:sldId id="1132" r:id="rId29"/>
    <p:sldId id="1134" r:id="rId30"/>
    <p:sldId id="1136" r:id="rId31"/>
    <p:sldId id="1137" r:id="rId32"/>
    <p:sldId id="1139" r:id="rId33"/>
    <p:sldId id="1140" r:id="rId34"/>
    <p:sldId id="1141" r:id="rId35"/>
    <p:sldId id="1142" r:id="rId36"/>
    <p:sldId id="1143" r:id="rId37"/>
    <p:sldId id="1144" r:id="rId38"/>
    <p:sldId id="1147" r:id="rId39"/>
    <p:sldId id="1194" r:id="rId40"/>
    <p:sldId id="1149" r:id="rId41"/>
    <p:sldId id="1151" r:id="rId42"/>
    <p:sldId id="1152" r:id="rId43"/>
    <p:sldId id="1153" r:id="rId44"/>
    <p:sldId id="1154" r:id="rId45"/>
    <p:sldId id="1157" r:id="rId46"/>
    <p:sldId id="1159" r:id="rId47"/>
    <p:sldId id="1160" r:id="rId48"/>
    <p:sldId id="1195" r:id="rId49"/>
    <p:sldId id="1193" r:id="rId50"/>
    <p:sldId id="1164" r:id="rId51"/>
    <p:sldId id="1166" r:id="rId52"/>
    <p:sldId id="1167" r:id="rId53"/>
    <p:sldId id="1168" r:id="rId54"/>
    <p:sldId id="1169" r:id="rId55"/>
    <p:sldId id="1171" r:id="rId56"/>
    <p:sldId id="1172" r:id="rId57"/>
    <p:sldId id="1042" r:id="rId58"/>
    <p:sldId id="1044" r:id="rId59"/>
    <p:sldId id="1175" r:id="rId60"/>
    <p:sldId id="1076" r:id="rId61"/>
    <p:sldId id="291" r:id="rId62"/>
  </p:sldIdLst>
  <p:sldSz cx="9144000" cy="5143500" type="screen16x9"/>
  <p:notesSz cx="6858000" cy="9144000"/>
  <p:custDataLst>
    <p:tags r:id="rId67"/>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Windows User" initials="WU" lastIdx="7"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7900" autoAdjust="0"/>
    <p:restoredTop sz="90398" autoAdjust="0"/>
  </p:normalViewPr>
  <p:slideViewPr>
    <p:cSldViewPr snapToGrid="0" showGuides="1">
      <p:cViewPr varScale="1">
        <p:scale>
          <a:sx n="171" d="100"/>
          <a:sy n="171" d="100"/>
        </p:scale>
        <p:origin x="952" y="16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57.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dirty="0">
                <a:solidFill>
                  <a:srgbClr val="AFE8FB"/>
                </a:solidFill>
              </a:rPr>
              <a:t>CyberOps Associate v1.0</a:t>
            </a:r>
            <a:endParaRPr lang="en-US" dirty="0">
              <a:solidFill>
                <a:srgbClr val="FF0000"/>
              </a:solidFill>
            </a:endParaRPr>
          </a:p>
          <a:p>
            <a:pPr>
              <a:buFontTx/>
              <a:buNone/>
            </a:pPr>
            <a:r>
              <a:rPr lang="en-US" sz="1200" b="0" dirty="0"/>
              <a:t>Module 21: Cryptography</a:t>
            </a:r>
            <a:endParaRPr lang="en-US" dirty="0">
              <a:solidFill>
                <a:schemeClr val="accent5">
                  <a:lumMod val="40000"/>
                  <a:lumOff val="60000"/>
                </a:schemeClr>
              </a:solidFill>
            </a:endParaRPr>
          </a:p>
          <a:p>
            <a:pPr>
              <a:buFontTx/>
              <a:buNone/>
            </a:pPr>
            <a:endParaRPr lang="en-US" b="0" dirty="0">
              <a:solidFill>
                <a:schemeClr val="accent5">
                  <a:lumMod val="40000"/>
                  <a:lumOff val="60000"/>
                </a:schemeClr>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21.1.5 – Origin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21.1.5 – Origin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21.1.5 – Origin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21.1.5 – Origin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21.1.5 – Origin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21.1.6 – </a:t>
            </a:r>
            <a:r>
              <a:rPr lang="en-US" dirty="0"/>
              <a:t>Lab – Hashing Things Out</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45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Give a brief introduction of the topic and discuss confidentiality with the learners. </a:t>
            </a:r>
            <a:endParaRPr lang="en-US" sz="1000" dirty="0"/>
          </a:p>
          <a:p>
            <a:pPr marL="628650" lvl="1" indent="-171450">
              <a:buFont typeface="Arial" panose="020B0604020202020204" pitchFamily="34" charset="0"/>
              <a:buChar char="•"/>
            </a:pPr>
            <a:r>
              <a:rPr lang="en-US" sz="1000" dirty="0"/>
              <a:t>Explain the </a:t>
            </a:r>
            <a:r>
              <a:rPr lang="en-US" sz="1200" b="0" i="0" kern="1200" dirty="0">
                <a:solidFill>
                  <a:schemeClr val="tx1"/>
                </a:solidFill>
                <a:latin typeface="+mn-lt"/>
                <a:ea typeface="+mn-ea"/>
                <a:cs typeface="+mn-cs"/>
              </a:rPr>
              <a:t>symmetric and asymmetric encryption.</a:t>
            </a:r>
            <a:endParaRPr lang="en-US" sz="120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latin typeface="+mn-lt"/>
                <a:ea typeface="+mn-ea"/>
                <a:cs typeface="+mn-cs"/>
              </a:rPr>
              <a:t>Describe how asymmetric encryption is used to provide confidentiality, authentication and integrity. </a:t>
            </a:r>
            <a:endParaRPr lang="en-US" sz="120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latin typeface="+mn-lt"/>
                <a:ea typeface="+mn-ea"/>
                <a:cs typeface="+mn-cs"/>
              </a:rPr>
              <a:t>Ensure the learners have knowledge of Diffie-Hellman algorithm.</a:t>
            </a:r>
            <a:endParaRPr lang="en-US" sz="120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000" b="0" i="0" kern="1200" dirty="0">
                <a:solidFill>
                  <a:schemeClr val="tx1"/>
                </a:solidFill>
                <a:latin typeface="+mn-lt"/>
                <a:ea typeface="+mn-ea"/>
                <a:cs typeface="+mn-cs"/>
              </a:rPr>
              <a:t>By the end of the topic, encourage the learners to perform the activity and Hands-on </a:t>
            </a:r>
            <a:r>
              <a:rPr lang="en-US" sz="1000" b="0" i="0" kern="1200" dirty="0">
                <a:solidFill>
                  <a:srgbClr val="056153"/>
                </a:solidFill>
                <a:effectLst/>
                <a:latin typeface="CiscoSans"/>
                <a:ea typeface="+mn-ea"/>
                <a:cs typeface="+mn-cs"/>
              </a:rPr>
              <a:t>l</a:t>
            </a:r>
            <a:r>
              <a:rPr lang="en-US" sz="1000" b="0" i="0" dirty="0">
                <a:solidFill>
                  <a:srgbClr val="056153"/>
                </a:solidFill>
                <a:effectLst/>
                <a:latin typeface="CiscoSans"/>
              </a:rPr>
              <a:t>abs. </a:t>
            </a:r>
            <a:endParaRPr lang="en-US" sz="1000" b="0" i="0" dirty="0">
              <a:solidFill>
                <a:srgbClr val="056153"/>
              </a:solidFill>
              <a:effectLst/>
              <a:latin typeface="CiscoSans"/>
            </a:endParaRPr>
          </a:p>
          <a:p>
            <a:pPr marL="171450" lvl="0" indent="-171450">
              <a:buFont typeface="Arial" panose="020B0604020202020204" pitchFamily="34" charset="0"/>
              <a:buChar char="•"/>
            </a:pPr>
            <a:r>
              <a:rPr lang="en-US" sz="1050" b="1" dirty="0"/>
              <a:t>Key Points:</a:t>
            </a:r>
            <a:r>
              <a:rPr lang="en-US" sz="1100" b="1" dirty="0"/>
              <a:t> </a:t>
            </a:r>
            <a:r>
              <a:rPr lang="en-US" sz="1100" b="0" dirty="0"/>
              <a:t>Symmetric Encryption, Asymmetric Encryption, Diffie-Hellman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21.2.1 – </a:t>
            </a:r>
            <a:r>
              <a:rPr lang="en-US" sz="1200" b="0" i="0" kern="1200" dirty="0">
                <a:solidFill>
                  <a:schemeClr val="tx1"/>
                </a:solidFill>
                <a:effectLst/>
                <a:latin typeface="+mn-lt"/>
                <a:ea typeface="+mn-ea"/>
                <a:cs typeface="+mn-cs"/>
              </a:rPr>
              <a:t>Data Confidentiality</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21.2.2 – </a:t>
            </a:r>
            <a:r>
              <a:rPr lang="en-US" sz="1200" b="0" i="0" kern="1200" dirty="0">
                <a:solidFill>
                  <a:schemeClr val="tx1"/>
                </a:solidFill>
                <a:effectLst/>
                <a:latin typeface="+mn-lt"/>
                <a:ea typeface="+mn-ea"/>
                <a:cs typeface="+mn-cs"/>
              </a:rPr>
              <a:t>Symmetric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21.2.2 – </a:t>
            </a:r>
            <a:r>
              <a:rPr lang="en-US" sz="1200" b="0" i="0" kern="1200" dirty="0">
                <a:solidFill>
                  <a:schemeClr val="tx1"/>
                </a:solidFill>
                <a:effectLst/>
                <a:latin typeface="+mn-lt"/>
                <a:ea typeface="+mn-ea"/>
                <a:cs typeface="+mn-cs"/>
              </a:rPr>
              <a:t>Symmetric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kern="1200" dirty="0">
                <a:solidFill>
                  <a:schemeClr val="tx1"/>
                </a:solidFill>
                <a:latin typeface="+mn-lt"/>
                <a:ea typeface="+mn-ea"/>
                <a:cs typeface="+mn-cs"/>
              </a:rPr>
              <a:t>CyberOps Associate v1.0</a:t>
            </a:r>
            <a:endParaRPr lang="en-US" sz="1200" b="0" kern="1200" dirty="0">
              <a:solidFill>
                <a:schemeClr val="tx1"/>
              </a:solidFill>
              <a:latin typeface="+mn-lt"/>
              <a:ea typeface="+mn-ea"/>
              <a:cs typeface="+mn-cs"/>
            </a:endParaRPr>
          </a:p>
          <a:p>
            <a:pPr>
              <a:buFontTx/>
              <a:buNone/>
            </a:pPr>
            <a:r>
              <a:rPr lang="en-US" sz="1200" b="0" dirty="0"/>
              <a:t>Module 21: Cryptography</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b="0" dirty="0">
                <a:solidFill>
                  <a:srgbClr val="FF0000"/>
                </a:solidFill>
              </a:rPr>
              <a:t>5 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Welcome the audience in a warm and cordial manner. Ensure that everyone is set up with the required resources.</a:t>
            </a:r>
            <a:endParaRPr lang="en-US" sz="1000" dirty="0"/>
          </a:p>
          <a:p>
            <a:pPr marL="341630"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00" b="1" dirty="0"/>
          </a:p>
          <a:p>
            <a:pPr marL="341630" lvl="1" indent="-171450">
              <a:buFont typeface="Arial" panose="020B0604020202020204" pitchFamily="34" charset="0"/>
              <a:buChar char="•"/>
            </a:pPr>
            <a:r>
              <a:rPr lang="en-US" sz="1000" b="0" dirty="0">
                <a:solidFill>
                  <a:prstClr val="black"/>
                </a:solidFill>
              </a:rPr>
              <a:t>To build the context of the module, ask the audience to share their understanding of cryptography and discuss </a:t>
            </a:r>
            <a:r>
              <a:rPr lang="en-US" sz="1400" b="0" i="0" dirty="0">
                <a:solidFill>
                  <a:srgbClr val="58585B"/>
                </a:solidFill>
                <a:effectLst/>
                <a:latin typeface="CiscoSans"/>
              </a:rPr>
              <a:t>its role in digital data communications. </a:t>
            </a:r>
            <a:endParaRPr lang="en-US" sz="1050" b="0" dirty="0">
              <a:solidFill>
                <a:prstClr val="black"/>
              </a:solidFill>
            </a:endParaRPr>
          </a:p>
          <a:p>
            <a:pPr marL="341630"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endParaRPr lang="en-US" sz="1000" dirty="0">
              <a:solidFill>
                <a:prstClr val="black"/>
              </a:solidFill>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dirty="0">
                <a:solidFill>
                  <a:prstClr val="black"/>
                </a:solidFill>
              </a:rPr>
              <a:t>Help the learners to perform the class activity at section </a:t>
            </a:r>
            <a:r>
              <a:rPr lang="en-GB" sz="1000" dirty="0"/>
              <a:t>21.0.3</a:t>
            </a:r>
            <a:r>
              <a:rPr lang="en-US" sz="1000" dirty="0">
                <a:solidFill>
                  <a:prstClr val="black"/>
                </a:solidFill>
              </a:rPr>
              <a:t>.</a:t>
            </a:r>
            <a:endParaRPr lang="en-US" sz="100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21.2.2 – </a:t>
            </a:r>
            <a:r>
              <a:rPr lang="en-US" sz="1200" b="0" i="0" kern="1200" dirty="0">
                <a:solidFill>
                  <a:schemeClr val="tx1"/>
                </a:solidFill>
                <a:effectLst/>
                <a:latin typeface="+mn-lt"/>
                <a:ea typeface="+mn-ea"/>
                <a:cs typeface="+mn-cs"/>
              </a:rPr>
              <a:t>Symmetric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21.2.2 – </a:t>
            </a:r>
            <a:r>
              <a:rPr lang="en-US" sz="1200" b="0" i="0" kern="1200" dirty="0">
                <a:solidFill>
                  <a:schemeClr val="tx1"/>
                </a:solidFill>
                <a:effectLst/>
                <a:latin typeface="+mn-lt"/>
                <a:ea typeface="+mn-ea"/>
                <a:cs typeface="+mn-cs"/>
              </a:rPr>
              <a:t>Symmetric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21.2.3 – A</a:t>
            </a:r>
            <a:r>
              <a:rPr lang="en-US" sz="1200" b="0" i="0" kern="1200" dirty="0">
                <a:solidFill>
                  <a:schemeClr val="tx1"/>
                </a:solidFill>
                <a:effectLst/>
                <a:latin typeface="+mn-lt"/>
                <a:ea typeface="+mn-ea"/>
                <a:cs typeface="+mn-cs"/>
              </a:rPr>
              <a:t>symmetric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21.2.3 – As</a:t>
            </a:r>
            <a:r>
              <a:rPr lang="en-US" sz="1200" b="0" i="0" kern="1200" dirty="0">
                <a:solidFill>
                  <a:schemeClr val="tx1"/>
                </a:solidFill>
                <a:effectLst/>
                <a:latin typeface="+mn-lt"/>
                <a:ea typeface="+mn-ea"/>
                <a:cs typeface="+mn-cs"/>
              </a:rPr>
              <a:t>ymmetric Encryption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21.2.4 – As</a:t>
            </a:r>
            <a:r>
              <a:rPr lang="en-US" sz="1200" b="0" i="0" kern="1200" dirty="0">
                <a:solidFill>
                  <a:schemeClr val="tx1"/>
                </a:solidFill>
                <a:effectLst/>
                <a:latin typeface="+mn-lt"/>
                <a:ea typeface="+mn-ea"/>
                <a:cs typeface="+mn-cs"/>
              </a:rPr>
              <a:t>ymmetric Encryption </a:t>
            </a:r>
            <a:r>
              <a:rPr lang="en-US" dirty="0"/>
              <a:t>- Confidentiality</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21.2.5 – As</a:t>
            </a:r>
            <a:r>
              <a:rPr lang="en-US" sz="1200" b="0" i="0" kern="1200" dirty="0">
                <a:solidFill>
                  <a:schemeClr val="tx1"/>
                </a:solidFill>
                <a:effectLst/>
                <a:latin typeface="+mn-lt"/>
                <a:ea typeface="+mn-ea"/>
                <a:cs typeface="+mn-cs"/>
              </a:rPr>
              <a:t>ymmetric Encryption </a:t>
            </a:r>
            <a:r>
              <a:rPr lang="en-US" dirty="0"/>
              <a:t>-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21.2.5 – As</a:t>
            </a:r>
            <a:r>
              <a:rPr lang="en-US" sz="1200" b="0" i="0" kern="1200" dirty="0">
                <a:solidFill>
                  <a:schemeClr val="tx1"/>
                </a:solidFill>
                <a:effectLst/>
                <a:latin typeface="+mn-lt"/>
                <a:ea typeface="+mn-ea"/>
                <a:cs typeface="+mn-cs"/>
              </a:rPr>
              <a:t>ymmetric Encryption </a:t>
            </a:r>
            <a:r>
              <a:rPr lang="en-US" dirty="0"/>
              <a:t>- Authentication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21.2.6 – As</a:t>
            </a:r>
            <a:r>
              <a:rPr lang="en-US" sz="1200" b="0" i="0" kern="1200" dirty="0">
                <a:solidFill>
                  <a:schemeClr val="tx1"/>
                </a:solidFill>
                <a:effectLst/>
                <a:latin typeface="+mn-lt"/>
                <a:ea typeface="+mn-ea"/>
                <a:cs typeface="+mn-cs"/>
              </a:rPr>
              <a:t>ymmetric Encryption </a:t>
            </a:r>
            <a:r>
              <a:rPr lang="en-US" dirty="0"/>
              <a:t>- Integrity</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21.2.7 – </a:t>
            </a:r>
            <a:r>
              <a:rPr lang="en-US" sz="1200" b="0" i="0" kern="1200" dirty="0">
                <a:solidFill>
                  <a:schemeClr val="tx1"/>
                </a:solidFill>
                <a:effectLst/>
                <a:latin typeface="+mn-lt"/>
                <a:ea typeface="+mn-ea"/>
                <a:cs typeface="+mn-cs"/>
              </a:rPr>
              <a:t>Diffie-Hellman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21.2.7 – </a:t>
            </a:r>
            <a:r>
              <a:rPr lang="en-US" sz="1200" b="0" i="0" kern="1200" dirty="0">
                <a:solidFill>
                  <a:schemeClr val="tx1"/>
                </a:solidFill>
                <a:effectLst/>
                <a:latin typeface="+mn-lt"/>
                <a:ea typeface="+mn-ea"/>
                <a:cs typeface="+mn-cs"/>
              </a:rPr>
              <a:t>Diffie-Hellman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t>CyberOps Associate v1.0</a:t>
            </a:r>
            <a:endParaRPr lang="en-US" sz="1200" b="0" i="0" kern="1200" dirty="0">
              <a:solidFill>
                <a:schemeClr val="tx1"/>
              </a:solidFill>
              <a:effectLst/>
              <a:latin typeface="+mn-lt"/>
              <a:ea typeface="+mn-ea"/>
              <a:cs typeface="+mn-cs"/>
            </a:endParaRPr>
          </a:p>
          <a:p>
            <a:pPr>
              <a:buFontTx/>
              <a:buNone/>
            </a:pPr>
            <a:r>
              <a:rPr lang="en-US" sz="1200" b="0" dirty="0"/>
              <a:t>21 </a:t>
            </a:r>
            <a:r>
              <a:rPr lang="en-IN" dirty="0">
                <a:latin typeface="Times New Roman" panose="02020603050405020304"/>
                <a:cs typeface="Times New Roman" panose="02020603050405020304"/>
              </a:rPr>
              <a:t>– </a:t>
            </a:r>
            <a:r>
              <a:rPr lang="en-US" sz="1200" b="0" dirty="0">
                <a:solidFill>
                  <a:srgbClr val="FF0000"/>
                </a:solidFill>
              </a:rPr>
              <a:t>Cryptography</a:t>
            </a:r>
            <a:endParaRPr lang="en-US" dirty="0"/>
          </a:p>
          <a:p>
            <a:pPr>
              <a:buFontTx/>
              <a:buNone/>
            </a:pPr>
            <a:r>
              <a:rPr lang="en-US" sz="1200" b="0" dirty="0">
                <a:solidFill>
                  <a:srgbClr val="FF0000"/>
                </a:solidFill>
              </a:rPr>
              <a:t>21.0 </a:t>
            </a:r>
            <a:r>
              <a:rPr lang="en-GB" dirty="0"/>
              <a:t>– Introduction</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21.0.2 – </a:t>
            </a:r>
            <a:r>
              <a:rPr lang="en-US" sz="1200" b="0" i="0" kern="1200" dirty="0">
                <a:solidFill>
                  <a:schemeClr val="tx1"/>
                </a:solidFill>
                <a:effectLst/>
                <a:latin typeface="+mn-lt"/>
                <a:ea typeface="+mn-ea"/>
                <a:cs typeface="+mn-cs"/>
              </a:rPr>
              <a:t>What Will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21.0.3</a:t>
            </a:r>
            <a:r>
              <a:rPr lang="en-US" sz="1200" b="0" i="0" kern="1200" baseline="0" dirty="0">
                <a:solidFill>
                  <a:schemeClr val="tx1"/>
                </a:solidFill>
                <a:effectLst/>
                <a:latin typeface="+mn-lt"/>
                <a:ea typeface="+mn-ea"/>
                <a:cs typeface="+mn-cs"/>
              </a:rPr>
              <a:t> </a:t>
            </a:r>
            <a:r>
              <a:rPr lang="en-GB" dirty="0"/>
              <a:t>– </a:t>
            </a:r>
            <a:r>
              <a:rPr lang="en-US" sz="1200" b="0" i="0" kern="1200" dirty="0">
                <a:solidFill>
                  <a:schemeClr val="tx1"/>
                </a:solidFill>
                <a:effectLst/>
                <a:latin typeface="+mn-lt"/>
                <a:ea typeface="+mn-ea"/>
                <a:cs typeface="+mn-cs"/>
              </a:rPr>
              <a:t>Class Activity - Creating Codes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GB" dirty="0"/>
              <a:t> </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21.2.8 – </a:t>
            </a:r>
            <a:r>
              <a:rPr lang="en-US" sz="1200" b="0" i="0" kern="1200" dirty="0">
                <a:solidFill>
                  <a:schemeClr val="tx1"/>
                </a:solidFill>
                <a:effectLst/>
                <a:latin typeface="+mn-lt"/>
                <a:ea typeface="+mn-ea"/>
                <a:cs typeface="+mn-cs"/>
              </a:rPr>
              <a:t>Video – Cryptography  </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GB" dirty="0"/>
              <a:t>21.2.9 – </a:t>
            </a:r>
            <a:r>
              <a:rPr lang="en-US" sz="1200" b="0" i="0" kern="1200" dirty="0">
                <a:solidFill>
                  <a:schemeClr val="tx1"/>
                </a:solidFill>
                <a:effectLst/>
                <a:latin typeface="+mn-lt"/>
                <a:ea typeface="+mn-ea"/>
                <a:cs typeface="+mn-cs"/>
              </a:rPr>
              <a:t>Check Your Understanding - Classify the Encryption Algorithms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21.2.10 – </a:t>
            </a:r>
            <a:r>
              <a:rPr lang="en-US" sz="1200" b="0" i="0" kern="1200" dirty="0">
                <a:solidFill>
                  <a:schemeClr val="tx1"/>
                </a:solidFill>
                <a:effectLst/>
                <a:latin typeface="+mn-lt"/>
                <a:ea typeface="+mn-ea"/>
                <a:cs typeface="+mn-cs"/>
              </a:rPr>
              <a:t>Lab - Encrypting and Decrypting Data Using OpenSSL</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21.2.11 – </a:t>
            </a:r>
            <a:r>
              <a:rPr lang="en-US" sz="1200" b="0" i="0" kern="1200" dirty="0">
                <a:solidFill>
                  <a:schemeClr val="tx1"/>
                </a:solidFill>
                <a:effectLst/>
                <a:latin typeface="+mn-lt"/>
                <a:ea typeface="+mn-ea"/>
                <a:cs typeface="+mn-cs"/>
              </a:rPr>
              <a:t>Lab - Encrypting and Decrypting Data Using a Hacker Tool</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21.2.12 – </a:t>
            </a:r>
            <a:r>
              <a:rPr lang="en-US" sz="1200" b="0" i="0" kern="1200" dirty="0">
                <a:solidFill>
                  <a:schemeClr val="tx1"/>
                </a:solidFill>
                <a:effectLst/>
                <a:latin typeface="+mn-lt"/>
                <a:ea typeface="+mn-ea"/>
                <a:cs typeface="+mn-cs"/>
              </a:rPr>
              <a:t>Lab - </a:t>
            </a:r>
            <a:r>
              <a:rPr lang="en-US" dirty="0"/>
              <a:t>Examining Telnet and SSH in Wireshark</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Introduce the topic and explain the properties of digital signatures.</a:t>
            </a:r>
            <a:endParaRPr lang="en-US" sz="1000" dirty="0"/>
          </a:p>
          <a:p>
            <a:pPr marL="341630" lvl="1" indent="-171450">
              <a:buFont typeface="Arial" panose="020B0604020202020204" pitchFamily="34" charset="0"/>
              <a:buChar char="•"/>
            </a:pPr>
            <a:r>
              <a:rPr lang="en-US" sz="1000" dirty="0"/>
              <a:t>Describe the use of digital signatures for code signing and digital certificates.</a:t>
            </a:r>
            <a:endParaRPr lang="en-US" sz="1000" dirty="0"/>
          </a:p>
          <a:p>
            <a:pPr marL="0" lvl="0" indent="-287020">
              <a:buFont typeface="Arial" panose="020B0604020202020204" pitchFamily="34" charset="0"/>
              <a:buChar char="•"/>
            </a:pPr>
            <a:r>
              <a:rPr lang="en-US" sz="1050" b="1" dirty="0"/>
              <a:t>Key Points:</a:t>
            </a:r>
            <a:r>
              <a:rPr lang="en-US" sz="1100" b="1" dirty="0"/>
              <a:t>  </a:t>
            </a:r>
            <a:r>
              <a:rPr lang="en-US" sz="1100" b="0" dirty="0"/>
              <a:t>Code signing, Digital Signature, Digital Certificate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21.3.1 – </a:t>
            </a:r>
            <a:r>
              <a:rPr lang="en-US" dirty="0"/>
              <a:t>Using Digital Signatures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21.3.2 – </a:t>
            </a:r>
            <a:r>
              <a:rPr lang="en-US" dirty="0"/>
              <a:t>Digital Signatures for Code Signing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21.3.2 – </a:t>
            </a:r>
            <a:r>
              <a:rPr lang="en-US" dirty="0"/>
              <a:t>Digital Signatures for Code Signing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20 min</a:t>
            </a:r>
            <a:endParaRPr lang="en-US" sz="1000" b="0" dirty="0"/>
          </a:p>
          <a:p>
            <a:pPr marL="171450" lvl="0" indent="-171450">
              <a:buFont typeface="Arial" panose="020B0604020202020204" pitchFamily="34" charset="0"/>
              <a:buChar char="•"/>
            </a:pPr>
            <a:r>
              <a:rPr lang="en-US" sz="1050" b="1" dirty="0"/>
              <a:t>Instructor Notes:</a:t>
            </a:r>
            <a:endParaRPr lang="en-US" sz="1050" b="1" dirty="0"/>
          </a:p>
          <a:p>
            <a:pPr marL="628650" lvl="1" indent="-171450">
              <a:buFont typeface="Arial" panose="020B0604020202020204" pitchFamily="34" charset="0"/>
              <a:buChar char="•"/>
            </a:pPr>
            <a:r>
              <a:rPr lang="en-US" sz="1000" dirty="0"/>
              <a:t>Introduce the topic and discuss integrity and authenticity with the learners.</a:t>
            </a:r>
            <a:endParaRPr lang="en-US" sz="1000" dirty="0"/>
          </a:p>
          <a:p>
            <a:pPr marL="628650" lvl="1" indent="-171450">
              <a:buFont typeface="Arial" panose="020B0604020202020204" pitchFamily="34" charset="0"/>
              <a:buChar char="•"/>
            </a:pPr>
            <a:r>
              <a:rPr lang="en-US" sz="1000" dirty="0"/>
              <a:t>Explain the elements of secure communications.</a:t>
            </a:r>
            <a:endParaRPr lang="en-US" sz="1000" dirty="0"/>
          </a:p>
          <a:p>
            <a:pPr marL="628650" lvl="1" indent="-171450">
              <a:buFont typeface="Arial" panose="020B0604020202020204" pitchFamily="34" charset="0"/>
              <a:buChar char="•"/>
            </a:pPr>
            <a:r>
              <a:rPr lang="en-US" sz="1000" dirty="0"/>
              <a:t>Ensure the learners have knowledge of cryptographic hash functions and its operations.</a:t>
            </a:r>
            <a:endParaRPr lang="en-US" sz="1000" dirty="0"/>
          </a:p>
          <a:p>
            <a:pPr marL="628650" lvl="1" indent="-171450">
              <a:buFont typeface="Arial" panose="020B0604020202020204" pitchFamily="34" charset="0"/>
              <a:buChar char="•"/>
            </a:pPr>
            <a:r>
              <a:rPr lang="en-US" sz="1000" dirty="0"/>
              <a:t>Discuss the MD5 and SHA hash functions.</a:t>
            </a:r>
            <a:endParaRPr lang="en-US" sz="1000" dirty="0"/>
          </a:p>
          <a:p>
            <a:pPr marL="628650" lvl="1" indent="-171450">
              <a:buFont typeface="Arial" panose="020B0604020202020204" pitchFamily="34" charset="0"/>
              <a:buChar char="•"/>
            </a:pPr>
            <a:r>
              <a:rPr lang="en-US" sz="1000" dirty="0"/>
              <a:t>Brief the learners of origin authentication. </a:t>
            </a:r>
            <a:endParaRPr lang="en-US" sz="1000" dirty="0"/>
          </a:p>
          <a:p>
            <a:pPr marL="628650" lvl="1" indent="-171450">
              <a:buFont typeface="Arial" panose="020B0604020202020204" pitchFamily="34" charset="0"/>
              <a:buChar char="•"/>
            </a:pPr>
            <a:r>
              <a:rPr lang="en-US" sz="1000" b="0" i="0" kern="1200" dirty="0">
                <a:solidFill>
                  <a:schemeClr val="tx1"/>
                </a:solidFill>
                <a:latin typeface="+mn-lt"/>
                <a:ea typeface="+mn-ea"/>
                <a:cs typeface="+mn-cs"/>
              </a:rPr>
              <a:t>By the end of the topic, encourage the learners to perform the Hands-on </a:t>
            </a:r>
            <a:r>
              <a:rPr lang="en-US" sz="1000" b="0" i="0" kern="1200" dirty="0">
                <a:solidFill>
                  <a:srgbClr val="056153"/>
                </a:solidFill>
                <a:effectLst/>
                <a:latin typeface="CiscoSans"/>
                <a:ea typeface="+mn-ea"/>
                <a:cs typeface="+mn-cs"/>
              </a:rPr>
              <a:t>l</a:t>
            </a:r>
            <a:r>
              <a:rPr lang="en-US" sz="1000" b="0" i="0" dirty="0">
                <a:solidFill>
                  <a:srgbClr val="056153"/>
                </a:solidFill>
                <a:effectLst/>
                <a:latin typeface="CiscoSans"/>
              </a:rPr>
              <a:t>ab.</a:t>
            </a:r>
            <a:endParaRPr lang="en-US" sz="1000" b="0" i="0" kern="1200" dirty="0">
              <a:solidFill>
                <a:schemeClr val="tx1"/>
              </a:solidFill>
              <a:latin typeface="+mn-lt"/>
              <a:ea typeface="+mn-ea"/>
              <a:cs typeface="+mn-cs"/>
            </a:endParaRPr>
          </a:p>
          <a:p>
            <a:pPr marL="171450" lvl="0" indent="-171450">
              <a:buFont typeface="Arial" panose="020B0604020202020204" pitchFamily="34" charset="0"/>
              <a:buChar char="•"/>
            </a:pPr>
            <a:r>
              <a:rPr lang="en-US" sz="1050" b="1" dirty="0"/>
              <a:t>Key Points:</a:t>
            </a:r>
            <a:r>
              <a:rPr lang="en-US" sz="1100" b="1" dirty="0"/>
              <a:t>  </a:t>
            </a:r>
            <a:r>
              <a:rPr lang="en-US" sz="1100" b="0" dirty="0"/>
              <a:t>Hash, MD5, SHA.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 Authorities and the PKI Trust System</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15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discuss the P</a:t>
            </a:r>
            <a:r>
              <a:rPr lang="en-US" sz="1200" b="0" i="0" kern="1200" dirty="0">
                <a:solidFill>
                  <a:schemeClr val="tx1"/>
                </a:solidFill>
                <a:effectLst/>
                <a:latin typeface="+mn-lt"/>
                <a:ea typeface="+mn-ea"/>
                <a:cs typeface="+mn-cs"/>
              </a:rPr>
              <a:t>ublic Key Management.</a:t>
            </a: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Explain the Public Key Infrastructure (PKI).</a:t>
            </a: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dirty="0"/>
              <a:t>Ensure the learners have knowledge of the </a:t>
            </a:r>
            <a:r>
              <a:rPr lang="en-US" b="0" i="0" dirty="0">
                <a:solidFill>
                  <a:srgbClr val="056153"/>
                </a:solidFill>
                <a:effectLst/>
                <a:latin typeface="CiscoSans"/>
              </a:rPr>
              <a:t>PKI Authorities System and the PKI Trust System.</a:t>
            </a:r>
            <a:endParaRPr lang="en-US" b="0" i="0" dirty="0">
              <a:solidFill>
                <a:srgbClr val="056153"/>
              </a:solidFill>
              <a:effectLst/>
              <a:latin typeface="CiscoSans"/>
            </a:endParaRPr>
          </a:p>
          <a:p>
            <a:pPr marL="628650" lvl="1" indent="-171450">
              <a:buFont typeface="Arial" panose="020B0604020202020204" pitchFamily="34" charset="0"/>
              <a:buChar char="•"/>
            </a:pPr>
            <a:r>
              <a:rPr lang="en-US" b="0" i="0" dirty="0">
                <a:solidFill>
                  <a:srgbClr val="056153"/>
                </a:solidFill>
                <a:effectLst/>
                <a:latin typeface="CiscoSans"/>
              </a:rPr>
              <a:t>Describe the interoperability of different PKI vendors.</a:t>
            </a:r>
            <a:endParaRPr lang="en-US" sz="1200" b="0" i="0" dirty="0">
              <a:solidFill>
                <a:srgbClr val="056153"/>
              </a:solidFill>
              <a:effectLst/>
              <a:latin typeface="CiscoSans"/>
            </a:endParaRPr>
          </a:p>
          <a:p>
            <a:pPr marL="628650" lvl="1" indent="-171450">
              <a:buFont typeface="Arial" panose="020B0604020202020204" pitchFamily="34" charset="0"/>
              <a:buChar char="•"/>
            </a:pPr>
            <a:r>
              <a:rPr lang="en-US" sz="1200" dirty="0"/>
              <a:t>Brief the learners of </a:t>
            </a:r>
            <a:r>
              <a:rPr lang="en-US" b="0" i="0" dirty="0">
                <a:solidFill>
                  <a:srgbClr val="056153"/>
                </a:solidFill>
                <a:effectLst/>
                <a:latin typeface="CiscoSans"/>
              </a:rPr>
              <a:t>Certificate Enrollment, Authentication, and Revocation.</a:t>
            </a:r>
            <a:endParaRPr lang="en-US" b="0" i="0" dirty="0">
              <a:solidFill>
                <a:srgbClr val="056153"/>
              </a:solidFill>
              <a:effectLst/>
              <a:latin typeface="CiscoSans"/>
            </a:endParaRPr>
          </a:p>
          <a:p>
            <a:pPr marL="628650" lvl="1" indent="-171450">
              <a:buFont typeface="Arial" panose="020B0604020202020204" pitchFamily="34" charset="0"/>
              <a:buChar char="•"/>
            </a:pPr>
            <a:r>
              <a:rPr lang="en-US" sz="1200" b="0" i="0" kern="1200" dirty="0">
                <a:solidFill>
                  <a:schemeClr val="tx1"/>
                </a:solidFill>
                <a:latin typeface="+mn-lt"/>
                <a:ea typeface="+mn-ea"/>
                <a:cs typeface="+mn-cs"/>
              </a:rPr>
              <a:t>By the end of the topic, help the learners to perform the Hands-on </a:t>
            </a:r>
            <a:r>
              <a:rPr lang="en-US" sz="1200" b="0" i="0" dirty="0">
                <a:solidFill>
                  <a:srgbClr val="056153"/>
                </a:solidFill>
                <a:effectLst/>
                <a:latin typeface="CiscoSans"/>
              </a:rPr>
              <a:t>Lab.</a:t>
            </a:r>
            <a:endParaRPr lang="en-US" b="0" i="0" dirty="0">
              <a:solidFill>
                <a:srgbClr val="056153"/>
              </a:solidFill>
              <a:effectLst/>
              <a:latin typeface="CiscoSans"/>
            </a:endParaRPr>
          </a:p>
          <a:p>
            <a:pPr marL="171450" lvl="0" indent="-171450">
              <a:buFont typeface="Arial" panose="020B0604020202020204" pitchFamily="34" charset="0"/>
              <a:buChar char="•"/>
            </a:pPr>
            <a:r>
              <a:rPr lang="en-US" sz="1050" b="1" dirty="0"/>
              <a:t>Key Points:</a:t>
            </a:r>
            <a:r>
              <a:rPr lang="en-US" sz="1100" b="1" dirty="0"/>
              <a:t> </a:t>
            </a:r>
            <a:r>
              <a:rPr lang="en-US" sz="1100" b="0" dirty="0"/>
              <a:t>Public Key Management, </a:t>
            </a:r>
            <a:r>
              <a:rPr lang="en-US" sz="1100" b="0" i="0" kern="1200" dirty="0">
                <a:solidFill>
                  <a:schemeClr val="tx1"/>
                </a:solidFill>
                <a:effectLst/>
                <a:latin typeface="+mn-lt"/>
                <a:ea typeface="+mn-ea"/>
                <a:cs typeface="+mn-cs"/>
              </a:rPr>
              <a:t>Public Key Infrastructure (PKI), </a:t>
            </a:r>
            <a:r>
              <a:rPr lang="en-US" sz="1100" b="0" i="0" dirty="0">
                <a:solidFill>
                  <a:srgbClr val="056153"/>
                </a:solidFill>
                <a:effectLst/>
                <a:latin typeface="CiscoSans"/>
              </a:rPr>
              <a:t>PKI Authorities System, PKI Trust System, </a:t>
            </a:r>
            <a:r>
              <a:rPr lang="en-US" b="0" i="0" dirty="0">
                <a:solidFill>
                  <a:srgbClr val="056153"/>
                </a:solidFill>
                <a:effectLst/>
                <a:latin typeface="CiscoSans"/>
              </a:rPr>
              <a:t>Certificate Enrollment, Certificate Authentication, Certificate Revocation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21.4.1 – </a:t>
            </a:r>
            <a:r>
              <a:rPr lang="en-US" sz="1200" b="0" i="0" kern="1200" dirty="0">
                <a:solidFill>
                  <a:schemeClr val="tx1"/>
                </a:solidFill>
                <a:effectLst/>
                <a:latin typeface="+mn-lt"/>
                <a:ea typeface="+mn-ea"/>
                <a:cs typeface="+mn-cs"/>
              </a:rPr>
              <a:t>Public Key Management</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21.4.2 – The </a:t>
            </a:r>
            <a:r>
              <a:rPr lang="en-US" sz="1200" b="0" i="0" kern="1200" dirty="0">
                <a:solidFill>
                  <a:schemeClr val="tx1"/>
                </a:solidFill>
                <a:effectLst/>
                <a:latin typeface="+mn-lt"/>
                <a:ea typeface="+mn-ea"/>
                <a:cs typeface="+mn-cs"/>
              </a:rPr>
              <a:t>Public Key Infrastructure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21.4.2 – The </a:t>
            </a:r>
            <a:r>
              <a:rPr lang="en-US" sz="1200" b="0" i="0" kern="1200" dirty="0">
                <a:solidFill>
                  <a:schemeClr val="tx1"/>
                </a:solidFill>
                <a:effectLst/>
                <a:latin typeface="+mn-lt"/>
                <a:ea typeface="+mn-ea"/>
                <a:cs typeface="+mn-cs"/>
              </a:rPr>
              <a:t>Public Key Infrastructure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21.4.3 – </a:t>
            </a:r>
            <a:r>
              <a:rPr lang="en-US" dirty="0"/>
              <a:t>The PKI Authorities System </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21.4.4 – </a:t>
            </a:r>
            <a:r>
              <a:rPr lang="en-US" dirty="0"/>
              <a:t>The PKI Trust System</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21.4.5 – </a:t>
            </a:r>
            <a:r>
              <a:rPr lang="en-US" dirty="0"/>
              <a:t>Interoperability of Different PKI Vendors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21.4.6 – </a:t>
            </a:r>
            <a:r>
              <a:rPr lang="en-US" sz="1200" b="0" i="0" kern="1200" dirty="0">
                <a:solidFill>
                  <a:schemeClr val="tx1"/>
                </a:solidFill>
                <a:effectLst/>
                <a:latin typeface="+mn-lt"/>
                <a:ea typeface="+mn-ea"/>
                <a:cs typeface="+mn-cs"/>
              </a:rPr>
              <a:t>Certificate Enrollment, Authentication, and Revocation</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21.4.7 – </a:t>
            </a:r>
            <a:r>
              <a:rPr lang="en-US" dirty="0"/>
              <a:t>Lab – Certificate Authority Stores</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21.1.1 – </a:t>
            </a:r>
            <a:r>
              <a:rPr lang="en-US" sz="1200" b="0" i="0" kern="1200" dirty="0">
                <a:solidFill>
                  <a:schemeClr val="tx1"/>
                </a:solidFill>
                <a:effectLst/>
                <a:latin typeface="+mn-lt"/>
                <a:ea typeface="+mn-ea"/>
                <a:cs typeface="+mn-cs"/>
              </a:rPr>
              <a:t>Securing Communications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discuss the PKI applications.</a:t>
            </a:r>
            <a:endParaRPr lang="en-US" sz="1000" dirty="0"/>
          </a:p>
          <a:p>
            <a:pPr marL="628650" lvl="1" indent="-171450">
              <a:buFont typeface="Arial" panose="020B0604020202020204" pitchFamily="34" charset="0"/>
              <a:buChar char="•"/>
            </a:pPr>
            <a:r>
              <a:rPr lang="en-US" sz="1000" dirty="0"/>
              <a:t>Explain the e</a:t>
            </a:r>
            <a:r>
              <a:rPr lang="en-US" sz="1200" b="0" i="0" kern="1200" dirty="0">
                <a:solidFill>
                  <a:schemeClr val="tx1"/>
                </a:solidFill>
                <a:latin typeface="+mn-lt"/>
                <a:ea typeface="+mn-ea"/>
                <a:cs typeface="+mn-cs"/>
              </a:rPr>
              <a:t>ncrypted network transactions.</a:t>
            </a:r>
            <a:endParaRPr lang="en-US" sz="100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000" dirty="0"/>
              <a:t>By the end of the topic, ensure the learners know of encrypted network monitoring.</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 </a:t>
            </a:r>
            <a:r>
              <a:rPr lang="en-US" sz="1050" b="0" dirty="0"/>
              <a:t>PKI applications, v</a:t>
            </a:r>
            <a:r>
              <a:rPr lang="en-US" sz="1200" b="0" i="0" kern="1200" dirty="0">
                <a:solidFill>
                  <a:schemeClr val="tx1"/>
                </a:solidFill>
                <a:effectLst/>
                <a:latin typeface="+mn-lt"/>
                <a:ea typeface="+mn-ea"/>
                <a:cs typeface="+mn-cs"/>
              </a:rPr>
              <a:t>alidity date range, signature validation error, </a:t>
            </a:r>
            <a:r>
              <a:rPr lang="en-US" sz="1200" dirty="0"/>
              <a:t>encryption, security monitoring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21.5.1 – </a:t>
            </a:r>
            <a:r>
              <a:rPr lang="en-US" sz="1200" b="0" i="0" kern="1200" dirty="0">
                <a:solidFill>
                  <a:schemeClr val="tx1"/>
                </a:solidFill>
                <a:effectLst/>
                <a:latin typeface="+mn-lt"/>
                <a:ea typeface="+mn-ea"/>
                <a:cs typeface="+mn-cs"/>
              </a:rPr>
              <a:t>PKI Applications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21.5.2 – </a:t>
            </a:r>
            <a:r>
              <a:rPr lang="en-US" dirty="0"/>
              <a:t>Encrypted Network Transactions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21.5.3 – </a:t>
            </a:r>
            <a:r>
              <a:rPr lang="en-US" dirty="0"/>
              <a:t>Encryption and Security Monitoring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21.5.3 – </a:t>
            </a:r>
            <a:r>
              <a:rPr lang="en-US" dirty="0"/>
              <a:t>Encryption and Security Monitoring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dirty="0">
                <a:solidFill>
                  <a:schemeClr val="accent5">
                    <a:lumMod val="40000"/>
                    <a:lumOff val="60000"/>
                  </a:schemeClr>
                </a:solidFill>
              </a:rPr>
              <a:t>Public Key Cryptography Summary </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5 min</a:t>
            </a:r>
            <a:endParaRPr lang="en-US" b="0" dirty="0"/>
          </a:p>
          <a:p>
            <a:pPr marL="171450" lvl="0" indent="-171450">
              <a:buFont typeface="Arial" panose="020B0604020202020204" pitchFamily="34" charset="0"/>
              <a:buChar char="•"/>
            </a:pPr>
            <a:r>
              <a:rPr lang="en-US" sz="1050" b="1" dirty="0"/>
              <a:t>Instructor Notes: </a:t>
            </a:r>
            <a:endParaRPr lang="en-US" sz="1050" b="1" dirty="0"/>
          </a:p>
          <a:p>
            <a:pPr marL="341630" lvl="1" indent="-171450" algn="l" defTabSz="457200" rtl="0" eaLnBrk="1" latinLnBrk="0" hangingPunct="1">
              <a:buFont typeface="Arial" panose="020B0604020202020204" pitchFamily="34" charset="0"/>
              <a:buChar char="•"/>
              <a:tabLst>
                <a:tab pos="117475" algn="l"/>
              </a:tabLst>
            </a:pPr>
            <a:r>
              <a:rPr lang="en-US" sz="1050" kern="1200" dirty="0">
                <a:solidFill>
                  <a:schemeClr val="tx1"/>
                </a:solidFill>
                <a:latin typeface="+mn-lt"/>
                <a:ea typeface="+mn-ea"/>
                <a:cs typeface="+mn-cs"/>
              </a:rPr>
              <a:t>Read out the summary points mentioned on the slide.</a:t>
            </a:r>
            <a:endParaRPr lang="en-US" sz="105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50" kern="1200" dirty="0">
                <a:solidFill>
                  <a:schemeClr val="tx1"/>
                </a:solidFill>
                <a:latin typeface="+mn-lt"/>
                <a:ea typeface="+mn-ea"/>
                <a:cs typeface="+mn-cs"/>
              </a:rPr>
              <a:t>Discuss the same with the participants.</a:t>
            </a:r>
            <a:endParaRPr lang="en-US" sz="105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50" kern="1200" dirty="0">
                <a:solidFill>
                  <a:schemeClr val="tx1"/>
                </a:solidFill>
                <a:latin typeface="+mn-lt"/>
                <a:ea typeface="+mn-ea"/>
                <a:cs typeface="+mn-cs"/>
              </a:rPr>
              <a:t>Ask if they have any questions or doubts. </a:t>
            </a:r>
            <a:endParaRPr lang="en-US" sz="105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kern="1200" dirty="0">
                <a:solidFill>
                  <a:schemeClr val="tx1"/>
                </a:solidFill>
                <a:latin typeface="+mn-lt"/>
                <a:ea typeface="+mn-ea"/>
                <a:cs typeface="+mn-cs"/>
              </a:rPr>
              <a:t>Help them finish the module quiz.</a:t>
            </a:r>
            <a:endParaRPr lang="en-US" sz="1050" dirty="0"/>
          </a:p>
          <a:p>
            <a:pPr marL="171450" lvl="0" indent="-171450">
              <a:buFont typeface="Arial" panose="020B0604020202020204" pitchFamily="34" charset="0"/>
              <a:buChar char="•"/>
            </a:pPr>
            <a:r>
              <a:rPr lang="en-US" sz="1050" b="1" dirty="0"/>
              <a:t>Key Points: </a:t>
            </a:r>
            <a:r>
              <a:rPr lang="en-US" sz="1050" b="0" dirty="0"/>
              <a:t>NA</a:t>
            </a:r>
            <a:endParaRPr lang="en-US" b="0" dirty="0"/>
          </a:p>
          <a:p>
            <a:pPr marL="0" marR="0" lvl="0" indent="0" algn="l" defTabSz="457200" rtl="0" eaLnBrk="1" fontAlgn="auto" latinLnBrk="0" hangingPunct="1">
              <a:lnSpc>
                <a:spcPct val="100000"/>
              </a:lnSpc>
              <a:spcBef>
                <a:spcPts val="0"/>
              </a:spcBef>
              <a:spcAft>
                <a:spcPts val="0"/>
              </a:spcAft>
              <a:buClrTx/>
              <a:buSzTx/>
              <a:buFontTx/>
              <a:buNone/>
              <a:defRPr/>
            </a:pPr>
            <a:endParaRPr lang="en-GB"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sz="1200" dirty="0"/>
              <a:t>Public Key Cryptography Summary</a:t>
            </a:r>
            <a:endParaRPr lang="en-GB" dirty="0"/>
          </a:p>
          <a:p>
            <a:r>
              <a:rPr lang="en-GB" dirty="0"/>
              <a:t>21.6.1 – </a:t>
            </a:r>
            <a:r>
              <a:rPr lang="en-US" altLang="en-US" dirty="0"/>
              <a:t>What Did I Learn in this Module?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sz="1200" dirty="0"/>
              <a:t>Public Key Cryptography Summary</a:t>
            </a:r>
            <a:endParaRPr lang="en-GB" dirty="0"/>
          </a:p>
          <a:p>
            <a:r>
              <a:rPr lang="en-GB" dirty="0"/>
              <a:t>21.6.1 – </a:t>
            </a:r>
            <a:r>
              <a:rPr lang="en-US" altLang="en-US" dirty="0"/>
              <a:t>What Did I Learn in this Module?</a:t>
            </a:r>
            <a:endParaRPr lang="en-US" altLang="en-US" dirty="0"/>
          </a:p>
          <a:p>
            <a:pPr marL="0" marR="0" indent="0" algn="l" defTabSz="457200" rtl="0" eaLnBrk="1" fontAlgn="auto" latinLnBrk="0" hangingPunct="1">
              <a:lnSpc>
                <a:spcPct val="100000"/>
              </a:lnSpc>
              <a:spcBef>
                <a:spcPts val="0"/>
              </a:spcBef>
              <a:spcAft>
                <a:spcPts val="0"/>
              </a:spcAft>
              <a:buClrTx/>
              <a:buSzTx/>
              <a:buFontTx/>
              <a:buNone/>
              <a:defRPr/>
            </a:pPr>
            <a:r>
              <a:rPr lang="en-US" dirty="0"/>
              <a:t>21.6.2 </a:t>
            </a:r>
            <a:r>
              <a:rPr lang="en-GB" dirty="0"/>
              <a:t>–</a:t>
            </a:r>
            <a:r>
              <a:rPr lang="en-US" dirty="0"/>
              <a:t> </a:t>
            </a:r>
            <a:r>
              <a:rPr lang="en-US" sz="1200" b="0" i="0" kern="1200" dirty="0">
                <a:solidFill>
                  <a:schemeClr val="tx1"/>
                </a:solidFill>
                <a:effectLst/>
                <a:latin typeface="+mn-lt"/>
                <a:ea typeface="+mn-ea"/>
                <a:cs typeface="+mn-cs"/>
              </a:rPr>
              <a:t>Public Key Cryptography Quiz</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New Terms and Commands</a:t>
            </a: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21.1.2 – </a:t>
            </a:r>
            <a:r>
              <a:rPr lang="en-US" dirty="0"/>
              <a:t>Cryptographic Hash Functions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21.1.3 – </a:t>
            </a:r>
            <a:r>
              <a:rPr lang="en-US" dirty="0"/>
              <a:t>Cryptographic Hash Operation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21.1.4 – </a:t>
            </a:r>
            <a:r>
              <a:rPr lang="en-US" dirty="0"/>
              <a:t>MD5 and SHA</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21.1.4 – </a:t>
            </a:r>
            <a:r>
              <a:rPr lang="en-US" dirty="0"/>
              <a:t>MD5 and SHA</a:t>
            </a:r>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3.xml"/><Relationship Id="rId3" Type="http://schemas.openxmlformats.org/officeDocument/2006/relationships/tags" Target="../tags/tag24.xml"/><Relationship Id="rId2" Type="http://schemas.openxmlformats.org/officeDocument/2006/relationships/image" Target="../media/image16.png"/><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3.xml"/><Relationship Id="rId3" Type="http://schemas.openxmlformats.org/officeDocument/2006/relationships/tags" Target="../tags/tag26.xml"/><Relationship Id="rId2" Type="http://schemas.openxmlformats.org/officeDocument/2006/relationships/image" Target="../media/image18.png"/><Relationship Id="rId1" Type="http://schemas.openxmlformats.org/officeDocument/2006/relationships/image" Target="../media/image17.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13.xml"/><Relationship Id="rId5" Type="http://schemas.openxmlformats.org/officeDocument/2006/relationships/tags" Target="../tags/tag27.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3.xml"/><Relationship Id="rId2" Type="http://schemas.openxmlformats.org/officeDocument/2006/relationships/tags" Target="../tags/tag30.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image" Target="../media/image2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image" Target="../media/image26.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3.xml"/><Relationship Id="rId2" Type="http://schemas.openxmlformats.org/officeDocument/2006/relationships/tags" Target="../tags/tag39.xml"/><Relationship Id="rId1"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3.xml"/><Relationship Id="rId2" Type="http://schemas.openxmlformats.org/officeDocument/2006/relationships/tags" Target="../tags/tag40.xml"/><Relationship Id="rId1"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3.xml"/><Relationship Id="rId2" Type="http://schemas.openxmlformats.org/officeDocument/2006/relationships/tags" Target="../tags/tag42.xml"/><Relationship Id="rId1" Type="http://schemas.openxmlformats.org/officeDocument/2006/relationships/image" Target="../media/image29.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image" Target="../media/image30.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image" Target="../media/image3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6.xml"/><Relationship Id="rId5" Type="http://schemas.openxmlformats.org/officeDocument/2006/relationships/slideLayout" Target="../slideLayouts/slideLayout13.xml"/><Relationship Id="rId4" Type="http://schemas.openxmlformats.org/officeDocument/2006/relationships/tags" Target="../tags/tag46.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image" Target="../media/image35.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3.xml"/><Relationship Id="rId2" Type="http://schemas.openxmlformats.org/officeDocument/2006/relationships/tags" Target="../tags/tag52.xml"/><Relationship Id="rId1" Type="http://schemas.openxmlformats.org/officeDocument/2006/relationships/image" Target="../media/image36.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6.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21: Cryptography</a:t>
            </a:r>
            <a:endParaRPr lang="en-US" dirty="0">
              <a:solidFill>
                <a:schemeClr val="accent5">
                  <a:lumMod val="40000"/>
                  <a:lumOff val="60000"/>
                </a:schemeClr>
              </a:solidFill>
            </a:endParaRPr>
          </a:p>
        </p:txBody>
      </p:sp>
      <p:sp>
        <p:nvSpPr>
          <p:cNvPr id="4" name="Text Placeholder 4"/>
          <p:cNvSpPr txBox="1"/>
          <p:nvPr/>
        </p:nvSpPr>
        <p:spPr>
          <a:xfrm>
            <a:off x="469497" y="3127609"/>
            <a:ext cx="5925246" cy="299001"/>
          </a:xfrm>
          <a:prstGeom prst="rect">
            <a:avLst/>
          </a:prstGeom>
        </p:spPr>
        <p:txBody>
          <a:bodyPr lIns="91420" tIns="45710" rIns="91420" bIns="45710"/>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MS PGothic" panose="020B0600070205080204" pitchFamily="34" charset="-128"/>
                <a:cs typeface="CiscoSans"/>
              </a:defRPr>
            </a:lvl1pPr>
            <a:lvl2pPr marL="304800" indent="0" algn="l"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solidFill>
                <a:latin typeface="+mn-lt"/>
                <a:ea typeface="MS PGothic" panose="020B0600070205080204" pitchFamily="34" charset="-128"/>
                <a:cs typeface="CiscoSans"/>
              </a:defRPr>
            </a:lvl2pPr>
            <a:lvl3pPr marL="427355" indent="0" algn="l"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solidFill>
                <a:latin typeface="+mn-lt"/>
                <a:ea typeface="MS PGothic" panose="020B0600070205080204" pitchFamily="34" charset="-128"/>
                <a:cs typeface="CiscoSans"/>
              </a:defRPr>
            </a:lvl3pPr>
            <a:lvl4pPr marL="516890" indent="0" algn="l"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solidFill>
                <a:latin typeface="+mn-lt"/>
                <a:ea typeface="MS PGothic" panose="020B0600070205080204" pitchFamily="34" charset="-128"/>
                <a:cs typeface="CiscoSans"/>
              </a:defRPr>
            </a:lvl4pPr>
            <a:lvl5pPr marL="601345" indent="0" algn="l"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IN" dirty="0">
                <a:solidFill>
                  <a:schemeClr val="bg2">
                    <a:lumMod val="40000"/>
                    <a:lumOff val="60000"/>
                  </a:schemeClr>
                </a:solidFill>
              </a:rPr>
              <a:t>Instructor Materials</a:t>
            </a:r>
            <a:endParaRPr lang="en-IN"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rgbClr val="AFE8FB"/>
                </a:solidFill>
              </a:rPr>
              <a:t>CyberOps	 Associate v1.0</a:t>
            </a:r>
            <a:endParaRPr lang="en-US" dirty="0">
              <a:solidFill>
                <a:srgbClr val="AFE8FB"/>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Origin Authentication</a:t>
            </a:r>
            <a:endParaRPr lang="en-US" dirty="0"/>
          </a:p>
        </p:txBody>
      </p:sp>
      <p:sp>
        <p:nvSpPr>
          <p:cNvPr id="2" name="Content Placeholder 1"/>
          <p:cNvSpPr>
            <a:spLocks noGrp="1"/>
          </p:cNvSpPr>
          <p:nvPr>
            <p:ph idx="1"/>
          </p:nvPr>
        </p:nvSpPr>
        <p:spPr>
          <a:xfrm>
            <a:off x="186597" y="798944"/>
            <a:ext cx="8658741" cy="1189344"/>
          </a:xfrm>
        </p:spPr>
        <p:txBody>
          <a:bodyPr/>
          <a:lstStyle/>
          <a:p>
            <a:pPr>
              <a:buFont typeface="Arial" panose="020B0604020202020204" pitchFamily="34" charset="0"/>
              <a:buChar char="•"/>
            </a:pPr>
            <a:r>
              <a:rPr lang="en-US" sz="1800" dirty="0"/>
              <a:t>To add origin authentication and integrity assurance, use a keyed-hash message authentication code (HMAC). </a:t>
            </a:r>
            <a:endParaRPr lang="en-US" sz="1800" dirty="0"/>
          </a:p>
          <a:p>
            <a:pPr>
              <a:buFont typeface="Arial" panose="020B0604020202020204" pitchFamily="34" charset="0"/>
              <a:buChar char="•"/>
            </a:pPr>
            <a:r>
              <a:rPr lang="en-US" sz="1800" dirty="0"/>
              <a:t>HMAC uses an additional secret key as input to the hash function.</a:t>
            </a:r>
            <a:endParaRPr lang="en-US" sz="1800" dirty="0"/>
          </a:p>
        </p:txBody>
      </p:sp>
      <p:sp>
        <p:nvSpPr>
          <p:cNvPr id="5" name="Content Placeholder 1"/>
          <p:cNvSpPr txBox="1"/>
          <p:nvPr/>
        </p:nvSpPr>
        <p:spPr>
          <a:xfrm>
            <a:off x="329608" y="2143039"/>
            <a:ext cx="8515730" cy="646331"/>
          </a:xfrm>
          <a:prstGeom prst="rect">
            <a:avLst/>
          </a:prstGeom>
          <a:noFill/>
        </p:spPr>
        <p:txBody>
          <a:bodyPr wrap="square">
            <a:spAutoFit/>
          </a:bodyPr>
          <a:lstStyle/>
          <a:p>
            <a:pPr>
              <a:buNone/>
            </a:pPr>
            <a:r>
              <a:rPr lang="en-US" b="1" i="1" dirty="0">
                <a:solidFill>
                  <a:srgbClr val="000000"/>
                </a:solidFill>
                <a:latin typeface="+mn-lt"/>
              </a:rPr>
              <a:t>Note:</a:t>
            </a:r>
            <a:r>
              <a:rPr lang="en-US" i="1" dirty="0">
                <a:solidFill>
                  <a:srgbClr val="000000"/>
                </a:solidFill>
                <a:latin typeface="+mn-lt"/>
              </a:rPr>
              <a:t> Other Message Authentication Code (MAC) methods are also used. However, HMAC is used in many systems including SSL, IPsec, and SSH.</a:t>
            </a:r>
            <a:endParaRPr lang="en-US" i="1" dirty="0">
              <a:solidFill>
                <a:srgbClr val="000000"/>
              </a:solidFill>
              <a:latin typeface="+mn-lt"/>
            </a:endParaRPr>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Origin Authentication (Contd.)</a:t>
            </a:r>
            <a:endParaRPr lang="en-US" dirty="0"/>
          </a:p>
        </p:txBody>
      </p:sp>
      <p:sp>
        <p:nvSpPr>
          <p:cNvPr id="2" name="Content Placeholder 1"/>
          <p:cNvSpPr>
            <a:spLocks noGrp="1"/>
          </p:cNvSpPr>
          <p:nvPr>
            <p:ph idx="1"/>
          </p:nvPr>
        </p:nvSpPr>
        <p:spPr>
          <a:xfrm>
            <a:off x="144064" y="777678"/>
            <a:ext cx="5576252" cy="3974937"/>
          </a:xfrm>
        </p:spPr>
        <p:txBody>
          <a:bodyPr/>
          <a:lstStyle/>
          <a:p>
            <a:pPr marL="0" indent="0">
              <a:spcBef>
                <a:spcPts val="400"/>
              </a:spcBef>
              <a:spcAft>
                <a:spcPts val="400"/>
              </a:spcAft>
              <a:buNone/>
            </a:pPr>
            <a:r>
              <a:rPr lang="en-US" sz="1600" b="1" dirty="0"/>
              <a:t>HMAC Hashing Algorithm</a:t>
            </a:r>
            <a:endParaRPr lang="en-US" sz="1600" b="1" dirty="0"/>
          </a:p>
          <a:p>
            <a:pPr>
              <a:spcBef>
                <a:spcPts val="400"/>
              </a:spcBef>
              <a:spcAft>
                <a:spcPts val="400"/>
              </a:spcAft>
              <a:buFont typeface="Arial" panose="020B0604020202020204" pitchFamily="34" charset="0"/>
              <a:buChar char="•"/>
            </a:pPr>
            <a:r>
              <a:rPr lang="en-US" sz="1600" dirty="0"/>
              <a:t>An HMAC is calculated using any cryptographic algorithm that combines a cryptographic hash function with a secret key. </a:t>
            </a:r>
            <a:endParaRPr lang="en-US" sz="1600" dirty="0"/>
          </a:p>
          <a:p>
            <a:pPr>
              <a:spcBef>
                <a:spcPts val="400"/>
              </a:spcBef>
              <a:spcAft>
                <a:spcPts val="400"/>
              </a:spcAft>
              <a:buFont typeface="Arial" panose="020B0604020202020204" pitchFamily="34" charset="0"/>
              <a:buChar char="•"/>
            </a:pPr>
            <a:r>
              <a:rPr lang="en-US" sz="1600" dirty="0"/>
              <a:t>Only the sender and the receiver know the secret key, and the output of the hash function depends on the input data and the secret key. </a:t>
            </a:r>
            <a:endParaRPr lang="en-US" sz="1600" dirty="0"/>
          </a:p>
          <a:p>
            <a:pPr>
              <a:spcBef>
                <a:spcPts val="400"/>
              </a:spcBef>
              <a:spcAft>
                <a:spcPts val="400"/>
              </a:spcAft>
              <a:buFont typeface="Arial" panose="020B0604020202020204" pitchFamily="34" charset="0"/>
              <a:buChar char="•"/>
            </a:pPr>
            <a:r>
              <a:rPr lang="en-IN" sz="1600" dirty="0"/>
              <a:t>Only parties who have access to that secret key can compute the digest of an HMAC function.</a:t>
            </a:r>
            <a:endParaRPr lang="en-US" sz="1600" dirty="0"/>
          </a:p>
          <a:p>
            <a:pPr>
              <a:spcBef>
                <a:spcPts val="400"/>
              </a:spcBef>
              <a:spcAft>
                <a:spcPts val="400"/>
              </a:spcAft>
              <a:buFont typeface="Arial" panose="020B0604020202020204" pitchFamily="34" charset="0"/>
              <a:buChar char="•"/>
            </a:pPr>
            <a:r>
              <a:rPr lang="en-US" sz="1600" dirty="0"/>
              <a:t>If two parties share a secret key and use HMAC functions for authentication, a properly constructed HMAC digest of a message that a party has received indicates that the other party was the originator of the message.</a:t>
            </a:r>
            <a:endParaRPr lang="en-US" sz="1600" dirty="0"/>
          </a:p>
        </p:txBody>
      </p:sp>
      <p:pic>
        <p:nvPicPr>
          <p:cNvPr id="3" name="Picture 2"/>
          <p:cNvPicPr>
            <a:picLocks noChangeAspect="1"/>
          </p:cNvPicPr>
          <p:nvPr/>
        </p:nvPicPr>
        <p:blipFill rotWithShape="1">
          <a:blip r:embed="rId1"/>
          <a:srcRect l="1394"/>
          <a:stretch>
            <a:fillRect/>
          </a:stretch>
        </p:blipFill>
        <p:spPr>
          <a:xfrm>
            <a:off x="5539218" y="1296763"/>
            <a:ext cx="3499428" cy="339832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Origin Authentication (Contd.)</a:t>
            </a:r>
            <a:endParaRPr lang="en-US" dirty="0"/>
          </a:p>
        </p:txBody>
      </p:sp>
      <p:sp>
        <p:nvSpPr>
          <p:cNvPr id="2" name="Content Placeholder 1"/>
          <p:cNvSpPr>
            <a:spLocks noGrp="1"/>
          </p:cNvSpPr>
          <p:nvPr>
            <p:ph idx="1"/>
          </p:nvPr>
        </p:nvSpPr>
        <p:spPr>
          <a:xfrm>
            <a:off x="207863" y="742052"/>
            <a:ext cx="3928208" cy="4202087"/>
          </a:xfrm>
        </p:spPr>
        <p:txBody>
          <a:bodyPr/>
          <a:lstStyle/>
          <a:p>
            <a:pPr marL="0" indent="0">
              <a:buNone/>
            </a:pPr>
            <a:r>
              <a:rPr lang="en-US" sz="1600" b="1" dirty="0"/>
              <a:t>Creating the HMAC Value</a:t>
            </a:r>
            <a:endParaRPr lang="en-US" sz="1600" b="1" dirty="0"/>
          </a:p>
          <a:p>
            <a:pPr>
              <a:buFont typeface="Arial" panose="020B0604020202020204" pitchFamily="34" charset="0"/>
              <a:buChar char="•"/>
            </a:pPr>
            <a:r>
              <a:rPr lang="en-US" sz="1600" dirty="0"/>
              <a:t>As shown in the figure, the sending device inputs data into the hashing algorithm and calculates the fixed-length HMAC digest.</a:t>
            </a:r>
            <a:endParaRPr lang="en-US" sz="1600" dirty="0"/>
          </a:p>
          <a:p>
            <a:pPr>
              <a:buFont typeface="Arial" panose="020B0604020202020204" pitchFamily="34" charset="0"/>
              <a:buChar char="•"/>
            </a:pPr>
            <a:r>
              <a:rPr lang="en-US" sz="1600" dirty="0"/>
              <a:t>This authenticated digest is then attached to the message and sent to the receiver.</a:t>
            </a:r>
            <a:endParaRPr lang="en-US" sz="1600" dirty="0"/>
          </a:p>
        </p:txBody>
      </p:sp>
      <p:pic>
        <p:nvPicPr>
          <p:cNvPr id="3" name="Picture 2"/>
          <p:cNvPicPr>
            <a:picLocks noChangeAspect="1"/>
          </p:cNvPicPr>
          <p:nvPr/>
        </p:nvPicPr>
        <p:blipFill>
          <a:blip r:embed="rId1"/>
          <a:stretch>
            <a:fillRect/>
          </a:stretch>
        </p:blipFill>
        <p:spPr>
          <a:xfrm>
            <a:off x="4133669" y="951079"/>
            <a:ext cx="4373495" cy="37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Origin Authentication (Contd.)</a:t>
            </a:r>
            <a:endParaRPr lang="en-US" dirty="0"/>
          </a:p>
        </p:txBody>
      </p:sp>
      <p:sp>
        <p:nvSpPr>
          <p:cNvPr id="2" name="Content Placeholder 1"/>
          <p:cNvSpPr>
            <a:spLocks noGrp="1"/>
          </p:cNvSpPr>
          <p:nvPr>
            <p:ph idx="1"/>
          </p:nvPr>
        </p:nvSpPr>
        <p:spPr>
          <a:xfrm>
            <a:off x="144065" y="763319"/>
            <a:ext cx="4342876" cy="3840579"/>
          </a:xfrm>
        </p:spPr>
        <p:txBody>
          <a:bodyPr/>
          <a:lstStyle/>
          <a:p>
            <a:pPr marL="0" indent="0">
              <a:buNone/>
            </a:pPr>
            <a:r>
              <a:rPr lang="en-US" sz="1600" b="1" dirty="0"/>
              <a:t>Verifying the HMAC Value</a:t>
            </a:r>
            <a:endParaRPr lang="en-US" sz="1600" b="1" dirty="0"/>
          </a:p>
          <a:p>
            <a:pPr>
              <a:buFont typeface="Arial" panose="020B0604020202020204" pitchFamily="34" charset="0"/>
              <a:buChar char="•"/>
            </a:pPr>
            <a:r>
              <a:rPr lang="en-US" sz="1600" dirty="0"/>
              <a:t>In the figure, the receiving device removes the digest from the message and uses the plaintext message with its secret key as input into the same hashing function.</a:t>
            </a:r>
            <a:endParaRPr lang="en-US" sz="1600" dirty="0"/>
          </a:p>
          <a:p>
            <a:pPr>
              <a:buFont typeface="Arial" panose="020B0604020202020204" pitchFamily="34" charset="0"/>
              <a:buChar char="•"/>
            </a:pPr>
            <a:r>
              <a:rPr lang="en-US" sz="1600" dirty="0"/>
              <a:t>If the digest that is calculated by the receiving device is equal to the digest that was sent, the message has not been altered. </a:t>
            </a:r>
            <a:endParaRPr lang="en-US" sz="1600" dirty="0"/>
          </a:p>
          <a:p>
            <a:pPr>
              <a:buFont typeface="Arial" panose="020B0604020202020204" pitchFamily="34" charset="0"/>
              <a:buChar char="•"/>
            </a:pPr>
            <a:r>
              <a:rPr lang="en-US" sz="1600" dirty="0"/>
              <a:t>Additionally, the origin of the message is authenticated because only the sender possesses a copy of the shared secret key. The HMAC function has ensured the authenticity of the message.</a:t>
            </a:r>
            <a:endParaRPr lang="en-US" sz="1600" dirty="0"/>
          </a:p>
        </p:txBody>
      </p:sp>
      <p:pic>
        <p:nvPicPr>
          <p:cNvPr id="3" name="Picture 2"/>
          <p:cNvPicPr>
            <a:picLocks noChangeAspect="1"/>
          </p:cNvPicPr>
          <p:nvPr/>
        </p:nvPicPr>
        <p:blipFill>
          <a:blip r:embed="rId1"/>
          <a:stretch>
            <a:fillRect/>
          </a:stretch>
        </p:blipFill>
        <p:spPr>
          <a:xfrm>
            <a:off x="4486941" y="946286"/>
            <a:ext cx="4290438" cy="37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Origin Authentication (Contd.)</a:t>
            </a:r>
            <a:endParaRPr lang="en-US" dirty="0"/>
          </a:p>
        </p:txBody>
      </p:sp>
      <p:sp>
        <p:nvSpPr>
          <p:cNvPr id="2" name="Content Placeholder 1"/>
          <p:cNvSpPr>
            <a:spLocks noGrp="1"/>
          </p:cNvSpPr>
          <p:nvPr>
            <p:ph idx="1"/>
          </p:nvPr>
        </p:nvSpPr>
        <p:spPr>
          <a:xfrm>
            <a:off x="144065" y="724513"/>
            <a:ext cx="4725647" cy="3985710"/>
          </a:xfrm>
        </p:spPr>
        <p:txBody>
          <a:bodyPr/>
          <a:lstStyle/>
          <a:p>
            <a:pPr marL="0" indent="0">
              <a:spcBef>
                <a:spcPts val="400"/>
              </a:spcBef>
              <a:spcAft>
                <a:spcPts val="400"/>
              </a:spcAft>
              <a:buNone/>
            </a:pPr>
            <a:r>
              <a:rPr lang="en-US" sz="1600" b="1" dirty="0"/>
              <a:t>Cisco Router HMAC Example</a:t>
            </a:r>
            <a:endParaRPr lang="en-US" sz="1600" b="1" dirty="0"/>
          </a:p>
          <a:p>
            <a:pPr>
              <a:spcBef>
                <a:spcPts val="400"/>
              </a:spcBef>
              <a:spcAft>
                <a:spcPts val="400"/>
              </a:spcAft>
              <a:buFont typeface="Arial" panose="020B0604020202020204" pitchFamily="34" charset="0"/>
              <a:buChar char="•"/>
            </a:pPr>
            <a:r>
              <a:rPr lang="en-US" sz="1600" dirty="0"/>
              <a:t>In the figure, HMACs are used by Cisco routers that are configured to use Open Shortest Path First (OSPF) routing authentication.</a:t>
            </a:r>
            <a:endParaRPr lang="en-US" sz="1600" dirty="0"/>
          </a:p>
          <a:p>
            <a:pPr>
              <a:spcBef>
                <a:spcPts val="400"/>
              </a:spcBef>
              <a:spcAft>
                <a:spcPts val="400"/>
              </a:spcAft>
              <a:buFont typeface="Arial" panose="020B0604020202020204" pitchFamily="34" charset="0"/>
              <a:buChar char="•"/>
            </a:pPr>
            <a:r>
              <a:rPr lang="en-US" sz="1600" dirty="0"/>
              <a:t>R1 is sending a link state update (LSU) regarding a route to network 10.2.0.0/16:</a:t>
            </a:r>
            <a:endParaRPr lang="en-US" sz="1600" dirty="0"/>
          </a:p>
          <a:p>
            <a:pPr lvl="1">
              <a:spcBef>
                <a:spcPts val="400"/>
              </a:spcBef>
              <a:spcAft>
                <a:spcPts val="400"/>
              </a:spcAft>
              <a:buFont typeface="Arial" panose="020B0604020202020204" pitchFamily="34" charset="0"/>
              <a:buChar char="•"/>
            </a:pPr>
            <a:r>
              <a:rPr lang="en-US" sz="1600" dirty="0"/>
              <a:t>R1 calculates the hash value using the LSU message and the secret key.</a:t>
            </a:r>
            <a:endParaRPr lang="en-US" sz="1600" dirty="0"/>
          </a:p>
          <a:p>
            <a:pPr lvl="1">
              <a:spcBef>
                <a:spcPts val="400"/>
              </a:spcBef>
              <a:spcAft>
                <a:spcPts val="400"/>
              </a:spcAft>
              <a:buFont typeface="Arial" panose="020B0604020202020204" pitchFamily="34" charset="0"/>
              <a:buChar char="•"/>
            </a:pPr>
            <a:r>
              <a:rPr lang="en-US" sz="1600" dirty="0"/>
              <a:t>The resulting hash value is sent with the LSU to R2.</a:t>
            </a:r>
            <a:endParaRPr lang="en-US" sz="1600" dirty="0"/>
          </a:p>
          <a:p>
            <a:pPr lvl="1">
              <a:spcBef>
                <a:spcPts val="400"/>
              </a:spcBef>
              <a:spcAft>
                <a:spcPts val="400"/>
              </a:spcAft>
              <a:buFont typeface="Arial" panose="020B0604020202020204" pitchFamily="34" charset="0"/>
              <a:buChar char="•"/>
            </a:pPr>
            <a:r>
              <a:rPr lang="en-US" sz="1600" dirty="0"/>
              <a:t>R2 calculates the hash value using the LSU and its secret key. R2 accepts the update if the hash values match. If they do not match, R2 discards the update.</a:t>
            </a:r>
            <a:endParaRPr lang="en-US" sz="1600" dirty="0"/>
          </a:p>
        </p:txBody>
      </p:sp>
      <p:pic>
        <p:nvPicPr>
          <p:cNvPr id="3" name="Picture 2"/>
          <p:cNvPicPr>
            <a:picLocks noChangeAspect="1"/>
          </p:cNvPicPr>
          <p:nvPr/>
        </p:nvPicPr>
        <p:blipFill>
          <a:blip r:embed="rId1"/>
          <a:stretch>
            <a:fillRect/>
          </a:stretch>
        </p:blipFill>
        <p:spPr>
          <a:xfrm>
            <a:off x="4735683" y="1198405"/>
            <a:ext cx="4353250" cy="28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Lab – Hashing Things Out</a:t>
            </a:r>
            <a:endParaRPr lang="en-US" dirty="0"/>
          </a:p>
        </p:txBody>
      </p:sp>
      <p:sp>
        <p:nvSpPr>
          <p:cNvPr id="2" name="Content Placeholder 1"/>
          <p:cNvSpPr>
            <a:spLocks noGrp="1"/>
          </p:cNvSpPr>
          <p:nvPr>
            <p:ph idx="1"/>
          </p:nvPr>
        </p:nvSpPr>
        <p:spPr>
          <a:xfrm>
            <a:off x="144065" y="798944"/>
            <a:ext cx="8855870" cy="3935102"/>
          </a:xfrm>
        </p:spPr>
        <p:txBody>
          <a:bodyPr/>
          <a:lstStyle/>
          <a:p>
            <a:pPr marL="0" indent="0">
              <a:buNone/>
            </a:pPr>
            <a:r>
              <a:rPr lang="en-US" sz="1800" b="0" i="0" dirty="0">
                <a:effectLst/>
              </a:rPr>
              <a:t>In this lab, you will complete the following objectives:</a:t>
            </a:r>
            <a:endParaRPr lang="en-US" sz="1800" b="0" i="0" dirty="0">
              <a:effectLst/>
            </a:endParaRPr>
          </a:p>
          <a:p>
            <a:pPr>
              <a:buFont typeface="Arial" panose="020B0604020202020204" pitchFamily="34" charset="0"/>
              <a:buChar char="•"/>
            </a:pPr>
            <a:r>
              <a:rPr lang="en-US" sz="1800" b="0" i="0" dirty="0">
                <a:effectLst/>
              </a:rPr>
              <a:t>Creating Hashes with OpenSSL</a:t>
            </a:r>
            <a:endParaRPr lang="en-US" sz="1800" b="0" i="0" dirty="0">
              <a:effectLst/>
            </a:endParaRPr>
          </a:p>
          <a:p>
            <a:pPr>
              <a:buFont typeface="Arial" panose="020B0604020202020204" pitchFamily="34" charset="0"/>
              <a:buChar char="•"/>
            </a:pPr>
            <a:r>
              <a:rPr lang="en-US" sz="1800" b="0" i="0" dirty="0">
                <a:effectLst/>
              </a:rPr>
              <a:t>Verifying Hashes</a:t>
            </a:r>
            <a:endParaRPr lang="en-US" sz="1800" b="0" i="0" dirty="0">
              <a:effectLst/>
            </a:endParaRPr>
          </a:p>
        </p:txBody>
      </p:sp>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21.2 Confidentiality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Data Confidentiality</a:t>
            </a:r>
            <a:endParaRPr lang="en-US" dirty="0"/>
          </a:p>
        </p:txBody>
      </p:sp>
      <p:sp>
        <p:nvSpPr>
          <p:cNvPr id="2" name="Content Placeholder 1"/>
          <p:cNvSpPr>
            <a:spLocks noGrp="1"/>
          </p:cNvSpPr>
          <p:nvPr>
            <p:ph idx="1"/>
          </p:nvPr>
        </p:nvSpPr>
        <p:spPr>
          <a:xfrm>
            <a:off x="180358" y="726753"/>
            <a:ext cx="8999935" cy="2299098"/>
          </a:xfrm>
        </p:spPr>
        <p:txBody>
          <a:bodyPr/>
          <a:lstStyle/>
          <a:p>
            <a:pPr>
              <a:spcBef>
                <a:spcPts val="300"/>
              </a:spcBef>
              <a:spcAft>
                <a:spcPts val="300"/>
              </a:spcAft>
              <a:buFont typeface="Arial" panose="020B0604020202020204" pitchFamily="34" charset="0"/>
              <a:buChar char="•"/>
            </a:pPr>
            <a:r>
              <a:rPr lang="en-US" sz="1600" dirty="0"/>
              <a:t>There are two classes of encryption used to provide data confidentiality; asymmetric and symmetric. These two classes differ in how they use keys.</a:t>
            </a:r>
            <a:endParaRPr lang="en-US" sz="1600" dirty="0"/>
          </a:p>
          <a:p>
            <a:pPr>
              <a:spcBef>
                <a:spcPts val="300"/>
              </a:spcBef>
              <a:spcAft>
                <a:spcPts val="300"/>
              </a:spcAft>
              <a:buFont typeface="Arial" panose="020B0604020202020204" pitchFamily="34" charset="0"/>
              <a:buChar char="•"/>
            </a:pPr>
            <a:r>
              <a:rPr lang="en-US" sz="1600" dirty="0"/>
              <a:t>Symmetric encryption algorithms such as Data Encryption Standard (DES), 3DES, and Advanced Encryption Standard (AES) are based on the premise that each communicating party knows the pre-shared key.</a:t>
            </a:r>
            <a:endParaRPr lang="en-US" sz="1600" dirty="0"/>
          </a:p>
          <a:p>
            <a:pPr>
              <a:spcBef>
                <a:spcPts val="300"/>
              </a:spcBef>
              <a:spcAft>
                <a:spcPts val="300"/>
              </a:spcAft>
              <a:buFont typeface="Arial" panose="020B0604020202020204" pitchFamily="34" charset="0"/>
              <a:buChar char="•"/>
            </a:pPr>
            <a:r>
              <a:rPr lang="en-US" sz="1600" dirty="0"/>
              <a:t>Data confidentiality can also be ensured using asymmetric algorithms, including Rivest, Shamir, and Adleman (RSA) and the public key infrastructure (PKI).</a:t>
            </a:r>
            <a:endParaRPr lang="en-US" sz="1600" dirty="0"/>
          </a:p>
          <a:p>
            <a:pPr>
              <a:spcBef>
                <a:spcPts val="300"/>
              </a:spcBef>
              <a:spcAft>
                <a:spcPts val="300"/>
              </a:spcAft>
              <a:buFont typeface="Arial" panose="020B0604020202020204" pitchFamily="34" charset="0"/>
              <a:buChar char="•"/>
            </a:pPr>
            <a:r>
              <a:rPr lang="en-US" sz="1600" b="0" i="0" dirty="0">
                <a:effectLst/>
              </a:rPr>
              <a:t>The figure highlights some differences between symmetric and asymmetric encryption.</a:t>
            </a:r>
            <a:endParaRPr lang="en-US" sz="1600" dirty="0"/>
          </a:p>
        </p:txBody>
      </p:sp>
      <p:pic>
        <p:nvPicPr>
          <p:cNvPr id="3" name="Picture 2"/>
          <p:cNvPicPr>
            <a:picLocks noChangeAspect="1"/>
          </p:cNvPicPr>
          <p:nvPr/>
        </p:nvPicPr>
        <p:blipFill rotWithShape="1">
          <a:blip r:embed="rId1"/>
          <a:srcRect l="1575" t="20092" r="1575" b="34952"/>
          <a:stretch>
            <a:fillRect/>
          </a:stretch>
        </p:blipFill>
        <p:spPr>
          <a:xfrm>
            <a:off x="847156" y="3001792"/>
            <a:ext cx="7300938" cy="1728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Symmetric Encryption </a:t>
            </a:r>
            <a:endParaRPr lang="en-US" dirty="0"/>
          </a:p>
        </p:txBody>
      </p:sp>
      <p:sp>
        <p:nvSpPr>
          <p:cNvPr id="2" name="Content Placeholder 2"/>
          <p:cNvSpPr>
            <a:spLocks noGrp="1"/>
          </p:cNvSpPr>
          <p:nvPr>
            <p:ph idx="1"/>
          </p:nvPr>
        </p:nvSpPr>
        <p:spPr>
          <a:xfrm>
            <a:off x="189963" y="781975"/>
            <a:ext cx="9080786" cy="2109457"/>
          </a:xfrm>
        </p:spPr>
        <p:txBody>
          <a:bodyPr/>
          <a:lstStyle/>
          <a:p>
            <a:pPr marL="180975" indent="-180975" defTabSz="457200">
              <a:spcBef>
                <a:spcPts val="300"/>
              </a:spcBef>
              <a:spcAft>
                <a:spcPts val="300"/>
              </a:spcAft>
              <a:buClrTx/>
              <a:buFont typeface="Arial" panose="020B0604020202020204" pitchFamily="34" charset="0"/>
              <a:buChar char="•"/>
            </a:pPr>
            <a:r>
              <a:rPr lang="en-US" sz="1600" dirty="0"/>
              <a:t>Symmetric algorithms use the same pre-shared key (secret key) to encrypt and decrypt data.</a:t>
            </a:r>
            <a:endParaRPr lang="en-IN" sz="1600" dirty="0">
              <a:latin typeface="Arial" panose="020B0604020202020204" pitchFamily="34" charset="0"/>
              <a:ea typeface="MS PGothic" panose="020B0600070205080204" pitchFamily="34" charset="-128"/>
              <a:cs typeface="+mn-cs"/>
            </a:endParaRPr>
          </a:p>
          <a:p>
            <a:pPr marL="180975" indent="-180975" defTabSz="457200">
              <a:spcBef>
                <a:spcPts val="300"/>
              </a:spcBef>
              <a:spcAft>
                <a:spcPts val="300"/>
              </a:spcAft>
              <a:buClrTx/>
              <a:buFont typeface="Arial" panose="020B0604020202020204" pitchFamily="34" charset="0"/>
              <a:buChar char="•"/>
            </a:pPr>
            <a:r>
              <a:rPr lang="en-IN" sz="1600" dirty="0">
                <a:latin typeface="Arial" panose="020B0604020202020204" pitchFamily="34" charset="0"/>
                <a:ea typeface="MS PGothic" panose="020B0600070205080204" pitchFamily="34" charset="-128"/>
                <a:cs typeface="+mn-cs"/>
              </a:rPr>
              <a:t>Symmetric encryption algorithms are commonly used with VPN traffic because they use less CPU resources than asymmetric encryption algorithms.</a:t>
            </a:r>
            <a:endParaRPr lang="en-IN" sz="1600" dirty="0">
              <a:latin typeface="Arial" panose="020B0604020202020204" pitchFamily="34" charset="0"/>
              <a:ea typeface="MS PGothic" panose="020B0600070205080204" pitchFamily="34" charset="-128"/>
              <a:cs typeface="+mn-cs"/>
            </a:endParaRPr>
          </a:p>
          <a:p>
            <a:pPr marL="180975" indent="-180975" defTabSz="457200">
              <a:spcBef>
                <a:spcPts val="300"/>
              </a:spcBef>
              <a:spcAft>
                <a:spcPts val="300"/>
              </a:spcAft>
              <a:buClrTx/>
              <a:buFont typeface="Arial" panose="020B0604020202020204" pitchFamily="34" charset="0"/>
              <a:buChar char="•"/>
            </a:pPr>
            <a:r>
              <a:rPr lang="en-IN" sz="1600" dirty="0">
                <a:latin typeface="Arial" panose="020B0604020202020204" pitchFamily="34" charset="0"/>
                <a:ea typeface="MS PGothic" panose="020B0600070205080204" pitchFamily="34" charset="-128"/>
                <a:cs typeface="+mn-cs"/>
              </a:rPr>
              <a:t>When using these algorithms, the longer the key, the longer it will take for someone to discover the key. </a:t>
            </a:r>
            <a:endParaRPr lang="en-IN" sz="1600" dirty="0">
              <a:latin typeface="Arial" panose="020B0604020202020204" pitchFamily="34" charset="0"/>
              <a:ea typeface="MS PGothic" panose="020B0600070205080204" pitchFamily="34" charset="-128"/>
              <a:cs typeface="+mn-cs"/>
            </a:endParaRPr>
          </a:p>
          <a:p>
            <a:pPr marL="180975" indent="-180975" defTabSz="457200">
              <a:spcBef>
                <a:spcPts val="300"/>
              </a:spcBef>
              <a:spcAft>
                <a:spcPts val="300"/>
              </a:spcAft>
              <a:buClrTx/>
              <a:buFont typeface="Arial" panose="020B0604020202020204" pitchFamily="34" charset="0"/>
              <a:buChar char="•"/>
            </a:pPr>
            <a:r>
              <a:rPr lang="en-US" sz="1600" dirty="0">
                <a:latin typeface="Arial" panose="020B0604020202020204" pitchFamily="34" charset="0"/>
                <a:ea typeface="MS PGothic" panose="020B0600070205080204" pitchFamily="34" charset="-128"/>
                <a:cs typeface="+mn-cs"/>
              </a:rPr>
              <a:t>Most encryption keys are between 112 and 256 bits. Use a longer key for more secure communications.</a:t>
            </a:r>
            <a:endParaRPr lang="en-US" sz="1600" dirty="0">
              <a:latin typeface="Arial" panose="020B0604020202020204" pitchFamily="34" charset="0"/>
              <a:ea typeface="MS PGothic" panose="020B0600070205080204" pitchFamily="34" charset="-128"/>
              <a:cs typeface="+mn-cs"/>
            </a:endParaRPr>
          </a:p>
          <a:p>
            <a:pPr marL="180975" indent="-180975" defTabSz="457200">
              <a:spcBef>
                <a:spcPts val="300"/>
              </a:spcBef>
              <a:spcAft>
                <a:spcPts val="300"/>
              </a:spcAft>
              <a:buClrTx/>
              <a:buFont typeface="Arial" panose="020B0604020202020204" pitchFamily="34" charset="0"/>
              <a:buChar char="•"/>
            </a:pPr>
            <a:r>
              <a:rPr lang="en-US" sz="1600" dirty="0"/>
              <a:t>Symmetric encryption algorithms are sometimes classified as a block cipher or a stream cipher. </a:t>
            </a:r>
            <a:endParaRPr lang="en-US" sz="1600" dirty="0"/>
          </a:p>
          <a:p>
            <a:pPr marL="180975" indent="-180975" defTabSz="457200">
              <a:spcBef>
                <a:spcPts val="300"/>
              </a:spcBef>
              <a:spcAft>
                <a:spcPts val="300"/>
              </a:spcAft>
              <a:buClrTx/>
              <a:buFont typeface="Arial" panose="020B0604020202020204" pitchFamily="34" charset="0"/>
              <a:buChar char="•"/>
            </a:pPr>
            <a:endParaRPr lang="en-US" sz="1600" dirty="0">
              <a:latin typeface="Arial" panose="020B0604020202020204" pitchFamily="34" charset="0"/>
              <a:ea typeface="MS PGothic" panose="020B0600070205080204" pitchFamily="34" charset="-128"/>
              <a:cs typeface="+mn-cs"/>
            </a:endParaRPr>
          </a:p>
        </p:txBody>
      </p:sp>
      <p:pic>
        <p:nvPicPr>
          <p:cNvPr id="3" name="Picture 2"/>
          <p:cNvPicPr>
            <a:picLocks noChangeAspect="1"/>
          </p:cNvPicPr>
          <p:nvPr/>
        </p:nvPicPr>
        <p:blipFill>
          <a:blip r:embed="rId1"/>
          <a:stretch>
            <a:fillRect/>
          </a:stretch>
        </p:blipFill>
        <p:spPr>
          <a:xfrm>
            <a:off x="2428776" y="3130175"/>
            <a:ext cx="4430512" cy="16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Symmetric Encryption (Contd.)</a:t>
            </a:r>
            <a:endParaRPr lang="en-US" dirty="0"/>
          </a:p>
        </p:txBody>
      </p:sp>
      <p:sp>
        <p:nvSpPr>
          <p:cNvPr id="2" name="Content Placeholder 1"/>
          <p:cNvSpPr>
            <a:spLocks noGrp="1"/>
          </p:cNvSpPr>
          <p:nvPr>
            <p:ph idx="1"/>
          </p:nvPr>
        </p:nvSpPr>
        <p:spPr>
          <a:xfrm>
            <a:off x="144064" y="786912"/>
            <a:ext cx="8855871" cy="3946676"/>
          </a:xfrm>
        </p:spPr>
        <p:txBody>
          <a:bodyPr/>
          <a:lstStyle/>
          <a:p>
            <a:pPr marL="0" indent="0">
              <a:buNone/>
            </a:pPr>
            <a:r>
              <a:rPr lang="en-US" sz="1600" b="1" dirty="0"/>
              <a:t>Block Ciphers</a:t>
            </a:r>
            <a:endParaRPr lang="en-US" sz="1600" b="1" dirty="0"/>
          </a:p>
          <a:p>
            <a:pPr>
              <a:buFont typeface="Arial" panose="020B0604020202020204" pitchFamily="34" charset="0"/>
              <a:buChar char="•"/>
            </a:pPr>
            <a:r>
              <a:rPr lang="en-US" sz="1600" dirty="0"/>
              <a:t>Block ciphers transform a fixed-length block of plaintext into a common block of ciphertext of 64 or 128 bits. </a:t>
            </a:r>
            <a:endParaRPr lang="en-US" sz="1600" dirty="0"/>
          </a:p>
          <a:p>
            <a:pPr>
              <a:buFont typeface="Arial" panose="020B0604020202020204" pitchFamily="34" charset="0"/>
              <a:buChar char="•"/>
            </a:pPr>
            <a:r>
              <a:rPr lang="en-US" sz="1600" dirty="0"/>
              <a:t>Common block ciphers include DES with a 64-bit block size and AES with a 128-bit block size.</a:t>
            </a:r>
            <a:endParaRPr lang="en-US" sz="1600" b="1" dirty="0"/>
          </a:p>
        </p:txBody>
      </p:sp>
      <p:pic>
        <p:nvPicPr>
          <p:cNvPr id="4" name="Picture 3"/>
          <p:cNvPicPr>
            <a:picLocks noChangeAspect="1"/>
          </p:cNvPicPr>
          <p:nvPr/>
        </p:nvPicPr>
        <p:blipFill>
          <a:blip r:embed="rId1"/>
          <a:stretch>
            <a:fillRect/>
          </a:stretch>
        </p:blipFill>
        <p:spPr>
          <a:xfrm>
            <a:off x="409079" y="2661254"/>
            <a:ext cx="8386363" cy="180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ctrTitle"/>
          </p:nvPr>
        </p:nvSpPr>
        <p:spPr>
          <a:xfrm>
            <a:off x="469497" y="1246496"/>
            <a:ext cx="6557379" cy="1666626"/>
          </a:xfrm>
        </p:spPr>
        <p:txBody>
          <a:bodyPr/>
          <a:lstStyle/>
          <a:p>
            <a:r>
              <a:rPr lang="en-US" dirty="0">
                <a:solidFill>
                  <a:schemeClr val="accent5">
                    <a:lumMod val="40000"/>
                    <a:lumOff val="60000"/>
                  </a:schemeClr>
                </a:solidFill>
              </a:rPr>
              <a:t>Module 21: Cryptography</a:t>
            </a:r>
            <a:endParaRPr lang="en-US" dirty="0">
              <a:solidFill>
                <a:schemeClr val="accent5">
                  <a:lumMod val="40000"/>
                  <a:lumOff val="60000"/>
                </a:schemeClr>
              </a:solidFill>
            </a:endParaRPr>
          </a:p>
        </p:txBody>
      </p:sp>
      <p:sp>
        <p:nvSpPr>
          <p:cNvPr id="8" name="Subtitle 6"/>
          <p:cNvSpPr txBox="1"/>
          <p:nvPr/>
        </p:nvSpPr>
        <p:spPr>
          <a:xfrm>
            <a:off x="469496" y="3502504"/>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lang="en-US" dirty="0">
                <a:solidFill>
                  <a:srgbClr val="AFE8FB"/>
                </a:solidFill>
              </a:rPr>
              <a:t>CyberOps	 Associate v1.0</a:t>
            </a:r>
            <a:endParaRPr lang="en-US" dirty="0">
              <a:solidFill>
                <a:srgbClr val="AFE8FB"/>
              </a:solidFill>
            </a:endParaRPr>
          </a:p>
          <a:p>
            <a:endParaRPr lang="en-US" dirty="0"/>
          </a:p>
        </p:txBody>
      </p:sp>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Symmetric Encryption (Contd.)</a:t>
            </a:r>
            <a:endParaRPr lang="en-US" dirty="0"/>
          </a:p>
        </p:txBody>
      </p:sp>
      <p:sp>
        <p:nvSpPr>
          <p:cNvPr id="2" name="Content Placeholder 1"/>
          <p:cNvSpPr>
            <a:spLocks noGrp="1"/>
          </p:cNvSpPr>
          <p:nvPr>
            <p:ph idx="1"/>
          </p:nvPr>
        </p:nvSpPr>
        <p:spPr>
          <a:xfrm>
            <a:off x="144064" y="750816"/>
            <a:ext cx="8999935" cy="3946676"/>
          </a:xfrm>
        </p:spPr>
        <p:txBody>
          <a:bodyPr/>
          <a:lstStyle/>
          <a:p>
            <a:pPr marL="0" indent="0">
              <a:buNone/>
            </a:pPr>
            <a:r>
              <a:rPr lang="en-US" sz="1600" b="1" dirty="0"/>
              <a:t>Stream Ciphers</a:t>
            </a:r>
            <a:endParaRPr lang="en-US" sz="1600" b="1" dirty="0"/>
          </a:p>
          <a:p>
            <a:pPr>
              <a:buFont typeface="Arial" panose="020B0604020202020204" pitchFamily="34" charset="0"/>
              <a:buChar char="•"/>
            </a:pPr>
            <a:r>
              <a:rPr lang="en-US" sz="1600" dirty="0"/>
              <a:t>Stream ciphers encrypt plaintext one byte or one bit at a time. </a:t>
            </a:r>
            <a:endParaRPr lang="en-US" sz="1600" dirty="0"/>
          </a:p>
          <a:p>
            <a:pPr>
              <a:buFont typeface="Arial" panose="020B0604020202020204" pitchFamily="34" charset="0"/>
              <a:buChar char="•"/>
            </a:pPr>
            <a:r>
              <a:rPr lang="en-US" sz="1600" dirty="0"/>
              <a:t>Stream ciphers are basically a block cipher with a block size of one byte or bit. </a:t>
            </a:r>
            <a:endParaRPr lang="en-US" sz="1600" dirty="0"/>
          </a:p>
          <a:p>
            <a:pPr>
              <a:buFont typeface="Arial" panose="020B0604020202020204" pitchFamily="34" charset="0"/>
              <a:buChar char="•"/>
            </a:pPr>
            <a:r>
              <a:rPr lang="en-US" sz="1600" dirty="0"/>
              <a:t>Stream ciphers are typically faster than block ciphers because data is continuously encrypted. </a:t>
            </a:r>
            <a:endParaRPr lang="en-US" sz="1600" dirty="0"/>
          </a:p>
          <a:p>
            <a:pPr>
              <a:buFont typeface="Arial" panose="020B0604020202020204" pitchFamily="34" charset="0"/>
              <a:buChar char="•"/>
            </a:pPr>
            <a:r>
              <a:rPr lang="en-US" sz="1600" dirty="0"/>
              <a:t>Examples include RC4 and A5 which is used to encrypt GSM cell phone communications.</a:t>
            </a:r>
            <a:endParaRPr lang="en-US" sz="1600" dirty="0"/>
          </a:p>
        </p:txBody>
      </p:sp>
      <p:pic>
        <p:nvPicPr>
          <p:cNvPr id="3" name="Picture 2"/>
          <p:cNvPicPr>
            <a:picLocks noChangeAspect="1"/>
          </p:cNvPicPr>
          <p:nvPr/>
        </p:nvPicPr>
        <p:blipFill>
          <a:blip r:embed="rId1"/>
          <a:stretch>
            <a:fillRect/>
          </a:stretch>
        </p:blipFill>
        <p:spPr>
          <a:xfrm>
            <a:off x="481272" y="2782820"/>
            <a:ext cx="8174310" cy="1764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320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Symmetric Encryption (Contd.)</a:t>
            </a:r>
            <a:endParaRPr lang="en-US" dirty="0"/>
          </a:p>
        </p:txBody>
      </p:sp>
      <p:sp>
        <p:nvSpPr>
          <p:cNvPr id="5" name="Content Placeholder 3"/>
          <p:cNvSpPr txBox="1"/>
          <p:nvPr/>
        </p:nvSpPr>
        <p:spPr>
          <a:xfrm>
            <a:off x="168129" y="687731"/>
            <a:ext cx="8858176" cy="338554"/>
          </a:xfrm>
          <a:prstGeom prst="rect">
            <a:avLst/>
          </a:prstGeom>
          <a:noFill/>
        </p:spPr>
        <p:txBody>
          <a:bodyPr wrap="square">
            <a:spAutoFit/>
          </a:bodyPr>
          <a:lstStyle/>
          <a:p>
            <a:r>
              <a:rPr lang="en-US" sz="1600" b="0" i="0" dirty="0">
                <a:solidFill>
                  <a:srgbClr val="000000"/>
                </a:solidFill>
                <a:effectLst/>
                <a:latin typeface="+mn-lt"/>
              </a:rPr>
              <a:t>Well-known symmetric encryption algorithms are described in the table.</a:t>
            </a:r>
            <a:endParaRPr lang="en-IN" sz="1600" dirty="0">
              <a:solidFill>
                <a:srgbClr val="000000"/>
              </a:solidFill>
              <a:latin typeface="+mn-lt"/>
            </a:endParaRPr>
          </a:p>
        </p:txBody>
      </p:sp>
      <p:graphicFrame>
        <p:nvGraphicFramePr>
          <p:cNvPr id="7" name="Table 1"/>
          <p:cNvGraphicFramePr/>
          <p:nvPr/>
        </p:nvGraphicFramePr>
        <p:xfrm>
          <a:off x="280656" y="1071550"/>
          <a:ext cx="8781863" cy="3539849"/>
        </p:xfrm>
        <a:graphic>
          <a:graphicData uri="http://schemas.openxmlformats.org/drawingml/2006/table">
            <a:tbl>
              <a:tblPr firstRow="1" bandRow="1">
                <a:tableStyleId>{5C22544A-7EE6-4342-B048-85BDC9FD1C3A}</a:tableStyleId>
              </a:tblPr>
              <a:tblGrid>
                <a:gridCol w="2044598"/>
                <a:gridCol w="6737265"/>
              </a:tblGrid>
              <a:tr h="458483">
                <a:tc>
                  <a:txBody>
                    <a:bodyPr/>
                    <a:lstStyle/>
                    <a:p>
                      <a:pPr algn="ctr" fontAlgn="b"/>
                      <a:r>
                        <a:rPr lang="en-US" sz="1400" b="1" dirty="0">
                          <a:effectLst/>
                        </a:rPr>
                        <a:t>Symmetric Encryption Algorithms</a:t>
                      </a:r>
                      <a:endParaRPr lang="en-US" sz="1400" b="1" i="0" u="none" strike="noStrike" dirty="0">
                        <a:solidFill>
                          <a:schemeClr val="bg1"/>
                        </a:solidFill>
                        <a:effectLst/>
                        <a:latin typeface="+mn-lt"/>
                      </a:endParaRPr>
                    </a:p>
                  </a:txBody>
                  <a:tcPr marL="9525" marR="9525" marT="9525" marB="0" anchor="ctr"/>
                </a:tc>
                <a:tc>
                  <a:txBody>
                    <a:bodyPr/>
                    <a:lstStyle/>
                    <a:p>
                      <a:pPr algn="ctr"/>
                      <a:r>
                        <a:rPr lang="en-US" sz="1400" dirty="0"/>
                        <a:t>Description</a:t>
                      </a:r>
                      <a:endParaRPr lang="en-US" sz="1400" dirty="0"/>
                    </a:p>
                  </a:txBody>
                  <a:tcPr/>
                </a:tc>
              </a:tr>
              <a:tr h="362139">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Data Encryption Standard (DES)</a:t>
                      </a:r>
                      <a:endParaRPr lang="en-US" sz="1400" kern="1200" dirty="0">
                        <a:solidFill>
                          <a:schemeClr val="dk1"/>
                        </a:solidFill>
                        <a:latin typeface="+mn-lt"/>
                        <a:ea typeface="+mn-ea"/>
                        <a:cs typeface="+mn-cs"/>
                      </a:endParaRPr>
                    </a:p>
                  </a:txBody>
                  <a:tcPr marL="9525" marR="9525" marT="9525" marB="0" anchor="ctr"/>
                </a:tc>
                <a:tc>
                  <a:txBody>
                    <a:bodyPr/>
                    <a:lstStyle/>
                    <a:p>
                      <a:pPr fontAlgn="ctr"/>
                      <a:r>
                        <a:rPr lang="en-US" sz="1400" kern="1200" dirty="0">
                          <a:solidFill>
                            <a:schemeClr val="dk1"/>
                          </a:solidFill>
                          <a:latin typeface="+mn-lt"/>
                          <a:ea typeface="+mn-ea"/>
                          <a:cs typeface="+mn-cs"/>
                        </a:rPr>
                        <a:t>This is a legacy algorithm. It uses a short key length that makes it insecure.</a:t>
                      </a:r>
                      <a:endParaRPr lang="en-US" sz="1400" kern="1200" dirty="0">
                        <a:solidFill>
                          <a:schemeClr val="dk1"/>
                        </a:solidFill>
                        <a:latin typeface="+mn-lt"/>
                        <a:ea typeface="+mn-ea"/>
                        <a:cs typeface="+mn-cs"/>
                      </a:endParaRPr>
                    </a:p>
                  </a:txBody>
                  <a:tcPr anchor="ctr"/>
                </a:tc>
              </a:tr>
              <a:tr h="641118">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3DES (Triple DES)</a:t>
                      </a:r>
                      <a:endParaRPr lang="en-US" sz="1400" kern="1200" dirty="0">
                        <a:solidFill>
                          <a:schemeClr val="dk1"/>
                        </a:solidFill>
                        <a:latin typeface="+mn-lt"/>
                        <a:ea typeface="+mn-ea"/>
                        <a:cs typeface="+mn-cs"/>
                      </a:endParaRPr>
                    </a:p>
                  </a:txBody>
                  <a:tcPr marL="9525" marR="9525" marT="9525" marB="0" anchor="ctr"/>
                </a:tc>
                <a:tc>
                  <a:txBody>
                    <a:bodyPr/>
                    <a:lstStyle/>
                    <a:p>
                      <a:pPr fontAlgn="ctr"/>
                      <a:r>
                        <a:rPr lang="en-US" sz="1400" kern="1200" dirty="0">
                          <a:solidFill>
                            <a:schemeClr val="dk1"/>
                          </a:solidFill>
                          <a:latin typeface="+mn-lt"/>
                          <a:ea typeface="+mn-ea"/>
                          <a:cs typeface="+mn-cs"/>
                        </a:rPr>
                        <a:t>This is the replacement for DES and repeats the DES algorithm three times. It should be avoided as it is scheduled to be retired in 2023. If implemented, use very short key lifetimes.</a:t>
                      </a:r>
                      <a:endParaRPr lang="en-US" sz="1400" kern="1200" dirty="0">
                        <a:solidFill>
                          <a:schemeClr val="dk1"/>
                        </a:solidFill>
                        <a:latin typeface="+mn-lt"/>
                        <a:ea typeface="+mn-ea"/>
                        <a:cs typeface="+mn-cs"/>
                      </a:endParaRPr>
                    </a:p>
                  </a:txBody>
                  <a:tcPr anchor="ctr"/>
                </a:tc>
              </a:tr>
              <a:tr h="642928">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Advanced Encryption Standard (AES)</a:t>
                      </a:r>
                      <a:endParaRPr lang="en-US" sz="1400" kern="1200" dirty="0">
                        <a:solidFill>
                          <a:schemeClr val="dk1"/>
                        </a:solidFill>
                        <a:latin typeface="+mn-lt"/>
                        <a:ea typeface="+mn-ea"/>
                        <a:cs typeface="+mn-cs"/>
                      </a:endParaRPr>
                    </a:p>
                  </a:txBody>
                  <a:tcPr marL="9525" marR="9525" marT="9525" marB="0" anchor="ctr"/>
                </a:tc>
                <a:tc>
                  <a:txBody>
                    <a:bodyPr/>
                    <a:lstStyle/>
                    <a:p>
                      <a:pPr fontAlgn="ctr"/>
                      <a:r>
                        <a:rPr lang="en-US" sz="1400" kern="1200" dirty="0">
                          <a:solidFill>
                            <a:schemeClr val="dk1"/>
                          </a:solidFill>
                          <a:latin typeface="+mn-lt"/>
                          <a:ea typeface="+mn-ea"/>
                          <a:cs typeface="+mn-cs"/>
                        </a:rPr>
                        <a:t>It offers combinations of 128-, 192-, or 256-bit keys to encrypt 128, 192, or 256 bit-long data blocks.</a:t>
                      </a:r>
                      <a:endParaRPr lang="en-US" sz="1400" kern="1200" dirty="0">
                        <a:solidFill>
                          <a:schemeClr val="dk1"/>
                        </a:solidFill>
                        <a:latin typeface="+mn-lt"/>
                        <a:ea typeface="+mn-ea"/>
                        <a:cs typeface="+mn-cs"/>
                      </a:endParaRPr>
                    </a:p>
                  </a:txBody>
                  <a:tcPr anchor="ctr"/>
                </a:tc>
              </a:tr>
              <a:tr h="610204">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Software-Optimized Encryption Algorithm (SEAL)</a:t>
                      </a:r>
                      <a:endParaRPr lang="en-US" sz="1400" kern="1200" dirty="0">
                        <a:solidFill>
                          <a:schemeClr val="dk1"/>
                        </a:solidFill>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It is a stream cipher that uses a 160-bit encryption key and has a lower impact on the CPU compared to other software-based algorithms.</a:t>
                      </a:r>
                      <a:endParaRPr lang="en-US" sz="1400" kern="1200" dirty="0">
                        <a:solidFill>
                          <a:schemeClr val="dk1"/>
                        </a:solidFill>
                        <a:latin typeface="+mn-lt"/>
                        <a:ea typeface="+mn-ea"/>
                        <a:cs typeface="+mn-cs"/>
                      </a:endParaRPr>
                    </a:p>
                  </a:txBody>
                  <a:tcPr anchor="ctr"/>
                </a:tc>
              </a:tr>
              <a:tr h="621068">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Rivest ciphers (RC) series algorithms</a:t>
                      </a:r>
                      <a:endParaRPr lang="en-US" sz="1400" kern="1200" dirty="0">
                        <a:solidFill>
                          <a:schemeClr val="dk1"/>
                        </a:solidFill>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kern="1200" dirty="0">
                          <a:solidFill>
                            <a:schemeClr val="dk1"/>
                          </a:solidFill>
                          <a:latin typeface="+mn-lt"/>
                          <a:ea typeface="+mn-ea"/>
                          <a:cs typeface="+mn-cs"/>
                        </a:rPr>
                        <a:t>RC4 is a stream cipher that was used to secure web traffic. It has been found to have multiple vulnerabilities which have made it insecure. RC4 should not be used.</a:t>
                      </a:r>
                      <a:endParaRPr lang="en-US" sz="1400" kern="1200" dirty="0">
                        <a:solidFill>
                          <a:schemeClr val="dk1"/>
                        </a:solidFill>
                        <a:latin typeface="+mn-lt"/>
                        <a:ea typeface="+mn-ea"/>
                        <a:cs typeface="+mn-cs"/>
                      </a:endParaRPr>
                    </a:p>
                  </a:txBody>
                  <a:tcPr anchor="ctr"/>
                </a:tc>
              </a:tr>
            </a:tbl>
          </a:graphicData>
        </a:graphic>
      </p:graphicFrame>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a:t>
            </a:r>
            <a:endParaRPr lang="en-US" dirty="0"/>
          </a:p>
        </p:txBody>
      </p:sp>
      <p:sp>
        <p:nvSpPr>
          <p:cNvPr id="2" name="Content Placeholder 1"/>
          <p:cNvSpPr>
            <a:spLocks noGrp="1"/>
          </p:cNvSpPr>
          <p:nvPr>
            <p:ph idx="1"/>
          </p:nvPr>
        </p:nvSpPr>
        <p:spPr>
          <a:xfrm>
            <a:off x="144065" y="748725"/>
            <a:ext cx="8855870" cy="2084329"/>
          </a:xfrm>
        </p:spPr>
        <p:txBody>
          <a:bodyPr/>
          <a:lstStyle/>
          <a:p>
            <a:pPr>
              <a:spcBef>
                <a:spcPts val="300"/>
              </a:spcBef>
              <a:spcAft>
                <a:spcPts val="400"/>
              </a:spcAft>
              <a:buFont typeface="Arial" panose="020B0604020202020204" pitchFamily="34" charset="0"/>
              <a:buChar char="•"/>
            </a:pPr>
            <a:r>
              <a:rPr lang="en-US" sz="1600" dirty="0"/>
              <a:t>Asymmetric algorithms, also called public-key algorithms, are designed in a way that the encryption and the decryption keys are different.</a:t>
            </a:r>
            <a:endParaRPr lang="en-US" sz="1600" b="0" i="0" dirty="0">
              <a:effectLst/>
            </a:endParaRPr>
          </a:p>
          <a:p>
            <a:pPr>
              <a:spcBef>
                <a:spcPts val="300"/>
              </a:spcBef>
              <a:spcAft>
                <a:spcPts val="400"/>
              </a:spcAft>
              <a:buFont typeface="Arial" panose="020B0604020202020204" pitchFamily="34" charset="0"/>
              <a:buChar char="•"/>
            </a:pPr>
            <a:r>
              <a:rPr lang="en-US" sz="1600" dirty="0"/>
              <a:t>Asymmetric algorithms use a public key and a private key. Both keys are capable of the encryption process, but the complementary paired key is required for decryption. </a:t>
            </a:r>
            <a:endParaRPr lang="en-US" sz="1600" dirty="0"/>
          </a:p>
          <a:p>
            <a:pPr>
              <a:spcBef>
                <a:spcPts val="300"/>
              </a:spcBef>
              <a:spcAft>
                <a:spcPts val="400"/>
              </a:spcAft>
              <a:buFont typeface="Arial" panose="020B0604020202020204" pitchFamily="34" charset="0"/>
              <a:buChar char="•"/>
            </a:pPr>
            <a:r>
              <a:rPr lang="en-US" sz="1600" dirty="0"/>
              <a:t>The process is also reversible. Data that is encrypted with the public key requires the private key to decrypt. </a:t>
            </a:r>
            <a:endParaRPr lang="en-US" sz="1600" dirty="0"/>
          </a:p>
          <a:p>
            <a:pPr>
              <a:spcBef>
                <a:spcPts val="300"/>
              </a:spcBef>
              <a:spcAft>
                <a:spcPts val="400"/>
              </a:spcAft>
              <a:buFont typeface="Arial" panose="020B0604020202020204" pitchFamily="34" charset="0"/>
              <a:buChar char="•"/>
            </a:pPr>
            <a:r>
              <a:rPr lang="en-US" sz="1600" dirty="0"/>
              <a:t>Asymmetric algorithms achieve confidentiality and authenticity by using this process.</a:t>
            </a:r>
            <a:endParaRPr lang="en-US" sz="1600" dirty="0"/>
          </a:p>
          <a:p>
            <a:pPr>
              <a:spcBef>
                <a:spcPts val="300"/>
              </a:spcBef>
              <a:spcAft>
                <a:spcPts val="400"/>
              </a:spcAft>
              <a:buFont typeface="Arial" panose="020B0604020202020204" pitchFamily="34" charset="0"/>
              <a:buChar char="•"/>
            </a:pPr>
            <a:r>
              <a:rPr lang="en-US" sz="1600" dirty="0"/>
              <a:t>Asymmetric encryption can use key lengths between 512 to 4,096 bits. </a:t>
            </a:r>
            <a:endParaRPr lang="en-US" sz="1600" dirty="0"/>
          </a:p>
          <a:p>
            <a:pPr>
              <a:spcBef>
                <a:spcPts val="300"/>
              </a:spcBef>
              <a:spcAft>
                <a:spcPts val="400"/>
              </a:spcAft>
              <a:buFont typeface="Arial" panose="020B0604020202020204" pitchFamily="34" charset="0"/>
              <a:buChar char="•"/>
            </a:pPr>
            <a:r>
              <a:rPr lang="en-US" sz="1600" dirty="0"/>
              <a:t>Asymmetric algorithms are substantially slower than symmetric algorithms. </a:t>
            </a:r>
            <a:endParaRPr lang="en-US" sz="1600" dirty="0"/>
          </a:p>
          <a:p>
            <a:pPr>
              <a:spcBef>
                <a:spcPts val="300"/>
              </a:spcBef>
              <a:spcAft>
                <a:spcPts val="400"/>
              </a:spcAft>
              <a:buFont typeface="Arial" panose="020B0604020202020204" pitchFamily="34" charset="0"/>
              <a:buChar char="•"/>
            </a:pPr>
            <a:endParaRPr lang="en-US" sz="1600" dirty="0"/>
          </a:p>
          <a:p>
            <a:pPr>
              <a:spcBef>
                <a:spcPts val="300"/>
              </a:spcBef>
              <a:spcAft>
                <a:spcPts val="400"/>
              </a:spcAft>
              <a:buFont typeface="Arial" panose="020B0604020202020204" pitchFamily="34" charset="0"/>
              <a:buChar char="•"/>
            </a:pPr>
            <a:endParaRPr lang="en-US" sz="1600" dirty="0"/>
          </a:p>
        </p:txBody>
      </p:sp>
      <p:pic>
        <p:nvPicPr>
          <p:cNvPr id="4" name="Picture 3"/>
          <p:cNvPicPr>
            <a:picLocks noChangeAspect="1"/>
          </p:cNvPicPr>
          <p:nvPr/>
        </p:nvPicPr>
        <p:blipFill>
          <a:blip r:embed="rId1"/>
          <a:stretch>
            <a:fillRect/>
          </a:stretch>
        </p:blipFill>
        <p:spPr>
          <a:xfrm>
            <a:off x="1856560" y="3511041"/>
            <a:ext cx="5001440" cy="121284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 (Contd.)</a:t>
            </a:r>
            <a:endParaRPr lang="en-US" dirty="0"/>
          </a:p>
        </p:txBody>
      </p:sp>
      <p:sp>
        <p:nvSpPr>
          <p:cNvPr id="2" name="Content Placeholder 3"/>
          <p:cNvSpPr/>
          <p:nvPr/>
        </p:nvSpPr>
        <p:spPr>
          <a:xfrm>
            <a:off x="150140" y="806252"/>
            <a:ext cx="8426368" cy="338554"/>
          </a:xfrm>
          <a:prstGeom prst="rect">
            <a:avLst/>
          </a:prstGeom>
        </p:spPr>
        <p:txBody>
          <a:bodyPr wrap="square">
            <a:spAutoFit/>
          </a:bodyPr>
          <a:lstStyle/>
          <a:p>
            <a:r>
              <a:rPr lang="en-US" sz="1600" dirty="0">
                <a:solidFill>
                  <a:srgbClr val="000000"/>
                </a:solidFill>
                <a:latin typeface="+mn-lt"/>
                <a:cs typeface="Arial" panose="020B0604020202020204" pitchFamily="34" charset="0"/>
              </a:rPr>
              <a:t>Common examples of asymmetric encryption algorithms are described in the table.</a:t>
            </a:r>
            <a:endParaRPr lang="en-US" sz="1600" dirty="0">
              <a:solidFill>
                <a:srgbClr val="000000"/>
              </a:solidFill>
              <a:latin typeface="+mn-lt"/>
              <a:cs typeface="Arial" panose="020B0604020202020204" pitchFamily="34" charset="0"/>
            </a:endParaRPr>
          </a:p>
        </p:txBody>
      </p:sp>
      <p:graphicFrame>
        <p:nvGraphicFramePr>
          <p:cNvPr id="7" name="Table 1"/>
          <p:cNvGraphicFramePr/>
          <p:nvPr/>
        </p:nvGraphicFramePr>
        <p:xfrm>
          <a:off x="289713" y="1238437"/>
          <a:ext cx="8664955" cy="3297337"/>
        </p:xfrm>
        <a:graphic>
          <a:graphicData uri="http://schemas.openxmlformats.org/drawingml/2006/table">
            <a:tbl>
              <a:tblPr firstRow="1" bandRow="1">
                <a:tableStyleId>{5C22544A-7EE6-4342-B048-85BDC9FD1C3A}</a:tableStyleId>
              </a:tblPr>
              <a:tblGrid>
                <a:gridCol w="2105522"/>
                <a:gridCol w="1085635"/>
                <a:gridCol w="5473798"/>
              </a:tblGrid>
              <a:tr h="419768">
                <a:tc>
                  <a:txBody>
                    <a:bodyPr/>
                    <a:lstStyle/>
                    <a:p>
                      <a:pPr algn="ctr" fontAlgn="b"/>
                      <a:r>
                        <a:rPr lang="en-US" sz="1400" b="1" dirty="0">
                          <a:effectLst/>
                        </a:rPr>
                        <a:t>Asymmetric Encryption Algorithms</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IN" sz="1400" b="1" i="0" u="none" strike="noStrike" dirty="0">
                          <a:solidFill>
                            <a:schemeClr val="bg1"/>
                          </a:solidFill>
                          <a:effectLst/>
                          <a:latin typeface="+mn-lt"/>
                        </a:rPr>
                        <a:t>Key Length</a:t>
                      </a:r>
                      <a:endParaRPr lang="en-US" sz="1400" b="1" i="0" u="none" strike="noStrike" dirty="0">
                        <a:solidFill>
                          <a:schemeClr val="bg1"/>
                        </a:solidFill>
                        <a:effectLst/>
                        <a:latin typeface="+mn-lt"/>
                      </a:endParaRPr>
                    </a:p>
                  </a:txBody>
                  <a:tcPr marL="9525" marR="9525" marT="9525" marB="0" anchor="ctr"/>
                </a:tc>
                <a:tc>
                  <a:txBody>
                    <a:bodyPr/>
                    <a:lstStyle/>
                    <a:p>
                      <a:pPr algn="ctr"/>
                      <a:r>
                        <a:rPr lang="en-US" sz="1400" dirty="0"/>
                        <a:t>Description</a:t>
                      </a:r>
                      <a:endParaRPr lang="en-US" sz="1400" dirty="0"/>
                    </a:p>
                  </a:txBody>
                  <a:tcPr anchor="ctr"/>
                </a:tc>
              </a:tr>
              <a:tr h="1118159">
                <a:tc>
                  <a:txBody>
                    <a:bodyPr/>
                    <a:lstStyle/>
                    <a:p>
                      <a:pPr fontAlgn="ctr"/>
                      <a:r>
                        <a:rPr lang="en-US" sz="1400" b="0" dirty="0">
                          <a:effectLst/>
                        </a:rPr>
                        <a:t>Diffie-Hellman (DH)</a:t>
                      </a:r>
                      <a:endParaRPr lang="en-US" sz="1400" b="0" dirty="0">
                        <a:effectLst/>
                      </a:endParaRPr>
                    </a:p>
                  </a:txBody>
                  <a:tcPr marL="47625" marR="47625" marT="47625" marB="47625" anchor="ctr"/>
                </a:tc>
                <a:tc>
                  <a:txBody>
                    <a:bodyPr/>
                    <a:lstStyle/>
                    <a:p>
                      <a:pPr fontAlgn="ctr"/>
                      <a:r>
                        <a:rPr lang="en-US" sz="1400" b="0" dirty="0">
                          <a:effectLst/>
                        </a:rPr>
                        <a:t>512, 1024, 2048, 3072, 4096</a:t>
                      </a:r>
                      <a:endParaRPr lang="en-US" sz="1400" b="0" dirty="0">
                        <a:effectLst/>
                      </a:endParaRPr>
                    </a:p>
                  </a:txBody>
                  <a:tcPr marL="47625" marR="47625" marT="47625" marB="47625" anchor="ctr"/>
                </a:tc>
                <a:tc>
                  <a:txBody>
                    <a:bodyPr/>
                    <a:lstStyle/>
                    <a:p>
                      <a:pPr fontAlgn="ctr"/>
                      <a:r>
                        <a:rPr lang="en-US" sz="1400" b="0" dirty="0">
                          <a:effectLst/>
                        </a:rPr>
                        <a:t>This algorithm allows two parties to agree on a key that they can use to </a:t>
                      </a:r>
                      <a:r>
                        <a:rPr lang="en-US" sz="1400" b="0" dirty="0">
                          <a:solidFill>
                            <a:srgbClr val="58585B"/>
                          </a:solidFill>
                          <a:effectLst/>
                        </a:rPr>
                        <a:t>encrypt messages they want to send to each other. The security depends on the assumption that it is easy to raise a number to a certain power, but difficult </a:t>
                      </a:r>
                      <a:r>
                        <a:rPr lang="en-US" sz="1400" b="0" dirty="0">
                          <a:effectLst/>
                        </a:rPr>
                        <a:t>to compute which power was used, given the number and the outcome.</a:t>
                      </a:r>
                      <a:endParaRPr lang="en-US" sz="1400" b="0" dirty="0">
                        <a:effectLst/>
                      </a:endParaRPr>
                    </a:p>
                  </a:txBody>
                  <a:tcPr marL="47625" marR="47625" marT="47625" marB="47625" anchor="ctr"/>
                </a:tc>
              </a:tr>
              <a:tr h="912857">
                <a:tc>
                  <a:txBody>
                    <a:bodyPr/>
                    <a:lstStyle/>
                    <a:p>
                      <a:pPr fontAlgn="ctr"/>
                      <a:r>
                        <a:rPr lang="en-US" sz="1400" b="0" dirty="0">
                          <a:effectLst/>
                        </a:rPr>
                        <a:t>Digital Signature Standard (DSS) and Digital Signature Algorithm (DSA)</a:t>
                      </a:r>
                      <a:endParaRPr lang="en-US" sz="1400" b="0" dirty="0">
                        <a:effectLst/>
                      </a:endParaRPr>
                    </a:p>
                  </a:txBody>
                  <a:tcPr marL="47625" marR="47625" marT="47625" marB="47625" anchor="ctr"/>
                </a:tc>
                <a:tc>
                  <a:txBody>
                    <a:bodyPr/>
                    <a:lstStyle/>
                    <a:p>
                      <a:pPr fontAlgn="ctr"/>
                      <a:r>
                        <a:rPr lang="en-US" sz="1400" b="0" dirty="0">
                          <a:effectLst/>
                        </a:rPr>
                        <a:t>512 – 1024</a:t>
                      </a:r>
                      <a:endParaRPr lang="en-US" sz="1400" b="0" dirty="0">
                        <a:effectLst/>
                      </a:endParaRPr>
                    </a:p>
                  </a:txBody>
                  <a:tcPr marL="47625" marR="47625" marT="47625" marB="47625" anchor="ctr"/>
                </a:tc>
                <a:tc>
                  <a:txBody>
                    <a:bodyPr/>
                    <a:lstStyle/>
                    <a:p>
                      <a:pPr fontAlgn="ctr"/>
                      <a:r>
                        <a:rPr lang="en-US" sz="1400" b="0" dirty="0">
                          <a:effectLst/>
                        </a:rPr>
                        <a:t>It specifies DSA as the algorithm for digital signatures. DSA is a public key algorithm based on the ElGamal signature scheme. Signature creation speed is similar to RSA, but is 10 to 40 times slower for verification.</a:t>
                      </a:r>
                      <a:endParaRPr lang="en-US" sz="1400" b="0" dirty="0">
                        <a:effectLst/>
                      </a:endParaRPr>
                    </a:p>
                  </a:txBody>
                  <a:tcPr marL="47625" marR="47625" marT="47625" marB="47625" anchor="ctr"/>
                </a:tc>
              </a:tr>
              <a:tr h="750352">
                <a:tc>
                  <a:txBody>
                    <a:bodyPr/>
                    <a:lstStyle/>
                    <a:p>
                      <a:pPr fontAlgn="ctr"/>
                      <a:r>
                        <a:rPr lang="en-US" sz="1400" b="0" dirty="0">
                          <a:effectLst/>
                        </a:rPr>
                        <a:t>Elliptic curve techniques</a:t>
                      </a:r>
                      <a:endParaRPr lang="en-US" sz="1400" b="0" dirty="0">
                        <a:effectLst/>
                      </a:endParaRPr>
                    </a:p>
                  </a:txBody>
                  <a:tcPr marL="47625" marR="47625" marT="47625" marB="47625" anchor="ctr"/>
                </a:tc>
                <a:tc>
                  <a:txBody>
                    <a:bodyPr/>
                    <a:lstStyle/>
                    <a:p>
                      <a:pPr fontAlgn="ctr"/>
                      <a:r>
                        <a:rPr lang="en-US" sz="1400" b="0" dirty="0">
                          <a:effectLst/>
                        </a:rPr>
                        <a:t>224 or higher</a:t>
                      </a:r>
                      <a:endParaRPr lang="en-US" sz="1400" b="0" dirty="0">
                        <a:effectLst/>
                      </a:endParaRPr>
                    </a:p>
                  </a:txBody>
                  <a:tcPr marL="47625" marR="47625" marT="47625" marB="47625" anchor="ctr"/>
                </a:tc>
                <a:tc>
                  <a:txBody>
                    <a:bodyPr/>
                    <a:lstStyle/>
                    <a:p>
                      <a:pPr fontAlgn="ctr"/>
                      <a:r>
                        <a:rPr lang="en-US" sz="1400" b="0" dirty="0">
                          <a:effectLst/>
                        </a:rPr>
                        <a:t>Elliptic curve cryptography can be used to adapt many cryptographic algorithms, such as Diffie-Hellman or ElGamal. The main advantage of elliptic curve cryptography is that the keys can be much smaller.</a:t>
                      </a:r>
                      <a:endParaRPr lang="en-US" sz="14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 - Confidentiality</a:t>
            </a:r>
            <a:endParaRPr lang="en-US" dirty="0"/>
          </a:p>
        </p:txBody>
      </p:sp>
      <p:sp>
        <p:nvSpPr>
          <p:cNvPr id="2" name="Content Placeholder 1"/>
          <p:cNvSpPr>
            <a:spLocks noGrp="1"/>
          </p:cNvSpPr>
          <p:nvPr>
            <p:ph idx="1"/>
          </p:nvPr>
        </p:nvSpPr>
        <p:spPr>
          <a:xfrm>
            <a:off x="144065" y="820917"/>
            <a:ext cx="4290947" cy="3866830"/>
          </a:xfrm>
        </p:spPr>
        <p:txBody>
          <a:bodyPr/>
          <a:lstStyle/>
          <a:p>
            <a:pPr>
              <a:spcBef>
                <a:spcPts val="400"/>
              </a:spcBef>
              <a:spcAft>
                <a:spcPts val="400"/>
              </a:spcAft>
              <a:buFont typeface="Arial" panose="020B0604020202020204" pitchFamily="34" charset="0"/>
              <a:buChar char="•"/>
            </a:pPr>
            <a:r>
              <a:rPr lang="en-US" sz="1600" dirty="0"/>
              <a:t>Asymmetric algorithms are used to provide confidentiality without pre-sharing a password.</a:t>
            </a:r>
            <a:endParaRPr lang="en-US" sz="1600" dirty="0"/>
          </a:p>
          <a:p>
            <a:pPr>
              <a:spcBef>
                <a:spcPts val="400"/>
              </a:spcBef>
              <a:spcAft>
                <a:spcPts val="400"/>
              </a:spcAft>
              <a:buFont typeface="Arial" panose="020B0604020202020204" pitchFamily="34" charset="0"/>
              <a:buChar char="•"/>
            </a:pPr>
            <a:r>
              <a:rPr lang="en-US" sz="1600" dirty="0"/>
              <a:t>The confidentiality objective of asymmetric algorithms is initiated when the encryption process is started with the public key.</a:t>
            </a:r>
            <a:endParaRPr lang="en-US" sz="1600" dirty="0"/>
          </a:p>
          <a:p>
            <a:pPr>
              <a:spcBef>
                <a:spcPts val="400"/>
              </a:spcBef>
              <a:spcAft>
                <a:spcPts val="400"/>
              </a:spcAft>
              <a:buFont typeface="Arial" panose="020B0604020202020204" pitchFamily="34" charset="0"/>
              <a:buChar char="•"/>
            </a:pPr>
            <a:r>
              <a:rPr lang="en-US" sz="1600" dirty="0"/>
              <a:t>The process can be summarized using the formula: </a:t>
            </a:r>
            <a:r>
              <a:rPr lang="en-US" sz="1600" b="1" dirty="0"/>
              <a:t>Public Key (Encrypt) + Private Key (Decrypt) = Confidentiality</a:t>
            </a:r>
            <a:endParaRPr lang="en-US" sz="1600" b="1" dirty="0"/>
          </a:p>
          <a:p>
            <a:pPr>
              <a:spcBef>
                <a:spcPts val="400"/>
              </a:spcBef>
              <a:spcAft>
                <a:spcPts val="400"/>
              </a:spcAft>
              <a:buFont typeface="Arial" panose="020B0604020202020204" pitchFamily="34" charset="0"/>
              <a:buChar char="•"/>
            </a:pPr>
            <a:r>
              <a:rPr lang="en-US" sz="1600" dirty="0"/>
              <a:t>When the public key is used to encrypt data, the private key must be used to decrypt data. </a:t>
            </a:r>
            <a:endParaRPr lang="en-US" sz="1600" dirty="0"/>
          </a:p>
          <a:p>
            <a:pPr>
              <a:spcBef>
                <a:spcPts val="400"/>
              </a:spcBef>
              <a:spcAft>
                <a:spcPts val="400"/>
              </a:spcAft>
              <a:buFont typeface="Arial" panose="020B0604020202020204" pitchFamily="34" charset="0"/>
              <a:buChar char="•"/>
            </a:pPr>
            <a:r>
              <a:rPr lang="en-US" sz="1600" dirty="0"/>
              <a:t>Only one host has the private key; therefore, confidentiality is achieved.</a:t>
            </a:r>
            <a:endParaRPr lang="en-US" sz="1600" dirty="0"/>
          </a:p>
        </p:txBody>
      </p:sp>
      <p:sp>
        <p:nvSpPr>
          <p:cNvPr id="3" name="TextBox 2"/>
          <p:cNvSpPr txBox="1"/>
          <p:nvPr/>
        </p:nvSpPr>
        <p:spPr>
          <a:xfrm>
            <a:off x="4344481" y="829970"/>
            <a:ext cx="4844783" cy="338554"/>
          </a:xfrm>
          <a:prstGeom prst="rect">
            <a:avLst/>
          </a:prstGeom>
          <a:noFill/>
        </p:spPr>
        <p:txBody>
          <a:bodyPr wrap="square" rtlCol="0">
            <a:spAutoFit/>
          </a:bodyPr>
          <a:lstStyle/>
          <a:p>
            <a:r>
              <a:rPr lang="en-IN" sz="1600" b="1" dirty="0">
                <a:solidFill>
                  <a:srgbClr val="000000"/>
                </a:solidFill>
              </a:rPr>
              <a:t>Example</a:t>
            </a:r>
            <a:r>
              <a:rPr lang="en-IN" sz="1600" dirty="0">
                <a:solidFill>
                  <a:srgbClr val="000000"/>
                </a:solidFill>
              </a:rPr>
              <a:t>: </a:t>
            </a:r>
            <a:r>
              <a:rPr lang="en-IN" sz="1600" b="1" dirty="0">
                <a:solidFill>
                  <a:srgbClr val="000000"/>
                </a:solidFill>
              </a:rPr>
              <a:t>Data exchange between Bob and Alice </a:t>
            </a:r>
            <a:endParaRPr lang="en-IN" sz="1600" b="1" dirty="0">
              <a:solidFill>
                <a:srgbClr val="000000"/>
              </a:solidFill>
            </a:endParaRPr>
          </a:p>
        </p:txBody>
      </p:sp>
      <p:pic>
        <p:nvPicPr>
          <p:cNvPr id="5" name="Picture 4"/>
          <p:cNvPicPr>
            <a:picLocks noChangeAspect="1"/>
          </p:cNvPicPr>
          <p:nvPr/>
        </p:nvPicPr>
        <p:blipFill rotWithShape="1">
          <a:blip r:embed="rId1"/>
          <a:srcRect t="2158"/>
          <a:stretch>
            <a:fillRect/>
          </a:stretch>
        </p:blipFill>
        <p:spPr>
          <a:xfrm>
            <a:off x="4435012" y="1146753"/>
            <a:ext cx="2273220" cy="2166616"/>
          </a:xfrm>
          <a:prstGeom prst="rect">
            <a:avLst/>
          </a:prstGeom>
          <a:ln>
            <a:solidFill>
              <a:schemeClr val="bg1">
                <a:lumMod val="75000"/>
              </a:schemeClr>
            </a:solidFill>
          </a:ln>
        </p:spPr>
      </p:pic>
      <p:sp>
        <p:nvSpPr>
          <p:cNvPr id="8" name="Content Placeholder 6"/>
          <p:cNvSpPr/>
          <p:nvPr/>
        </p:nvSpPr>
        <p:spPr>
          <a:xfrm>
            <a:off x="4407853" y="3313701"/>
            <a:ext cx="2273220" cy="1323439"/>
          </a:xfrm>
          <a:prstGeom prst="rect">
            <a:avLst/>
          </a:prstGeom>
        </p:spPr>
        <p:txBody>
          <a:bodyPr wrap="square">
            <a:spAutoFit/>
          </a:bodyPr>
          <a:lstStyle/>
          <a:p>
            <a:r>
              <a:rPr lang="en-US" sz="1600" b="0" i="0" dirty="0">
                <a:solidFill>
                  <a:srgbClr val="000000"/>
                </a:solidFill>
                <a:effectLst/>
                <a:latin typeface="+mn-lt"/>
              </a:rPr>
              <a:t>Alice acquires and uses Bob’s public key to encrypt a message and then send it to Bob.</a:t>
            </a:r>
            <a:endParaRPr lang="en-US" sz="1600" b="1" dirty="0">
              <a:solidFill>
                <a:srgbClr val="000000"/>
              </a:solidFill>
              <a:latin typeface="+mn-lt"/>
            </a:endParaRPr>
          </a:p>
        </p:txBody>
      </p:sp>
      <p:pic>
        <p:nvPicPr>
          <p:cNvPr id="7" name="Picture 6"/>
          <p:cNvPicPr>
            <a:picLocks noChangeAspect="1"/>
          </p:cNvPicPr>
          <p:nvPr/>
        </p:nvPicPr>
        <p:blipFill>
          <a:blip r:embed="rId2"/>
          <a:stretch>
            <a:fillRect/>
          </a:stretch>
        </p:blipFill>
        <p:spPr>
          <a:xfrm>
            <a:off x="6813721" y="1146753"/>
            <a:ext cx="2212590" cy="2160000"/>
          </a:xfrm>
          <a:prstGeom prst="rect">
            <a:avLst/>
          </a:prstGeom>
          <a:ln>
            <a:solidFill>
              <a:schemeClr val="bg1">
                <a:lumMod val="75000"/>
              </a:schemeClr>
            </a:solidFill>
          </a:ln>
        </p:spPr>
      </p:pic>
      <p:sp>
        <p:nvSpPr>
          <p:cNvPr id="9" name="Content Placeholder 6"/>
          <p:cNvSpPr txBox="1"/>
          <p:nvPr/>
        </p:nvSpPr>
        <p:spPr>
          <a:xfrm>
            <a:off x="6723190" y="3299851"/>
            <a:ext cx="2520402" cy="1569660"/>
          </a:xfrm>
          <a:prstGeom prst="rect">
            <a:avLst/>
          </a:prstGeom>
          <a:noFill/>
        </p:spPr>
        <p:txBody>
          <a:bodyPr wrap="square">
            <a:spAutoFit/>
          </a:bodyPr>
          <a:lstStyle/>
          <a:p>
            <a:r>
              <a:rPr lang="en-US" sz="1600" b="0" i="0" dirty="0">
                <a:solidFill>
                  <a:srgbClr val="000000"/>
                </a:solidFill>
                <a:effectLst/>
                <a:latin typeface="+mn-lt"/>
              </a:rPr>
              <a:t>Bob decrypts the message with the private key and as he is the only one with the private key, confidentiality is achieved.</a:t>
            </a:r>
            <a:endParaRPr lang="en-US" sz="1600" b="1" dirty="0">
              <a:solidFill>
                <a:srgbClr val="000000"/>
              </a:solidFill>
              <a:latin typeface="+mn-lt"/>
            </a:endParaRPr>
          </a:p>
        </p:txBody>
      </p:sp>
    </p:spTree>
    <p:custDataLst>
      <p:tags r:id="rId3"/>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 - Authentication</a:t>
            </a:r>
            <a:endParaRPr lang="en-US" dirty="0"/>
          </a:p>
        </p:txBody>
      </p:sp>
      <p:sp>
        <p:nvSpPr>
          <p:cNvPr id="2" name="Content Placeholder 1"/>
          <p:cNvSpPr>
            <a:spLocks noGrp="1"/>
          </p:cNvSpPr>
          <p:nvPr>
            <p:ph idx="1"/>
          </p:nvPr>
        </p:nvSpPr>
        <p:spPr>
          <a:xfrm>
            <a:off x="144063" y="798945"/>
            <a:ext cx="8719279" cy="3911952"/>
          </a:xfrm>
        </p:spPr>
        <p:txBody>
          <a:bodyPr/>
          <a:lstStyle/>
          <a:p>
            <a:pPr>
              <a:spcBef>
                <a:spcPts val="300"/>
              </a:spcBef>
              <a:spcAft>
                <a:spcPts val="300"/>
              </a:spcAft>
              <a:buFont typeface="Arial" panose="020B0604020202020204" pitchFamily="34" charset="0"/>
              <a:buChar char="•"/>
            </a:pPr>
            <a:r>
              <a:rPr lang="en-US" sz="1600" dirty="0"/>
              <a:t>The authentication objective of asymmetric algorithms is initiated with the private key encryption process.</a:t>
            </a:r>
            <a:endParaRPr lang="en-US" sz="1600" dirty="0"/>
          </a:p>
          <a:p>
            <a:pPr>
              <a:spcBef>
                <a:spcPts val="300"/>
              </a:spcBef>
              <a:spcAft>
                <a:spcPts val="300"/>
              </a:spcAft>
              <a:buFont typeface="Arial" panose="020B0604020202020204" pitchFamily="34" charset="0"/>
              <a:buChar char="•"/>
            </a:pPr>
            <a:r>
              <a:rPr lang="en-US" sz="1600" dirty="0"/>
              <a:t>The process can be summarized using the formula: </a:t>
            </a:r>
            <a:r>
              <a:rPr lang="en-US" sz="1600" b="1" dirty="0"/>
              <a:t>Private Key (Encrypt) + Public Key (Decrypt) = Authentication</a:t>
            </a:r>
            <a:endParaRPr lang="en-US" sz="1600" dirty="0"/>
          </a:p>
          <a:p>
            <a:pPr>
              <a:spcBef>
                <a:spcPts val="300"/>
              </a:spcBef>
              <a:spcAft>
                <a:spcPts val="300"/>
              </a:spcAft>
              <a:buFont typeface="Arial" panose="020B0604020202020204" pitchFamily="34" charset="0"/>
              <a:buChar char="•"/>
            </a:pPr>
            <a:r>
              <a:rPr lang="en-US" sz="1600" dirty="0"/>
              <a:t>When the private key is used to encrypt the data, the corresponding public key must be used to decrypt the data. </a:t>
            </a:r>
            <a:endParaRPr lang="en-US" sz="1600" dirty="0"/>
          </a:p>
          <a:p>
            <a:pPr>
              <a:spcBef>
                <a:spcPts val="300"/>
              </a:spcBef>
              <a:spcAft>
                <a:spcPts val="300"/>
              </a:spcAft>
              <a:buFont typeface="Arial" panose="020B0604020202020204" pitchFamily="34" charset="0"/>
              <a:buChar char="•"/>
            </a:pPr>
            <a:r>
              <a:rPr lang="en-US" sz="1600" dirty="0"/>
              <a:t>Because only one host has the private key, only that host could have encrypted the message, providing authentication of the sender. </a:t>
            </a:r>
            <a:endParaRPr lang="en-US" sz="1600" dirty="0"/>
          </a:p>
          <a:p>
            <a:pPr>
              <a:spcBef>
                <a:spcPts val="300"/>
              </a:spcBef>
              <a:spcAft>
                <a:spcPts val="300"/>
              </a:spcAft>
              <a:buFont typeface="Arial" panose="020B0604020202020204" pitchFamily="34" charset="0"/>
              <a:buChar char="•"/>
            </a:pPr>
            <a:r>
              <a:rPr lang="en-US" sz="1600" dirty="0"/>
              <a:t>When a host successfully decrypts a message using a public key, it is trusted that the private key encrypted the message, which verifies who the sender is. This is a form of authentication.</a:t>
            </a:r>
            <a:endParaRPr lang="en-US" sz="1600" dirty="0"/>
          </a:p>
        </p:txBody>
      </p:sp>
    </p:spTree>
    <p:custDataLst>
      <p:tags r:id="rId1"/>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 - Authentication (Contd.)</a:t>
            </a:r>
            <a:endParaRPr lang="en-US" dirty="0"/>
          </a:p>
        </p:txBody>
      </p:sp>
      <p:sp>
        <p:nvSpPr>
          <p:cNvPr id="2" name="Content Placeholder 1"/>
          <p:cNvSpPr>
            <a:spLocks noGrp="1"/>
          </p:cNvSpPr>
          <p:nvPr>
            <p:ph idx="1"/>
          </p:nvPr>
        </p:nvSpPr>
        <p:spPr>
          <a:xfrm>
            <a:off x="144064" y="798945"/>
            <a:ext cx="8782653" cy="540968"/>
          </a:xfrm>
        </p:spPr>
        <p:txBody>
          <a:bodyPr/>
          <a:lstStyle/>
          <a:p>
            <a:pPr>
              <a:buFont typeface="Arial" panose="020B0604020202020204" pitchFamily="34" charset="0"/>
              <a:buChar char="•"/>
            </a:pPr>
            <a:r>
              <a:rPr lang="en-US" sz="1600" b="0" i="0" dirty="0">
                <a:effectLst/>
              </a:rPr>
              <a:t>Let's see how the private and public keys can be used to provide authentication to the data exchange between Bob and Alice.</a:t>
            </a:r>
            <a:endParaRPr lang="en-US" sz="1600" b="0" i="0" dirty="0">
              <a:effectLst/>
            </a:endParaRPr>
          </a:p>
        </p:txBody>
      </p:sp>
      <p:sp>
        <p:nvSpPr>
          <p:cNvPr id="4" name="Content Placeholder 2"/>
          <p:cNvSpPr txBox="1"/>
          <p:nvPr/>
        </p:nvSpPr>
        <p:spPr>
          <a:xfrm>
            <a:off x="298763" y="1358023"/>
            <a:ext cx="3512745" cy="1077218"/>
          </a:xfrm>
          <a:prstGeom prst="rect">
            <a:avLst/>
          </a:prstGeom>
          <a:noFill/>
        </p:spPr>
        <p:txBody>
          <a:bodyPr wrap="square" rtlCol="0">
            <a:spAutoFit/>
          </a:bodyPr>
          <a:lstStyle/>
          <a:p>
            <a:pPr marL="0" indent="0">
              <a:buNone/>
            </a:pPr>
            <a:r>
              <a:rPr lang="en-US" sz="1600" b="1" dirty="0">
                <a:solidFill>
                  <a:srgbClr val="000000"/>
                </a:solidFill>
              </a:rPr>
              <a:t>Alice uses her private key</a:t>
            </a:r>
            <a:endParaRPr lang="en-US" sz="1600" b="1" dirty="0">
              <a:solidFill>
                <a:srgbClr val="000000"/>
              </a:solidFill>
            </a:endParaRPr>
          </a:p>
          <a:p>
            <a:r>
              <a:rPr lang="en-US" sz="1600" dirty="0">
                <a:solidFill>
                  <a:srgbClr val="000000"/>
                </a:solidFill>
              </a:rPr>
              <a:t>Alice encrypts a message using her private key and sends it to Bob.</a:t>
            </a:r>
            <a:endParaRPr lang="en-US" sz="1600" dirty="0">
              <a:solidFill>
                <a:srgbClr val="000000"/>
              </a:solidFill>
            </a:endParaRPr>
          </a:p>
          <a:p>
            <a:endParaRPr lang="en-IN" sz="1600" dirty="0">
              <a:solidFill>
                <a:srgbClr val="000000"/>
              </a:solidFill>
            </a:endParaRPr>
          </a:p>
        </p:txBody>
      </p:sp>
      <p:pic>
        <p:nvPicPr>
          <p:cNvPr id="3" name="Picture 1"/>
          <p:cNvPicPr>
            <a:picLocks noChangeAspect="1"/>
          </p:cNvPicPr>
          <p:nvPr/>
        </p:nvPicPr>
        <p:blipFill>
          <a:blip r:embed="rId1"/>
          <a:stretch>
            <a:fillRect/>
          </a:stretch>
        </p:blipFill>
        <p:spPr>
          <a:xfrm>
            <a:off x="394417" y="2198948"/>
            <a:ext cx="2818306" cy="2470190"/>
          </a:xfrm>
          <a:prstGeom prst="rect">
            <a:avLst/>
          </a:prstGeom>
          <a:ln>
            <a:solidFill>
              <a:schemeClr val="bg1">
                <a:lumMod val="85000"/>
              </a:schemeClr>
            </a:solidFill>
          </a:ln>
        </p:spPr>
      </p:pic>
      <p:sp>
        <p:nvSpPr>
          <p:cNvPr id="8" name="Content Placeholder 3"/>
          <p:cNvSpPr txBox="1"/>
          <p:nvPr/>
        </p:nvSpPr>
        <p:spPr>
          <a:xfrm>
            <a:off x="3924860" y="1332725"/>
            <a:ext cx="5554118" cy="1077218"/>
          </a:xfrm>
          <a:prstGeom prst="rect">
            <a:avLst/>
          </a:prstGeom>
          <a:noFill/>
        </p:spPr>
        <p:txBody>
          <a:bodyPr wrap="square" rtlCol="0">
            <a:spAutoFit/>
          </a:bodyPr>
          <a:lstStyle/>
          <a:p>
            <a:pPr marL="0" indent="0">
              <a:buNone/>
            </a:pPr>
            <a:r>
              <a:rPr lang="en-US" sz="1600" b="1" dirty="0">
                <a:solidFill>
                  <a:srgbClr val="000000"/>
                </a:solidFill>
              </a:rPr>
              <a:t>Bob decrypts using the public key</a:t>
            </a:r>
            <a:endParaRPr lang="en-US" sz="1600" b="1" dirty="0">
              <a:solidFill>
                <a:srgbClr val="000000"/>
              </a:solidFill>
            </a:endParaRPr>
          </a:p>
          <a:p>
            <a:r>
              <a:rPr lang="en-US" sz="1600" dirty="0">
                <a:solidFill>
                  <a:srgbClr val="000000"/>
                </a:solidFill>
              </a:rPr>
              <a:t>After Bob obtains Alice’s public key, he uses it to decrypt the message and to authenticate that the message             has been received from Alice.</a:t>
            </a:r>
            <a:endParaRPr lang="en-US" sz="1600" dirty="0">
              <a:solidFill>
                <a:srgbClr val="000000"/>
              </a:solidFill>
            </a:endParaRPr>
          </a:p>
        </p:txBody>
      </p:sp>
      <p:pic>
        <p:nvPicPr>
          <p:cNvPr id="7" name="Picture 2"/>
          <p:cNvPicPr>
            <a:picLocks noChangeAspect="1"/>
          </p:cNvPicPr>
          <p:nvPr/>
        </p:nvPicPr>
        <p:blipFill rotWithShape="1">
          <a:blip r:embed="rId2"/>
          <a:srcRect l="541" t="1403" b="1"/>
          <a:stretch>
            <a:fillRect/>
          </a:stretch>
        </p:blipFill>
        <p:spPr>
          <a:xfrm>
            <a:off x="4034548" y="2364678"/>
            <a:ext cx="3316868" cy="2380422"/>
          </a:xfrm>
          <a:prstGeom prst="rect">
            <a:avLst/>
          </a:prstGeom>
          <a:ln>
            <a:solidFill>
              <a:schemeClr val="bg1">
                <a:lumMod val="75000"/>
              </a:schemeClr>
            </a:solidFill>
          </a:ln>
        </p:spPr>
      </p:pic>
    </p:spTree>
    <p:custDataLst>
      <p:tags r:id="rId3"/>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Asymmetric Encryption - Integrity</a:t>
            </a:r>
            <a:endParaRPr lang="en-US" dirty="0"/>
          </a:p>
        </p:txBody>
      </p:sp>
      <p:sp>
        <p:nvSpPr>
          <p:cNvPr id="2" name="Content Placeholder 1"/>
          <p:cNvSpPr>
            <a:spLocks noGrp="1"/>
          </p:cNvSpPr>
          <p:nvPr>
            <p:ph idx="1"/>
          </p:nvPr>
        </p:nvSpPr>
        <p:spPr>
          <a:xfrm>
            <a:off x="198306" y="784264"/>
            <a:ext cx="8937944" cy="564089"/>
          </a:xfrm>
        </p:spPr>
        <p:txBody>
          <a:bodyPr/>
          <a:lstStyle/>
          <a:p>
            <a:pPr>
              <a:buFont typeface="Arial" panose="020B0604020202020204" pitchFamily="34" charset="0"/>
              <a:buChar char="•"/>
            </a:pPr>
            <a:r>
              <a:rPr lang="en-US" sz="1600" b="0" i="0" dirty="0">
                <a:effectLst/>
              </a:rPr>
              <a:t>Combining the two asymmetric encryption processes provides message confidentiality, authentication, and integrity. </a:t>
            </a:r>
            <a:r>
              <a:rPr lang="en-US" sz="1600" dirty="0"/>
              <a:t>In this example, a message will be ciphered using Bob’s public key and a ciphered hash will be encrypted using Alice’s private key.</a:t>
            </a:r>
            <a:endParaRPr lang="en-US" sz="1600" b="0" i="0" dirty="0">
              <a:effectLst/>
            </a:endParaRPr>
          </a:p>
        </p:txBody>
      </p:sp>
      <p:pic>
        <p:nvPicPr>
          <p:cNvPr id="3" name="Picture 2"/>
          <p:cNvPicPr>
            <a:picLocks noChangeAspect="1"/>
          </p:cNvPicPr>
          <p:nvPr/>
        </p:nvPicPr>
        <p:blipFill rotWithShape="1">
          <a:blip r:embed="rId1"/>
          <a:srcRect l="2052" t="978" r="763" b="1337"/>
          <a:stretch>
            <a:fillRect/>
          </a:stretch>
        </p:blipFill>
        <p:spPr>
          <a:xfrm>
            <a:off x="440493" y="1616879"/>
            <a:ext cx="2206285" cy="2376000"/>
          </a:xfrm>
          <a:prstGeom prst="rect">
            <a:avLst/>
          </a:prstGeom>
          <a:ln>
            <a:solidFill>
              <a:schemeClr val="bg1">
                <a:lumMod val="75000"/>
              </a:schemeClr>
            </a:solidFill>
          </a:ln>
        </p:spPr>
      </p:pic>
      <p:sp>
        <p:nvSpPr>
          <p:cNvPr id="4" name="TextBox 3"/>
          <p:cNvSpPr txBox="1"/>
          <p:nvPr/>
        </p:nvSpPr>
        <p:spPr>
          <a:xfrm>
            <a:off x="386250" y="3983065"/>
            <a:ext cx="2206285" cy="584775"/>
          </a:xfrm>
          <a:prstGeom prst="rect">
            <a:avLst/>
          </a:prstGeom>
          <a:noFill/>
        </p:spPr>
        <p:txBody>
          <a:bodyPr wrap="square" rtlCol="0">
            <a:spAutoFit/>
          </a:bodyPr>
          <a:lstStyle/>
          <a:p>
            <a:pPr algn="ctr"/>
            <a:r>
              <a:rPr lang="en-IN" sz="1600" dirty="0">
                <a:solidFill>
                  <a:schemeClr val="tx1">
                    <a:lumMod val="50000"/>
                  </a:schemeClr>
                </a:solidFill>
              </a:rPr>
              <a:t>Alice uses Bob’s Public Key</a:t>
            </a:r>
            <a:endParaRPr lang="en-IN" sz="1600" dirty="0">
              <a:solidFill>
                <a:schemeClr val="tx1">
                  <a:lumMod val="50000"/>
                </a:schemeClr>
              </a:solidFill>
            </a:endParaRPr>
          </a:p>
        </p:txBody>
      </p:sp>
      <p:pic>
        <p:nvPicPr>
          <p:cNvPr id="7" name="Picture 6"/>
          <p:cNvPicPr>
            <a:picLocks noChangeAspect="1"/>
          </p:cNvPicPr>
          <p:nvPr/>
        </p:nvPicPr>
        <p:blipFill>
          <a:blip r:embed="rId2"/>
          <a:stretch>
            <a:fillRect/>
          </a:stretch>
        </p:blipFill>
        <p:spPr>
          <a:xfrm>
            <a:off x="2772655" y="1616879"/>
            <a:ext cx="1850050" cy="2376000"/>
          </a:xfrm>
          <a:prstGeom prst="rect">
            <a:avLst/>
          </a:prstGeom>
          <a:ln>
            <a:solidFill>
              <a:schemeClr val="bg1">
                <a:lumMod val="75000"/>
              </a:schemeClr>
            </a:solidFill>
          </a:ln>
        </p:spPr>
      </p:pic>
      <p:sp>
        <p:nvSpPr>
          <p:cNvPr id="8" name="TextBox 7"/>
          <p:cNvSpPr txBox="1"/>
          <p:nvPr/>
        </p:nvSpPr>
        <p:spPr>
          <a:xfrm>
            <a:off x="2683064" y="3964986"/>
            <a:ext cx="1850050" cy="830997"/>
          </a:xfrm>
          <a:prstGeom prst="rect">
            <a:avLst/>
          </a:prstGeom>
          <a:noFill/>
        </p:spPr>
        <p:txBody>
          <a:bodyPr wrap="square" rtlCol="0">
            <a:spAutoFit/>
          </a:bodyPr>
          <a:lstStyle/>
          <a:p>
            <a:pPr marL="0" indent="0" algn="ctr">
              <a:buNone/>
            </a:pPr>
            <a:r>
              <a:rPr lang="en-US" sz="1600" dirty="0">
                <a:solidFill>
                  <a:srgbClr val="000000"/>
                </a:solidFill>
              </a:rPr>
              <a:t>Alice encrypts a hash using her private key</a:t>
            </a:r>
            <a:endParaRPr lang="en-US" sz="1600" dirty="0">
              <a:solidFill>
                <a:srgbClr val="000000"/>
              </a:solidFill>
            </a:endParaRPr>
          </a:p>
        </p:txBody>
      </p:sp>
      <p:pic>
        <p:nvPicPr>
          <p:cNvPr id="9" name="Picture 8"/>
          <p:cNvPicPr>
            <a:picLocks noChangeAspect="1"/>
          </p:cNvPicPr>
          <p:nvPr/>
        </p:nvPicPr>
        <p:blipFill>
          <a:blip r:embed="rId3"/>
          <a:stretch>
            <a:fillRect/>
          </a:stretch>
        </p:blipFill>
        <p:spPr>
          <a:xfrm>
            <a:off x="4748582" y="1619982"/>
            <a:ext cx="1861050" cy="2376000"/>
          </a:xfrm>
          <a:prstGeom prst="rect">
            <a:avLst/>
          </a:prstGeom>
          <a:ln>
            <a:solidFill>
              <a:schemeClr val="bg1">
                <a:lumMod val="75000"/>
              </a:schemeClr>
            </a:solidFill>
          </a:ln>
        </p:spPr>
      </p:pic>
      <p:sp>
        <p:nvSpPr>
          <p:cNvPr id="10" name="TextBox 9"/>
          <p:cNvSpPr txBox="1"/>
          <p:nvPr/>
        </p:nvSpPr>
        <p:spPr>
          <a:xfrm>
            <a:off x="4644032" y="3990078"/>
            <a:ext cx="1850050" cy="830997"/>
          </a:xfrm>
          <a:prstGeom prst="rect">
            <a:avLst/>
          </a:prstGeom>
          <a:noFill/>
        </p:spPr>
        <p:txBody>
          <a:bodyPr wrap="square" rtlCol="0">
            <a:spAutoFit/>
          </a:bodyPr>
          <a:lstStyle/>
          <a:p>
            <a:pPr marL="0" indent="0" algn="ctr">
              <a:buNone/>
            </a:pPr>
            <a:r>
              <a:rPr lang="en-US" sz="1600" dirty="0">
                <a:solidFill>
                  <a:srgbClr val="000000"/>
                </a:solidFill>
              </a:rPr>
              <a:t>Bob uses Alice’s public key to decrypt the hash</a:t>
            </a:r>
            <a:endParaRPr lang="en-US" sz="1600" dirty="0">
              <a:solidFill>
                <a:srgbClr val="000000"/>
              </a:solidFill>
            </a:endParaRPr>
          </a:p>
        </p:txBody>
      </p:sp>
      <p:pic>
        <p:nvPicPr>
          <p:cNvPr id="11" name="Picture 10"/>
          <p:cNvPicPr>
            <a:picLocks noChangeAspect="1"/>
          </p:cNvPicPr>
          <p:nvPr/>
        </p:nvPicPr>
        <p:blipFill>
          <a:blip r:embed="rId4"/>
          <a:stretch>
            <a:fillRect/>
          </a:stretch>
        </p:blipFill>
        <p:spPr>
          <a:xfrm>
            <a:off x="6735508" y="1616879"/>
            <a:ext cx="1838298" cy="2376000"/>
          </a:xfrm>
          <a:prstGeom prst="rect">
            <a:avLst/>
          </a:prstGeom>
          <a:ln>
            <a:solidFill>
              <a:schemeClr val="bg1">
                <a:lumMod val="75000"/>
              </a:schemeClr>
            </a:solidFill>
          </a:ln>
        </p:spPr>
      </p:pic>
      <p:sp>
        <p:nvSpPr>
          <p:cNvPr id="12" name="TextBox 11"/>
          <p:cNvSpPr txBox="1"/>
          <p:nvPr/>
        </p:nvSpPr>
        <p:spPr>
          <a:xfrm>
            <a:off x="6584273" y="3990078"/>
            <a:ext cx="2032785" cy="830997"/>
          </a:xfrm>
          <a:prstGeom prst="rect">
            <a:avLst/>
          </a:prstGeom>
          <a:noFill/>
        </p:spPr>
        <p:txBody>
          <a:bodyPr wrap="square" rtlCol="0">
            <a:spAutoFit/>
          </a:bodyPr>
          <a:lstStyle/>
          <a:p>
            <a:pPr marL="0" indent="0" algn="ctr">
              <a:buNone/>
            </a:pPr>
            <a:r>
              <a:rPr lang="en-US" sz="1600" dirty="0">
                <a:solidFill>
                  <a:srgbClr val="000000"/>
                </a:solidFill>
              </a:rPr>
              <a:t>Bob uses his private key to decrypt the message</a:t>
            </a:r>
            <a:endParaRPr lang="en-US" sz="1600" dirty="0">
              <a:solidFill>
                <a:srgbClr val="000000"/>
              </a:solidFill>
            </a:endParaRPr>
          </a:p>
        </p:txBody>
      </p:sp>
    </p:spTree>
    <p:custDataLst>
      <p:tags r:id="rId5"/>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Diffie-Hellman</a:t>
            </a:r>
            <a:endParaRPr lang="en-US" dirty="0"/>
          </a:p>
        </p:txBody>
      </p:sp>
      <p:sp>
        <p:nvSpPr>
          <p:cNvPr id="3" name="Content Placeholder 1"/>
          <p:cNvSpPr txBox="1"/>
          <p:nvPr/>
        </p:nvSpPr>
        <p:spPr>
          <a:xfrm>
            <a:off x="23253" y="820917"/>
            <a:ext cx="8601560" cy="584775"/>
          </a:xfrm>
          <a:prstGeom prst="rect">
            <a:avLst/>
          </a:prstGeom>
          <a:noFill/>
        </p:spPr>
        <p:txBody>
          <a:bodyPr wrap="square" rtlCol="0">
            <a:spAutoFit/>
          </a:bodyPr>
          <a:lstStyle/>
          <a:p>
            <a:pPr marL="285750" indent="-200025">
              <a:buFont typeface="Arial" panose="020B0604020202020204" pitchFamily="34" charset="0"/>
              <a:buChar char="•"/>
            </a:pPr>
            <a:r>
              <a:rPr lang="en-US" sz="1600" dirty="0" err="1">
                <a:solidFill>
                  <a:srgbClr val="000000"/>
                </a:solidFill>
              </a:rPr>
              <a:t>Diffie</a:t>
            </a:r>
            <a:r>
              <a:rPr lang="en-US" sz="1600" dirty="0">
                <a:solidFill>
                  <a:srgbClr val="000000"/>
                </a:solidFill>
              </a:rPr>
              <a:t>-Hellman (DH) is an asymmetric mathematical algorithm that allows two computers to generate an identical shared secret without having communicated before. </a:t>
            </a:r>
            <a:endParaRPr lang="en-US" sz="1600" dirty="0">
              <a:solidFill>
                <a:srgbClr val="000000"/>
              </a:solidFill>
            </a:endParaRPr>
          </a:p>
        </p:txBody>
      </p:sp>
      <p:sp>
        <p:nvSpPr>
          <p:cNvPr id="2" name="Content Placeholder 2"/>
          <p:cNvSpPr>
            <a:spLocks noGrp="1"/>
          </p:cNvSpPr>
          <p:nvPr>
            <p:ph idx="1"/>
          </p:nvPr>
        </p:nvSpPr>
        <p:spPr>
          <a:xfrm>
            <a:off x="144065" y="1389247"/>
            <a:ext cx="4599294" cy="3120763"/>
          </a:xfrm>
        </p:spPr>
        <p:txBody>
          <a:bodyPr/>
          <a:lstStyle/>
          <a:p>
            <a:pPr>
              <a:spcBef>
                <a:spcPts val="300"/>
              </a:spcBef>
              <a:spcAft>
                <a:spcPts val="300"/>
              </a:spcAft>
              <a:buFont typeface="Arial" panose="020B0604020202020204" pitchFamily="34" charset="0"/>
              <a:buChar char="•"/>
            </a:pPr>
            <a:r>
              <a:rPr lang="en-US" sz="1600" dirty="0"/>
              <a:t>The new shared key is never actually exchanged between the sender and receiver.</a:t>
            </a:r>
            <a:endParaRPr lang="en-US" sz="1600" dirty="0"/>
          </a:p>
          <a:p>
            <a:pPr>
              <a:spcBef>
                <a:spcPts val="300"/>
              </a:spcBef>
              <a:spcAft>
                <a:spcPts val="300"/>
              </a:spcAft>
              <a:buFont typeface="Arial" panose="020B0604020202020204" pitchFamily="34" charset="0"/>
              <a:buChar char="•"/>
            </a:pPr>
            <a:r>
              <a:rPr lang="en-US" sz="1600" dirty="0"/>
              <a:t>The key can be used by an encryption algorithm to encrypt traffic between the two systems as both parties know it.</a:t>
            </a:r>
            <a:endParaRPr lang="en-US" sz="1600" dirty="0"/>
          </a:p>
          <a:p>
            <a:pPr>
              <a:spcBef>
                <a:spcPts val="300"/>
              </a:spcBef>
              <a:spcAft>
                <a:spcPts val="300"/>
              </a:spcAft>
              <a:buFont typeface="Arial" panose="020B0604020202020204" pitchFamily="34" charset="0"/>
              <a:buChar char="•"/>
            </a:pPr>
            <a:r>
              <a:rPr lang="en-US" sz="1600" dirty="0"/>
              <a:t>Following are two examples of instances when DH is commonly used:</a:t>
            </a:r>
            <a:endParaRPr lang="en-US" sz="1600" dirty="0"/>
          </a:p>
          <a:p>
            <a:pPr lvl="1">
              <a:buFont typeface="Arial" panose="020B0604020202020204" pitchFamily="34" charset="0"/>
              <a:buChar char="•"/>
            </a:pPr>
            <a:r>
              <a:rPr lang="en-US" sz="1600" dirty="0"/>
              <a:t>Data is exchanged using an IPsec VPN</a:t>
            </a:r>
            <a:endParaRPr lang="en-US" sz="1600" dirty="0"/>
          </a:p>
          <a:p>
            <a:pPr lvl="1">
              <a:buFont typeface="Arial" panose="020B0604020202020204" pitchFamily="34" charset="0"/>
              <a:buChar char="•"/>
            </a:pPr>
            <a:r>
              <a:rPr lang="en-US" sz="1600" dirty="0"/>
              <a:t>SSH data is exchanged</a:t>
            </a:r>
            <a:endParaRPr lang="en-US" sz="1600" dirty="0"/>
          </a:p>
          <a:p>
            <a:pPr marL="170180" lvl="1" indent="-170180">
              <a:buSzPct val="90000"/>
              <a:buFont typeface="Arial" panose="020B0604020202020204" pitchFamily="34" charset="0"/>
              <a:buChar char="•"/>
            </a:pPr>
            <a:r>
              <a:rPr lang="en-US" sz="1600" dirty="0"/>
              <a:t>The security of DH is based on the fact that it uses very large numbers in its calculations. </a:t>
            </a:r>
            <a:endParaRPr lang="en-US" sz="1600" dirty="0"/>
          </a:p>
        </p:txBody>
      </p:sp>
      <p:pic>
        <p:nvPicPr>
          <p:cNvPr id="4" name="Picture 3"/>
          <p:cNvPicPr>
            <a:picLocks noChangeAspect="1"/>
          </p:cNvPicPr>
          <p:nvPr/>
        </p:nvPicPr>
        <p:blipFill>
          <a:blip r:embed="rId1"/>
          <a:stretch>
            <a:fillRect/>
          </a:stretch>
        </p:blipFill>
        <p:spPr>
          <a:xfrm>
            <a:off x="4693905" y="1525251"/>
            <a:ext cx="4267590" cy="2593746"/>
          </a:xfrm>
          <a:prstGeom prst="rect">
            <a:avLst/>
          </a:prstGeom>
          <a:ln>
            <a:solidFill>
              <a:schemeClr val="bg1">
                <a:lumMod val="75000"/>
              </a:schemeClr>
            </a:solidFill>
          </a:ln>
        </p:spPr>
      </p:pic>
      <p:sp>
        <p:nvSpPr>
          <p:cNvPr id="5" name="TextBox 4"/>
          <p:cNvSpPr txBox="1"/>
          <p:nvPr/>
        </p:nvSpPr>
        <p:spPr>
          <a:xfrm>
            <a:off x="4693905" y="4130300"/>
            <a:ext cx="4267590" cy="338554"/>
          </a:xfrm>
          <a:prstGeom prst="rect">
            <a:avLst/>
          </a:prstGeom>
          <a:noFill/>
        </p:spPr>
        <p:txBody>
          <a:bodyPr wrap="square" rtlCol="0">
            <a:spAutoFit/>
          </a:bodyPr>
          <a:lstStyle/>
          <a:p>
            <a:pPr algn="ctr"/>
            <a:r>
              <a:rPr lang="en-IN" sz="1600" dirty="0">
                <a:solidFill>
                  <a:schemeClr val="tx1">
                    <a:lumMod val="50000"/>
                  </a:schemeClr>
                </a:solidFill>
              </a:rPr>
              <a:t>DH operation</a:t>
            </a:r>
            <a:endParaRPr lang="en-IN" sz="1600" dirty="0">
              <a:solidFill>
                <a:schemeClr val="tx1">
                  <a:lumMod val="50000"/>
                </a:schemeClr>
              </a:solidFill>
            </a:endParaRPr>
          </a:p>
        </p:txBody>
      </p:sp>
    </p:spTree>
    <p:custDataLst>
      <p:tags r:id="rId2"/>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Diffie-Hellman (Contd.)</a:t>
            </a:r>
            <a:endParaRPr lang="en-US" dirty="0"/>
          </a:p>
        </p:txBody>
      </p:sp>
      <p:sp>
        <p:nvSpPr>
          <p:cNvPr id="2" name="Content Placeholder 1"/>
          <p:cNvSpPr>
            <a:spLocks noGrp="1"/>
          </p:cNvSpPr>
          <p:nvPr>
            <p:ph idx="1"/>
          </p:nvPr>
        </p:nvSpPr>
        <p:spPr>
          <a:xfrm>
            <a:off x="144063" y="750817"/>
            <a:ext cx="8855871" cy="3170254"/>
          </a:xfrm>
        </p:spPr>
        <p:txBody>
          <a:bodyPr/>
          <a:lstStyle/>
          <a:p>
            <a:pPr>
              <a:buFont typeface="Arial" panose="020B0604020202020204" pitchFamily="34" charset="0"/>
              <a:buChar char="•"/>
            </a:pPr>
            <a:r>
              <a:rPr lang="en-US" sz="1600" dirty="0" err="1"/>
              <a:t>Diffie</a:t>
            </a:r>
            <a:r>
              <a:rPr lang="en-US" sz="1600" dirty="0"/>
              <a:t>-Hellman uses different DH groups to determine the strength of the key that is used in the key agreement process. The higher group numbers are more secure, but require additional time to compute the key. </a:t>
            </a:r>
            <a:endParaRPr lang="en-US" sz="1600" dirty="0"/>
          </a:p>
          <a:p>
            <a:pPr>
              <a:spcBef>
                <a:spcPts val="200"/>
              </a:spcBef>
              <a:spcAft>
                <a:spcPts val="200"/>
              </a:spcAft>
              <a:buFont typeface="Arial" panose="020B0604020202020204" pitchFamily="34" charset="0"/>
              <a:buChar char="•"/>
            </a:pPr>
            <a:r>
              <a:rPr lang="en-US" sz="1600" dirty="0"/>
              <a:t>The following identifies the DH groups supported by Cisco IOS Software and their associated prime number value:</a:t>
            </a:r>
            <a:endParaRPr lang="en-US" sz="1600" dirty="0"/>
          </a:p>
          <a:p>
            <a:pPr lvl="1">
              <a:spcBef>
                <a:spcPts val="200"/>
              </a:spcBef>
              <a:spcAft>
                <a:spcPts val="200"/>
              </a:spcAft>
              <a:buFont typeface="Arial" panose="020B0604020202020204" pitchFamily="34" charset="0"/>
              <a:buChar char="•"/>
            </a:pPr>
            <a:r>
              <a:rPr lang="en-US" sz="1600" dirty="0"/>
              <a:t>DH Group 1: 768 bits</a:t>
            </a:r>
            <a:endParaRPr lang="en-US" sz="1600" dirty="0"/>
          </a:p>
          <a:p>
            <a:pPr lvl="1">
              <a:spcBef>
                <a:spcPts val="200"/>
              </a:spcBef>
              <a:spcAft>
                <a:spcPts val="200"/>
              </a:spcAft>
              <a:buFont typeface="Arial" panose="020B0604020202020204" pitchFamily="34" charset="0"/>
              <a:buChar char="•"/>
            </a:pPr>
            <a:r>
              <a:rPr lang="en-US" sz="1600" dirty="0"/>
              <a:t>DH Group 2: 1024 bits</a:t>
            </a:r>
            <a:endParaRPr lang="en-US" sz="1600" dirty="0"/>
          </a:p>
          <a:p>
            <a:pPr lvl="1">
              <a:spcBef>
                <a:spcPts val="200"/>
              </a:spcBef>
              <a:spcAft>
                <a:spcPts val="200"/>
              </a:spcAft>
              <a:buFont typeface="Arial" panose="020B0604020202020204" pitchFamily="34" charset="0"/>
              <a:buChar char="•"/>
            </a:pPr>
            <a:r>
              <a:rPr lang="en-US" sz="1600" dirty="0"/>
              <a:t>DH Group 5: 1536 bits</a:t>
            </a:r>
            <a:endParaRPr lang="en-US" sz="1600" dirty="0"/>
          </a:p>
          <a:p>
            <a:pPr lvl="1">
              <a:spcBef>
                <a:spcPts val="200"/>
              </a:spcBef>
              <a:spcAft>
                <a:spcPts val="200"/>
              </a:spcAft>
              <a:buFont typeface="Arial" panose="020B0604020202020204" pitchFamily="34" charset="0"/>
              <a:buChar char="•"/>
            </a:pPr>
            <a:r>
              <a:rPr lang="en-US" sz="1600" dirty="0"/>
              <a:t>DH Group 14: 2048 bits</a:t>
            </a:r>
            <a:endParaRPr lang="en-US" sz="1600" dirty="0"/>
          </a:p>
          <a:p>
            <a:pPr lvl="1">
              <a:spcBef>
                <a:spcPts val="200"/>
              </a:spcBef>
              <a:spcAft>
                <a:spcPts val="200"/>
              </a:spcAft>
              <a:buFont typeface="Arial" panose="020B0604020202020204" pitchFamily="34" charset="0"/>
              <a:buChar char="•"/>
            </a:pPr>
            <a:r>
              <a:rPr lang="en-US" sz="1600" dirty="0"/>
              <a:t>DH Group 15: 3072 bits</a:t>
            </a:r>
            <a:endParaRPr lang="en-US" sz="1600" dirty="0"/>
          </a:p>
          <a:p>
            <a:pPr lvl="1">
              <a:spcBef>
                <a:spcPts val="200"/>
              </a:spcBef>
              <a:spcAft>
                <a:spcPts val="200"/>
              </a:spcAft>
              <a:buFont typeface="Arial" panose="020B0604020202020204" pitchFamily="34" charset="0"/>
              <a:buChar char="•"/>
            </a:pPr>
            <a:r>
              <a:rPr lang="en-US" sz="1600" dirty="0"/>
              <a:t>DH Group 16: 4096 bits</a:t>
            </a:r>
            <a:endParaRPr lang="en-US" sz="1600" dirty="0"/>
          </a:p>
        </p:txBody>
      </p:sp>
      <p:sp>
        <p:nvSpPr>
          <p:cNvPr id="5" name="Content Placeholder 2"/>
          <p:cNvSpPr txBox="1"/>
          <p:nvPr/>
        </p:nvSpPr>
        <p:spPr>
          <a:xfrm>
            <a:off x="192501" y="4022420"/>
            <a:ext cx="8855871" cy="523220"/>
          </a:xfrm>
          <a:prstGeom prst="rect">
            <a:avLst/>
          </a:prstGeom>
          <a:noFill/>
        </p:spPr>
        <p:txBody>
          <a:bodyPr wrap="square">
            <a:spAutoFit/>
          </a:bodyPr>
          <a:lstStyle/>
          <a:p>
            <a:pPr>
              <a:spcBef>
                <a:spcPts val="200"/>
              </a:spcBef>
              <a:spcAft>
                <a:spcPts val="200"/>
              </a:spcAft>
              <a:buNone/>
            </a:pPr>
            <a:r>
              <a:rPr lang="en-US" sz="1400" b="1" i="1" dirty="0">
                <a:solidFill>
                  <a:srgbClr val="000000"/>
                </a:solidFill>
                <a:latin typeface="+mn-lt"/>
              </a:rPr>
              <a:t>Note</a:t>
            </a:r>
            <a:r>
              <a:rPr lang="en-US" sz="1400" i="1" dirty="0">
                <a:solidFill>
                  <a:srgbClr val="000000"/>
                </a:solidFill>
                <a:latin typeface="+mn-lt"/>
              </a:rPr>
              <a:t>: A DH key agreement can also be based on elliptic curve cryptography. DH groups 19, 20, and 24, are supported by Cisco IOS Software.</a:t>
            </a:r>
            <a:endParaRPr lang="en-US" sz="1400" i="1" dirty="0">
              <a:solidFill>
                <a:srgbClr val="000000"/>
              </a:solidFill>
              <a:latin typeface="+mn-lt"/>
            </a:endParaRPr>
          </a:p>
        </p:txBody>
      </p:sp>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3"/>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sz="1400" dirty="0">
                <a:solidFill>
                  <a:schemeClr val="tx1"/>
                </a:solidFill>
                <a:cs typeface="Calibri" panose="020F0502020204030204" pitchFamily="34" charset="0"/>
              </a:rPr>
              <a:t>Public Key Cryptography</a:t>
            </a:r>
            <a:endParaRPr lang="en-US" altLang="en-US" sz="1400" dirty="0">
              <a:solidFill>
                <a:schemeClr val="tx1"/>
              </a:solidFill>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solidFill>
                <a:schemeClr val="tx1"/>
              </a:solidFill>
              <a:cs typeface="Calibri" panose="020F0502020204030204" pitchFamily="34" charset="0"/>
            </a:endParaRPr>
          </a:p>
          <a:p>
            <a:pPr mar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sz="1400" dirty="0">
                <a:solidFill>
                  <a:schemeClr val="tx1"/>
                </a:solidFill>
                <a:cs typeface="Calibri" panose="020F0502020204030204" pitchFamily="34" charset="0"/>
              </a:rPr>
              <a:t>Explain how the public key infrastructure (PKI) supports network security.</a:t>
            </a:r>
            <a:endParaRPr lang="en-US" altLang="en-US" sz="1400" dirty="0">
              <a:solidFill>
                <a:schemeClr val="tx1"/>
              </a:solidFill>
              <a:cs typeface="Calibri" panose="020F0502020204030204" pitchFamily="34" charset="0"/>
            </a:endParaRPr>
          </a:p>
          <a:p>
            <a:pPr marL="0" lvl="0" indent="0" defTabSz="914400" eaLnBrk="0" hangingPunct="0">
              <a:spcBef>
                <a:spcPct val="0"/>
              </a:spcBef>
              <a:spcAft>
                <a:spcPct val="0"/>
              </a:spcAft>
              <a:buClrTx/>
              <a:buSzTx/>
              <a:buNone/>
            </a:pPr>
            <a:r>
              <a:rPr lang="en-US" altLang="en-US" sz="1400" dirty="0">
                <a:solidFill>
                  <a:schemeClr val="tx1"/>
                </a:solidFill>
                <a:ea typeface="Calibri" panose="020F0502020204030204" pitchFamily="34" charset="0"/>
                <a:cs typeface="Calibri" panose="020F0502020204030204" pitchFamily="34" charset="0"/>
              </a:rPr>
              <a:t>.</a:t>
            </a:r>
            <a:endParaRPr lang="en-US" sz="1400" dirty="0"/>
          </a:p>
          <a:p>
            <a:pPr marL="89535" indent="0">
              <a:spcBef>
                <a:spcPct val="30000"/>
              </a:spcBef>
              <a:buNone/>
            </a:pPr>
            <a:endParaRPr lang="en-US" sz="1400" dirty="0"/>
          </a:p>
          <a:p>
            <a:pPr marL="89535" indent="0">
              <a:spcBef>
                <a:spcPct val="30000"/>
              </a:spcBef>
              <a:buNone/>
            </a:pPr>
            <a:endParaRPr lang="en-US" sz="1400" dirty="0"/>
          </a:p>
        </p:txBody>
      </p:sp>
      <p:graphicFrame>
        <p:nvGraphicFramePr>
          <p:cNvPr id="2" name="Table 1"/>
          <p:cNvGraphicFramePr>
            <a:graphicFrameLocks noGrp="1"/>
          </p:cNvGraphicFramePr>
          <p:nvPr/>
        </p:nvGraphicFramePr>
        <p:xfrm>
          <a:off x="423333" y="1562871"/>
          <a:ext cx="8263467" cy="1664743"/>
        </p:xfrm>
        <a:graphic>
          <a:graphicData uri="http://schemas.openxmlformats.org/drawingml/2006/table">
            <a:tbl>
              <a:tblPr firstRow="1" firstCol="1" bandRow="1">
                <a:tableStyleId>{5C22544A-7EE6-4342-B048-85BDC9FD1C3A}</a:tableStyleId>
              </a:tblPr>
              <a:tblGrid>
                <a:gridCol w="3114524"/>
                <a:gridCol w="5148943"/>
              </a:tblGrid>
              <a:tr h="246743">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261257">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Integrity and Authenticity</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the role of cryptography in ensuring the integrity and authenticity of data.</a:t>
                      </a:r>
                      <a:endParaRPr lang="en-US" sz="1100" kern="1200" dirty="0">
                        <a:solidFill>
                          <a:schemeClr val="dk1"/>
                        </a:solidFill>
                        <a:effectLst/>
                        <a:latin typeface="+mn-lt"/>
                        <a:ea typeface="+mn-ea"/>
                        <a:cs typeface="+mn-cs"/>
                      </a:endParaRPr>
                    </a:p>
                  </a:txBody>
                  <a:tcPr marL="60168" marR="60168" marT="0" marB="0" anchor="ctr"/>
                </a:tc>
              </a:tr>
              <a:tr h="255814">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Confidentiality</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how cryptographic approaches enhance data confidentiality.</a:t>
                      </a:r>
                      <a:endParaRPr lang="en-US" sz="1100" kern="1200" dirty="0">
                        <a:solidFill>
                          <a:schemeClr val="dk1"/>
                        </a:solidFill>
                        <a:effectLst/>
                        <a:latin typeface="+mn-lt"/>
                        <a:ea typeface="+mn-ea"/>
                        <a:cs typeface="+mn-cs"/>
                      </a:endParaRPr>
                    </a:p>
                  </a:txBody>
                  <a:tcPr marL="60168" marR="60168" marT="0" marB="0" anchor="ctr"/>
                </a:tc>
              </a:tr>
              <a:tr h="261257">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Public Key Cryptography</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public key cryptography.</a:t>
                      </a:r>
                      <a:endParaRPr lang="en-US" sz="1100" kern="1200" dirty="0">
                        <a:solidFill>
                          <a:schemeClr val="dk1"/>
                        </a:solidFill>
                        <a:effectLst/>
                        <a:latin typeface="+mn-lt"/>
                        <a:ea typeface="+mn-ea"/>
                        <a:cs typeface="+mn-cs"/>
                      </a:endParaRPr>
                    </a:p>
                  </a:txBody>
                  <a:tcPr marL="60168" marR="60168" marT="0" marB="0" anchor="ctr"/>
                </a:tc>
              </a:tr>
              <a:tr h="277586">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Authorities and the PKI Trust System</a:t>
                      </a:r>
                      <a:endParaRPr lang="en-US" sz="1100" b="1" kern="1200" dirty="0">
                        <a:solidFill>
                          <a:schemeClr val="lt1"/>
                        </a:solidFill>
                        <a:effectLst/>
                        <a:latin typeface="+mn-lt"/>
                        <a:ea typeface="+mn-ea"/>
                        <a:cs typeface="+mn-cs"/>
                      </a:endParaRPr>
                    </a:p>
                  </a:txBody>
                  <a:tcPr marL="60168" marR="60168" marT="0" marB="0" anchor="ctr"/>
                </a:tc>
                <a:tc>
                  <a:txBody>
                    <a:bodyPr/>
                    <a:lstStyle/>
                    <a:p>
                      <a:pPr fontAlgn="ctr"/>
                      <a:r>
                        <a:rPr lang="en-US" sz="1100" kern="1200" dirty="0">
                          <a:solidFill>
                            <a:schemeClr val="dk1"/>
                          </a:solidFill>
                          <a:effectLst/>
                          <a:latin typeface="+mn-lt"/>
                          <a:ea typeface="+mn-ea"/>
                          <a:cs typeface="+mn-cs"/>
                        </a:rPr>
                        <a:t>Explain how the public key infrastructure functions.</a:t>
                      </a:r>
                      <a:endParaRPr lang="en-US" sz="1100" kern="1200" dirty="0">
                        <a:solidFill>
                          <a:schemeClr val="dk1"/>
                        </a:solidFill>
                        <a:effectLst/>
                        <a:latin typeface="+mn-lt"/>
                        <a:ea typeface="+mn-ea"/>
                        <a:cs typeface="+mn-cs"/>
                      </a:endParaRPr>
                    </a:p>
                  </a:txBody>
                  <a:tcPr marL="47625" marR="47625" marT="47625" marB="47625" anchor="ctr"/>
                </a:tc>
              </a:tr>
              <a:tr h="362086">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Applications and Impacts of Cryptography</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how the use of cryptography affects cybersecurity operations.</a:t>
                      </a:r>
                      <a:endParaRPr lang="en-US" sz="1100" kern="1200" dirty="0">
                        <a:solidFill>
                          <a:schemeClr val="dk1"/>
                        </a:solidFill>
                        <a:effectLst/>
                        <a:latin typeface="+mn-lt"/>
                        <a:ea typeface="+mn-ea"/>
                        <a:cs typeface="+mn-cs"/>
                      </a:endParaRPr>
                    </a:p>
                  </a:txBody>
                  <a:tcPr marL="60168" marR="60168" marT="0" marB="0" anchor="ctr"/>
                </a:tc>
              </a:tr>
            </a:tbl>
          </a:graphicData>
        </a:graphic>
      </p:graphicFrame>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Video - Cryptography</a:t>
            </a:r>
            <a:endParaRPr lang="en-US" dirty="0"/>
          </a:p>
        </p:txBody>
      </p:sp>
      <p:sp>
        <p:nvSpPr>
          <p:cNvPr id="2" name="Content Placeholder 3"/>
          <p:cNvSpPr txBox="1"/>
          <p:nvPr/>
        </p:nvSpPr>
        <p:spPr>
          <a:xfrm>
            <a:off x="288171" y="808116"/>
            <a:ext cx="8061649" cy="369332"/>
          </a:xfrm>
          <a:prstGeom prst="rect">
            <a:avLst/>
          </a:prstGeom>
          <a:noFill/>
        </p:spPr>
        <p:txBody>
          <a:bodyPr wrap="square" rtlCol="0">
            <a:spAutoFit/>
          </a:bodyPr>
          <a:lstStyle/>
          <a:p>
            <a:r>
              <a:rPr lang="en-IN" dirty="0">
                <a:solidFill>
                  <a:srgbClr val="000000"/>
                </a:solidFill>
              </a:rPr>
              <a:t>Watch the video to learn more about Cryptography</a:t>
            </a:r>
            <a:r>
              <a:rPr lang="en-IN" dirty="0"/>
              <a:t>.</a:t>
            </a:r>
            <a:endParaRPr lang="en-US" sz="1800" dirty="0">
              <a:solidFill>
                <a:srgbClr val="000000"/>
              </a:solidFill>
              <a:latin typeface="+mn-lt"/>
            </a:endParaRPr>
          </a:p>
        </p:txBody>
      </p:sp>
      <p:pic>
        <p:nvPicPr>
          <p:cNvPr id="3" name="Picture 1"/>
          <p:cNvPicPr>
            <a:picLocks noGrp="1" noChangeAspect="1"/>
          </p:cNvPicPr>
          <p:nvPr>
            <p:ph idx="1"/>
          </p:nvPr>
        </p:nvPicPr>
        <p:blipFill rotWithShape="1">
          <a:blip r:embed="rId1"/>
          <a:srcRect l="30036" t="22788" r="6911" b="12113"/>
          <a:stretch>
            <a:fillRect/>
          </a:stretch>
        </p:blipFill>
        <p:spPr>
          <a:xfrm>
            <a:off x="1322792" y="1222829"/>
            <a:ext cx="5992408" cy="3478442"/>
          </a:xfrm>
          <a:prstGeom prst="rect">
            <a:avLst/>
          </a:prstGeom>
        </p:spPr>
      </p:pic>
    </p:spTree>
    <p:custDataLst>
      <p:tags r:id="rId2"/>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Lab - Encrypting and Decrypting Data Using OpenSSL</a:t>
            </a:r>
            <a:endParaRPr lang="en-US" dirty="0"/>
          </a:p>
        </p:txBody>
      </p:sp>
      <p:sp>
        <p:nvSpPr>
          <p:cNvPr id="2" name="Content Placeholder 1"/>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endParaRPr lang="en-US" sz="1800" b="0" i="0" dirty="0">
              <a:effectLst/>
            </a:endParaRPr>
          </a:p>
          <a:p>
            <a:pPr algn="l">
              <a:buFont typeface="Arial" panose="020B0604020202020204" pitchFamily="34" charset="0"/>
              <a:buChar char="•"/>
            </a:pPr>
            <a:r>
              <a:rPr lang="en-US" sz="1800" b="0" i="0" dirty="0">
                <a:effectLst/>
              </a:rPr>
              <a:t>Encrypting Messages with OpenSSL</a:t>
            </a:r>
            <a:endParaRPr lang="en-US" sz="1800" b="0" i="0" dirty="0">
              <a:effectLst/>
            </a:endParaRPr>
          </a:p>
          <a:p>
            <a:pPr algn="l">
              <a:buFont typeface="Arial" panose="020B0604020202020204" pitchFamily="34" charset="0"/>
              <a:buChar char="•"/>
            </a:pPr>
            <a:r>
              <a:rPr lang="en-US" sz="1800" b="0" i="0" dirty="0">
                <a:effectLst/>
              </a:rPr>
              <a:t>Decrypting Messages with OpenSSL</a:t>
            </a:r>
            <a:endParaRPr lang="en-US" sz="1800" b="0" i="0" dirty="0">
              <a:effectLst/>
            </a:endParaRPr>
          </a:p>
        </p:txBody>
      </p:sp>
    </p:spTree>
    <p:custDataLst>
      <p:tags r:id="rId1"/>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Lab - Encrypting and Decrypting Data Using a Hacker Tool</a:t>
            </a:r>
            <a:endParaRPr lang="en-US" dirty="0"/>
          </a:p>
        </p:txBody>
      </p:sp>
      <p:sp>
        <p:nvSpPr>
          <p:cNvPr id="2" name="Content Placeholder 1"/>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endParaRPr lang="en-US" sz="1800" b="0" i="0" dirty="0">
              <a:effectLst/>
            </a:endParaRPr>
          </a:p>
          <a:p>
            <a:pPr algn="l">
              <a:buFont typeface="Arial" panose="020B0604020202020204" pitchFamily="34" charset="0"/>
              <a:buChar char="•"/>
            </a:pPr>
            <a:r>
              <a:rPr lang="en-US" sz="1800" b="0" i="0" dirty="0">
                <a:effectLst/>
              </a:rPr>
              <a:t>Setup Scenario</a:t>
            </a:r>
            <a:endParaRPr lang="en-US" sz="1800" b="0" i="0" dirty="0">
              <a:effectLst/>
            </a:endParaRPr>
          </a:p>
          <a:p>
            <a:pPr algn="l">
              <a:buFont typeface="Arial" panose="020B0604020202020204" pitchFamily="34" charset="0"/>
              <a:buChar char="•"/>
            </a:pPr>
            <a:r>
              <a:rPr lang="en-US" sz="1800" b="0" i="0" dirty="0">
                <a:effectLst/>
              </a:rPr>
              <a:t>Create and Encrypt Files</a:t>
            </a:r>
            <a:endParaRPr lang="en-US" sz="1800" b="0" i="0" dirty="0">
              <a:effectLst/>
            </a:endParaRPr>
          </a:p>
          <a:p>
            <a:pPr algn="l">
              <a:buFont typeface="Arial" panose="020B0604020202020204" pitchFamily="34" charset="0"/>
              <a:buChar char="•"/>
            </a:pPr>
            <a:r>
              <a:rPr lang="en-US" sz="1800" b="0" i="0" dirty="0">
                <a:effectLst/>
              </a:rPr>
              <a:t>Recover Encrypted Zip File Passwords</a:t>
            </a:r>
            <a:endParaRPr lang="en-US" sz="1800" b="0" i="0" dirty="0">
              <a:effectLst/>
            </a:endParaRPr>
          </a:p>
        </p:txBody>
      </p:sp>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Confidentiality</a:t>
            </a:r>
            <a:br>
              <a:rPr lang="en-US" altLang="en-US" sz="1600" dirty="0"/>
            </a:br>
            <a:r>
              <a:rPr lang="en-US" dirty="0"/>
              <a:t>Lab - Examining Telnet and SSH in Wireshark</a:t>
            </a:r>
            <a:endParaRPr lang="en-US" dirty="0"/>
          </a:p>
        </p:txBody>
      </p:sp>
      <p:sp>
        <p:nvSpPr>
          <p:cNvPr id="2" name="Content Placeholder 1"/>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endParaRPr lang="en-US" sz="1800" b="0" i="0" dirty="0">
              <a:effectLst/>
            </a:endParaRPr>
          </a:p>
          <a:p>
            <a:pPr algn="l">
              <a:buFont typeface="Arial" panose="020B0604020202020204" pitchFamily="34" charset="0"/>
              <a:buChar char="•"/>
            </a:pPr>
            <a:r>
              <a:rPr lang="en-US" sz="1800" b="0" i="0" dirty="0">
                <a:effectLst/>
              </a:rPr>
              <a:t>Examine a Telnet Session with Wireshark</a:t>
            </a:r>
            <a:endParaRPr lang="en-US" sz="1800" b="0" i="0" dirty="0">
              <a:effectLst/>
            </a:endParaRPr>
          </a:p>
          <a:p>
            <a:pPr algn="l">
              <a:buFont typeface="Arial" panose="020B0604020202020204" pitchFamily="34" charset="0"/>
              <a:buChar char="•"/>
            </a:pPr>
            <a:r>
              <a:rPr lang="en-US" sz="1800" b="0" i="0" dirty="0">
                <a:effectLst/>
              </a:rPr>
              <a:t>Examine an SSH Session with Wireshark</a:t>
            </a:r>
            <a:endParaRPr lang="en-US" sz="1800" b="0" i="0" dirty="0">
              <a:effectLst/>
            </a:endParaRPr>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21.3 Public Key Cryptography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en-US" dirty="0"/>
              <a:t>Using Digital Signatures</a:t>
            </a:r>
            <a:endParaRPr lang="en-US" dirty="0"/>
          </a:p>
        </p:txBody>
      </p:sp>
      <p:sp>
        <p:nvSpPr>
          <p:cNvPr id="2" name="Content Placeholder 1"/>
          <p:cNvSpPr>
            <a:spLocks noGrp="1"/>
          </p:cNvSpPr>
          <p:nvPr>
            <p:ph idx="1"/>
          </p:nvPr>
        </p:nvSpPr>
        <p:spPr>
          <a:xfrm>
            <a:off x="151814" y="714545"/>
            <a:ext cx="8992186" cy="3843681"/>
          </a:xfrm>
        </p:spPr>
        <p:txBody>
          <a:bodyPr/>
          <a:lstStyle/>
          <a:p>
            <a:pPr>
              <a:spcBef>
                <a:spcPts val="300"/>
              </a:spcBef>
              <a:spcAft>
                <a:spcPts val="300"/>
              </a:spcAft>
              <a:buFont typeface="Arial" panose="020B0604020202020204" pitchFamily="34" charset="0"/>
              <a:buChar char="•"/>
            </a:pPr>
            <a:r>
              <a:rPr lang="en-US" sz="1600" dirty="0"/>
              <a:t>Digital signatures are a mathematical technique used to provide authenticity, integrity, and nonrepudiation. </a:t>
            </a:r>
            <a:endParaRPr lang="en-US" sz="1600" dirty="0"/>
          </a:p>
          <a:p>
            <a:pPr>
              <a:spcBef>
                <a:spcPts val="300"/>
              </a:spcBef>
              <a:spcAft>
                <a:spcPts val="300"/>
              </a:spcAft>
              <a:buFont typeface="Arial" panose="020B0604020202020204" pitchFamily="34" charset="0"/>
              <a:buChar char="•"/>
            </a:pPr>
            <a:r>
              <a:rPr lang="en-US" sz="1600" dirty="0"/>
              <a:t>Digital signatures use asymmetric cryptography.</a:t>
            </a:r>
            <a:endParaRPr lang="en-US" sz="1600" dirty="0"/>
          </a:p>
          <a:p>
            <a:pPr>
              <a:spcBef>
                <a:spcPts val="300"/>
              </a:spcBef>
              <a:spcAft>
                <a:spcPts val="300"/>
              </a:spcAft>
              <a:buFont typeface="Arial" panose="020B0604020202020204" pitchFamily="34" charset="0"/>
              <a:buChar char="•"/>
            </a:pPr>
            <a:r>
              <a:rPr lang="en-US" sz="1600" dirty="0"/>
              <a:t>Digital signatures are commonly used in the following two situations:</a:t>
            </a:r>
            <a:endParaRPr lang="en-US" sz="1600" dirty="0"/>
          </a:p>
          <a:p>
            <a:pPr lvl="1">
              <a:buFont typeface="Arial" panose="020B0604020202020204" pitchFamily="34" charset="0"/>
              <a:buChar char="•"/>
            </a:pPr>
            <a:r>
              <a:rPr lang="en-US" sz="1600" b="1" dirty="0"/>
              <a:t>Code signing -</a:t>
            </a:r>
            <a:r>
              <a:rPr lang="en-US" sz="1600" dirty="0"/>
              <a:t> Code signing is used to verify the integrity of executable files downloaded from a vendor website. It also uses signed digital certificates to authenticate and verify the identity of the site that is the source of the files.</a:t>
            </a:r>
            <a:endParaRPr lang="en-US" sz="1600" dirty="0"/>
          </a:p>
          <a:p>
            <a:pPr lvl="1">
              <a:buFont typeface="Arial" panose="020B0604020202020204" pitchFamily="34" charset="0"/>
              <a:buChar char="•"/>
            </a:pPr>
            <a:r>
              <a:rPr lang="en-US" sz="1600" b="1" dirty="0"/>
              <a:t>Digital certificates -</a:t>
            </a:r>
            <a:r>
              <a:rPr lang="en-US" sz="1600" dirty="0"/>
              <a:t> These are used to authenticate the identity of a system with a vendor website and establish an encrypted connection to exchange confidential data.</a:t>
            </a:r>
            <a:endParaRPr lang="en-US" sz="1600" dirty="0"/>
          </a:p>
          <a:p>
            <a:pPr>
              <a:spcBef>
                <a:spcPts val="300"/>
              </a:spcBef>
              <a:spcAft>
                <a:spcPts val="300"/>
              </a:spcAft>
              <a:buFont typeface="Arial" panose="020B0604020202020204" pitchFamily="34" charset="0"/>
              <a:buChar char="•"/>
            </a:pPr>
            <a:r>
              <a:rPr lang="en-US" sz="1600" dirty="0"/>
              <a:t>The Digital Signature Standard (DSS) algorithms used for generating and verifying digital signatures are: </a:t>
            </a:r>
            <a:endParaRPr lang="en-US" sz="1600" dirty="0"/>
          </a:p>
          <a:p>
            <a:pPr lvl="1">
              <a:spcBef>
                <a:spcPts val="200"/>
              </a:spcBef>
              <a:spcAft>
                <a:spcPts val="200"/>
              </a:spcAft>
              <a:buFont typeface="Arial" panose="020B0604020202020204" pitchFamily="34" charset="0"/>
              <a:buChar char="•"/>
            </a:pPr>
            <a:r>
              <a:rPr lang="en-US" sz="1600" b="1" dirty="0"/>
              <a:t>Digital Signature Algorithm (DSA)</a:t>
            </a:r>
            <a:r>
              <a:rPr lang="en-US" sz="1600" dirty="0"/>
              <a:t> </a:t>
            </a:r>
            <a:endParaRPr lang="en-US" sz="1600" dirty="0"/>
          </a:p>
          <a:p>
            <a:pPr lvl="1">
              <a:spcBef>
                <a:spcPts val="200"/>
              </a:spcBef>
              <a:spcAft>
                <a:spcPts val="200"/>
              </a:spcAft>
              <a:buFont typeface="Arial" panose="020B0604020202020204" pitchFamily="34" charset="0"/>
              <a:buChar char="•"/>
            </a:pPr>
            <a:r>
              <a:rPr lang="en-US" sz="1600" b="1" dirty="0" err="1"/>
              <a:t>Rivest</a:t>
            </a:r>
            <a:r>
              <a:rPr lang="en-US" sz="1600" b="1" dirty="0"/>
              <a:t>-Shamir Adelman Algorithm (RSA)</a:t>
            </a:r>
            <a:r>
              <a:rPr lang="en-US" sz="1600" dirty="0"/>
              <a:t>  </a:t>
            </a:r>
            <a:endParaRPr lang="en-US" sz="1600" dirty="0"/>
          </a:p>
          <a:p>
            <a:pPr lvl="1">
              <a:spcBef>
                <a:spcPts val="200"/>
              </a:spcBef>
              <a:spcAft>
                <a:spcPts val="200"/>
              </a:spcAft>
              <a:buFont typeface="Arial" panose="020B0604020202020204" pitchFamily="34" charset="0"/>
              <a:buChar char="•"/>
            </a:pPr>
            <a:r>
              <a:rPr lang="en-US" sz="1600" b="1" dirty="0"/>
              <a:t>Elliptic Curve Digital Signature Algorithm (ECDSA)</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en-US" dirty="0"/>
              <a:t>Digital Signatures for Code Signing</a:t>
            </a:r>
            <a:endParaRPr lang="en-US" dirty="0"/>
          </a:p>
        </p:txBody>
      </p:sp>
      <p:sp>
        <p:nvSpPr>
          <p:cNvPr id="2" name="Content Placeholder 1"/>
          <p:cNvSpPr>
            <a:spLocks noGrp="1"/>
          </p:cNvSpPr>
          <p:nvPr>
            <p:ph idx="1"/>
          </p:nvPr>
        </p:nvSpPr>
        <p:spPr>
          <a:xfrm>
            <a:off x="144065" y="822527"/>
            <a:ext cx="8853286" cy="4259218"/>
          </a:xfrm>
        </p:spPr>
        <p:txBody>
          <a:bodyPr/>
          <a:lstStyle/>
          <a:p>
            <a:pPr>
              <a:buFont typeface="Arial" panose="020B0604020202020204" pitchFamily="34" charset="0"/>
              <a:buChar char="•"/>
            </a:pPr>
            <a:r>
              <a:rPr lang="en-US" sz="1600" dirty="0"/>
              <a:t>Digital signatures are commonly used to provide assurance of the authenticity and integrity of software code. </a:t>
            </a:r>
            <a:endParaRPr lang="en-US" sz="1600" dirty="0"/>
          </a:p>
          <a:p>
            <a:pPr>
              <a:buFont typeface="Arial" panose="020B0604020202020204" pitchFamily="34" charset="0"/>
              <a:buChar char="•"/>
            </a:pPr>
            <a:r>
              <a:rPr lang="en-US" sz="1600" dirty="0"/>
              <a:t>Executable files are wrapped in a digitally signed envelope, which allows the end user to verify the signature before installing the software.</a:t>
            </a:r>
            <a:endParaRPr lang="en-US" sz="1600" dirty="0"/>
          </a:p>
          <a:p>
            <a:pPr>
              <a:buFont typeface="Arial" panose="020B0604020202020204" pitchFamily="34" charset="0"/>
              <a:buChar char="•"/>
            </a:pPr>
            <a:r>
              <a:rPr lang="en-US" sz="1600" dirty="0"/>
              <a:t>Digitally signing code provides several assurances about the code:</a:t>
            </a:r>
            <a:endParaRPr lang="en-US" sz="1600" dirty="0"/>
          </a:p>
          <a:p>
            <a:pPr lvl="1">
              <a:buFont typeface="Arial" panose="020B0604020202020204" pitchFamily="34" charset="0"/>
              <a:buChar char="•"/>
            </a:pPr>
            <a:r>
              <a:rPr lang="en-US" sz="1600" dirty="0"/>
              <a:t>The code is authentic and is actually sourced by the publisher.</a:t>
            </a:r>
            <a:endParaRPr lang="en-US" sz="1600" dirty="0"/>
          </a:p>
          <a:p>
            <a:pPr lvl="1">
              <a:buFont typeface="Arial" panose="020B0604020202020204" pitchFamily="34" charset="0"/>
              <a:buChar char="•"/>
            </a:pPr>
            <a:r>
              <a:rPr lang="en-US" sz="1600" dirty="0"/>
              <a:t>The code has not been modified since it left the software publisher.</a:t>
            </a:r>
            <a:endParaRPr lang="en-US" sz="1600" dirty="0"/>
          </a:p>
          <a:p>
            <a:pPr lvl="1">
              <a:buFont typeface="Arial" panose="020B0604020202020204" pitchFamily="34" charset="0"/>
              <a:buChar char="•"/>
            </a:pPr>
            <a:r>
              <a:rPr lang="en-US" sz="1600" dirty="0"/>
              <a:t>The publisher undeniably published the code. This provides nonrepudiation of the act of publishing.</a:t>
            </a:r>
            <a:endParaRPr lang="en-US" sz="1600" dirty="0"/>
          </a:p>
          <a:p>
            <a:pPr>
              <a:buFont typeface="Arial" panose="020B0604020202020204" pitchFamily="34" charset="0"/>
              <a:buChar char="•"/>
            </a:pPr>
            <a:r>
              <a:rPr lang="en-US" sz="1600" dirty="0"/>
              <a:t>The purpose of digitally signed software is to ensure that the software has not been tampered with, and that it originated from the trusted source as claimed. </a:t>
            </a:r>
            <a:endParaRPr lang="en-US" sz="1600" dirty="0"/>
          </a:p>
        </p:txBody>
      </p:sp>
    </p:spTree>
    <p:custDataLst>
      <p:tags r:id="rId1"/>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en-US" dirty="0"/>
              <a:t>Digital Signatures for Code Signing (Contd.)</a:t>
            </a:r>
            <a:endParaRPr lang="en-US" dirty="0"/>
          </a:p>
        </p:txBody>
      </p:sp>
      <p:sp>
        <p:nvSpPr>
          <p:cNvPr id="2" name="Content Placeholder 1"/>
          <p:cNvSpPr>
            <a:spLocks noGrp="1"/>
          </p:cNvSpPr>
          <p:nvPr>
            <p:ph idx="1"/>
          </p:nvPr>
        </p:nvSpPr>
        <p:spPr>
          <a:xfrm>
            <a:off x="159562" y="740306"/>
            <a:ext cx="6145705" cy="584801"/>
          </a:xfrm>
        </p:spPr>
        <p:txBody>
          <a:bodyPr/>
          <a:lstStyle/>
          <a:p>
            <a:pPr marL="0" indent="0">
              <a:buNone/>
            </a:pPr>
            <a:r>
              <a:rPr lang="en-US" sz="1600" dirty="0"/>
              <a:t>The properties of a file that has a digitally signed certificate are as follows:</a:t>
            </a:r>
            <a:endParaRPr lang="en-US" sz="1600" dirty="0"/>
          </a:p>
        </p:txBody>
      </p:sp>
      <p:graphicFrame>
        <p:nvGraphicFramePr>
          <p:cNvPr id="3" name="Table 2"/>
          <p:cNvGraphicFramePr>
            <a:graphicFrameLocks noGrp="1"/>
          </p:cNvGraphicFramePr>
          <p:nvPr/>
        </p:nvGraphicFramePr>
        <p:xfrm>
          <a:off x="214394" y="1322419"/>
          <a:ext cx="5997885" cy="3322320"/>
        </p:xfrm>
        <a:graphic>
          <a:graphicData uri="http://schemas.openxmlformats.org/drawingml/2006/table">
            <a:tbl>
              <a:tblPr firstRow="1" bandRow="1">
                <a:tableStyleId>{5C22544A-7EE6-4342-B048-85BDC9FD1C3A}</a:tableStyleId>
              </a:tblPr>
              <a:tblGrid>
                <a:gridCol w="1164956"/>
                <a:gridCol w="4832929"/>
              </a:tblGrid>
              <a:tr h="266158">
                <a:tc>
                  <a:txBody>
                    <a:bodyPr/>
                    <a:lstStyle/>
                    <a:p>
                      <a:pPr algn="ctr"/>
                      <a:r>
                        <a:rPr lang="en-IN" dirty="0"/>
                        <a:t>Properties</a:t>
                      </a:r>
                      <a:endParaRPr lang="en-IN" dirty="0"/>
                    </a:p>
                  </a:txBody>
                  <a:tcPr anchor="ctr"/>
                </a:tc>
                <a:tc>
                  <a:txBody>
                    <a:bodyPr/>
                    <a:lstStyle/>
                    <a:p>
                      <a:pPr algn="ctr"/>
                      <a:r>
                        <a:rPr lang="en-IN" dirty="0"/>
                        <a:t>Description</a:t>
                      </a:r>
                      <a:endParaRPr lang="en-IN" dirty="0"/>
                    </a:p>
                  </a:txBody>
                  <a:tcPr anchor="ctr"/>
                </a:tc>
              </a:tr>
              <a:tr h="370840">
                <a:tc>
                  <a:txBody>
                    <a:bodyPr/>
                    <a:lstStyle/>
                    <a:p>
                      <a:r>
                        <a:rPr lang="en-IN" dirty="0">
                          <a:solidFill>
                            <a:srgbClr val="58585B"/>
                          </a:solidFill>
                        </a:rPr>
                        <a:t>File Properties</a:t>
                      </a:r>
                      <a:endParaRPr lang="en-IN" dirty="0">
                        <a:solidFill>
                          <a:srgbClr val="58585B"/>
                        </a:solidFill>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1400" dirty="0">
                          <a:solidFill>
                            <a:srgbClr val="58585B"/>
                          </a:solidFill>
                        </a:rPr>
                        <a:t>This executable file was downloaded from the internet</a:t>
                      </a:r>
                      <a:r>
                        <a:rPr lang="en-US" sz="1400" baseline="0" dirty="0">
                          <a:solidFill>
                            <a:srgbClr val="58585B"/>
                          </a:solidFill>
                        </a:rPr>
                        <a:t> and it </a:t>
                      </a:r>
                      <a:r>
                        <a:rPr lang="en-US" sz="1400" dirty="0">
                          <a:solidFill>
                            <a:srgbClr val="58585B"/>
                          </a:solidFill>
                        </a:rPr>
                        <a:t>contains a software tool from Cisco Systems.</a:t>
                      </a:r>
                      <a:endParaRPr lang="en-US" sz="1400" dirty="0">
                        <a:solidFill>
                          <a:srgbClr val="58585B"/>
                        </a:solidFill>
                      </a:endParaRPr>
                    </a:p>
                  </a:txBody>
                  <a:tcPr anchor="ctr"/>
                </a:tc>
              </a:tr>
              <a:tr h="370840">
                <a:tc>
                  <a:txBody>
                    <a:bodyPr/>
                    <a:lstStyle/>
                    <a:p>
                      <a:r>
                        <a:rPr lang="en-IN" dirty="0">
                          <a:solidFill>
                            <a:srgbClr val="58585B"/>
                          </a:solidFill>
                        </a:rPr>
                        <a:t>Digital Signatures</a:t>
                      </a:r>
                      <a:endParaRPr lang="en-IN" dirty="0">
                        <a:solidFill>
                          <a:srgbClr val="58585B"/>
                        </a:solidFill>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IN" dirty="0">
                          <a:solidFill>
                            <a:srgbClr val="58585B"/>
                          </a:solidFill>
                        </a:rPr>
                        <a:t>This tab </a:t>
                      </a:r>
                      <a:r>
                        <a:rPr lang="en-US" sz="1400" dirty="0">
                          <a:solidFill>
                            <a:srgbClr val="58585B"/>
                          </a:solidFill>
                        </a:rPr>
                        <a:t>reveals that the file is from a trusted organization, Cisco Systems Inc. </a:t>
                      </a:r>
                      <a:endParaRPr lang="en-US" sz="1400" dirty="0">
                        <a:solidFill>
                          <a:srgbClr val="58585B"/>
                        </a:solidFill>
                      </a:endParaRPr>
                    </a:p>
                  </a:txBody>
                  <a:tcPr anchor="ctr"/>
                </a:tc>
              </a:tr>
              <a:tr h="644920">
                <a:tc>
                  <a:txBody>
                    <a:bodyPr/>
                    <a:lstStyle/>
                    <a:p>
                      <a:r>
                        <a:rPr lang="en-IN" dirty="0">
                          <a:solidFill>
                            <a:srgbClr val="58585B"/>
                          </a:solidFill>
                        </a:rPr>
                        <a:t>Digital Signatures Details</a:t>
                      </a:r>
                      <a:endParaRPr lang="en-IN" dirty="0">
                        <a:solidFill>
                          <a:srgbClr val="58585B"/>
                        </a:solidFill>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1400" dirty="0">
                          <a:solidFill>
                            <a:srgbClr val="58585B"/>
                          </a:solidFill>
                        </a:rPr>
                        <a:t>This window reveals that the file was signed by Cisco Systems, </a:t>
                      </a:r>
                      <a:r>
                        <a:rPr lang="en-US" sz="1400" dirty="0" err="1">
                          <a:solidFill>
                            <a:srgbClr val="58585B"/>
                          </a:solidFill>
                        </a:rPr>
                        <a:t>Inc</a:t>
                      </a:r>
                      <a:r>
                        <a:rPr lang="en-US" sz="1400" baseline="0" dirty="0">
                          <a:solidFill>
                            <a:srgbClr val="58585B"/>
                          </a:solidFill>
                        </a:rPr>
                        <a:t> mentioning the given year, month and time.</a:t>
                      </a:r>
                      <a:r>
                        <a:rPr lang="en-US" sz="1400" dirty="0">
                          <a:solidFill>
                            <a:srgbClr val="58585B"/>
                          </a:solidFill>
                        </a:rPr>
                        <a:t> </a:t>
                      </a:r>
                      <a:endParaRPr lang="en-US" sz="1400" dirty="0">
                        <a:solidFill>
                          <a:srgbClr val="58585B"/>
                        </a:solidFill>
                      </a:endParaRPr>
                    </a:p>
                  </a:txBody>
                  <a:tcPr anchor="ctr"/>
                </a:tc>
              </a:tr>
              <a:tr h="650928">
                <a:tc>
                  <a:txBody>
                    <a:bodyPr/>
                    <a:lstStyle/>
                    <a:p>
                      <a:r>
                        <a:rPr lang="en-IN" dirty="0">
                          <a:solidFill>
                            <a:srgbClr val="58585B"/>
                          </a:solidFill>
                        </a:rPr>
                        <a:t>Certificate Information</a:t>
                      </a:r>
                      <a:endParaRPr lang="en-IN" dirty="0">
                        <a:solidFill>
                          <a:srgbClr val="58585B"/>
                        </a:solidFill>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1400" dirty="0">
                          <a:solidFill>
                            <a:srgbClr val="58585B"/>
                          </a:solidFill>
                        </a:rPr>
                        <a:t>The </a:t>
                      </a:r>
                      <a:r>
                        <a:rPr lang="en-US" sz="1400" b="1" dirty="0">
                          <a:solidFill>
                            <a:srgbClr val="58585B"/>
                          </a:solidFill>
                        </a:rPr>
                        <a:t>General</a:t>
                      </a:r>
                      <a:r>
                        <a:rPr lang="en-US" sz="1400" dirty="0">
                          <a:solidFill>
                            <a:srgbClr val="58585B"/>
                          </a:solidFill>
                        </a:rPr>
                        <a:t> tab provides</a:t>
                      </a:r>
                      <a:r>
                        <a:rPr lang="en-US" sz="1400" baseline="0" dirty="0">
                          <a:solidFill>
                            <a:srgbClr val="58585B"/>
                          </a:solidFill>
                        </a:rPr>
                        <a:t> information such as</a:t>
                      </a:r>
                      <a:r>
                        <a:rPr lang="en-US" sz="1400" dirty="0">
                          <a:solidFill>
                            <a:srgbClr val="58585B"/>
                          </a:solidFill>
                        </a:rPr>
                        <a:t> who the certificate was issued to, and who issued the certificate. It also displays the </a:t>
                      </a:r>
                      <a:r>
                        <a:rPr lang="en-IN" sz="1400" b="0" i="0" kern="1200" dirty="0">
                          <a:solidFill>
                            <a:schemeClr val="dk1"/>
                          </a:solidFill>
                          <a:effectLst/>
                          <a:latin typeface="+mn-lt"/>
                          <a:ea typeface="+mn-ea"/>
                          <a:cs typeface="+mn-cs"/>
                        </a:rPr>
                        <a:t> period for which the certificate is valid.</a:t>
                      </a:r>
                      <a:endParaRPr lang="en-US" sz="1400" dirty="0">
                        <a:solidFill>
                          <a:srgbClr val="58585B"/>
                        </a:solidFill>
                      </a:endParaRPr>
                    </a:p>
                  </a:txBody>
                  <a:tcPr anchor="ctr"/>
                </a:tc>
              </a:tr>
              <a:tr h="370840">
                <a:tc>
                  <a:txBody>
                    <a:bodyPr/>
                    <a:lstStyle/>
                    <a:p>
                      <a:r>
                        <a:rPr lang="en-IN" dirty="0">
                          <a:solidFill>
                            <a:srgbClr val="58585B"/>
                          </a:solidFill>
                        </a:rPr>
                        <a:t>Certificate Path</a:t>
                      </a:r>
                      <a:endParaRPr lang="en-IN" dirty="0">
                        <a:solidFill>
                          <a:srgbClr val="58585B"/>
                        </a:solidFill>
                      </a:endParaRPr>
                    </a:p>
                  </a:txBody>
                  <a:tcPr anchor="ctr"/>
                </a:tc>
                <a:tc>
                  <a:txBody>
                    <a:bodyPr/>
                    <a:lstStyle/>
                    <a:p>
                      <a:r>
                        <a:rPr lang="en-IN" dirty="0">
                          <a:solidFill>
                            <a:srgbClr val="58585B"/>
                          </a:solidFill>
                        </a:rPr>
                        <a:t>In this tab, you can </a:t>
                      </a:r>
                      <a:r>
                        <a:rPr lang="en-US" sz="1400" b="0" i="0" dirty="0">
                          <a:solidFill>
                            <a:srgbClr val="58585B"/>
                          </a:solidFill>
                          <a:effectLst/>
                        </a:rPr>
                        <a:t>see the file was signed by Cisco Systems, as verified to </a:t>
                      </a:r>
                      <a:r>
                        <a:rPr lang="en-US" sz="1400" b="0" i="0" dirty="0" err="1">
                          <a:solidFill>
                            <a:srgbClr val="58585B"/>
                          </a:solidFill>
                          <a:effectLst/>
                        </a:rPr>
                        <a:t>DigiCert</a:t>
                      </a:r>
                      <a:r>
                        <a:rPr lang="en-US" sz="1400" b="0" i="0" dirty="0">
                          <a:solidFill>
                            <a:srgbClr val="58585B"/>
                          </a:solidFill>
                          <a:effectLst/>
                        </a:rPr>
                        <a:t>. </a:t>
                      </a:r>
                      <a:endParaRPr lang="en-IN" dirty="0">
                        <a:solidFill>
                          <a:srgbClr val="58585B"/>
                        </a:solidFill>
                      </a:endParaRPr>
                    </a:p>
                  </a:txBody>
                  <a:tcPr anchor="ctr"/>
                </a:tc>
              </a:tr>
            </a:tbl>
          </a:graphicData>
        </a:graphic>
      </p:graphicFrame>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248400" y="856530"/>
            <a:ext cx="2844564" cy="3759116"/>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pt-BR" dirty="0"/>
              <a:t>Digital Signatures for Digital Certificates</a:t>
            </a:r>
            <a:endParaRPr lang="pt-BR" dirty="0"/>
          </a:p>
        </p:txBody>
      </p:sp>
      <p:sp>
        <p:nvSpPr>
          <p:cNvPr id="2" name="Content Placeholder 1"/>
          <p:cNvSpPr>
            <a:spLocks noGrp="1"/>
          </p:cNvSpPr>
          <p:nvPr>
            <p:ph idx="1"/>
          </p:nvPr>
        </p:nvSpPr>
        <p:spPr>
          <a:xfrm>
            <a:off x="144065" y="781565"/>
            <a:ext cx="5084135" cy="4259218"/>
          </a:xfrm>
        </p:spPr>
        <p:txBody>
          <a:bodyPr/>
          <a:lstStyle/>
          <a:p>
            <a:pPr>
              <a:spcBef>
                <a:spcPts val="300"/>
              </a:spcBef>
              <a:spcAft>
                <a:spcPts val="400"/>
              </a:spcAft>
              <a:buFont typeface="Arial" panose="020B0604020202020204" pitchFamily="34" charset="0"/>
              <a:buChar char="•"/>
            </a:pPr>
            <a:r>
              <a:rPr lang="en-US" sz="1600" dirty="0"/>
              <a:t>A digital certificate </a:t>
            </a:r>
            <a:r>
              <a:rPr lang="en-IN" sz="1600" dirty="0"/>
              <a:t>enables users, hosts, and organizations to securely exchange information over the Internet.</a:t>
            </a:r>
            <a:endParaRPr lang="en-US" sz="1600" dirty="0"/>
          </a:p>
          <a:p>
            <a:pPr>
              <a:spcBef>
                <a:spcPts val="300"/>
              </a:spcBef>
              <a:spcAft>
                <a:spcPts val="400"/>
              </a:spcAft>
              <a:buFont typeface="Arial" panose="020B0604020202020204" pitchFamily="34" charset="0"/>
              <a:buChar char="•"/>
            </a:pPr>
            <a:r>
              <a:rPr lang="en-US" sz="1600" dirty="0"/>
              <a:t>It is used to authenticate and verify that a user who is sending a message is who they claim to be. </a:t>
            </a:r>
            <a:endParaRPr lang="en-US" sz="1600" dirty="0"/>
          </a:p>
          <a:p>
            <a:pPr>
              <a:spcBef>
                <a:spcPts val="300"/>
              </a:spcBef>
              <a:spcAft>
                <a:spcPts val="400"/>
              </a:spcAft>
              <a:buFont typeface="Arial" panose="020B0604020202020204" pitchFamily="34" charset="0"/>
              <a:buChar char="•"/>
            </a:pPr>
            <a:r>
              <a:rPr lang="en-US" sz="1600" dirty="0"/>
              <a:t>Digital certificates can also be used to provide confidentiality for the receiver with the means to encrypt a reply.</a:t>
            </a:r>
            <a:endParaRPr lang="en-US" sz="1600" dirty="0"/>
          </a:p>
          <a:p>
            <a:pPr>
              <a:spcBef>
                <a:spcPts val="300"/>
              </a:spcBef>
              <a:spcAft>
                <a:spcPts val="400"/>
              </a:spcAft>
              <a:buFont typeface="Arial" panose="020B0604020202020204" pitchFamily="34" charset="0"/>
              <a:buChar char="•"/>
            </a:pPr>
            <a:r>
              <a:rPr lang="en-US" sz="1600" b="0" i="0" dirty="0">
                <a:effectLst/>
              </a:rPr>
              <a:t>Digital certificates are similar to physical certificates.</a:t>
            </a:r>
            <a:endParaRPr lang="en-US" sz="1600" b="0" i="0" dirty="0">
              <a:effectLst/>
            </a:endParaRPr>
          </a:p>
          <a:p>
            <a:pPr>
              <a:spcBef>
                <a:spcPts val="300"/>
              </a:spcBef>
              <a:spcAft>
                <a:spcPts val="400"/>
              </a:spcAft>
              <a:buFont typeface="Arial" panose="020B0604020202020204" pitchFamily="34" charset="0"/>
              <a:buChar char="•"/>
            </a:pPr>
            <a:r>
              <a:rPr lang="en-IN" sz="1600" dirty="0"/>
              <a:t>Digital certificate independently verifies an identity.</a:t>
            </a:r>
            <a:endParaRPr lang="en-US" sz="1600" dirty="0"/>
          </a:p>
          <a:p>
            <a:pPr>
              <a:spcBef>
                <a:spcPts val="300"/>
              </a:spcBef>
              <a:spcAft>
                <a:spcPts val="400"/>
              </a:spcAft>
              <a:buFont typeface="Arial" panose="020B0604020202020204" pitchFamily="34" charset="0"/>
              <a:buChar char="•"/>
            </a:pPr>
            <a:r>
              <a:rPr lang="en-US" sz="1600" dirty="0"/>
              <a:t>In other words, a certificate verifies an identity, a signature verifies information coming from an identity.</a:t>
            </a:r>
            <a:endParaRPr lang="en-US" sz="1600" dirty="0"/>
          </a:p>
        </p:txBody>
      </p:sp>
      <p:pic>
        <p:nvPicPr>
          <p:cNvPr id="4" name="Picture 3"/>
          <p:cNvPicPr>
            <a:picLocks noChangeAspect="1"/>
          </p:cNvPicPr>
          <p:nvPr/>
        </p:nvPicPr>
        <p:blipFill>
          <a:blip r:embed="rId1"/>
          <a:stretch>
            <a:fillRect/>
          </a:stretch>
        </p:blipFill>
        <p:spPr>
          <a:xfrm>
            <a:off x="5073220" y="1330818"/>
            <a:ext cx="3853808" cy="2887656"/>
          </a:xfrm>
          <a:prstGeom prst="rect">
            <a:avLst/>
          </a:prstGeom>
        </p:spPr>
      </p:pic>
    </p:spTree>
    <p:custDataLst>
      <p:tags r:id="rId2"/>
    </p:custData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pt-BR" dirty="0"/>
              <a:t>Digital Signatures for Digital Certificates (Contd.)</a:t>
            </a:r>
            <a:endParaRPr lang="pt-BR" dirty="0"/>
          </a:p>
        </p:txBody>
      </p:sp>
      <p:sp>
        <p:nvSpPr>
          <p:cNvPr id="2" name="Content Placeholder 1"/>
          <p:cNvSpPr>
            <a:spLocks noGrp="1"/>
          </p:cNvSpPr>
          <p:nvPr>
            <p:ph idx="1"/>
          </p:nvPr>
        </p:nvSpPr>
        <p:spPr>
          <a:xfrm>
            <a:off x="112166" y="778384"/>
            <a:ext cx="4080126" cy="4322584"/>
          </a:xfrm>
        </p:spPr>
        <p:txBody>
          <a:bodyPr/>
          <a:lstStyle/>
          <a:p>
            <a:pPr marL="0" indent="0">
              <a:spcBef>
                <a:spcPts val="300"/>
              </a:spcBef>
              <a:spcAft>
                <a:spcPts val="300"/>
              </a:spcAft>
              <a:buNone/>
            </a:pPr>
            <a:r>
              <a:rPr lang="en-US" sz="1600" dirty="0"/>
              <a:t>This scenario will help you understand how a digital signature is used. </a:t>
            </a:r>
            <a:endParaRPr lang="en-US" sz="1600" dirty="0"/>
          </a:p>
          <a:p>
            <a:pPr>
              <a:spcBef>
                <a:spcPts val="300"/>
              </a:spcBef>
              <a:spcAft>
                <a:spcPts val="300"/>
              </a:spcAft>
              <a:buFont typeface="Arial" panose="020B0604020202020204" pitchFamily="34" charset="0"/>
              <a:buChar char="•"/>
            </a:pPr>
            <a:r>
              <a:rPr lang="en-US" sz="1600" dirty="0"/>
              <a:t>Bob is confirming an order with Alice, which she is ordering from Bob’s website. </a:t>
            </a:r>
            <a:endParaRPr lang="en-US" sz="1600" dirty="0"/>
          </a:p>
          <a:p>
            <a:pPr>
              <a:spcBef>
                <a:spcPts val="300"/>
              </a:spcBef>
              <a:spcAft>
                <a:spcPts val="300"/>
              </a:spcAft>
              <a:buFont typeface="Arial" panose="020B0604020202020204" pitchFamily="34" charset="0"/>
              <a:buChar char="•"/>
            </a:pPr>
            <a:r>
              <a:rPr lang="en-US" sz="1600" dirty="0"/>
              <a:t>Bob confirms the order and his computer creates a hash of the confirmation.</a:t>
            </a:r>
            <a:endParaRPr lang="en-US" sz="1600" dirty="0"/>
          </a:p>
          <a:p>
            <a:pPr>
              <a:spcBef>
                <a:spcPts val="300"/>
              </a:spcBef>
              <a:spcAft>
                <a:spcPts val="300"/>
              </a:spcAft>
              <a:buFont typeface="Arial" panose="020B0604020202020204" pitchFamily="34" charset="0"/>
              <a:buChar char="•"/>
            </a:pPr>
            <a:r>
              <a:rPr lang="en-US" sz="1600" dirty="0"/>
              <a:t>The computer encrypts the hash with Bob's private key. </a:t>
            </a:r>
            <a:endParaRPr lang="en-US" sz="1600" dirty="0"/>
          </a:p>
          <a:p>
            <a:pPr>
              <a:spcBef>
                <a:spcPts val="300"/>
              </a:spcBef>
              <a:spcAft>
                <a:spcPts val="300"/>
              </a:spcAft>
              <a:buFont typeface="Arial" panose="020B0604020202020204" pitchFamily="34" charset="0"/>
              <a:buChar char="•"/>
            </a:pPr>
            <a:r>
              <a:rPr lang="en-US" sz="1600" dirty="0"/>
              <a:t>The encrypted hash, which is the digital signature, is added to the document.</a:t>
            </a:r>
            <a:endParaRPr lang="en-US" sz="1600" dirty="0"/>
          </a:p>
          <a:p>
            <a:pPr>
              <a:spcBef>
                <a:spcPts val="300"/>
              </a:spcBef>
              <a:spcAft>
                <a:spcPts val="300"/>
              </a:spcAft>
              <a:buFont typeface="Arial" panose="020B0604020202020204" pitchFamily="34" charset="0"/>
              <a:buChar char="•"/>
            </a:pPr>
            <a:r>
              <a:rPr lang="en-US" sz="1600" dirty="0"/>
              <a:t>The order confirmation is then sent to Alice over the internet.</a:t>
            </a:r>
            <a:endParaRPr lang="en-US" sz="1600" dirty="0"/>
          </a:p>
          <a:p>
            <a:pPr>
              <a:spcBef>
                <a:spcPts val="300"/>
              </a:spcBef>
              <a:spcAft>
                <a:spcPts val="300"/>
              </a:spcAft>
              <a:buFont typeface="Arial" panose="020B0604020202020204" pitchFamily="34" charset="0"/>
              <a:buChar char="•"/>
            </a:pPr>
            <a:endParaRPr lang="en-US" sz="1600" dirty="0"/>
          </a:p>
        </p:txBody>
      </p:sp>
      <p:pic>
        <p:nvPicPr>
          <p:cNvPr id="3" name="Picture 2"/>
          <p:cNvPicPr>
            <a:picLocks noChangeAspect="1"/>
          </p:cNvPicPr>
          <p:nvPr/>
        </p:nvPicPr>
        <p:blipFill rotWithShape="1">
          <a:blip r:embed="rId1"/>
          <a:srcRect l="17245" t="908" r="15107" b="21120"/>
          <a:stretch>
            <a:fillRect/>
          </a:stretch>
        </p:blipFill>
        <p:spPr>
          <a:xfrm>
            <a:off x="3997841" y="884714"/>
            <a:ext cx="4950912" cy="3852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21.1 Integrity and Authenticity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Public Key Cryptography</a:t>
            </a:r>
            <a:br>
              <a:rPr lang="en-US" altLang="en-US" sz="1600" dirty="0"/>
            </a:br>
            <a:r>
              <a:rPr lang="pt-BR" dirty="0"/>
              <a:t>Digital Signatures for Digital Certificates (Contd.)</a:t>
            </a:r>
            <a:endParaRPr lang="pt-BR" dirty="0"/>
          </a:p>
        </p:txBody>
      </p:sp>
      <p:sp>
        <p:nvSpPr>
          <p:cNvPr id="2" name="Content Placeholder 1"/>
          <p:cNvSpPr>
            <a:spLocks noGrp="1"/>
          </p:cNvSpPr>
          <p:nvPr>
            <p:ph idx="1"/>
          </p:nvPr>
        </p:nvSpPr>
        <p:spPr>
          <a:xfrm>
            <a:off x="142763" y="763774"/>
            <a:ext cx="4801195" cy="4397018"/>
          </a:xfrm>
        </p:spPr>
        <p:txBody>
          <a:bodyPr/>
          <a:lstStyle/>
          <a:p>
            <a:pPr marL="0" indent="0">
              <a:spcBef>
                <a:spcPts val="300"/>
              </a:spcBef>
              <a:spcAft>
                <a:spcPts val="300"/>
              </a:spcAft>
              <a:buNone/>
            </a:pPr>
            <a:r>
              <a:rPr lang="en-US" sz="1600" dirty="0"/>
              <a:t>When Alice receives the digital signature, the following process occurs:</a:t>
            </a:r>
            <a:endParaRPr lang="en-US" sz="1600" dirty="0"/>
          </a:p>
          <a:p>
            <a:pPr>
              <a:spcBef>
                <a:spcPts val="300"/>
              </a:spcBef>
              <a:spcAft>
                <a:spcPts val="300"/>
              </a:spcAft>
              <a:buFont typeface="Arial" panose="020B0604020202020204" pitchFamily="34" charset="0"/>
              <a:buChar char="•"/>
            </a:pPr>
            <a:r>
              <a:rPr lang="en-US" sz="1600" dirty="0"/>
              <a:t>Alice's receiver accepts the order confirmation with the digital signature and obtains Bob's public key.</a:t>
            </a:r>
            <a:endParaRPr lang="en-US" sz="1600" dirty="0"/>
          </a:p>
          <a:p>
            <a:pPr>
              <a:spcBef>
                <a:spcPts val="300"/>
              </a:spcBef>
              <a:spcAft>
                <a:spcPts val="300"/>
              </a:spcAft>
              <a:buFont typeface="Arial" panose="020B0604020202020204" pitchFamily="34" charset="0"/>
              <a:buChar char="•"/>
            </a:pPr>
            <a:r>
              <a:rPr lang="en-US" sz="1600" dirty="0"/>
              <a:t>Alice's computer then decrypts the signature using Bob's public key which reveals the assumed hash value of the sending device.</a:t>
            </a:r>
            <a:endParaRPr lang="en-US" sz="1600" dirty="0"/>
          </a:p>
          <a:p>
            <a:pPr>
              <a:spcBef>
                <a:spcPts val="300"/>
              </a:spcBef>
              <a:spcAft>
                <a:spcPts val="300"/>
              </a:spcAft>
              <a:buFont typeface="Arial" panose="020B0604020202020204" pitchFamily="34" charset="0"/>
              <a:buChar char="•"/>
            </a:pPr>
            <a:r>
              <a:rPr lang="en-US" sz="1600" dirty="0"/>
              <a:t>Alice's computer creates a hash of the received document, without its signature, and compares this hash to the decrypted hash. </a:t>
            </a:r>
            <a:endParaRPr lang="en-US" sz="1600" dirty="0"/>
          </a:p>
          <a:p>
            <a:pPr>
              <a:spcBef>
                <a:spcPts val="300"/>
              </a:spcBef>
              <a:spcAft>
                <a:spcPts val="300"/>
              </a:spcAft>
              <a:buFont typeface="Arial" panose="020B0604020202020204" pitchFamily="34" charset="0"/>
              <a:buChar char="•"/>
            </a:pPr>
            <a:r>
              <a:rPr lang="en-US" sz="1600" dirty="0"/>
              <a:t>If the hashes match, the document is authentic. This means the confirmation was sent by Bob and has not changed since signed.</a:t>
            </a:r>
            <a:endParaRPr lang="en-US" sz="1600" dirty="0"/>
          </a:p>
          <a:p>
            <a:pPr marL="0" indent="0">
              <a:spcBef>
                <a:spcPts val="300"/>
              </a:spcBef>
              <a:spcAft>
                <a:spcPts val="300"/>
              </a:spcAft>
              <a:buNone/>
            </a:pPr>
            <a:endParaRPr lang="en-US" sz="1600" dirty="0"/>
          </a:p>
        </p:txBody>
      </p:sp>
      <p:pic>
        <p:nvPicPr>
          <p:cNvPr id="4" name="Picture 3"/>
          <p:cNvPicPr>
            <a:picLocks noChangeAspect="1"/>
          </p:cNvPicPr>
          <p:nvPr/>
        </p:nvPicPr>
        <p:blipFill rotWithShape="1">
          <a:blip r:embed="rId1"/>
          <a:srcRect l="12888" r="17677" b="24126"/>
          <a:stretch>
            <a:fillRect/>
          </a:stretch>
        </p:blipFill>
        <p:spPr>
          <a:xfrm>
            <a:off x="4716435" y="915929"/>
            <a:ext cx="4323448" cy="34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884258"/>
            <a:ext cx="8137266" cy="1374984"/>
          </a:xfrm>
        </p:spPr>
        <p:txBody>
          <a:bodyPr/>
          <a:lstStyle/>
          <a:p>
            <a:r>
              <a:rPr lang="en-US" dirty="0">
                <a:solidFill>
                  <a:schemeClr val="accent5">
                    <a:lumMod val="40000"/>
                    <a:lumOff val="60000"/>
                  </a:schemeClr>
                </a:solidFill>
              </a:rPr>
              <a:t>21.4 Authorities and the PKI Trust System</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Public Key Management</a:t>
            </a:r>
            <a:endParaRPr lang="en-US" dirty="0"/>
          </a:p>
        </p:txBody>
      </p:sp>
      <p:sp>
        <p:nvSpPr>
          <p:cNvPr id="3" name="Content Placeholder 1"/>
          <p:cNvSpPr txBox="1"/>
          <p:nvPr/>
        </p:nvSpPr>
        <p:spPr>
          <a:xfrm>
            <a:off x="190558" y="743427"/>
            <a:ext cx="8999936" cy="584775"/>
          </a:xfrm>
          <a:prstGeom prst="rect">
            <a:avLst/>
          </a:prstGeom>
          <a:noFill/>
        </p:spPr>
        <p:txBody>
          <a:bodyPr wrap="square" rtlCol="0">
            <a:spAutoFit/>
          </a:bodyPr>
          <a:lstStyle/>
          <a:p>
            <a:pPr marL="177800" indent="-177800">
              <a:buFont typeface="Arial" panose="020B0604020202020204" pitchFamily="34" charset="0"/>
              <a:buChar char="•"/>
            </a:pPr>
            <a:r>
              <a:rPr lang="en-US" sz="1600" dirty="0">
                <a:solidFill>
                  <a:srgbClr val="000000"/>
                </a:solidFill>
              </a:rPr>
              <a:t>When establishing an asymmetric connection between two hosts, the hosts will exchange their public key information.</a:t>
            </a:r>
            <a:endParaRPr lang="en-US" sz="1600" dirty="0">
              <a:solidFill>
                <a:srgbClr val="000000"/>
              </a:solidFill>
            </a:endParaRPr>
          </a:p>
        </p:txBody>
      </p:sp>
      <p:sp>
        <p:nvSpPr>
          <p:cNvPr id="2" name="Content Placeholder 2"/>
          <p:cNvSpPr>
            <a:spLocks noGrp="1"/>
          </p:cNvSpPr>
          <p:nvPr>
            <p:ph idx="1"/>
          </p:nvPr>
        </p:nvSpPr>
        <p:spPr>
          <a:xfrm>
            <a:off x="198311" y="1266082"/>
            <a:ext cx="4714651" cy="2910711"/>
          </a:xfrm>
        </p:spPr>
        <p:txBody>
          <a:bodyPr/>
          <a:lstStyle/>
          <a:p>
            <a:pPr>
              <a:spcBef>
                <a:spcPts val="300"/>
              </a:spcBef>
              <a:spcAft>
                <a:spcPts val="300"/>
              </a:spcAft>
              <a:buFont typeface="Arial" panose="020B0604020202020204" pitchFamily="34" charset="0"/>
              <a:buChar char="•"/>
            </a:pPr>
            <a:r>
              <a:rPr lang="en-US" sz="1600" b="0" i="0" dirty="0">
                <a:effectLst/>
              </a:rPr>
              <a:t>Trusted third parties on the Internet validate the authenticity of these public keys using digital certificates. The</a:t>
            </a:r>
            <a:r>
              <a:rPr lang="en-US" sz="1600" dirty="0"/>
              <a:t> third-party issues credentials that are difficult to forge. </a:t>
            </a:r>
            <a:endParaRPr lang="en-US" sz="1600" dirty="0"/>
          </a:p>
          <a:p>
            <a:pPr>
              <a:spcBef>
                <a:spcPts val="300"/>
              </a:spcBef>
              <a:spcAft>
                <a:spcPts val="300"/>
              </a:spcAft>
              <a:buFont typeface="Arial" panose="020B0604020202020204" pitchFamily="34" charset="0"/>
              <a:buChar char="•"/>
            </a:pPr>
            <a:r>
              <a:rPr lang="en-IN" sz="1600" dirty="0"/>
              <a:t>From that point forward, all individuals who trust the third party simply accept the credentials that the third-party issues. </a:t>
            </a:r>
            <a:endParaRPr lang="en-IN" sz="1600" dirty="0"/>
          </a:p>
          <a:p>
            <a:pPr>
              <a:spcBef>
                <a:spcPts val="300"/>
              </a:spcBef>
              <a:spcAft>
                <a:spcPts val="300"/>
              </a:spcAft>
              <a:buFont typeface="Arial" panose="020B0604020202020204" pitchFamily="34" charset="0"/>
              <a:buChar char="•"/>
            </a:pPr>
            <a:r>
              <a:rPr lang="en-US" sz="1600" dirty="0"/>
              <a:t>The Public Key Infrastructure (PKI) consists of specifications, systems, and tools that are used to create, manage, distribute, use, store, and revoke digital certificates. </a:t>
            </a:r>
            <a:endParaRPr lang="en-US" sz="1600" dirty="0"/>
          </a:p>
          <a:p>
            <a:pPr>
              <a:spcBef>
                <a:spcPts val="300"/>
              </a:spcBef>
              <a:spcAft>
                <a:spcPts val="300"/>
              </a:spcAft>
              <a:buFont typeface="Arial" panose="020B0604020202020204" pitchFamily="34" charset="0"/>
              <a:buChar char="•"/>
            </a:pPr>
            <a:endParaRPr lang="en-IN" sz="1600" dirty="0"/>
          </a:p>
          <a:p>
            <a:pPr>
              <a:spcBef>
                <a:spcPts val="300"/>
              </a:spcBef>
              <a:spcAft>
                <a:spcPts val="300"/>
              </a:spcAft>
              <a:buFont typeface="Arial" panose="020B0604020202020204" pitchFamily="34" charset="0"/>
              <a:buChar char="•"/>
            </a:pPr>
            <a:endParaRPr lang="en-US" sz="1600" dirty="0"/>
          </a:p>
        </p:txBody>
      </p:sp>
      <p:sp>
        <p:nvSpPr>
          <p:cNvPr id="5" name="Content Placeholder 3"/>
          <p:cNvSpPr txBox="1"/>
          <p:nvPr/>
        </p:nvSpPr>
        <p:spPr>
          <a:xfrm>
            <a:off x="201480" y="4161297"/>
            <a:ext cx="8702883" cy="584775"/>
          </a:xfrm>
          <a:prstGeom prst="rect">
            <a:avLst/>
          </a:prstGeom>
          <a:noFill/>
        </p:spPr>
        <p:txBody>
          <a:bodyPr wrap="square" rtlCol="0">
            <a:spAutoFit/>
          </a:bodyPr>
          <a:lstStyle/>
          <a:p>
            <a:pPr marL="177800" indent="-177800">
              <a:buFont typeface="Arial" panose="020B0604020202020204" pitchFamily="34" charset="0"/>
              <a:buChar char="•"/>
            </a:pPr>
            <a:r>
              <a:rPr lang="en-US" sz="1600" dirty="0">
                <a:solidFill>
                  <a:schemeClr val="tx1">
                    <a:lumMod val="50000"/>
                  </a:schemeClr>
                </a:solidFill>
              </a:rPr>
              <a:t>The Certificate Authority (CA) creates digital certificates by tying a public key to a confirmed identify, such as a website or individual. </a:t>
            </a:r>
            <a:endParaRPr lang="en-US" sz="1600" dirty="0">
              <a:solidFill>
                <a:schemeClr val="tx1">
                  <a:lumMod val="50000"/>
                </a:schemeClr>
              </a:solidFill>
            </a:endParaRPr>
          </a:p>
        </p:txBody>
      </p:sp>
      <p:pic>
        <p:nvPicPr>
          <p:cNvPr id="4" name="Picture 3"/>
          <p:cNvPicPr>
            <a:picLocks noChangeAspect="1"/>
          </p:cNvPicPr>
          <p:nvPr/>
        </p:nvPicPr>
        <p:blipFill rotWithShape="1">
          <a:blip r:embed="rId1"/>
          <a:srcRect l="1075" t="2791" b="1437"/>
          <a:stretch>
            <a:fillRect/>
          </a:stretch>
        </p:blipFill>
        <p:spPr>
          <a:xfrm>
            <a:off x="4832040" y="1414555"/>
            <a:ext cx="4204056" cy="2236528"/>
          </a:xfrm>
          <a:prstGeom prst="rect">
            <a:avLst/>
          </a:prstGeom>
          <a:ln>
            <a:solidFill>
              <a:schemeClr val="bg1">
                <a:lumMod val="75000"/>
              </a:schemeClr>
            </a:solidFill>
          </a:ln>
        </p:spPr>
      </p:pic>
      <p:sp>
        <p:nvSpPr>
          <p:cNvPr id="7" name="TextBox 6"/>
          <p:cNvSpPr txBox="1"/>
          <p:nvPr/>
        </p:nvSpPr>
        <p:spPr>
          <a:xfrm>
            <a:off x="4832040" y="3618857"/>
            <a:ext cx="4204056" cy="584775"/>
          </a:xfrm>
          <a:prstGeom prst="rect">
            <a:avLst/>
          </a:prstGeom>
          <a:noFill/>
        </p:spPr>
        <p:txBody>
          <a:bodyPr wrap="square" rtlCol="0">
            <a:spAutoFit/>
          </a:bodyPr>
          <a:lstStyle/>
          <a:p>
            <a:pPr algn="ctr"/>
            <a:r>
              <a:rPr lang="en-IN" sz="1600" dirty="0">
                <a:solidFill>
                  <a:schemeClr val="tx1">
                    <a:lumMod val="50000"/>
                  </a:schemeClr>
                </a:solidFill>
              </a:rPr>
              <a:t>Illustrates how a driver’s license is analogous to a digital certificate</a:t>
            </a:r>
            <a:endParaRPr lang="en-IN" sz="1600" dirty="0">
              <a:solidFill>
                <a:schemeClr val="tx1">
                  <a:lumMod val="50000"/>
                </a:schemeClr>
              </a:solidFill>
            </a:endParaRPr>
          </a:p>
        </p:txBody>
      </p:sp>
    </p:spTree>
    <p:custDataLst>
      <p:tags r:id="rId2"/>
    </p:custData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GB" dirty="0"/>
              <a:t>The </a:t>
            </a:r>
            <a:r>
              <a:rPr lang="en-US" dirty="0"/>
              <a:t>Public Key Infrastructure</a:t>
            </a:r>
            <a:endParaRPr lang="en-US" dirty="0"/>
          </a:p>
        </p:txBody>
      </p:sp>
      <p:sp>
        <p:nvSpPr>
          <p:cNvPr id="2" name="Content Placeholder 1"/>
          <p:cNvSpPr>
            <a:spLocks noGrp="1"/>
          </p:cNvSpPr>
          <p:nvPr>
            <p:ph idx="1"/>
          </p:nvPr>
        </p:nvSpPr>
        <p:spPr>
          <a:xfrm>
            <a:off x="198307" y="709785"/>
            <a:ext cx="3103697" cy="4184221"/>
          </a:xfrm>
        </p:spPr>
        <p:txBody>
          <a:bodyPr/>
          <a:lstStyle/>
          <a:p>
            <a:pPr>
              <a:spcBef>
                <a:spcPts val="400"/>
              </a:spcBef>
              <a:spcAft>
                <a:spcPts val="400"/>
              </a:spcAft>
              <a:buFont typeface="Arial" panose="020B0604020202020204" pitchFamily="34" charset="0"/>
              <a:buChar char="•"/>
            </a:pPr>
            <a:r>
              <a:rPr lang="en-US" sz="1600" b="0" i="0" dirty="0">
                <a:effectLst/>
              </a:rPr>
              <a:t>PKI is needed to support large-scale distribution and identification of public encryption keys. </a:t>
            </a:r>
            <a:endParaRPr lang="en-US" sz="1600" b="0" i="0" dirty="0">
              <a:effectLst/>
            </a:endParaRPr>
          </a:p>
          <a:p>
            <a:pPr>
              <a:spcBef>
                <a:spcPts val="400"/>
              </a:spcBef>
              <a:spcAft>
                <a:spcPts val="400"/>
              </a:spcAft>
              <a:buFont typeface="Arial" panose="020B0604020202020204" pitchFamily="34" charset="0"/>
              <a:buChar char="•"/>
            </a:pPr>
            <a:r>
              <a:rPr lang="en-US" sz="1600" dirty="0"/>
              <a:t>The PKI framework facilitates a highly scalable trust relationship.</a:t>
            </a:r>
            <a:endParaRPr lang="en-US" sz="1600" dirty="0"/>
          </a:p>
          <a:p>
            <a:pPr>
              <a:spcBef>
                <a:spcPts val="400"/>
              </a:spcBef>
              <a:spcAft>
                <a:spcPts val="400"/>
              </a:spcAft>
              <a:buFont typeface="Arial" panose="020B0604020202020204" pitchFamily="34" charset="0"/>
              <a:buChar char="•"/>
            </a:pPr>
            <a:r>
              <a:rPr lang="en-US" sz="1600" dirty="0"/>
              <a:t>It consists of the hardware, software, people, policies, and procedures needed to create, manage, store, distribute, and revoke digital certificates.</a:t>
            </a:r>
            <a:endParaRPr lang="en-US" sz="1600" dirty="0"/>
          </a:p>
          <a:p>
            <a:pPr>
              <a:spcBef>
                <a:spcPts val="400"/>
              </a:spcBef>
              <a:spcAft>
                <a:spcPts val="400"/>
              </a:spcAft>
              <a:buFont typeface="Arial" panose="020B0604020202020204" pitchFamily="34" charset="0"/>
              <a:buChar char="•"/>
            </a:pPr>
            <a:r>
              <a:rPr lang="en-US" sz="1600" dirty="0"/>
              <a:t>The figure shows the main elements of the PKI.</a:t>
            </a:r>
            <a:endParaRPr lang="en-US" sz="1600" dirty="0"/>
          </a:p>
          <a:p>
            <a:pPr marL="0" indent="0">
              <a:spcBef>
                <a:spcPts val="400"/>
              </a:spcBef>
              <a:spcAft>
                <a:spcPts val="400"/>
              </a:spcAft>
              <a:buNone/>
            </a:pPr>
            <a:endParaRPr lang="en-US" sz="1600"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24514" y="874696"/>
            <a:ext cx="5730064" cy="299116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GB" dirty="0"/>
              <a:t>The </a:t>
            </a:r>
            <a:r>
              <a:rPr lang="en-US" dirty="0"/>
              <a:t>Public Key Infrastructure (Contd.)</a:t>
            </a:r>
            <a:endParaRPr lang="en-US" dirty="0"/>
          </a:p>
        </p:txBody>
      </p:sp>
      <p:sp>
        <p:nvSpPr>
          <p:cNvPr id="2" name="Content Placeholder 1"/>
          <p:cNvSpPr>
            <a:spLocks noGrp="1"/>
          </p:cNvSpPr>
          <p:nvPr>
            <p:ph idx="1"/>
          </p:nvPr>
        </p:nvSpPr>
        <p:spPr>
          <a:xfrm>
            <a:off x="183295" y="751009"/>
            <a:ext cx="8170291" cy="287377"/>
          </a:xfrm>
        </p:spPr>
        <p:txBody>
          <a:bodyPr/>
          <a:lstStyle/>
          <a:p>
            <a:pPr>
              <a:buFont typeface="Arial" panose="020B0604020202020204" pitchFamily="34" charset="0"/>
              <a:buChar char="•"/>
            </a:pPr>
            <a:r>
              <a:rPr lang="en-US" sz="1600" dirty="0"/>
              <a:t>The below figure shows how the elements of the PKI interoperate:</a:t>
            </a:r>
            <a:endParaRPr lang="en-US" sz="1600" dirty="0"/>
          </a:p>
          <a:p>
            <a:pPr marL="0" indent="0">
              <a:buNone/>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endParaRPr lang="en-US" sz="1600" dirty="0"/>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311400" y="1111330"/>
            <a:ext cx="4519613" cy="3043237"/>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Content Placeholder 2"/>
          <p:cNvSpPr txBox="1"/>
          <p:nvPr/>
        </p:nvSpPr>
        <p:spPr>
          <a:xfrm>
            <a:off x="144064" y="4187728"/>
            <a:ext cx="8853286" cy="523220"/>
          </a:xfrm>
          <a:prstGeom prst="rect">
            <a:avLst/>
          </a:prstGeom>
          <a:noFill/>
        </p:spPr>
        <p:txBody>
          <a:bodyPr wrap="square">
            <a:spAutoFit/>
          </a:bodyPr>
          <a:lstStyle/>
          <a:p>
            <a:pPr>
              <a:buNone/>
            </a:pPr>
            <a:r>
              <a:rPr lang="en-US" sz="1400" b="1" i="1" dirty="0">
                <a:solidFill>
                  <a:srgbClr val="000000"/>
                </a:solidFill>
              </a:rPr>
              <a:t>Note</a:t>
            </a:r>
            <a:r>
              <a:rPr lang="en-US" sz="1400" i="1" dirty="0">
                <a:solidFill>
                  <a:srgbClr val="000000"/>
                </a:solidFill>
              </a:rPr>
              <a:t>: Not all PKI certificates are directly received from a CA. A Registration Authority (RA) is a subordinate CA and is certified by a root CA to issue certificates for specific uses.</a:t>
            </a:r>
            <a:endParaRPr lang="en-US" sz="1400" i="1" dirty="0">
              <a:solidFill>
                <a:srgbClr val="000000"/>
              </a:solidFill>
            </a:endParaRPr>
          </a:p>
        </p:txBody>
      </p:sp>
    </p:spTree>
    <p:custDataLst>
      <p:tags r:id="rId2"/>
    </p:custData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The PKI Authorities System</a:t>
            </a:r>
            <a:endParaRPr lang="en-US" dirty="0"/>
          </a:p>
        </p:txBody>
      </p:sp>
      <p:sp>
        <p:nvSpPr>
          <p:cNvPr id="2" name="Content Placeholder 1"/>
          <p:cNvSpPr>
            <a:spLocks noGrp="1"/>
          </p:cNvSpPr>
          <p:nvPr>
            <p:ph idx="1"/>
          </p:nvPr>
        </p:nvSpPr>
        <p:spPr>
          <a:xfrm>
            <a:off x="217731" y="739434"/>
            <a:ext cx="4501502" cy="2034763"/>
          </a:xfrm>
        </p:spPr>
        <p:txBody>
          <a:bodyPr/>
          <a:lstStyle/>
          <a:p>
            <a:pPr>
              <a:spcBef>
                <a:spcPts val="300"/>
              </a:spcBef>
              <a:spcAft>
                <a:spcPts val="300"/>
              </a:spcAft>
              <a:buFont typeface="Arial" panose="020B0604020202020204" pitchFamily="34" charset="0"/>
              <a:buChar char="•"/>
            </a:pPr>
            <a:r>
              <a:rPr lang="en-US" sz="1600" dirty="0"/>
              <a:t>Many vendors provide CA servers as a managed service or as an end-user product. </a:t>
            </a:r>
            <a:endParaRPr lang="en-US" sz="1600" dirty="0"/>
          </a:p>
          <a:p>
            <a:pPr>
              <a:spcBef>
                <a:spcPts val="300"/>
              </a:spcBef>
              <a:spcAft>
                <a:spcPts val="300"/>
              </a:spcAft>
              <a:buFont typeface="Arial" panose="020B0604020202020204" pitchFamily="34" charset="0"/>
              <a:buChar char="•"/>
            </a:pPr>
            <a:r>
              <a:rPr lang="en-US" sz="1600" dirty="0"/>
              <a:t>Organizations may also implement private PKIs using Microsoft Server or Open SSL. </a:t>
            </a:r>
            <a:endParaRPr lang="en-US" sz="1600" dirty="0"/>
          </a:p>
          <a:p>
            <a:pPr>
              <a:spcBef>
                <a:spcPts val="300"/>
              </a:spcBef>
              <a:spcAft>
                <a:spcPts val="300"/>
              </a:spcAft>
              <a:buFont typeface="Arial" panose="020B0604020202020204" pitchFamily="34" charset="0"/>
              <a:buChar char="•"/>
            </a:pPr>
            <a:r>
              <a:rPr lang="en-US" sz="1600" dirty="0"/>
              <a:t>CAs issue certificates based on classes which determine how trusted a certificate is.</a:t>
            </a:r>
            <a:endParaRPr lang="en-US" sz="1600" dirty="0"/>
          </a:p>
          <a:p>
            <a:pPr>
              <a:spcBef>
                <a:spcPts val="300"/>
              </a:spcBef>
              <a:spcAft>
                <a:spcPts val="300"/>
              </a:spcAft>
              <a:buFont typeface="Arial" panose="020B0604020202020204" pitchFamily="34" charset="0"/>
              <a:buChar char="•"/>
            </a:pPr>
            <a:r>
              <a:rPr lang="en-IN" sz="1600" dirty="0"/>
              <a:t>The class number is determined by how rigorous the procedure was that verified the identity of the holder when the certificate was issued. </a:t>
            </a:r>
            <a:endParaRPr lang="en-US" sz="1600" dirty="0"/>
          </a:p>
          <a:p>
            <a:pPr>
              <a:spcBef>
                <a:spcPts val="300"/>
              </a:spcBef>
              <a:spcAft>
                <a:spcPts val="300"/>
              </a:spcAft>
              <a:buFont typeface="Arial" panose="020B0604020202020204" pitchFamily="34" charset="0"/>
              <a:buChar char="•"/>
            </a:pPr>
            <a:r>
              <a:rPr lang="en-US" sz="1600" b="0" i="0" dirty="0">
                <a:effectLst/>
              </a:rPr>
              <a:t>The higher the class number, the more trusted the certificate. </a:t>
            </a:r>
            <a:endParaRPr lang="en-US" sz="1600" b="0" i="0" dirty="0">
              <a:effectLst/>
            </a:endParaRPr>
          </a:p>
          <a:p>
            <a:pPr>
              <a:spcBef>
                <a:spcPts val="300"/>
              </a:spcBef>
              <a:spcAft>
                <a:spcPts val="300"/>
              </a:spcAft>
              <a:buFont typeface="Arial" panose="020B0604020202020204" pitchFamily="34" charset="0"/>
              <a:buChar char="•"/>
            </a:pPr>
            <a:r>
              <a:rPr lang="en-US" sz="1600" dirty="0"/>
              <a:t>Some CA public keys are preloaded, such as those listed in web browsers. </a:t>
            </a:r>
            <a:endParaRPr lang="en-US" sz="1600" b="0" i="0" dirty="0">
              <a:effectLst/>
            </a:endParaRPr>
          </a:p>
        </p:txBody>
      </p:sp>
      <p:graphicFrame>
        <p:nvGraphicFramePr>
          <p:cNvPr id="5" name="Table 4"/>
          <p:cNvGraphicFramePr>
            <a:graphicFrameLocks noGrp="1"/>
          </p:cNvGraphicFramePr>
          <p:nvPr/>
        </p:nvGraphicFramePr>
        <p:xfrm>
          <a:off x="4657241" y="849888"/>
          <a:ext cx="4340110" cy="2807716"/>
        </p:xfrm>
        <a:graphic>
          <a:graphicData uri="http://schemas.openxmlformats.org/drawingml/2006/table">
            <a:tbl>
              <a:tblPr firstRow="1" bandRow="1">
                <a:tableStyleId>{5C22544A-7EE6-4342-B048-85BDC9FD1C3A}</a:tableStyleId>
              </a:tblPr>
              <a:tblGrid>
                <a:gridCol w="612183"/>
                <a:gridCol w="3727927"/>
              </a:tblGrid>
              <a:tr h="229743">
                <a:tc>
                  <a:txBody>
                    <a:bodyPr/>
                    <a:lstStyle/>
                    <a:p>
                      <a:pPr marL="0" marR="0" lvl="0" indent="0" algn="ctr" defTabSz="685800" rtl="0" eaLnBrk="1" fontAlgn="auto" latinLnBrk="0" hangingPunct="1">
                        <a:lnSpc>
                          <a:spcPct val="107000"/>
                        </a:lnSpc>
                        <a:spcBef>
                          <a:spcPts val="0"/>
                        </a:spcBef>
                        <a:spcAft>
                          <a:spcPts val="0"/>
                        </a:spcAft>
                        <a:buClrTx/>
                        <a:buSzTx/>
                        <a:buFontTx/>
                        <a:buNone/>
                        <a:defRPr/>
                      </a:pPr>
                      <a:r>
                        <a:rPr lang="en-US" sz="1400" b="1" kern="1200" dirty="0">
                          <a:solidFill>
                            <a:schemeClr val="lt1"/>
                          </a:solidFill>
                          <a:effectLst/>
                          <a:latin typeface="+mn-lt"/>
                          <a:ea typeface="+mn-ea"/>
                          <a:cs typeface="+mn-cs"/>
                        </a:rPr>
                        <a:t>Class</a:t>
                      </a:r>
                      <a:endParaRPr lang="en-US" sz="1400" b="1" kern="1200" dirty="0">
                        <a:solidFill>
                          <a:schemeClr val="lt1"/>
                        </a:solidFill>
                        <a:effectLst/>
                        <a:latin typeface="+mn-lt"/>
                        <a:ea typeface="+mn-ea"/>
                        <a:cs typeface="+mn-cs"/>
                      </a:endParaRPr>
                    </a:p>
                  </a:txBody>
                  <a:tcPr marL="60168" marR="60168" marT="0" marB="0" anchor="ctr"/>
                </a:tc>
                <a:tc>
                  <a:txBody>
                    <a:bodyPr/>
                    <a:lstStyle/>
                    <a:p>
                      <a:pPr marL="0" marR="0" algn="ctr">
                        <a:lnSpc>
                          <a:spcPct val="107000"/>
                        </a:lnSpc>
                        <a:spcBef>
                          <a:spcPts val="0"/>
                        </a:spcBef>
                        <a:spcAft>
                          <a:spcPts val="0"/>
                        </a:spcAft>
                      </a:pPr>
                      <a:r>
                        <a:rPr lang="en-US" sz="1400" dirty="0">
                          <a:effectLst/>
                        </a:rPr>
                        <a:t> </a:t>
                      </a:r>
                      <a:r>
                        <a:rPr lang="en-US" sz="1400" b="1" kern="1200" dirty="0">
                          <a:solidFill>
                            <a:schemeClr val="lt1"/>
                          </a:solidFill>
                          <a:effectLst/>
                          <a:latin typeface="+mn-lt"/>
                          <a:ea typeface="+mn-ea"/>
                          <a:cs typeface="+mn-cs"/>
                        </a:rPr>
                        <a:t>Description</a:t>
                      </a:r>
                      <a:endParaRPr lang="en-US" sz="1400" b="1" kern="1200" dirty="0">
                        <a:solidFill>
                          <a:schemeClr val="lt1"/>
                        </a:solidFill>
                        <a:effectLst/>
                        <a:latin typeface="+mn-lt"/>
                        <a:ea typeface="+mn-ea"/>
                        <a:cs typeface="+mn-cs"/>
                      </a:endParaRPr>
                    </a:p>
                  </a:txBody>
                  <a:tcPr marL="60168" marR="60168" marT="0" marB="0" anchor="ctr"/>
                </a:tc>
              </a:tr>
              <a:tr h="229743">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0</a:t>
                      </a:r>
                      <a:endParaRPr lang="en-US" sz="1400" kern="1200" dirty="0">
                        <a:solidFill>
                          <a:schemeClr val="dk1"/>
                        </a:solidFill>
                        <a:effectLst/>
                        <a:latin typeface="+mn-lt"/>
                        <a:ea typeface="+mn-ea"/>
                        <a:cs typeface="+mn-cs"/>
                      </a:endParaRP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testing in situations in which no checks have been performed.</a:t>
                      </a:r>
                      <a:endParaRPr lang="en-US" sz="1400" kern="1200" dirty="0">
                        <a:solidFill>
                          <a:schemeClr val="dk1"/>
                        </a:solidFill>
                        <a:effectLst/>
                        <a:latin typeface="+mn-lt"/>
                        <a:ea typeface="+mn-ea"/>
                        <a:cs typeface="+mn-cs"/>
                      </a:endParaRPr>
                    </a:p>
                  </a:txBody>
                  <a:tcPr marL="60168" marR="60168" marT="0" marB="0" anchor="ctr"/>
                </a:tc>
              </a:tr>
              <a:tr h="229743">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1</a:t>
                      </a:r>
                      <a:endParaRPr lang="en-US" sz="1400" kern="1200" dirty="0">
                        <a:solidFill>
                          <a:schemeClr val="dk1"/>
                        </a:solidFill>
                        <a:effectLst/>
                        <a:latin typeface="+mn-lt"/>
                        <a:ea typeface="+mn-ea"/>
                        <a:cs typeface="+mn-cs"/>
                      </a:endParaRP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by individuals who require verification of email.</a:t>
                      </a:r>
                      <a:endParaRPr lang="en-US" sz="1400" kern="1200" dirty="0">
                        <a:solidFill>
                          <a:schemeClr val="dk1"/>
                        </a:solidFill>
                        <a:effectLst/>
                        <a:latin typeface="+mn-lt"/>
                        <a:ea typeface="+mn-ea"/>
                        <a:cs typeface="+mn-cs"/>
                      </a:endParaRPr>
                    </a:p>
                  </a:txBody>
                  <a:tcPr marL="60168" marR="60168" marT="0" marB="0" anchor="ctr"/>
                </a:tc>
              </a:tr>
              <a:tr h="229743">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2</a:t>
                      </a:r>
                      <a:endParaRPr lang="en-US" sz="1400" kern="1200" dirty="0">
                        <a:solidFill>
                          <a:schemeClr val="dk1"/>
                        </a:solidFill>
                        <a:effectLst/>
                        <a:latin typeface="+mn-lt"/>
                        <a:ea typeface="+mn-ea"/>
                        <a:cs typeface="+mn-cs"/>
                      </a:endParaRP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by organizations for which proof of identity is required.</a:t>
                      </a:r>
                      <a:endParaRPr lang="en-US" sz="1400" kern="1200" dirty="0">
                        <a:solidFill>
                          <a:schemeClr val="dk1"/>
                        </a:solidFill>
                        <a:effectLst/>
                        <a:latin typeface="+mn-lt"/>
                        <a:ea typeface="+mn-ea"/>
                        <a:cs typeface="+mn-cs"/>
                      </a:endParaRPr>
                    </a:p>
                  </a:txBody>
                  <a:tcPr marL="60168" marR="60168" marT="0" marB="0" anchor="ctr"/>
                </a:tc>
              </a:tr>
              <a:tr h="229743">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3</a:t>
                      </a:r>
                      <a:endParaRPr lang="en-US" sz="1400" kern="1200" dirty="0">
                        <a:solidFill>
                          <a:schemeClr val="dk1"/>
                        </a:solidFill>
                        <a:effectLst/>
                        <a:latin typeface="+mn-lt"/>
                        <a:ea typeface="+mn-ea"/>
                        <a:cs typeface="+mn-cs"/>
                      </a:endParaRP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servers and software signing.</a:t>
                      </a:r>
                      <a:endParaRPr lang="en-US" sz="1400" kern="1200" dirty="0">
                        <a:solidFill>
                          <a:schemeClr val="dk1"/>
                        </a:solidFill>
                        <a:effectLst/>
                        <a:latin typeface="+mn-lt"/>
                        <a:ea typeface="+mn-ea"/>
                        <a:cs typeface="+mn-cs"/>
                      </a:endParaRPr>
                    </a:p>
                  </a:txBody>
                  <a:tcPr marL="60168" marR="60168" marT="0" marB="0" anchor="ctr"/>
                </a:tc>
              </a:tr>
              <a:tr h="229743">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4</a:t>
                      </a:r>
                      <a:endParaRPr lang="en-US" sz="1400" kern="1200" dirty="0">
                        <a:solidFill>
                          <a:schemeClr val="dk1"/>
                        </a:solidFill>
                        <a:effectLst/>
                        <a:latin typeface="+mn-lt"/>
                        <a:ea typeface="+mn-ea"/>
                        <a:cs typeface="+mn-cs"/>
                      </a:endParaRP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online business transactions between companies.</a:t>
                      </a:r>
                      <a:endParaRPr lang="en-US" sz="1400" kern="1200" dirty="0">
                        <a:solidFill>
                          <a:schemeClr val="dk1"/>
                        </a:solidFill>
                        <a:effectLst/>
                        <a:latin typeface="+mn-lt"/>
                        <a:ea typeface="+mn-ea"/>
                        <a:cs typeface="+mn-cs"/>
                      </a:endParaRPr>
                    </a:p>
                  </a:txBody>
                  <a:tcPr marL="60168" marR="60168" marT="0" marB="0" anchor="ctr"/>
                </a:tc>
              </a:tr>
              <a:tr h="416461">
                <a:tc>
                  <a:txBody>
                    <a:bodyPr/>
                    <a:lstStyle/>
                    <a:p>
                      <a:pPr marL="0" marR="0" algn="l" defTabSz="685800"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5</a:t>
                      </a:r>
                      <a:endParaRPr lang="en-US" sz="1400" kern="1200" dirty="0">
                        <a:solidFill>
                          <a:schemeClr val="dk1"/>
                        </a:solidFill>
                        <a:effectLst/>
                        <a:latin typeface="+mn-lt"/>
                        <a:ea typeface="+mn-ea"/>
                        <a:cs typeface="+mn-cs"/>
                      </a:endParaRPr>
                    </a:p>
                  </a:txBody>
                  <a:tcPr marL="60168" marR="60168" marT="0" marB="0" anchor="ctr"/>
                </a:tc>
                <a:tc>
                  <a:txBody>
                    <a:bodyPr/>
                    <a:lstStyle/>
                    <a:p>
                      <a:pPr algn="l" fontAlgn="ctr"/>
                      <a:r>
                        <a:rPr lang="en-US" sz="1400" kern="1200" dirty="0">
                          <a:solidFill>
                            <a:schemeClr val="dk1"/>
                          </a:solidFill>
                          <a:effectLst/>
                          <a:latin typeface="+mn-lt"/>
                          <a:ea typeface="+mn-ea"/>
                          <a:cs typeface="+mn-cs"/>
                        </a:rPr>
                        <a:t>Used for private organizations or government security.</a:t>
                      </a:r>
                      <a:endParaRPr lang="en-US" sz="1400" kern="1200" dirty="0">
                        <a:solidFill>
                          <a:schemeClr val="dk1"/>
                        </a:solidFill>
                        <a:effectLst/>
                        <a:latin typeface="+mn-lt"/>
                        <a:ea typeface="+mn-ea"/>
                        <a:cs typeface="+mn-cs"/>
                      </a:endParaRPr>
                    </a:p>
                  </a:txBody>
                  <a:tcPr marL="47625" marR="47625" marT="47625" marB="47625" anchor="ctr"/>
                </a:tc>
              </a:tr>
            </a:tbl>
          </a:graphicData>
        </a:graphic>
      </p:graphicFrame>
      <p:sp>
        <p:nvSpPr>
          <p:cNvPr id="3" name="TextBox 2"/>
          <p:cNvSpPr txBox="1"/>
          <p:nvPr/>
        </p:nvSpPr>
        <p:spPr>
          <a:xfrm>
            <a:off x="4680488" y="3673101"/>
            <a:ext cx="4316863" cy="1323439"/>
          </a:xfrm>
          <a:prstGeom prst="rect">
            <a:avLst/>
          </a:prstGeom>
          <a:noFill/>
        </p:spPr>
        <p:txBody>
          <a:bodyPr wrap="square" rtlCol="0">
            <a:spAutoFit/>
          </a:bodyPr>
          <a:lstStyle/>
          <a:p>
            <a:r>
              <a:rPr lang="en-IN" sz="1600" b="1" i="1" dirty="0">
                <a:solidFill>
                  <a:srgbClr val="000000"/>
                </a:solidFill>
              </a:rPr>
              <a:t>Note</a:t>
            </a:r>
            <a:r>
              <a:rPr lang="en-IN" sz="1600" dirty="0">
                <a:solidFill>
                  <a:srgbClr val="000000"/>
                </a:solidFill>
              </a:rPr>
              <a:t>: </a:t>
            </a:r>
            <a:r>
              <a:rPr lang="en-IN" sz="1600" i="1" dirty="0">
                <a:solidFill>
                  <a:srgbClr val="000000"/>
                </a:solidFill>
              </a:rPr>
              <a:t>An enterprise can also implement PKI for internal use. PKI can be used to authenticate employees who are accessing the network. In this case, the enterprise is its own CA.</a:t>
            </a:r>
            <a:endParaRPr lang="en-IN" sz="1600" i="1" dirty="0">
              <a:solidFill>
                <a:srgbClr val="000000"/>
              </a:solidFill>
            </a:endParaRPr>
          </a:p>
        </p:txBody>
      </p:sp>
    </p:spTree>
    <p:custDataLst>
      <p:tags r:id="rId1"/>
    </p:custData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The PKI Trust System</a:t>
            </a:r>
            <a:endParaRPr lang="en-US" dirty="0"/>
          </a:p>
        </p:txBody>
      </p:sp>
      <p:sp>
        <p:nvSpPr>
          <p:cNvPr id="10" name="Content Placeholder 1"/>
          <p:cNvSpPr txBox="1"/>
          <p:nvPr/>
        </p:nvSpPr>
        <p:spPr>
          <a:xfrm>
            <a:off x="151814" y="717702"/>
            <a:ext cx="8992186" cy="2215991"/>
          </a:xfrm>
          <a:prstGeom prst="rect">
            <a:avLst/>
          </a:prstGeom>
          <a:noFill/>
        </p:spPr>
        <p:txBody>
          <a:bodyPr wrap="square">
            <a:spAutoFit/>
          </a:bodyPr>
          <a:lstStyle/>
          <a:p>
            <a:pPr marL="285750" indent="-200025">
              <a:spcBef>
                <a:spcPts val="200"/>
              </a:spcBef>
              <a:spcAft>
                <a:spcPts val="200"/>
              </a:spcAft>
              <a:buFont typeface="Arial" panose="020B0604020202020204" pitchFamily="34" charset="0"/>
              <a:buChar char="•"/>
            </a:pPr>
            <a:r>
              <a:rPr lang="en-US" sz="1600" dirty="0">
                <a:solidFill>
                  <a:schemeClr val="tx1">
                    <a:lumMod val="50000"/>
                  </a:schemeClr>
                </a:solidFill>
              </a:rPr>
              <a:t>PKIs can form different topologies of trust which are as follows:</a:t>
            </a:r>
            <a:endParaRPr lang="en-US" sz="1600" dirty="0">
              <a:solidFill>
                <a:schemeClr val="tx1">
                  <a:lumMod val="50000"/>
                </a:schemeClr>
              </a:solidFill>
            </a:endParaRPr>
          </a:p>
          <a:p>
            <a:pPr marL="449580" lvl="1" indent="-177800">
              <a:spcBef>
                <a:spcPts val="200"/>
              </a:spcBef>
              <a:spcAft>
                <a:spcPts val="200"/>
              </a:spcAft>
              <a:buFont typeface="Arial" panose="020B0604020202020204" pitchFamily="34" charset="0"/>
              <a:buChar char="•"/>
            </a:pPr>
            <a:r>
              <a:rPr lang="en-US" sz="1600" b="1" dirty="0">
                <a:solidFill>
                  <a:schemeClr val="tx1">
                    <a:lumMod val="50000"/>
                  </a:schemeClr>
                </a:solidFill>
              </a:rPr>
              <a:t>Single-Root PKI Topology: </a:t>
            </a:r>
            <a:r>
              <a:rPr lang="en-IN" sz="1600" dirty="0">
                <a:solidFill>
                  <a:schemeClr val="tx1">
                    <a:lumMod val="50000"/>
                  </a:schemeClr>
                </a:solidFill>
              </a:rPr>
              <a:t>The simplest is the single-root PKI topology. The </a:t>
            </a:r>
            <a:r>
              <a:rPr lang="en-US" sz="1600" dirty="0">
                <a:solidFill>
                  <a:schemeClr val="tx1">
                    <a:lumMod val="50000"/>
                  </a:schemeClr>
                </a:solidFill>
              </a:rPr>
              <a:t>root CA issues all the certificates to the end users within the same organization. </a:t>
            </a:r>
            <a:r>
              <a:rPr lang="en-IN" sz="1600" dirty="0">
                <a:solidFill>
                  <a:schemeClr val="tx1">
                    <a:lumMod val="50000"/>
                  </a:schemeClr>
                </a:solidFill>
              </a:rPr>
              <a:t>On larger networks, PKI CAs may be linked using two basic architectures:</a:t>
            </a:r>
            <a:endParaRPr lang="en-IN" sz="1600" dirty="0">
              <a:solidFill>
                <a:schemeClr val="tx1">
                  <a:lumMod val="50000"/>
                </a:schemeClr>
              </a:solidFill>
            </a:endParaRPr>
          </a:p>
          <a:p>
            <a:pPr marL="627380" lvl="2" indent="-177800" defTabSz="263525">
              <a:spcBef>
                <a:spcPts val="200"/>
              </a:spcBef>
              <a:spcAft>
                <a:spcPts val="200"/>
              </a:spcAft>
              <a:buFont typeface="Arial" panose="020B0604020202020204" pitchFamily="34" charset="0"/>
              <a:buChar char="•"/>
            </a:pPr>
            <a:r>
              <a:rPr lang="en-IN" sz="1600" b="1" dirty="0">
                <a:solidFill>
                  <a:srgbClr val="000000"/>
                </a:solidFill>
              </a:rPr>
              <a:t>Cross-certified CA topologies</a:t>
            </a:r>
            <a:r>
              <a:rPr lang="en-IN" sz="1600" dirty="0">
                <a:solidFill>
                  <a:schemeClr val="tx1">
                    <a:lumMod val="50000"/>
                  </a:schemeClr>
                </a:solidFill>
              </a:rPr>
              <a:t>:</a:t>
            </a:r>
            <a:r>
              <a:rPr lang="en-IN" sz="1600" b="1" dirty="0">
                <a:solidFill>
                  <a:schemeClr val="tx1">
                    <a:lumMod val="50000"/>
                  </a:schemeClr>
                </a:solidFill>
              </a:rPr>
              <a:t> </a:t>
            </a:r>
            <a:r>
              <a:rPr lang="en-IN" sz="1600" dirty="0">
                <a:solidFill>
                  <a:schemeClr val="tx1">
                    <a:lumMod val="50000"/>
                  </a:schemeClr>
                </a:solidFill>
              </a:rPr>
              <a:t>A peer-to-peer model in which individual CAs establish trust relationships with other CAs by cross-certifying CA certificates.</a:t>
            </a:r>
            <a:endParaRPr lang="en-IN" sz="1600" dirty="0">
              <a:solidFill>
                <a:schemeClr val="tx1">
                  <a:lumMod val="50000"/>
                </a:schemeClr>
              </a:solidFill>
            </a:endParaRPr>
          </a:p>
          <a:p>
            <a:pPr marL="627380" lvl="2" indent="-177800" defTabSz="263525">
              <a:spcBef>
                <a:spcPts val="200"/>
              </a:spcBef>
              <a:spcAft>
                <a:spcPts val="200"/>
              </a:spcAft>
              <a:buFont typeface="Arial" panose="020B0604020202020204" pitchFamily="34" charset="0"/>
              <a:buChar char="•"/>
            </a:pPr>
            <a:r>
              <a:rPr lang="en-IN" sz="1600" b="1" dirty="0">
                <a:solidFill>
                  <a:srgbClr val="000000"/>
                </a:solidFill>
              </a:rPr>
              <a:t>Hierarchical CA topologies</a:t>
            </a:r>
            <a:r>
              <a:rPr lang="en-IN" sz="1600" dirty="0">
                <a:solidFill>
                  <a:srgbClr val="000000"/>
                </a:solidFill>
              </a:rPr>
              <a:t>: </a:t>
            </a:r>
            <a:r>
              <a:rPr lang="en-US" sz="1600" dirty="0">
                <a:solidFill>
                  <a:srgbClr val="000000"/>
                </a:solidFill>
              </a:rPr>
              <a:t>The root CA (highest level CA), can issue certificates to end users and to a subordinate CA. </a:t>
            </a:r>
            <a:endParaRPr lang="en-US" sz="1600" dirty="0">
              <a:solidFill>
                <a:srgbClr val="000000"/>
              </a:solidFill>
            </a:endParaRPr>
          </a:p>
        </p:txBody>
      </p:sp>
      <p:pic>
        <p:nvPicPr>
          <p:cNvPr id="3" name="Picture 2"/>
          <p:cNvPicPr>
            <a:picLocks noChangeAspect="1"/>
          </p:cNvPicPr>
          <p:nvPr/>
        </p:nvPicPr>
        <p:blipFill rotWithShape="1">
          <a:blip r:embed="rId1"/>
          <a:srcRect l="2172"/>
          <a:stretch>
            <a:fillRect/>
          </a:stretch>
        </p:blipFill>
        <p:spPr>
          <a:xfrm>
            <a:off x="910822" y="2894819"/>
            <a:ext cx="2052966" cy="1620000"/>
          </a:xfrm>
          <a:prstGeom prst="rect">
            <a:avLst/>
          </a:prstGeom>
          <a:ln>
            <a:solidFill>
              <a:schemeClr val="bg1">
                <a:lumMod val="75000"/>
              </a:schemeClr>
            </a:solidFill>
          </a:ln>
        </p:spPr>
      </p:pic>
      <p:sp>
        <p:nvSpPr>
          <p:cNvPr id="4" name="TextBox 3"/>
          <p:cNvSpPr txBox="1"/>
          <p:nvPr/>
        </p:nvSpPr>
        <p:spPr>
          <a:xfrm>
            <a:off x="910822" y="4471038"/>
            <a:ext cx="1895658" cy="584775"/>
          </a:xfrm>
          <a:prstGeom prst="rect">
            <a:avLst/>
          </a:prstGeom>
          <a:noFill/>
        </p:spPr>
        <p:txBody>
          <a:bodyPr wrap="square" rtlCol="0">
            <a:spAutoFit/>
          </a:bodyPr>
          <a:lstStyle/>
          <a:p>
            <a:pPr algn="ctr"/>
            <a:r>
              <a:rPr lang="en-IN" sz="1600" dirty="0">
                <a:solidFill>
                  <a:srgbClr val="000000"/>
                </a:solidFill>
              </a:rPr>
              <a:t>Single-Root PKI Topology </a:t>
            </a:r>
            <a:endParaRPr lang="en-IN" sz="1600" dirty="0">
              <a:solidFill>
                <a:srgbClr val="000000"/>
              </a:solidFill>
            </a:endParaRPr>
          </a:p>
        </p:txBody>
      </p:sp>
      <p:pic>
        <p:nvPicPr>
          <p:cNvPr id="7" name="Picture 6"/>
          <p:cNvPicPr>
            <a:picLocks noChangeAspect="1"/>
          </p:cNvPicPr>
          <p:nvPr/>
        </p:nvPicPr>
        <p:blipFill>
          <a:blip r:embed="rId2"/>
          <a:stretch>
            <a:fillRect/>
          </a:stretch>
        </p:blipFill>
        <p:spPr>
          <a:xfrm>
            <a:off x="3421976" y="2887070"/>
            <a:ext cx="2332802" cy="1620000"/>
          </a:xfrm>
          <a:prstGeom prst="rect">
            <a:avLst/>
          </a:prstGeom>
          <a:ln>
            <a:solidFill>
              <a:schemeClr val="bg1">
                <a:lumMod val="75000"/>
              </a:schemeClr>
            </a:solidFill>
          </a:ln>
        </p:spPr>
      </p:pic>
      <p:sp>
        <p:nvSpPr>
          <p:cNvPr id="11" name="TextBox 10"/>
          <p:cNvSpPr txBox="1"/>
          <p:nvPr/>
        </p:nvSpPr>
        <p:spPr>
          <a:xfrm>
            <a:off x="3468470" y="4460428"/>
            <a:ext cx="2169330" cy="584775"/>
          </a:xfrm>
          <a:prstGeom prst="rect">
            <a:avLst/>
          </a:prstGeom>
          <a:noFill/>
        </p:spPr>
        <p:txBody>
          <a:bodyPr wrap="square" rtlCol="0">
            <a:spAutoFit/>
          </a:bodyPr>
          <a:lstStyle/>
          <a:p>
            <a:pPr algn="ctr"/>
            <a:r>
              <a:rPr lang="en-IN" sz="1600" dirty="0">
                <a:solidFill>
                  <a:srgbClr val="000000"/>
                </a:solidFill>
              </a:rPr>
              <a:t>Cross-certified CA Topologies</a:t>
            </a:r>
            <a:endParaRPr lang="en-IN" sz="1600" dirty="0">
              <a:solidFill>
                <a:srgbClr val="000000"/>
              </a:solidFill>
            </a:endParaRPr>
          </a:p>
        </p:txBody>
      </p:sp>
      <p:pic>
        <p:nvPicPr>
          <p:cNvPr id="8" name="Picture 7"/>
          <p:cNvPicPr>
            <a:picLocks noChangeAspect="1"/>
          </p:cNvPicPr>
          <p:nvPr/>
        </p:nvPicPr>
        <p:blipFill rotWithShape="1">
          <a:blip r:embed="rId3"/>
          <a:srcRect l="1885" r="1228"/>
          <a:stretch>
            <a:fillRect/>
          </a:stretch>
        </p:blipFill>
        <p:spPr>
          <a:xfrm>
            <a:off x="6299790" y="2878065"/>
            <a:ext cx="2414717" cy="1620000"/>
          </a:xfrm>
          <a:prstGeom prst="rect">
            <a:avLst/>
          </a:prstGeom>
          <a:ln>
            <a:solidFill>
              <a:schemeClr val="bg1">
                <a:lumMod val="75000"/>
              </a:schemeClr>
            </a:solidFill>
          </a:ln>
        </p:spPr>
      </p:pic>
      <p:sp>
        <p:nvSpPr>
          <p:cNvPr id="12" name="TextBox 11"/>
          <p:cNvSpPr txBox="1"/>
          <p:nvPr/>
        </p:nvSpPr>
        <p:spPr>
          <a:xfrm>
            <a:off x="5951084" y="4473121"/>
            <a:ext cx="3006943" cy="338554"/>
          </a:xfrm>
          <a:prstGeom prst="rect">
            <a:avLst/>
          </a:prstGeom>
          <a:noFill/>
        </p:spPr>
        <p:txBody>
          <a:bodyPr wrap="square" rtlCol="0">
            <a:spAutoFit/>
          </a:bodyPr>
          <a:lstStyle/>
          <a:p>
            <a:pPr algn="ctr"/>
            <a:r>
              <a:rPr lang="en-IN" sz="1600" dirty="0">
                <a:solidFill>
                  <a:srgbClr val="000000"/>
                </a:solidFill>
              </a:rPr>
              <a:t>Hierarchical CA Topologies</a:t>
            </a:r>
            <a:endParaRPr lang="en-IN" sz="1600" dirty="0">
              <a:solidFill>
                <a:srgbClr val="000000"/>
              </a:solidFill>
            </a:endParaRPr>
          </a:p>
        </p:txBody>
      </p:sp>
    </p:spTree>
    <p:custDataLst>
      <p:tags r:id="rId4"/>
    </p:custData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Interoperability of Different PKI Vendors</a:t>
            </a:r>
            <a:endParaRPr lang="en-US" dirty="0"/>
          </a:p>
        </p:txBody>
      </p:sp>
      <p:sp>
        <p:nvSpPr>
          <p:cNvPr id="2" name="Content Placeholder 1"/>
          <p:cNvSpPr>
            <a:spLocks noGrp="1"/>
          </p:cNvSpPr>
          <p:nvPr>
            <p:ph idx="1"/>
          </p:nvPr>
        </p:nvSpPr>
        <p:spPr>
          <a:xfrm>
            <a:off x="198018" y="742970"/>
            <a:ext cx="4443726" cy="1934316"/>
          </a:xfrm>
        </p:spPr>
        <p:txBody>
          <a:bodyPr/>
          <a:lstStyle/>
          <a:p>
            <a:pPr>
              <a:spcBef>
                <a:spcPts val="300"/>
              </a:spcBef>
              <a:spcAft>
                <a:spcPts val="300"/>
              </a:spcAft>
              <a:buFont typeface="Arial" panose="020B0604020202020204" pitchFamily="34" charset="0"/>
              <a:buChar char="•"/>
            </a:pPr>
            <a:r>
              <a:rPr lang="en-US" sz="1600" dirty="0"/>
              <a:t>Interoperability between a PKI and its supporting services is a concern because many CA vendors have proposed and implemented proprietary solutions.</a:t>
            </a:r>
            <a:endParaRPr lang="en-US" sz="1600" dirty="0"/>
          </a:p>
          <a:p>
            <a:pPr>
              <a:spcBef>
                <a:spcPts val="300"/>
              </a:spcBef>
              <a:spcAft>
                <a:spcPts val="300"/>
              </a:spcAft>
              <a:buFont typeface="Arial" panose="020B0604020202020204" pitchFamily="34" charset="0"/>
              <a:buChar char="•"/>
            </a:pPr>
            <a:r>
              <a:rPr lang="en-US" sz="1600" dirty="0"/>
              <a:t>To address this interoperability concern, the IETF published the Internet X.509 Public Key Infrastructure Certificate Policy and Certification Practices Framework </a:t>
            </a:r>
            <a:r>
              <a:rPr lang="en-IN" sz="1600" b="0" i="0" dirty="0">
                <a:effectLst/>
              </a:rPr>
              <a:t>(RFC 2527)</a:t>
            </a:r>
            <a:r>
              <a:rPr lang="en-US" sz="1600" dirty="0"/>
              <a:t>.</a:t>
            </a:r>
            <a:endParaRPr lang="en-US" sz="1600" dirty="0"/>
          </a:p>
          <a:p>
            <a:pPr>
              <a:spcBef>
                <a:spcPts val="300"/>
              </a:spcBef>
              <a:spcAft>
                <a:spcPts val="300"/>
              </a:spcAft>
              <a:buFont typeface="Arial" panose="020B0604020202020204" pitchFamily="34" charset="0"/>
              <a:buChar char="•"/>
            </a:pPr>
            <a:r>
              <a:rPr lang="en-US" sz="1600" dirty="0"/>
              <a:t>The X.509 version 3 (X.509 v3) standard defines the format of a digital certificate.  </a:t>
            </a:r>
            <a:endParaRPr lang="en-US" sz="1600" dirty="0"/>
          </a:p>
        </p:txBody>
      </p:sp>
      <p:sp>
        <p:nvSpPr>
          <p:cNvPr id="7" name="Content Placeholder 1"/>
          <p:cNvSpPr txBox="1"/>
          <p:nvPr/>
        </p:nvSpPr>
        <p:spPr>
          <a:xfrm>
            <a:off x="302710" y="3656922"/>
            <a:ext cx="4638577" cy="1077218"/>
          </a:xfrm>
          <a:prstGeom prst="rect">
            <a:avLst/>
          </a:prstGeom>
          <a:noFill/>
        </p:spPr>
        <p:txBody>
          <a:bodyPr wrap="square">
            <a:spAutoFit/>
          </a:bodyPr>
          <a:lstStyle/>
          <a:p>
            <a:pPr>
              <a:buNone/>
            </a:pPr>
            <a:r>
              <a:rPr lang="en-US" sz="1600" b="1" i="1" dirty="0">
                <a:solidFill>
                  <a:srgbClr val="000000"/>
                </a:solidFill>
              </a:rPr>
              <a:t>Note</a:t>
            </a:r>
            <a:r>
              <a:rPr lang="en-US" sz="1600" i="1" dirty="0">
                <a:solidFill>
                  <a:srgbClr val="000000"/>
                </a:solidFill>
              </a:rPr>
              <a:t>: LDAP and X.500 are protocols that are used to query a directory service</a:t>
            </a:r>
            <a:r>
              <a:rPr lang="en-US" sz="1600" b="0" i="1" dirty="0">
                <a:solidFill>
                  <a:srgbClr val="000000"/>
                </a:solidFill>
                <a:effectLst/>
              </a:rPr>
              <a:t>, such as Microsoft Active Directory, to verify a username and password.</a:t>
            </a:r>
            <a:endParaRPr lang="en-US" sz="1600" i="1" dirty="0">
              <a:solidFill>
                <a:srgbClr val="000000"/>
              </a:solidFill>
            </a:endParaRPr>
          </a:p>
        </p:txBody>
      </p:sp>
      <p:pic>
        <p:nvPicPr>
          <p:cNvPr id="5125" name="Picture 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775538" y="835644"/>
            <a:ext cx="3046740" cy="3703098"/>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5688403" y="4505165"/>
            <a:ext cx="3695821" cy="584775"/>
          </a:xfrm>
          <a:prstGeom prst="rect">
            <a:avLst/>
          </a:prstGeom>
          <a:noFill/>
        </p:spPr>
        <p:txBody>
          <a:bodyPr wrap="square" rtlCol="0">
            <a:spAutoFit/>
          </a:bodyPr>
          <a:lstStyle/>
          <a:p>
            <a:pPr algn="ctr"/>
            <a:r>
              <a:rPr lang="en-IN" sz="1600" dirty="0"/>
              <a:t>X.509v3 Applications</a:t>
            </a:r>
            <a:endParaRPr lang="en-US" sz="1600" dirty="0"/>
          </a:p>
          <a:p>
            <a:pPr algn="ctr"/>
            <a:endParaRPr lang="en-IN" sz="1600" dirty="0"/>
          </a:p>
        </p:txBody>
      </p:sp>
    </p:spTree>
    <p:custDataLst>
      <p:tags r:id="rId2"/>
    </p:custData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Certificate Enrollment, Authentication and Revocation</a:t>
            </a:r>
            <a:endParaRPr lang="en-US" dirty="0"/>
          </a:p>
        </p:txBody>
      </p:sp>
      <p:sp>
        <p:nvSpPr>
          <p:cNvPr id="2" name="Content Placeholder 1"/>
          <p:cNvSpPr>
            <a:spLocks noGrp="1"/>
          </p:cNvSpPr>
          <p:nvPr>
            <p:ph idx="1"/>
          </p:nvPr>
        </p:nvSpPr>
        <p:spPr>
          <a:xfrm>
            <a:off x="213805" y="746892"/>
            <a:ext cx="8999936" cy="3307008"/>
          </a:xfrm>
        </p:spPr>
        <p:txBody>
          <a:bodyPr/>
          <a:lstStyle/>
          <a:p>
            <a:pPr>
              <a:spcBef>
                <a:spcPts val="300"/>
              </a:spcBef>
              <a:spcAft>
                <a:spcPts val="300"/>
              </a:spcAft>
              <a:buFont typeface="Arial" panose="020B0604020202020204" pitchFamily="34" charset="0"/>
              <a:buChar char="•"/>
            </a:pPr>
            <a:r>
              <a:rPr lang="en-US" sz="1600" dirty="0"/>
              <a:t>All systems that leverage the PKI must have the CA’s public key, which is called the self-signed certificate. </a:t>
            </a:r>
            <a:endParaRPr lang="en-US" sz="1600" dirty="0"/>
          </a:p>
          <a:p>
            <a:pPr>
              <a:spcBef>
                <a:spcPts val="300"/>
              </a:spcBef>
              <a:spcAft>
                <a:spcPts val="300"/>
              </a:spcAft>
              <a:buFont typeface="Arial" panose="020B0604020202020204" pitchFamily="34" charset="0"/>
              <a:buChar char="•"/>
            </a:pPr>
            <a:r>
              <a:rPr lang="en-US" sz="1600" dirty="0"/>
              <a:t>The CA public key verifies all the certificates issued by the CA and is vital for the proper operation of the PKI.</a:t>
            </a:r>
            <a:endParaRPr lang="en-US" sz="1600" dirty="0"/>
          </a:p>
          <a:p>
            <a:pPr>
              <a:spcBef>
                <a:spcPts val="300"/>
              </a:spcBef>
              <a:spcAft>
                <a:spcPts val="300"/>
              </a:spcAft>
              <a:buFont typeface="Arial" panose="020B0604020202020204" pitchFamily="34" charset="0"/>
              <a:buChar char="•"/>
            </a:pPr>
            <a:r>
              <a:rPr lang="en-US" sz="1600" dirty="0"/>
              <a:t>The certificate enrollment process is used by a host system to enroll with a PKI. </a:t>
            </a:r>
            <a:r>
              <a:rPr lang="en-US" sz="1600" b="0" i="0" dirty="0">
                <a:effectLst/>
              </a:rPr>
              <a:t>To do so, CA certificates are retrieved in-band over a network, and the authentication is done out-of-band (OOB) using the telephone.</a:t>
            </a:r>
            <a:endParaRPr lang="en-US" sz="1600" b="0" i="0" dirty="0">
              <a:effectLst/>
            </a:endParaRPr>
          </a:p>
          <a:p>
            <a:pPr>
              <a:spcBef>
                <a:spcPts val="300"/>
              </a:spcBef>
              <a:spcAft>
                <a:spcPts val="300"/>
              </a:spcAft>
              <a:buFont typeface="Arial" panose="020B0604020202020204" pitchFamily="34" charset="0"/>
              <a:buChar char="•"/>
            </a:pPr>
            <a:r>
              <a:rPr lang="en-US" sz="1600" dirty="0"/>
              <a:t>The system enrolling with the PKI contacts a CA to request and obtain a digital identity certificate for itself and to get the CA’s self-signed certificate.</a:t>
            </a:r>
            <a:endParaRPr lang="en-US" sz="1600" dirty="0"/>
          </a:p>
          <a:p>
            <a:pPr>
              <a:spcBef>
                <a:spcPts val="300"/>
              </a:spcBef>
              <a:spcAft>
                <a:spcPts val="300"/>
              </a:spcAft>
              <a:buFont typeface="Arial" panose="020B0604020202020204" pitchFamily="34" charset="0"/>
              <a:buChar char="•"/>
            </a:pPr>
            <a:r>
              <a:rPr lang="en-US" sz="1600" dirty="0"/>
              <a:t>The final stage verifies that the CA certificate was authentic and is performed using an out-of-band method such as the POTS to obtain the fingerprint of the valid CA identity certificate.</a:t>
            </a:r>
            <a:endParaRPr lang="en-US" sz="1600" dirty="0"/>
          </a:p>
          <a:p>
            <a:pPr>
              <a:spcBef>
                <a:spcPts val="300"/>
              </a:spcBef>
              <a:spcAft>
                <a:spcPts val="300"/>
              </a:spcAft>
              <a:buFont typeface="Arial" panose="020B0604020202020204" pitchFamily="34" charset="0"/>
              <a:buChar char="•"/>
            </a:pPr>
            <a:r>
              <a:rPr lang="en-IN" sz="1600" dirty="0"/>
              <a:t>A digital certificate can be revoked if key is compromised or if it is no longer needed.</a:t>
            </a:r>
            <a:endParaRPr lang="en-US" sz="1600" dirty="0"/>
          </a:p>
          <a:p>
            <a:pPr>
              <a:spcBef>
                <a:spcPts val="300"/>
              </a:spcBef>
              <a:spcAft>
                <a:spcPts val="300"/>
              </a:spcAft>
              <a:buFont typeface="Arial" panose="020B0604020202020204" pitchFamily="34" charset="0"/>
              <a:buChar char="•"/>
            </a:pPr>
            <a:endParaRPr lang="en-US" sz="1600" b="0" i="0" dirty="0">
              <a:effectLst/>
            </a:endParaRPr>
          </a:p>
        </p:txBody>
      </p:sp>
      <p:sp>
        <p:nvSpPr>
          <p:cNvPr id="5" name="Content Placeholder 2"/>
          <p:cNvSpPr txBox="1"/>
          <p:nvPr/>
        </p:nvSpPr>
        <p:spPr>
          <a:xfrm>
            <a:off x="252289" y="4115698"/>
            <a:ext cx="8721232" cy="584775"/>
          </a:xfrm>
          <a:prstGeom prst="rect">
            <a:avLst/>
          </a:prstGeom>
          <a:noFill/>
        </p:spPr>
        <p:txBody>
          <a:bodyPr wrap="square">
            <a:spAutoFit/>
          </a:bodyPr>
          <a:lstStyle/>
          <a:p>
            <a:r>
              <a:rPr lang="en-US" sz="1600" b="1" i="1" dirty="0">
                <a:solidFill>
                  <a:srgbClr val="000000"/>
                </a:solidFill>
              </a:rPr>
              <a:t>Note</a:t>
            </a:r>
            <a:r>
              <a:rPr lang="en-US" sz="1600" i="1" dirty="0">
                <a:solidFill>
                  <a:srgbClr val="000000"/>
                </a:solidFill>
              </a:rPr>
              <a:t>: Only a root CA can issue a self-signed certificate that is recognized or verified by other CAs within the PKI.</a:t>
            </a:r>
            <a:endParaRPr lang="en-US" sz="1600" i="1" dirty="0">
              <a:solidFill>
                <a:srgbClr val="000000"/>
              </a:solidFill>
            </a:endParaRPr>
          </a:p>
        </p:txBody>
      </p:sp>
    </p:spTree>
    <p:custDataLst>
      <p:tags r:id="rId1"/>
    </p:custData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Lab – Certificate Authority Stores</a:t>
            </a:r>
            <a:endParaRPr lang="en-US" dirty="0"/>
          </a:p>
        </p:txBody>
      </p:sp>
      <p:sp>
        <p:nvSpPr>
          <p:cNvPr id="2" name="Content Placeholder 1"/>
          <p:cNvSpPr>
            <a:spLocks noGrp="1"/>
          </p:cNvSpPr>
          <p:nvPr>
            <p:ph idx="1"/>
          </p:nvPr>
        </p:nvSpPr>
        <p:spPr>
          <a:xfrm>
            <a:off x="144064" y="808884"/>
            <a:ext cx="8722143" cy="4184221"/>
          </a:xfrm>
        </p:spPr>
        <p:txBody>
          <a:bodyPr/>
          <a:lstStyle/>
          <a:p>
            <a:pPr marL="0" indent="0" algn="l">
              <a:buNone/>
            </a:pPr>
            <a:r>
              <a:rPr lang="en-US" sz="1800" b="0" i="0" dirty="0">
                <a:effectLst/>
              </a:rPr>
              <a:t>In this lab, you will complete the following objectives:</a:t>
            </a:r>
            <a:endParaRPr lang="en-US" sz="1800" b="0" i="0" dirty="0">
              <a:effectLst/>
            </a:endParaRPr>
          </a:p>
          <a:p>
            <a:pPr algn="l">
              <a:buFont typeface="Arial" panose="020B0604020202020204" pitchFamily="34" charset="0"/>
              <a:buChar char="•"/>
            </a:pPr>
            <a:r>
              <a:rPr lang="en-US" sz="1800" b="0" i="0" dirty="0">
                <a:effectLst/>
              </a:rPr>
              <a:t>Certificates Trusted by Your Browser</a:t>
            </a:r>
            <a:endParaRPr lang="en-US" sz="1800" b="0" i="0" dirty="0">
              <a:effectLst/>
            </a:endParaRPr>
          </a:p>
          <a:p>
            <a:pPr algn="l">
              <a:buFont typeface="Arial" panose="020B0604020202020204" pitchFamily="34" charset="0"/>
              <a:buChar char="•"/>
            </a:pPr>
            <a:r>
              <a:rPr lang="en-US" sz="1800" b="0" i="0" dirty="0">
                <a:effectLst/>
              </a:rPr>
              <a:t>Checking for Man-In-Middle</a:t>
            </a:r>
            <a:endParaRPr lang="en-US" sz="1800" b="0" i="0" dirty="0">
              <a:effectLst/>
            </a:endParaRPr>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Securing Communications</a:t>
            </a:r>
            <a:endParaRPr lang="en-US" dirty="0"/>
          </a:p>
        </p:txBody>
      </p:sp>
      <p:sp>
        <p:nvSpPr>
          <p:cNvPr id="2" name="Content Placeholder 1"/>
          <p:cNvSpPr>
            <a:spLocks noGrp="1"/>
          </p:cNvSpPr>
          <p:nvPr>
            <p:ph idx="1"/>
          </p:nvPr>
        </p:nvSpPr>
        <p:spPr>
          <a:xfrm>
            <a:off x="144065" y="798944"/>
            <a:ext cx="8853286" cy="3826219"/>
          </a:xfrm>
        </p:spPr>
        <p:txBody>
          <a:bodyPr/>
          <a:lstStyle/>
          <a:p>
            <a:pPr>
              <a:buFont typeface="Arial" panose="020B0604020202020204" pitchFamily="34" charset="0"/>
              <a:buChar char="•"/>
            </a:pPr>
            <a:r>
              <a:rPr lang="en-US" sz="1600" dirty="0"/>
              <a:t>Organizations must provide support to secure the data internally as well as externally.</a:t>
            </a:r>
            <a:endParaRPr lang="en-US" sz="1600" dirty="0"/>
          </a:p>
          <a:p>
            <a:pPr>
              <a:buFont typeface="Arial" panose="020B0604020202020204" pitchFamily="34" charset="0"/>
              <a:buChar char="•"/>
            </a:pPr>
            <a:r>
              <a:rPr lang="en-US" sz="1600" dirty="0"/>
              <a:t>The four elements of securing communications are:</a:t>
            </a:r>
            <a:endParaRPr lang="en-US" sz="1600" dirty="0"/>
          </a:p>
          <a:p>
            <a:pPr lvl="1"/>
            <a:r>
              <a:rPr lang="en-US" sz="1600" b="1" dirty="0"/>
              <a:t>Data Integrity</a:t>
            </a:r>
            <a:r>
              <a:rPr lang="en-US" sz="1600" dirty="0"/>
              <a:t> - Guarantees that the message was not altered. </a:t>
            </a:r>
            <a:endParaRPr lang="en-US" sz="1600" dirty="0"/>
          </a:p>
          <a:p>
            <a:pPr lvl="1"/>
            <a:r>
              <a:rPr lang="en-US" sz="1600" b="1" dirty="0"/>
              <a:t>Origin Authentication</a:t>
            </a:r>
            <a:r>
              <a:rPr lang="en-US" sz="1600" dirty="0"/>
              <a:t> - Guarantees that the message is not a forgery and it actually comes from whom it states. </a:t>
            </a:r>
            <a:endParaRPr lang="en-US" sz="1600" dirty="0"/>
          </a:p>
          <a:p>
            <a:pPr lvl="1"/>
            <a:r>
              <a:rPr lang="en-US" sz="1600" b="1" dirty="0"/>
              <a:t>Data Confidentiality</a:t>
            </a:r>
            <a:r>
              <a:rPr lang="en-US" sz="1600" dirty="0"/>
              <a:t> - Guarantees that only authorized users can read the message. </a:t>
            </a:r>
            <a:endParaRPr lang="en-US" sz="1600" dirty="0"/>
          </a:p>
          <a:p>
            <a:pPr lvl="1"/>
            <a:r>
              <a:rPr lang="en-US" sz="1600" b="1" dirty="0"/>
              <a:t>Data Non-Repudiation</a:t>
            </a:r>
            <a:r>
              <a:rPr lang="en-US" sz="1600" dirty="0"/>
              <a:t> - Guarantees that the sender cannot repudiate, or refute, the validity of a message sent. </a:t>
            </a:r>
            <a:endParaRPr lang="en-US" sz="1600" dirty="0"/>
          </a:p>
        </p:txBody>
      </p:sp>
    </p:spTree>
    <p:custDataLst>
      <p:tags r:id="rId1"/>
    </p:custData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884258"/>
            <a:ext cx="8137266" cy="1374984"/>
          </a:xfrm>
        </p:spPr>
        <p:txBody>
          <a:bodyPr/>
          <a:lstStyle/>
          <a:p>
            <a:r>
              <a:rPr lang="en-US" dirty="0">
                <a:solidFill>
                  <a:schemeClr val="accent5">
                    <a:lumMod val="40000"/>
                    <a:lumOff val="60000"/>
                  </a:schemeClr>
                </a:solidFill>
              </a:rPr>
              <a:t>21.5 Applications and Impacts of Cryptography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PKI Applications</a:t>
            </a:r>
            <a:endParaRPr lang="en-US" dirty="0"/>
          </a:p>
        </p:txBody>
      </p:sp>
      <p:sp>
        <p:nvSpPr>
          <p:cNvPr id="2" name="Content Placeholder 1"/>
          <p:cNvSpPr>
            <a:spLocks noGrp="1"/>
          </p:cNvSpPr>
          <p:nvPr>
            <p:ph idx="1"/>
          </p:nvPr>
        </p:nvSpPr>
        <p:spPr>
          <a:xfrm>
            <a:off x="144064" y="751734"/>
            <a:ext cx="8722143" cy="4184221"/>
          </a:xfrm>
        </p:spPr>
        <p:txBody>
          <a:bodyPr/>
          <a:lstStyle/>
          <a:p>
            <a:pPr marL="0" indent="0">
              <a:spcBef>
                <a:spcPts val="300"/>
              </a:spcBef>
              <a:spcAft>
                <a:spcPts val="300"/>
              </a:spcAft>
              <a:buNone/>
            </a:pPr>
            <a:r>
              <a:rPr lang="en-US" sz="1600" b="0" i="0" dirty="0">
                <a:effectLst/>
              </a:rPr>
              <a:t>The following provides a short list of common uses of PKIs:</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SSL/TLS certificate-based peer authentication</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Secure network traffic using IPsec VPNs</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HTTPS Web traffic</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Control access to the network using 802.1x authentication</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Secure email using the S/MIME protocol</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Secure instant messaging</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Approve and authorize applications with Code Signing</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Protect user data with the Encryption File System (EFS)</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Implement two-factor authentication with smart cards</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Securing USB storage devices</a:t>
            </a:r>
            <a:endParaRPr lang="en-US" sz="1600" b="0" i="0" dirty="0">
              <a:effectLst/>
            </a:endParaRPr>
          </a:p>
        </p:txBody>
      </p:sp>
    </p:spTree>
    <p:custDataLst>
      <p:tags r:id="rId1"/>
    </p:custData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4050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Encrypted Network Transactions</a:t>
            </a:r>
            <a:endParaRPr lang="en-US" dirty="0"/>
          </a:p>
        </p:txBody>
      </p:sp>
      <p:sp>
        <p:nvSpPr>
          <p:cNvPr id="2" name="Content Placeholder 1"/>
          <p:cNvSpPr>
            <a:spLocks noGrp="1"/>
          </p:cNvSpPr>
          <p:nvPr>
            <p:ph idx="1"/>
          </p:nvPr>
        </p:nvSpPr>
        <p:spPr>
          <a:xfrm>
            <a:off x="190558" y="728703"/>
            <a:ext cx="5325244" cy="3088083"/>
          </a:xfrm>
        </p:spPr>
        <p:txBody>
          <a:bodyPr/>
          <a:lstStyle/>
          <a:p>
            <a:pPr>
              <a:spcBef>
                <a:spcPts val="300"/>
              </a:spcBef>
              <a:spcAft>
                <a:spcPts val="300"/>
              </a:spcAft>
              <a:buFont typeface="Arial" panose="020B0604020202020204" pitchFamily="34" charset="0"/>
              <a:buChar char="•"/>
            </a:pPr>
            <a:r>
              <a:rPr lang="en-IN" sz="1600" dirty="0"/>
              <a:t>Threat actors can use SSL/TLS to introduce regulatory compliance violations, viruses, malware, data loss, and intrusion attempts in a network.</a:t>
            </a:r>
            <a:endParaRPr lang="en-US" sz="1600" dirty="0"/>
          </a:p>
          <a:p>
            <a:pPr>
              <a:spcBef>
                <a:spcPts val="300"/>
              </a:spcBef>
              <a:spcAft>
                <a:spcPts val="300"/>
              </a:spcAft>
              <a:buFont typeface="Arial" panose="020B0604020202020204" pitchFamily="34" charset="0"/>
              <a:buChar char="•"/>
            </a:pPr>
            <a:r>
              <a:rPr lang="en-US" sz="1600" dirty="0"/>
              <a:t>Other SSL/TLS-related issues may be associated with validating the certificate of a web server. When this occurs, the web browsers will display a security warning. PKI-related issues associated with security warnings include:</a:t>
            </a:r>
            <a:endParaRPr lang="en-US" sz="1600" dirty="0"/>
          </a:p>
          <a:p>
            <a:pPr lvl="1">
              <a:spcBef>
                <a:spcPts val="200"/>
              </a:spcBef>
              <a:spcAft>
                <a:spcPts val="200"/>
              </a:spcAft>
              <a:buFont typeface="Arial" panose="020B0604020202020204" pitchFamily="34" charset="0"/>
              <a:buChar char="•"/>
            </a:pPr>
            <a:r>
              <a:rPr lang="en-US" sz="1600" b="1" dirty="0"/>
              <a:t>Validity date range</a:t>
            </a:r>
            <a:r>
              <a:rPr lang="en-US" sz="1600" dirty="0"/>
              <a:t> - The X.509v3 certificates specify “not before” and “not after” dates. If the current date is outside the range, the web browser displays a message.</a:t>
            </a:r>
            <a:endParaRPr lang="en-US" sz="1600" dirty="0"/>
          </a:p>
        </p:txBody>
      </p:sp>
      <p:pic>
        <p:nvPicPr>
          <p:cNvPr id="4" name="Picture 3"/>
          <p:cNvPicPr>
            <a:picLocks noChangeAspect="1"/>
          </p:cNvPicPr>
          <p:nvPr/>
        </p:nvPicPr>
        <p:blipFill>
          <a:blip r:embed="rId1"/>
          <a:stretch>
            <a:fillRect/>
          </a:stretch>
        </p:blipFill>
        <p:spPr>
          <a:xfrm>
            <a:off x="5461559" y="858431"/>
            <a:ext cx="3524034" cy="2966104"/>
          </a:xfrm>
          <a:prstGeom prst="rect">
            <a:avLst/>
          </a:prstGeom>
          <a:ln>
            <a:solidFill>
              <a:schemeClr val="bg1">
                <a:lumMod val="75000"/>
              </a:schemeClr>
            </a:solidFill>
          </a:ln>
        </p:spPr>
      </p:pic>
      <p:sp>
        <p:nvSpPr>
          <p:cNvPr id="3" name="TextBox 2"/>
          <p:cNvSpPr txBox="1"/>
          <p:nvPr/>
        </p:nvSpPr>
        <p:spPr>
          <a:xfrm>
            <a:off x="340968" y="3882325"/>
            <a:ext cx="5594884" cy="830997"/>
          </a:xfrm>
          <a:prstGeom prst="rect">
            <a:avLst/>
          </a:prstGeom>
          <a:noFill/>
        </p:spPr>
        <p:txBody>
          <a:bodyPr wrap="square" rtlCol="0">
            <a:spAutoFit/>
          </a:bodyPr>
          <a:lstStyle/>
          <a:p>
            <a:pPr marL="177800" lvl="1" indent="-177800">
              <a:buFont typeface="Arial" panose="020B0604020202020204" pitchFamily="34" charset="0"/>
              <a:buChar char="•"/>
            </a:pPr>
            <a:r>
              <a:rPr lang="en-US" sz="1600" b="1" dirty="0">
                <a:solidFill>
                  <a:srgbClr val="000000"/>
                </a:solidFill>
              </a:rPr>
              <a:t>Signature validation error</a:t>
            </a:r>
            <a:r>
              <a:rPr lang="en-US" sz="1600" dirty="0">
                <a:solidFill>
                  <a:srgbClr val="000000"/>
                </a:solidFill>
              </a:rPr>
              <a:t> - If a browser cannot validate the signature on the certificate, there is no assurance that the public key in the certificate is authentic. </a:t>
            </a:r>
            <a:endParaRPr lang="en-US" sz="1600" dirty="0">
              <a:solidFill>
                <a:srgbClr val="000000"/>
              </a:solidFill>
            </a:endParaRPr>
          </a:p>
        </p:txBody>
      </p:sp>
    </p:spTree>
    <p:custDataLst>
      <p:tags r:id="rId2"/>
    </p:custData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Encryption and Security Monitoring </a:t>
            </a:r>
            <a:endParaRPr lang="en-US" dirty="0"/>
          </a:p>
        </p:txBody>
      </p:sp>
      <p:sp>
        <p:nvSpPr>
          <p:cNvPr id="2" name="Content Placeholder 1"/>
          <p:cNvSpPr>
            <a:spLocks noGrp="1"/>
          </p:cNvSpPr>
          <p:nvPr>
            <p:ph idx="1"/>
          </p:nvPr>
        </p:nvSpPr>
        <p:spPr>
          <a:xfrm>
            <a:off x="144064" y="751734"/>
            <a:ext cx="8853285" cy="4184221"/>
          </a:xfrm>
        </p:spPr>
        <p:txBody>
          <a:bodyPr/>
          <a:lstStyle/>
          <a:p>
            <a:pPr>
              <a:buFont typeface="Arial" panose="020B0604020202020204" pitchFamily="34" charset="0"/>
              <a:buChar char="•"/>
            </a:pPr>
            <a:r>
              <a:rPr lang="en-US" sz="1600" dirty="0"/>
              <a:t>Network monitoring becomes more challenging when packets are encrypted. </a:t>
            </a:r>
            <a:endParaRPr lang="en-US" sz="1600" dirty="0"/>
          </a:p>
          <a:p>
            <a:pPr>
              <a:buFont typeface="Arial" panose="020B0604020202020204" pitchFamily="34" charset="0"/>
              <a:buChar char="•"/>
            </a:pPr>
            <a:r>
              <a:rPr lang="en-IN" sz="1600" dirty="0"/>
              <a:t>As HTTPS introduces end-to-end encrypted HTTP traffic (via TLS/SSL), it is not as easy to peek into user traffic.</a:t>
            </a:r>
            <a:endParaRPr lang="en-IN" sz="1600" dirty="0"/>
          </a:p>
          <a:p>
            <a:pPr>
              <a:buFont typeface="Arial" panose="020B0604020202020204" pitchFamily="34" charset="0"/>
              <a:buChar char="•"/>
            </a:pPr>
            <a:r>
              <a:rPr lang="en-US" sz="1600" dirty="0"/>
              <a:t>Security analysts must know how to circumvent and solve these issues. Here is a list of some of the things that a security analyst could do:</a:t>
            </a:r>
            <a:endParaRPr lang="en-US" sz="1600" dirty="0"/>
          </a:p>
          <a:p>
            <a:pPr lvl="1">
              <a:buFont typeface="Arial" panose="020B0604020202020204" pitchFamily="34" charset="0"/>
              <a:buChar char="•"/>
            </a:pPr>
            <a:r>
              <a:rPr lang="en-US" sz="1600" dirty="0"/>
              <a:t>Configure rules to distinguish between SSL and non-SSL traffic, HTTPS and non-HTTPS SSL traffic.</a:t>
            </a:r>
            <a:endParaRPr lang="en-US" sz="1600" dirty="0"/>
          </a:p>
          <a:p>
            <a:pPr lvl="1">
              <a:buFont typeface="Arial" panose="020B0604020202020204" pitchFamily="34" charset="0"/>
              <a:buChar char="•"/>
            </a:pPr>
            <a:r>
              <a:rPr lang="en-US" sz="1600" dirty="0"/>
              <a:t>Enhance security through server certificate validation using CRLs and OCSP.</a:t>
            </a:r>
            <a:endParaRPr lang="en-US" sz="1600" dirty="0"/>
          </a:p>
          <a:p>
            <a:pPr lvl="1">
              <a:buFont typeface="Arial" panose="020B0604020202020204" pitchFamily="34" charset="0"/>
              <a:buChar char="•"/>
            </a:pPr>
            <a:r>
              <a:rPr lang="en-US" sz="1600" dirty="0"/>
              <a:t>Implement antimalware protection and URL filtering of HTTPS content.</a:t>
            </a:r>
            <a:endParaRPr lang="en-US" sz="1600" dirty="0"/>
          </a:p>
          <a:p>
            <a:pPr lvl="1">
              <a:buFont typeface="Arial" panose="020B0604020202020204" pitchFamily="34" charset="0"/>
              <a:buChar char="•"/>
            </a:pPr>
            <a:r>
              <a:rPr lang="en-US" sz="1600" dirty="0"/>
              <a:t>Deploy a Cisco SSL Appliance to decrypt SSL traffic and send it to intrusion prevention system (IPS) appliances to identify risks normally hidden by SSL.</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Encryption and Security Monitoring (Contd.)</a:t>
            </a:r>
            <a:endParaRPr lang="en-US" dirty="0"/>
          </a:p>
        </p:txBody>
      </p:sp>
      <p:sp>
        <p:nvSpPr>
          <p:cNvPr id="2" name="Content Placeholder 1"/>
          <p:cNvSpPr>
            <a:spLocks noGrp="1"/>
          </p:cNvSpPr>
          <p:nvPr>
            <p:ph idx="1"/>
          </p:nvPr>
        </p:nvSpPr>
        <p:spPr>
          <a:xfrm>
            <a:off x="144064" y="808884"/>
            <a:ext cx="8853285" cy="4184221"/>
          </a:xfrm>
        </p:spPr>
        <p:txBody>
          <a:bodyPr/>
          <a:lstStyle/>
          <a:p>
            <a:pPr>
              <a:buFont typeface="Arial" panose="020B0604020202020204" pitchFamily="34" charset="0"/>
              <a:buChar char="•"/>
            </a:pPr>
            <a:r>
              <a:rPr lang="en-US" sz="1600" dirty="0"/>
              <a:t>Cryptography is dynamic and always changing. A security analyst must maintain a good understanding of cryptographic algorithms and operations to be able to investigate cryptography-related security incidents.</a:t>
            </a:r>
            <a:endParaRPr lang="en-US" sz="1600" dirty="0"/>
          </a:p>
          <a:p>
            <a:pPr>
              <a:buFont typeface="Arial" panose="020B0604020202020204" pitchFamily="34" charset="0"/>
              <a:buChar char="•"/>
            </a:pPr>
            <a:r>
              <a:rPr lang="en-US" sz="1600" b="0" i="0" dirty="0">
                <a:effectLst/>
              </a:rPr>
              <a:t>There are two main ways in which cryptography impacts security investigations. </a:t>
            </a:r>
            <a:endParaRPr lang="en-US" sz="1600" b="0" i="0" dirty="0">
              <a:effectLst/>
            </a:endParaRPr>
          </a:p>
          <a:p>
            <a:pPr>
              <a:buFont typeface="Arial" panose="020B0604020202020204" pitchFamily="34" charset="0"/>
              <a:buChar char="•"/>
            </a:pPr>
            <a:r>
              <a:rPr lang="en-US" sz="1600" b="0" i="0" dirty="0">
                <a:effectLst/>
              </a:rPr>
              <a:t>First, attacks can be directed to specifically target the encryption algorithms themselves.</a:t>
            </a:r>
            <a:endParaRPr lang="en-US" sz="1600" b="0" i="0" dirty="0">
              <a:effectLst/>
            </a:endParaRPr>
          </a:p>
          <a:p>
            <a:pPr>
              <a:buFont typeface="Arial" panose="020B0604020202020204" pitchFamily="34" charset="0"/>
              <a:buChar char="•"/>
            </a:pPr>
            <a:r>
              <a:rPr lang="en-US" sz="1600" b="0" i="0" dirty="0">
                <a:effectLst/>
              </a:rPr>
              <a:t>After the algorithm has been cracked and the attacker has obtained the keys, any encrypted data that has been captured can be decrypted by the attacker and read, thus exposing private data. </a:t>
            </a:r>
            <a:endParaRPr lang="en-US" sz="1600" b="0" i="0" dirty="0">
              <a:effectLst/>
            </a:endParaRPr>
          </a:p>
          <a:p>
            <a:pPr>
              <a:buFont typeface="Arial" panose="020B0604020202020204" pitchFamily="34" charset="0"/>
              <a:buChar char="•"/>
            </a:pPr>
            <a:r>
              <a:rPr lang="en-US" sz="1600" b="0" i="0" dirty="0">
                <a:effectLst/>
              </a:rPr>
              <a:t>Secondly, the security investigation is also affected because data can be hidden in plain sight by encrypting it.</a:t>
            </a:r>
            <a:endParaRPr lang="en-US" sz="1600" dirty="0"/>
          </a:p>
        </p:txBody>
      </p:sp>
    </p:spTree>
    <p:custDataLst>
      <p:tags r:id="rId1"/>
    </p:custData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21.6 Public Key Cryptography Summary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8" y="-2968"/>
            <a:ext cx="5232596" cy="757551"/>
          </a:xfrm>
        </p:spPr>
        <p:txBody>
          <a:bodyPr/>
          <a:lstStyle/>
          <a:p>
            <a:r>
              <a:rPr lang="en-US" sz="1600" dirty="0"/>
              <a:t>Public Key Cryptography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87548" y="731535"/>
            <a:ext cx="8968904" cy="4129340"/>
          </a:xfrm>
        </p:spPr>
        <p:txBody>
          <a:bodyPr/>
          <a:lstStyle/>
          <a:p>
            <a:pPr marL="285750" lvl="1" indent="-200025">
              <a:buSzPct val="90000"/>
              <a:buFont typeface="Arial" panose="020B0604020202020204" pitchFamily="34" charset="0"/>
              <a:buChar char="•"/>
            </a:pPr>
            <a:r>
              <a:rPr lang="en-US" sz="1600" dirty="0"/>
              <a:t>The four elements of secure communications: data integrity, origin authentication, data confidentiality, and data non-repudiation.</a:t>
            </a:r>
            <a:endParaRPr lang="en-US" sz="1600" dirty="0"/>
          </a:p>
          <a:p>
            <a:pPr marL="285750" lvl="1" indent="-200025">
              <a:buSzPct val="90000"/>
              <a:buFont typeface="Arial" panose="020B0604020202020204" pitchFamily="34" charset="0"/>
              <a:buChar char="•"/>
            </a:pPr>
            <a:r>
              <a:rPr lang="en-US" sz="1600" dirty="0"/>
              <a:t>A hash function takes a variable block of binary data, called the message, and produces a fixed-length, condensed representation, called the hash.</a:t>
            </a:r>
            <a:endParaRPr lang="en-US" sz="1600" dirty="0"/>
          </a:p>
          <a:p>
            <a:pPr marL="285750" lvl="1" indent="-200025">
              <a:buSzPct val="90000"/>
              <a:buFont typeface="Arial" panose="020B0604020202020204" pitchFamily="34" charset="0"/>
              <a:buChar char="•"/>
            </a:pPr>
            <a:r>
              <a:rPr lang="en-US" sz="1600" dirty="0"/>
              <a:t>There are two classes of encryption that are used to provide data confidentiality: asymmetric and symmetric. </a:t>
            </a:r>
            <a:endParaRPr lang="en-US" sz="1600" dirty="0"/>
          </a:p>
          <a:p>
            <a:pPr marL="285750" lvl="1" indent="-200025">
              <a:buSzPct val="90000"/>
              <a:buFont typeface="Arial" panose="020B0604020202020204" pitchFamily="34" charset="0"/>
              <a:buChar char="•"/>
            </a:pPr>
            <a:r>
              <a:rPr lang="en-US" sz="1600" dirty="0"/>
              <a:t>Symmetric encryption algorithms, such as DES, 3 DES, and AES are based on the premise that each communicating party knows the pre-shared key. </a:t>
            </a:r>
            <a:endParaRPr lang="en-US" sz="1600" dirty="0"/>
          </a:p>
          <a:p>
            <a:pPr marL="285750" lvl="1" indent="-200025">
              <a:buSzPct val="90000"/>
              <a:buFont typeface="Arial" panose="020B0604020202020204" pitchFamily="34" charset="0"/>
              <a:buChar char="•"/>
            </a:pPr>
            <a:r>
              <a:rPr lang="en-US" sz="1600" b="0" i="0" dirty="0">
                <a:effectLst/>
              </a:rPr>
              <a:t>Asymmetric algorithms (public key algorithms) are designed so that the key that is used for encryption is different from the key used for encryption.</a:t>
            </a:r>
            <a:endParaRPr lang="en-US" sz="1600" dirty="0"/>
          </a:p>
          <a:p>
            <a:pPr marL="285750" lvl="1" indent="-200025">
              <a:buSzPct val="90000"/>
              <a:buFont typeface="Arial" panose="020B0604020202020204" pitchFamily="34" charset="0"/>
              <a:buChar char="•"/>
            </a:pPr>
            <a:r>
              <a:rPr lang="en-US" sz="1600" dirty="0"/>
              <a:t>Data confidentiality can also be ensured using asymmetric algorithms, including Rivest, Shamir, and Aldeman (RSA) and PKI. The process is summarized using this formula: Public key (Encrypt) + Private Key (Decrypt) = Confidentiality.</a:t>
            </a:r>
            <a:endParaRPr lang="en-US" sz="1600" dirty="0"/>
          </a:p>
          <a:p>
            <a:pPr marL="285750" lvl="1" indent="-285750">
              <a:buSzPct val="90000"/>
              <a:buFont typeface="Arial" panose="020B0604020202020204" pitchFamily="34" charset="0"/>
              <a:buChar char="•"/>
            </a:pPr>
            <a:endParaRPr lang="en-US" sz="1600" dirty="0"/>
          </a:p>
          <a:p>
            <a:pPr marL="285750" lvl="1" indent="-285750">
              <a:buSzPct val="90000"/>
              <a:buFont typeface="Arial" panose="020B0604020202020204" pitchFamily="34" charset="0"/>
              <a:buChar char="•"/>
            </a:pPr>
            <a:endParaRPr lang="en-US" sz="1600" dirty="0"/>
          </a:p>
        </p:txBody>
      </p:sp>
    </p:spTree>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7548" y="-14691"/>
            <a:ext cx="7548286" cy="757551"/>
          </a:xfrm>
        </p:spPr>
        <p:txBody>
          <a:bodyPr/>
          <a:lstStyle/>
          <a:p>
            <a:r>
              <a:rPr lang="en-US" sz="1600" dirty="0"/>
              <a:t>Public Key Cryptography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49542" y="633777"/>
            <a:ext cx="8968902" cy="4025168"/>
          </a:xfrm>
        </p:spPr>
        <p:txBody>
          <a:bodyPr/>
          <a:lstStyle/>
          <a:p>
            <a:pPr>
              <a:spcBef>
                <a:spcPts val="300"/>
              </a:spcBef>
              <a:spcAft>
                <a:spcPts val="300"/>
              </a:spcAft>
              <a:buFont typeface="Arial" panose="020B0604020202020204" pitchFamily="34" charset="0"/>
              <a:buChar char="•"/>
            </a:pPr>
            <a:r>
              <a:rPr lang="en-US" sz="1600" b="0" i="0" dirty="0">
                <a:effectLst/>
              </a:rPr>
              <a:t>The authentication objective of an asymmetric algorithm is initiated when the encryption process is started with the private key. The process can be summarized with this formula: Private Key (Encrypt) + Public Key (Decrypt) = Authentication.</a:t>
            </a:r>
            <a:endParaRPr lang="en-US" sz="1600" b="0" i="0" dirty="0">
              <a:effectLst/>
            </a:endParaRPr>
          </a:p>
          <a:p>
            <a:pPr>
              <a:spcBef>
                <a:spcPts val="300"/>
              </a:spcBef>
              <a:spcAft>
                <a:spcPts val="300"/>
              </a:spcAft>
              <a:buFont typeface="Arial" panose="020B0604020202020204" pitchFamily="34" charset="0"/>
              <a:buChar char="•"/>
            </a:pPr>
            <a:r>
              <a:rPr lang="en-US" sz="1600" b="0" i="0" dirty="0">
                <a:effectLst/>
              </a:rPr>
              <a:t>Diffie-Hellman (DH) is an asymmetric mathematical equation algorithm that allows two computers to generate an identical shared secret key without having communicate before. </a:t>
            </a:r>
            <a:r>
              <a:rPr lang="en-US" sz="1600" dirty="0"/>
              <a:t>  </a:t>
            </a:r>
            <a:endParaRPr lang="en-US" sz="1600" dirty="0"/>
          </a:p>
          <a:p>
            <a:pPr>
              <a:spcBef>
                <a:spcPts val="300"/>
              </a:spcBef>
              <a:spcAft>
                <a:spcPts val="300"/>
              </a:spcAft>
              <a:buFont typeface="Arial" panose="020B0604020202020204" pitchFamily="34" charset="0"/>
              <a:buChar char="•"/>
            </a:pPr>
            <a:r>
              <a:rPr lang="en-US" sz="1600" dirty="0"/>
              <a:t>Digital signatures are a mathematical technique used to provide three basic security services: authenticity, integrity, and non-repudiation. Digital signatures are commonly used in code signing and digital certificates.</a:t>
            </a:r>
            <a:endParaRPr lang="en-US" sz="1600" dirty="0"/>
          </a:p>
          <a:p>
            <a:pPr>
              <a:spcBef>
                <a:spcPts val="300"/>
              </a:spcBef>
              <a:spcAft>
                <a:spcPts val="300"/>
              </a:spcAft>
              <a:buFont typeface="Arial" panose="020B0604020202020204" pitchFamily="34" charset="0"/>
              <a:buChar char="•"/>
            </a:pPr>
            <a:r>
              <a:rPr lang="en-US" sz="1600" dirty="0"/>
              <a:t>The Public Key Infrastructure (PKI) consists of specifications, systems, and tools that are used to create, manage, distribute, use, store, and revoke digital certificates.</a:t>
            </a:r>
            <a:endParaRPr lang="en-US" sz="1600" b="1" dirty="0"/>
          </a:p>
          <a:p>
            <a:pPr>
              <a:spcBef>
                <a:spcPts val="300"/>
              </a:spcBef>
              <a:spcAft>
                <a:spcPts val="300"/>
              </a:spcAft>
              <a:buFont typeface="Arial" panose="020B0604020202020204" pitchFamily="34" charset="0"/>
              <a:buChar char="•"/>
            </a:pPr>
            <a:r>
              <a:rPr lang="en-US" sz="1600" dirty="0"/>
              <a:t>There are many common uses of PKIs including a few listed here: SSL/TLS certificate-based peer authentication, HTTPS Web traffic, secure instant message, and securing USB storage devices. </a:t>
            </a:r>
            <a:endParaRPr lang="en-US" sz="1600" dirty="0"/>
          </a:p>
          <a:p>
            <a:pPr>
              <a:spcBef>
                <a:spcPts val="300"/>
              </a:spcBef>
              <a:spcAft>
                <a:spcPts val="300"/>
              </a:spcAft>
              <a:buFont typeface="Arial" panose="020B0604020202020204" pitchFamily="34" charset="0"/>
              <a:buChar char="•"/>
            </a:pPr>
            <a:r>
              <a:rPr lang="en-US" sz="1600" dirty="0"/>
              <a:t>A security analyst must be able to recognize and solve potential problems related to permitting PHI-related solutions on the enterprise network.</a:t>
            </a:r>
            <a:endParaRPr lang="en-US" sz="1600" dirty="0"/>
          </a:p>
        </p:txBody>
      </p:sp>
    </p:spTree>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21</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144463" y="798513"/>
          <a:ext cx="8853486" cy="2366718"/>
        </p:xfrm>
        <a:graphic>
          <a:graphicData uri="http://schemas.openxmlformats.org/drawingml/2006/table">
            <a:tbl>
              <a:tblPr firstRow="1" bandRow="1">
                <a:tableStyleId>{F5AB1C69-6EDB-4FF4-983F-18BD219EF322}</a:tableStyleId>
              </a:tblPr>
              <a:tblGrid>
                <a:gridCol w="2786306"/>
                <a:gridCol w="3116018"/>
                <a:gridCol w="2951162"/>
              </a:tblGrid>
              <a:tr h="2366718">
                <a:tc>
                  <a:txBody>
                    <a:bodyPr/>
                    <a:lstStyle/>
                    <a:p>
                      <a:pPr marL="285750" indent="-285750">
                        <a:spcBef>
                          <a:spcPts val="200"/>
                        </a:spcBef>
                        <a:spcAft>
                          <a:spcPts val="200"/>
                        </a:spcAft>
                        <a:buFont typeface="Arial" panose="020B0604020202020204" pitchFamily="34" charset="0"/>
                        <a:buChar char="•"/>
                      </a:pPr>
                      <a:r>
                        <a:rPr lang="en-US" sz="1400" b="0" dirty="0">
                          <a:solidFill>
                            <a:srgbClr val="000000"/>
                          </a:solidFill>
                        </a:rPr>
                        <a:t>Hash-based Message Authentication Code (HMAC)</a:t>
                      </a:r>
                      <a:endParaRPr lang="en-US" sz="1400" b="0" dirty="0">
                        <a:solidFill>
                          <a:srgbClr val="000000"/>
                        </a:solidFill>
                      </a:endParaRP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Data Encryption Standard (DES)</a:t>
                      </a:r>
                      <a:endParaRPr lang="en-IN" sz="1400" b="0" i="0" kern="1200" dirty="0">
                        <a:solidFill>
                          <a:srgbClr val="000000"/>
                        </a:solidFill>
                        <a:effectLst/>
                        <a:latin typeface="+mn-lt"/>
                        <a:ea typeface="+mn-ea"/>
                        <a:cs typeface="+mn-cs"/>
                      </a:endParaRP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Certificate Authority (CA)</a:t>
                      </a:r>
                      <a:endParaRPr lang="en-IN" sz="1400" b="0" i="0" kern="1200" dirty="0">
                        <a:solidFill>
                          <a:srgbClr val="000000"/>
                        </a:solidFill>
                        <a:effectLst/>
                        <a:latin typeface="+mn-lt"/>
                        <a:ea typeface="+mn-ea"/>
                        <a:cs typeface="+mn-cs"/>
                      </a:endParaRP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Certificate Revocation List (CRL)</a:t>
                      </a:r>
                      <a:endParaRPr lang="en-IN" sz="1400" b="0" i="0" kern="1200" dirty="0">
                        <a:solidFill>
                          <a:srgbClr val="000000"/>
                        </a:solidFill>
                        <a:effectLst/>
                        <a:latin typeface="+mn-lt"/>
                        <a:ea typeface="+mn-ea"/>
                        <a:cs typeface="+mn-cs"/>
                      </a:endParaRPr>
                    </a:p>
                    <a:p>
                      <a:pPr marL="285750" indent="-285750">
                        <a:spcBef>
                          <a:spcPts val="200"/>
                        </a:spcBef>
                        <a:spcAft>
                          <a:spcPts val="200"/>
                        </a:spcAft>
                        <a:buFont typeface="Arial" panose="020B0604020202020204" pitchFamily="34" charset="0"/>
                        <a:buChar char="•"/>
                      </a:pPr>
                      <a:r>
                        <a:rPr lang="it-IT" sz="1400" b="0" i="0" kern="1200" dirty="0">
                          <a:solidFill>
                            <a:srgbClr val="000000"/>
                          </a:solidFill>
                          <a:effectLst/>
                          <a:latin typeface="+mn-lt"/>
                          <a:ea typeface="+mn-ea"/>
                          <a:cs typeface="+mn-cs"/>
                        </a:rPr>
                        <a:t>Online Certificate Status Protocol (OCSP) </a:t>
                      </a:r>
                      <a:endParaRPr lang="en-US"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685800" rtl="0" eaLnBrk="1" latinLnBrk="0" hangingPunct="1">
                        <a:spcBef>
                          <a:spcPts val="200"/>
                        </a:spcBef>
                        <a:spcAft>
                          <a:spcPts val="200"/>
                        </a:spcAft>
                        <a:buFont typeface="Arial" panose="020B0604020202020204" pitchFamily="34" charset="0"/>
                        <a:buChar char="•"/>
                      </a:pPr>
                      <a:r>
                        <a:rPr lang="en-US" sz="1400" b="0" i="0" kern="1200" dirty="0">
                          <a:solidFill>
                            <a:srgbClr val="000000"/>
                          </a:solidFill>
                          <a:effectLst/>
                          <a:latin typeface="+mn-lt"/>
                          <a:ea typeface="+mn-ea"/>
                          <a:cs typeface="+mn-cs"/>
                        </a:rPr>
                        <a:t>Diffie-Hellman</a:t>
                      </a:r>
                      <a:endParaRPr lang="en-US" sz="1400" b="0" i="0" kern="1200" dirty="0">
                        <a:solidFill>
                          <a:srgbClr val="000000"/>
                        </a:solidFill>
                        <a:effectLst/>
                        <a:latin typeface="+mn-lt"/>
                        <a:ea typeface="+mn-ea"/>
                        <a:cs typeface="+mn-cs"/>
                      </a:endParaRPr>
                    </a:p>
                    <a:p>
                      <a:pPr marL="285750" indent="-285750" algn="l" defTabSz="685800" rtl="0" eaLnBrk="1" latinLnBrk="0" hangingPunct="1">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Advanced Encryption Standard (AES)</a:t>
                      </a:r>
                      <a:endParaRPr lang="en-IN" sz="1400" b="0" i="0" kern="1200" dirty="0">
                        <a:solidFill>
                          <a:srgbClr val="000000"/>
                        </a:solidFill>
                        <a:effectLst/>
                        <a:latin typeface="+mn-lt"/>
                        <a:ea typeface="+mn-ea"/>
                        <a:cs typeface="+mn-cs"/>
                      </a:endParaRPr>
                    </a:p>
                    <a:p>
                      <a:pPr marL="285750" indent="-285750" algn="l" defTabSz="685800" rtl="0" eaLnBrk="1" latinLnBrk="0" hangingPunct="1">
                        <a:spcBef>
                          <a:spcPts val="200"/>
                        </a:spcBef>
                        <a:spcAft>
                          <a:spcPts val="200"/>
                        </a:spcAft>
                        <a:buFont typeface="Arial" panose="020B0604020202020204" pitchFamily="34" charset="0"/>
                        <a:buChar char="•"/>
                      </a:pPr>
                      <a:r>
                        <a:rPr lang="en-US" sz="1400" b="0" i="0" kern="1200" dirty="0">
                          <a:solidFill>
                            <a:srgbClr val="000000"/>
                          </a:solidFill>
                          <a:effectLst/>
                          <a:latin typeface="+mn-lt"/>
                          <a:ea typeface="+mn-ea"/>
                          <a:cs typeface="+mn-cs"/>
                        </a:rPr>
                        <a:t>Rivest, Shamir, and Adleman (RSA)</a:t>
                      </a:r>
                      <a:endParaRPr lang="en-US" sz="1400" b="0" i="0" kern="1200" dirty="0">
                        <a:solidFill>
                          <a:srgbClr val="000000"/>
                        </a:solidFill>
                        <a:effectLst/>
                        <a:latin typeface="+mn-lt"/>
                        <a:ea typeface="+mn-ea"/>
                        <a:cs typeface="+mn-cs"/>
                      </a:endParaRPr>
                    </a:p>
                    <a:p>
                      <a:pPr marL="285750" indent="-285750" algn="l" defTabSz="685800" rtl="0" eaLnBrk="1" latinLnBrk="0" hangingPunct="1">
                        <a:spcBef>
                          <a:spcPts val="200"/>
                        </a:spcBef>
                        <a:spcAft>
                          <a:spcPts val="200"/>
                        </a:spcAft>
                        <a:buFont typeface="Arial" panose="020B0604020202020204" pitchFamily="34" charset="0"/>
                        <a:buChar char="•"/>
                      </a:pPr>
                      <a:r>
                        <a:rPr lang="fr-FR" sz="1400" b="0" i="0" kern="1200" dirty="0">
                          <a:solidFill>
                            <a:srgbClr val="000000"/>
                          </a:solidFill>
                          <a:effectLst/>
                          <a:latin typeface="+mn-lt"/>
                          <a:ea typeface="+mn-ea"/>
                          <a:cs typeface="+mn-cs"/>
                        </a:rPr>
                        <a:t>Elliptic Curve Digital Signature Algorithm (ECDSA)</a:t>
                      </a:r>
                      <a:endParaRPr lang="en-US" sz="1400" b="0" i="0" kern="1200" dirty="0">
                        <a:solidFill>
                          <a:srgbClr val="000000"/>
                        </a:solidFill>
                        <a:effectLst/>
                        <a:latin typeface="+mn-lt"/>
                        <a:ea typeface="+mn-ea"/>
                        <a:cs typeface="+mn-cs"/>
                      </a:endParaRPr>
                    </a:p>
                    <a:p>
                      <a:pPr marL="285750" indent="-285750" algn="l" defTabSz="685800" rtl="0" eaLnBrk="1" latinLnBrk="0" hangingPunct="1">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Public Key Infrastructure (PKI)</a:t>
                      </a:r>
                      <a:endParaRPr lang="en-US" sz="1400" b="0" kern="1200" dirty="0">
                        <a:solidFill>
                          <a:srgbClr val="000000"/>
                        </a:solidFill>
                        <a:latin typeface="+mn-lt"/>
                        <a:ea typeface="+mn-ea"/>
                        <a:cs typeface="+mn-cs"/>
                      </a:endParaRPr>
                    </a:p>
                    <a:p>
                      <a:pPr marL="285750" indent="-285750" algn="l" defTabSz="685800" rtl="0" eaLnBrk="1" latinLnBrk="0" hangingPunct="1">
                        <a:spcBef>
                          <a:spcPts val="200"/>
                        </a:spcBef>
                        <a:spcAft>
                          <a:spcPts val="200"/>
                        </a:spcAft>
                        <a:buFont typeface="Arial" panose="020B0604020202020204" pitchFamily="34" charset="0"/>
                        <a:buChar char="•"/>
                      </a:pPr>
                      <a:endParaRPr lang="en-US" sz="14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Software-Optimized Encryption Algorithm (SEAL)</a:t>
                      </a:r>
                      <a:endParaRPr lang="en-IN" sz="1400" b="0" i="0" kern="1200" dirty="0">
                        <a:solidFill>
                          <a:srgbClr val="000000"/>
                        </a:solidFill>
                        <a:effectLst/>
                        <a:latin typeface="+mn-lt"/>
                        <a:ea typeface="+mn-ea"/>
                        <a:cs typeface="+mn-cs"/>
                      </a:endParaRP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Internet Key Exchange (IKE)</a:t>
                      </a:r>
                      <a:endParaRPr lang="en-IN" sz="1400" b="0" i="0" kern="1200" dirty="0">
                        <a:solidFill>
                          <a:srgbClr val="000000"/>
                        </a:solidFill>
                        <a:effectLst/>
                        <a:latin typeface="+mn-lt"/>
                        <a:ea typeface="+mn-ea"/>
                        <a:cs typeface="+mn-cs"/>
                      </a:endParaRP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Pretty Good Privacy (PGP) </a:t>
                      </a:r>
                      <a:endParaRPr lang="en-IN" sz="1400" b="0" i="0" kern="1200" dirty="0">
                        <a:solidFill>
                          <a:srgbClr val="000000"/>
                        </a:solidFill>
                        <a:effectLst/>
                        <a:latin typeface="+mn-lt"/>
                        <a:ea typeface="+mn-ea"/>
                        <a:cs typeface="+mn-cs"/>
                      </a:endParaRP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Secure Socket Layer (SSL) </a:t>
                      </a:r>
                      <a:endParaRPr lang="en-IN" sz="1400" b="0" i="0" kern="1200" dirty="0">
                        <a:solidFill>
                          <a:srgbClr val="000000"/>
                        </a:solidFill>
                        <a:effectLst/>
                        <a:latin typeface="+mn-lt"/>
                        <a:ea typeface="+mn-ea"/>
                        <a:cs typeface="+mn-cs"/>
                      </a:endParaRP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EIGamal</a:t>
                      </a:r>
                      <a:endParaRPr lang="en-IN" sz="1400" b="0" i="0" kern="1200" dirty="0">
                        <a:solidFill>
                          <a:srgbClr val="000000"/>
                        </a:solidFill>
                        <a:effectLst/>
                        <a:latin typeface="+mn-lt"/>
                        <a:ea typeface="+mn-ea"/>
                        <a:cs typeface="+mn-cs"/>
                      </a:endParaRP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Digital Signature Algorithm (DSA)</a:t>
                      </a:r>
                      <a:endParaRPr lang="en-IN" sz="14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Cryptographic Hash Functions</a:t>
            </a:r>
            <a:endParaRPr lang="en-US" dirty="0"/>
          </a:p>
        </p:txBody>
      </p:sp>
      <p:sp>
        <p:nvSpPr>
          <p:cNvPr id="2" name="Content Placeholder 1"/>
          <p:cNvSpPr>
            <a:spLocks noGrp="1"/>
          </p:cNvSpPr>
          <p:nvPr>
            <p:ph idx="1"/>
          </p:nvPr>
        </p:nvSpPr>
        <p:spPr>
          <a:xfrm>
            <a:off x="216489" y="753679"/>
            <a:ext cx="5278964" cy="3794321"/>
          </a:xfrm>
        </p:spPr>
        <p:txBody>
          <a:bodyPr/>
          <a:lstStyle/>
          <a:p>
            <a:pPr>
              <a:spcBef>
                <a:spcPts val="400"/>
              </a:spcBef>
              <a:spcAft>
                <a:spcPts val="400"/>
              </a:spcAft>
              <a:buFont typeface="Arial" panose="020B0604020202020204" pitchFamily="34" charset="0"/>
              <a:buChar char="•"/>
            </a:pPr>
            <a:r>
              <a:rPr lang="en-US" sz="1600" dirty="0"/>
              <a:t>Hashes are used to verify and ensure data integrity.</a:t>
            </a:r>
            <a:endParaRPr lang="en-US" sz="1600" dirty="0"/>
          </a:p>
          <a:p>
            <a:pPr>
              <a:spcBef>
                <a:spcPts val="400"/>
              </a:spcBef>
              <a:spcAft>
                <a:spcPts val="400"/>
              </a:spcAft>
              <a:buFont typeface="Arial" panose="020B0604020202020204" pitchFamily="34" charset="0"/>
              <a:buChar char="•"/>
            </a:pPr>
            <a:r>
              <a:rPr lang="en-US" sz="1600" dirty="0"/>
              <a:t>Hashing is based on a one-way mathematical function that is relatively easy to compute, but significantly harder to reverse.</a:t>
            </a:r>
            <a:endParaRPr lang="en-US" sz="1600" dirty="0"/>
          </a:p>
          <a:p>
            <a:pPr>
              <a:spcBef>
                <a:spcPts val="400"/>
              </a:spcBef>
              <a:spcAft>
                <a:spcPts val="400"/>
              </a:spcAft>
              <a:buFont typeface="Arial" panose="020B0604020202020204" pitchFamily="34" charset="0"/>
              <a:buChar char="•"/>
            </a:pPr>
            <a:r>
              <a:rPr lang="en-US" sz="1600" dirty="0"/>
              <a:t>A hash function takes a variable block of binary data, called the message, and produces a fixed-length, condensed representation, called the hash.</a:t>
            </a:r>
            <a:endParaRPr lang="en-US" sz="1600" dirty="0"/>
          </a:p>
          <a:p>
            <a:pPr>
              <a:spcBef>
                <a:spcPts val="400"/>
              </a:spcBef>
              <a:spcAft>
                <a:spcPts val="400"/>
              </a:spcAft>
              <a:buFont typeface="Arial" panose="020B0604020202020204" pitchFamily="34" charset="0"/>
              <a:buChar char="•"/>
            </a:pPr>
            <a:r>
              <a:rPr lang="en-US" sz="1600" dirty="0"/>
              <a:t>The resulting hash is also sometimes called the message digest, digest, or digital fingerprint.</a:t>
            </a:r>
            <a:endParaRPr lang="en-US" sz="1600" dirty="0"/>
          </a:p>
          <a:p>
            <a:pPr>
              <a:spcBef>
                <a:spcPts val="400"/>
              </a:spcBef>
              <a:spcAft>
                <a:spcPts val="400"/>
              </a:spcAft>
              <a:buFont typeface="Arial" panose="020B0604020202020204" pitchFamily="34" charset="0"/>
              <a:buChar char="•"/>
            </a:pPr>
            <a:r>
              <a:rPr lang="en-US" sz="1600" dirty="0"/>
              <a:t>With hash functions, it is computationally infeasible for two different sets of data to come up with the same hash output. </a:t>
            </a:r>
            <a:endParaRPr lang="en-US" sz="1600" dirty="0"/>
          </a:p>
          <a:p>
            <a:pPr>
              <a:spcBef>
                <a:spcPts val="400"/>
              </a:spcBef>
              <a:spcAft>
                <a:spcPts val="400"/>
              </a:spcAft>
              <a:buFont typeface="Arial" panose="020B0604020202020204" pitchFamily="34" charset="0"/>
              <a:buChar char="•"/>
            </a:pPr>
            <a:r>
              <a:rPr lang="en-US" sz="1600" dirty="0"/>
              <a:t>Every time the data is changed or altered, the hash value also changes. </a:t>
            </a:r>
            <a:endParaRPr lang="en-US" sz="1600" dirty="0"/>
          </a:p>
          <a:p>
            <a:pPr>
              <a:spcBef>
                <a:spcPts val="400"/>
              </a:spcBef>
              <a:spcAft>
                <a:spcPts val="400"/>
              </a:spcAft>
              <a:buFont typeface="Arial" panose="020B0604020202020204" pitchFamily="34" charset="0"/>
              <a:buChar char="•"/>
            </a:pPr>
            <a:endParaRPr lang="en-US" sz="1600" dirty="0"/>
          </a:p>
        </p:txBody>
      </p:sp>
      <p:pic>
        <p:nvPicPr>
          <p:cNvPr id="3" name="Picture 2"/>
          <p:cNvPicPr>
            <a:picLocks noChangeAspect="1"/>
          </p:cNvPicPr>
          <p:nvPr/>
        </p:nvPicPr>
        <p:blipFill>
          <a:blip r:embed="rId1"/>
          <a:stretch>
            <a:fillRect/>
          </a:stretch>
        </p:blipFill>
        <p:spPr>
          <a:xfrm>
            <a:off x="5314393" y="946156"/>
            <a:ext cx="3647784" cy="3226884"/>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13939"/>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Cryptographic Hash Operation</a:t>
            </a:r>
            <a:endParaRPr lang="en-US" dirty="0"/>
          </a:p>
        </p:txBody>
      </p:sp>
      <p:sp>
        <p:nvSpPr>
          <p:cNvPr id="2" name="Content Placeholder 1"/>
          <p:cNvSpPr>
            <a:spLocks noGrp="1"/>
          </p:cNvSpPr>
          <p:nvPr>
            <p:ph idx="1"/>
          </p:nvPr>
        </p:nvSpPr>
        <p:spPr>
          <a:xfrm>
            <a:off x="231904" y="757119"/>
            <a:ext cx="8892015" cy="670756"/>
          </a:xfrm>
        </p:spPr>
        <p:txBody>
          <a:bodyPr/>
          <a:lstStyle/>
          <a:p>
            <a:pPr>
              <a:spcBef>
                <a:spcPts val="400"/>
              </a:spcBef>
              <a:spcAft>
                <a:spcPts val="400"/>
              </a:spcAft>
              <a:buFont typeface="Arial" panose="020B0604020202020204" pitchFamily="34" charset="0"/>
              <a:buChar char="•"/>
            </a:pPr>
            <a:r>
              <a:rPr lang="en-US" sz="1600" dirty="0"/>
              <a:t>Mathematically, the equation </a:t>
            </a:r>
            <a:r>
              <a:rPr lang="en-US" sz="1600" b="1" i="1" dirty="0"/>
              <a:t>h= H(x)</a:t>
            </a:r>
            <a:r>
              <a:rPr lang="en-US" sz="1600" dirty="0"/>
              <a:t> is used to explain how a hash algorithm operates.</a:t>
            </a:r>
            <a:endParaRPr lang="en-US" sz="1600" dirty="0"/>
          </a:p>
          <a:p>
            <a:pPr>
              <a:spcBef>
                <a:spcPts val="400"/>
              </a:spcBef>
              <a:spcAft>
                <a:spcPts val="400"/>
              </a:spcAft>
              <a:buFont typeface="Arial" panose="020B0604020202020204" pitchFamily="34" charset="0"/>
              <a:buChar char="•"/>
            </a:pPr>
            <a:r>
              <a:rPr lang="en-US" sz="1600" dirty="0">
                <a:solidFill>
                  <a:srgbClr val="000000"/>
                </a:solidFill>
              </a:rPr>
              <a:t>As shown in the figure, a hash function H takes an input x and returns a fixed-size string hash value h.</a:t>
            </a:r>
            <a:endParaRPr lang="en-US" sz="1600" dirty="0"/>
          </a:p>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p:txBody>
      </p:sp>
      <p:sp>
        <p:nvSpPr>
          <p:cNvPr id="7" name="Content Placeholder 2"/>
          <p:cNvSpPr txBox="1"/>
          <p:nvPr/>
        </p:nvSpPr>
        <p:spPr>
          <a:xfrm>
            <a:off x="179385" y="1694781"/>
            <a:ext cx="4400285" cy="3067506"/>
          </a:xfrm>
          <a:prstGeom prst="rect">
            <a:avLst/>
          </a:prstGeom>
          <a:noFill/>
        </p:spPr>
        <p:txBody>
          <a:bodyPr wrap="square">
            <a:spAutoFit/>
          </a:bodyPr>
          <a:lstStyle/>
          <a:p>
            <a:pPr marL="168910" indent="-168910">
              <a:spcBef>
                <a:spcPts val="400"/>
              </a:spcBef>
              <a:spcAft>
                <a:spcPts val="400"/>
              </a:spcAft>
              <a:buFont typeface="Arial" panose="020B0604020202020204" pitchFamily="34" charset="0"/>
              <a:buChar char="•"/>
            </a:pPr>
            <a:r>
              <a:rPr lang="en-US" sz="1600" dirty="0">
                <a:solidFill>
                  <a:srgbClr val="000000"/>
                </a:solidFill>
              </a:rPr>
              <a:t>A cryptographic hash function should have the following properties:</a:t>
            </a:r>
            <a:endParaRPr lang="en-US" sz="1600" dirty="0">
              <a:solidFill>
                <a:srgbClr val="000000"/>
              </a:solidFill>
            </a:endParaRPr>
          </a:p>
          <a:p>
            <a:pPr marL="360045" lvl="1" indent="-168910">
              <a:spcBef>
                <a:spcPts val="400"/>
              </a:spcBef>
              <a:spcAft>
                <a:spcPts val="400"/>
              </a:spcAft>
              <a:buFont typeface="Arial" panose="020B0604020202020204" pitchFamily="34" charset="0"/>
              <a:buChar char="•"/>
            </a:pPr>
            <a:r>
              <a:rPr lang="en-US" sz="1600" dirty="0">
                <a:solidFill>
                  <a:srgbClr val="000000"/>
                </a:solidFill>
              </a:rPr>
              <a:t>The input can be any length.</a:t>
            </a:r>
            <a:endParaRPr lang="en-US" sz="1600" dirty="0">
              <a:solidFill>
                <a:srgbClr val="000000"/>
              </a:solidFill>
            </a:endParaRPr>
          </a:p>
          <a:p>
            <a:pPr marL="360045" lvl="1" indent="-168910">
              <a:spcBef>
                <a:spcPts val="400"/>
              </a:spcBef>
              <a:spcAft>
                <a:spcPts val="400"/>
              </a:spcAft>
              <a:buFont typeface="Arial" panose="020B0604020202020204" pitchFamily="34" charset="0"/>
              <a:buChar char="•"/>
            </a:pPr>
            <a:r>
              <a:rPr lang="en-US" sz="1600" dirty="0">
                <a:solidFill>
                  <a:srgbClr val="000000"/>
                </a:solidFill>
              </a:rPr>
              <a:t>The output has a fixed length.</a:t>
            </a:r>
            <a:endParaRPr lang="en-US" sz="1600" dirty="0">
              <a:solidFill>
                <a:srgbClr val="000000"/>
              </a:solidFill>
            </a:endParaRPr>
          </a:p>
          <a:p>
            <a:pPr marL="360045" lvl="1" indent="-168910">
              <a:spcBef>
                <a:spcPts val="400"/>
              </a:spcBef>
              <a:spcAft>
                <a:spcPts val="400"/>
              </a:spcAft>
              <a:buFont typeface="Arial" panose="020B0604020202020204" pitchFamily="34" charset="0"/>
              <a:buChar char="•"/>
            </a:pPr>
            <a:r>
              <a:rPr lang="en-US" sz="1600" dirty="0">
                <a:solidFill>
                  <a:srgbClr val="000000"/>
                </a:solidFill>
              </a:rPr>
              <a:t>H(x) is relatively easy to compute for given x. </a:t>
            </a:r>
            <a:endParaRPr lang="en-US" sz="1600" dirty="0">
              <a:solidFill>
                <a:srgbClr val="000000"/>
              </a:solidFill>
            </a:endParaRPr>
          </a:p>
          <a:p>
            <a:pPr marL="360045" lvl="1" indent="-168910">
              <a:spcBef>
                <a:spcPts val="400"/>
              </a:spcBef>
              <a:spcAft>
                <a:spcPts val="400"/>
              </a:spcAft>
              <a:buFont typeface="Arial" panose="020B0604020202020204" pitchFamily="34" charset="0"/>
              <a:buChar char="•"/>
            </a:pPr>
            <a:r>
              <a:rPr lang="en-US" sz="1600" dirty="0">
                <a:solidFill>
                  <a:srgbClr val="000000"/>
                </a:solidFill>
              </a:rPr>
              <a:t>H(x) is one way and not reversible.</a:t>
            </a:r>
            <a:endParaRPr lang="en-US" sz="1600" dirty="0">
              <a:solidFill>
                <a:srgbClr val="000000"/>
              </a:solidFill>
            </a:endParaRPr>
          </a:p>
          <a:p>
            <a:pPr marL="360045" lvl="1" indent="-168910">
              <a:spcBef>
                <a:spcPts val="400"/>
              </a:spcBef>
              <a:spcAft>
                <a:spcPts val="400"/>
              </a:spcAft>
              <a:buFont typeface="Arial" panose="020B0604020202020204" pitchFamily="34" charset="0"/>
              <a:buChar char="•"/>
            </a:pPr>
            <a:r>
              <a:rPr lang="en-US" sz="1600" dirty="0">
                <a:solidFill>
                  <a:srgbClr val="000000"/>
                </a:solidFill>
              </a:rPr>
              <a:t>H(x) is collision free, meaning that two different input values will result in different hash values.</a:t>
            </a:r>
            <a:endParaRPr lang="en-US" sz="1600" dirty="0">
              <a:solidFill>
                <a:srgbClr val="000000"/>
              </a:solidFill>
            </a:endParaRPr>
          </a:p>
        </p:txBody>
      </p:sp>
      <p:pic>
        <p:nvPicPr>
          <p:cNvPr id="3" name="Picture 2"/>
          <p:cNvPicPr>
            <a:picLocks noChangeAspect="1"/>
          </p:cNvPicPr>
          <p:nvPr/>
        </p:nvPicPr>
        <p:blipFill>
          <a:blip r:embed="rId1"/>
          <a:stretch>
            <a:fillRect/>
          </a:stretch>
        </p:blipFill>
        <p:spPr>
          <a:xfrm>
            <a:off x="4509929" y="1848473"/>
            <a:ext cx="4521452" cy="233411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MD5 and SHA</a:t>
            </a:r>
            <a:endParaRPr lang="en-US" dirty="0"/>
          </a:p>
        </p:txBody>
      </p:sp>
      <p:sp>
        <p:nvSpPr>
          <p:cNvPr id="2" name="Content Placeholder 1"/>
          <p:cNvSpPr>
            <a:spLocks noGrp="1"/>
          </p:cNvSpPr>
          <p:nvPr>
            <p:ph idx="1"/>
          </p:nvPr>
        </p:nvSpPr>
        <p:spPr>
          <a:xfrm>
            <a:off x="216119" y="714587"/>
            <a:ext cx="9090835" cy="924090"/>
          </a:xfrm>
        </p:spPr>
        <p:txBody>
          <a:bodyPr/>
          <a:lstStyle/>
          <a:p>
            <a:pPr>
              <a:spcBef>
                <a:spcPts val="400"/>
              </a:spcBef>
              <a:spcAft>
                <a:spcPts val="400"/>
              </a:spcAft>
              <a:buFont typeface="Arial" panose="020B0604020202020204" pitchFamily="34" charset="0"/>
              <a:buChar char="•"/>
            </a:pPr>
            <a:r>
              <a:rPr lang="en-US" sz="1600" dirty="0"/>
              <a:t>Hash functions are used to ensure the integrity of a message either accidentally or intentionally. </a:t>
            </a:r>
            <a:endParaRPr lang="en-US" sz="1600" dirty="0"/>
          </a:p>
          <a:p>
            <a:pPr>
              <a:spcBef>
                <a:spcPts val="400"/>
              </a:spcBef>
              <a:spcAft>
                <a:spcPts val="400"/>
              </a:spcAft>
              <a:buFont typeface="Arial" panose="020B0604020202020204" pitchFamily="34" charset="0"/>
              <a:buChar char="•"/>
            </a:pPr>
            <a:r>
              <a:rPr lang="en-US" sz="1600" dirty="0"/>
              <a:t>In the figure, the sender is sending a $100 money transfer to Alex. The sender wants to ensure that the message is not altered on its way to the receiver.</a:t>
            </a:r>
            <a:endParaRPr lang="en-US" sz="1600" dirty="0"/>
          </a:p>
        </p:txBody>
      </p:sp>
      <p:sp>
        <p:nvSpPr>
          <p:cNvPr id="3" name="Content Placeholder 2"/>
          <p:cNvSpPr txBox="1"/>
          <p:nvPr/>
        </p:nvSpPr>
        <p:spPr>
          <a:xfrm>
            <a:off x="207435" y="1650483"/>
            <a:ext cx="4581847" cy="2746906"/>
          </a:xfrm>
          <a:prstGeom prst="rect">
            <a:avLst/>
          </a:prstGeom>
          <a:noFill/>
        </p:spPr>
        <p:txBody>
          <a:bodyPr wrap="square" rtlCol="0">
            <a:spAutoFit/>
          </a:bodyPr>
          <a:lstStyle/>
          <a:p>
            <a:pPr marL="0" indent="0">
              <a:buNone/>
            </a:pPr>
            <a:r>
              <a:rPr lang="en-US" sz="1600" dirty="0">
                <a:solidFill>
                  <a:srgbClr val="000000"/>
                </a:solidFill>
              </a:rPr>
              <a:t>There are four well-known hash functions:</a:t>
            </a:r>
            <a:endParaRPr lang="en-US" sz="1600" dirty="0">
              <a:solidFill>
                <a:srgbClr val="000000"/>
              </a:solidFill>
            </a:endParaRPr>
          </a:p>
          <a:p>
            <a:pPr marL="285750" indent="-285750">
              <a:spcBef>
                <a:spcPts val="300"/>
              </a:spcBef>
              <a:spcAft>
                <a:spcPts val="300"/>
              </a:spcAft>
              <a:buFont typeface="Arial" panose="020B0604020202020204" pitchFamily="34" charset="0"/>
              <a:buChar char="•"/>
            </a:pPr>
            <a:r>
              <a:rPr lang="en-US" sz="1600" b="1" dirty="0">
                <a:solidFill>
                  <a:srgbClr val="000000"/>
                </a:solidFill>
              </a:rPr>
              <a:t>MD5 with 128-bit digest</a:t>
            </a:r>
            <a:r>
              <a:rPr lang="en-US" sz="1600" dirty="0">
                <a:solidFill>
                  <a:srgbClr val="000000"/>
                </a:solidFill>
              </a:rPr>
              <a:t> - A one-way function that produces a 128-bit hashed message. MD5 is a legacy algorithm. </a:t>
            </a:r>
            <a:endParaRPr lang="en-US" sz="1600" dirty="0">
              <a:solidFill>
                <a:srgbClr val="000000"/>
              </a:solidFill>
            </a:endParaRPr>
          </a:p>
          <a:p>
            <a:pPr marL="285750" indent="-285750">
              <a:spcBef>
                <a:spcPts val="300"/>
              </a:spcBef>
              <a:spcAft>
                <a:spcPts val="300"/>
              </a:spcAft>
              <a:buFont typeface="Arial" panose="020B0604020202020204" pitchFamily="34" charset="0"/>
              <a:buChar char="•"/>
            </a:pPr>
            <a:r>
              <a:rPr lang="en-US" sz="1600" b="1" dirty="0">
                <a:solidFill>
                  <a:srgbClr val="000000"/>
                </a:solidFill>
              </a:rPr>
              <a:t>SHA-1 -</a:t>
            </a:r>
            <a:r>
              <a:rPr lang="en-US" sz="1600" dirty="0">
                <a:solidFill>
                  <a:srgbClr val="000000"/>
                </a:solidFill>
              </a:rPr>
              <a:t> Very similar to the MD5 hash functions. SHA-1 creates a 160-bit hashed message and is slightly slower than MD5. </a:t>
            </a:r>
            <a:endParaRPr lang="en-US" sz="1600" dirty="0">
              <a:solidFill>
                <a:srgbClr val="000000"/>
              </a:solidFill>
            </a:endParaRPr>
          </a:p>
          <a:p>
            <a:pPr marL="285750" indent="-285750">
              <a:spcBef>
                <a:spcPts val="300"/>
              </a:spcBef>
              <a:spcAft>
                <a:spcPts val="300"/>
              </a:spcAft>
              <a:buFont typeface="Arial" panose="020B0604020202020204" pitchFamily="34" charset="0"/>
              <a:buChar char="•"/>
            </a:pPr>
            <a:r>
              <a:rPr lang="en-US" sz="1600" b="1" dirty="0">
                <a:solidFill>
                  <a:srgbClr val="000000"/>
                </a:solidFill>
              </a:rPr>
              <a:t>SHA-2 -</a:t>
            </a:r>
            <a:r>
              <a:rPr lang="en-US" sz="1600" dirty="0">
                <a:solidFill>
                  <a:srgbClr val="000000"/>
                </a:solidFill>
              </a:rPr>
              <a:t> If you are using SHA-2, then SHA-256, SHA-384, and SHA-512 algorithms should be used.</a:t>
            </a:r>
            <a:endParaRPr lang="en-US" sz="1600" dirty="0">
              <a:solidFill>
                <a:srgbClr val="000000"/>
              </a:solidFill>
            </a:endParaRPr>
          </a:p>
        </p:txBody>
      </p:sp>
      <p:sp>
        <p:nvSpPr>
          <p:cNvPr id="5" name="Content Placeholder 3"/>
          <p:cNvSpPr txBox="1"/>
          <p:nvPr/>
        </p:nvSpPr>
        <p:spPr>
          <a:xfrm>
            <a:off x="226355" y="4376031"/>
            <a:ext cx="7677339" cy="338554"/>
          </a:xfrm>
          <a:prstGeom prst="rect">
            <a:avLst/>
          </a:prstGeom>
          <a:noFill/>
        </p:spPr>
        <p:txBody>
          <a:bodyPr wrap="square" rtlCol="0">
            <a:spAutoFit/>
          </a:bodyPr>
          <a:lstStyle/>
          <a:p>
            <a:pPr marL="285750" indent="-285750">
              <a:buFont typeface="Arial" panose="020B0604020202020204" pitchFamily="34" charset="0"/>
              <a:buChar char="•"/>
            </a:pPr>
            <a:r>
              <a:rPr lang="en-US" sz="1600" b="1" dirty="0">
                <a:solidFill>
                  <a:srgbClr val="000000"/>
                </a:solidFill>
              </a:rPr>
              <a:t>SHA-3 -</a:t>
            </a:r>
            <a:r>
              <a:rPr lang="en-US" sz="1600" dirty="0">
                <a:solidFill>
                  <a:srgbClr val="000000"/>
                </a:solidFill>
              </a:rPr>
              <a:t> Next-generation algorithms and should be used whenever possible.</a:t>
            </a:r>
            <a:endParaRPr lang="en-US" sz="1600" dirty="0">
              <a:solidFill>
                <a:srgbClr val="000000"/>
              </a:solidFill>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59171" y="1997135"/>
            <a:ext cx="4461846" cy="236079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Cryptography </a:t>
            </a:r>
            <a:br>
              <a:rPr lang="en-US" altLang="en-US" sz="1600" dirty="0"/>
            </a:br>
            <a:r>
              <a:rPr lang="en-US" dirty="0"/>
              <a:t>MD5 and SHA (Contd.)</a:t>
            </a:r>
            <a:endParaRPr lang="en-US" dirty="0"/>
          </a:p>
        </p:txBody>
      </p:sp>
      <p:sp>
        <p:nvSpPr>
          <p:cNvPr id="2" name="Content Placeholder 1"/>
          <p:cNvSpPr>
            <a:spLocks noGrp="1"/>
          </p:cNvSpPr>
          <p:nvPr>
            <p:ph idx="1"/>
          </p:nvPr>
        </p:nvSpPr>
        <p:spPr>
          <a:xfrm>
            <a:off x="144065" y="798945"/>
            <a:ext cx="8855870" cy="2316396"/>
          </a:xfrm>
        </p:spPr>
        <p:txBody>
          <a:bodyPr/>
          <a:lstStyle/>
          <a:p>
            <a:pPr>
              <a:buFont typeface="Arial" panose="020B0604020202020204" pitchFamily="34" charset="0"/>
              <a:buChar char="•"/>
            </a:pPr>
            <a:r>
              <a:rPr lang="en-US" sz="1600" dirty="0"/>
              <a:t>While hashing can be used to detect accidental changes, it cannot be used to guard against deliberate changes that are made by a threat actor. </a:t>
            </a:r>
            <a:endParaRPr lang="en-US" sz="1600" dirty="0"/>
          </a:p>
          <a:p>
            <a:pPr>
              <a:buFont typeface="Arial" panose="020B0604020202020204" pitchFamily="34" charset="0"/>
              <a:buChar char="•"/>
            </a:pPr>
            <a:r>
              <a:rPr lang="en-US" sz="1600" dirty="0"/>
              <a:t>There is no unique identifying information from the sender in the hashing procedure. </a:t>
            </a:r>
            <a:endParaRPr lang="en-US" sz="1600" dirty="0"/>
          </a:p>
          <a:p>
            <a:pPr>
              <a:buFont typeface="Arial" panose="020B0604020202020204" pitchFamily="34" charset="0"/>
              <a:buChar char="•"/>
            </a:pPr>
            <a:r>
              <a:rPr lang="en-US" sz="1600" dirty="0"/>
              <a:t>This means that anyone can compute a hash for any data, as long as they have the correct hash function.</a:t>
            </a:r>
            <a:endParaRPr lang="en-US" sz="1600" dirty="0"/>
          </a:p>
          <a:p>
            <a:pPr>
              <a:buFont typeface="Arial" panose="020B0604020202020204" pitchFamily="34" charset="0"/>
              <a:buChar char="•"/>
            </a:pPr>
            <a:r>
              <a:rPr lang="en-US" sz="1600" dirty="0"/>
              <a:t>Therefore, hashing is vulnerable to man-in-the-middle attacks and does not provide security to transmitted data. To provide integrity and origin authentication, something more is required.</a:t>
            </a:r>
            <a:endParaRPr lang="en-US" sz="1600" dirty="0"/>
          </a:p>
        </p:txBody>
      </p:sp>
      <p:sp>
        <p:nvSpPr>
          <p:cNvPr id="5" name="Content Placeholder 1"/>
          <p:cNvSpPr txBox="1"/>
          <p:nvPr/>
        </p:nvSpPr>
        <p:spPr>
          <a:xfrm>
            <a:off x="287079" y="3266145"/>
            <a:ext cx="8569842" cy="584775"/>
          </a:xfrm>
          <a:prstGeom prst="rect">
            <a:avLst/>
          </a:prstGeom>
          <a:noFill/>
        </p:spPr>
        <p:txBody>
          <a:bodyPr wrap="square">
            <a:spAutoFit/>
          </a:bodyPr>
          <a:lstStyle/>
          <a:p>
            <a:pPr>
              <a:buNone/>
            </a:pPr>
            <a:r>
              <a:rPr lang="en-US" sz="1600" b="1" i="1" dirty="0">
                <a:solidFill>
                  <a:srgbClr val="000000"/>
                </a:solidFill>
                <a:latin typeface="+mn-lt"/>
              </a:rPr>
              <a:t>Note:</a:t>
            </a:r>
            <a:r>
              <a:rPr lang="en-US" sz="1600" i="1" dirty="0">
                <a:solidFill>
                  <a:srgbClr val="000000"/>
                </a:solidFill>
                <a:latin typeface="+mn-lt"/>
              </a:rPr>
              <a:t> Hashing algorithms only protect against accidental changes and does not protect the data from changes deliberately made by a threat actor.</a:t>
            </a:r>
            <a:endParaRPr lang="en-US" sz="1600" i="1" dirty="0">
              <a:solidFill>
                <a:srgbClr val="000000"/>
              </a:solidFill>
              <a:latin typeface="+mn-lt"/>
            </a:endParaRPr>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THUMBNAIL_REFRESH" val="1"/>
</p:tagLst>
</file>

<file path=ppt/tags/tag52.xml><?xml version="1.0" encoding="utf-8"?>
<p:tagLst xmlns:p="http://schemas.openxmlformats.org/presentationml/2006/main">
  <p:tag name="ARTICULATE_SLIDE_THUMBNAIL_REFRESH" val="1"/>
</p:tagLst>
</file>

<file path=ppt/tags/tag53.xml><?xml version="1.0" encoding="utf-8"?>
<p:tagLst xmlns:p="http://schemas.openxmlformats.org/presentationml/2006/main">
  <p:tag name="ARTICULATE_SLIDE_THUMBNAIL_REFRESH" val="1"/>
</p:tagLst>
</file>

<file path=ppt/tags/tag54.xml><?xml version="1.0" encoding="utf-8"?>
<p:tagLst xmlns:p="http://schemas.openxmlformats.org/presentationml/2006/main">
  <p:tag name="ARTICULATE_SLIDE_THUMBNAIL_REFRESH" val="1"/>
</p:tagLst>
</file>

<file path=ppt/tags/tag55.xml><?xml version="1.0" encoding="utf-8"?>
<p:tagLst xmlns:p="http://schemas.openxmlformats.org/presentationml/2006/main">
  <p:tag name="ARTICULATE_SLIDE_THUMBNAIL_REFRESH" val="1"/>
</p:tagLst>
</file>

<file path=ppt/tags/tag56.xml><?xml version="1.0" encoding="utf-8"?>
<p:tagLst xmlns:p="http://schemas.openxmlformats.org/presentationml/2006/main">
  <p:tag name="ARTICULATE_SLIDE_THUMBNAIL_REFRESH" val="1"/>
</p:tagLst>
</file>

<file path=ppt/tags/tag57.xml><?xml version="1.0" encoding="utf-8"?>
<p:tagLst xmlns:p="http://schemas.openxmlformats.org/presentationml/2006/main">
  <p:tag name="ARTICULATE_SLIDE_COUNT" val="71"/>
  <p:tag name="ARTICULATE_PROJECT_OPEN" val="0"/>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30631</Words>
  <Application>WPS Presentation</Application>
  <PresentationFormat>On-screen Show (16:9)</PresentationFormat>
  <Paragraphs>623</Paragraphs>
  <Slides>59</Slides>
  <Notes>65</Notes>
  <HiddenSlides>8</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59</vt:i4>
      </vt:variant>
    </vt:vector>
  </HeadingPairs>
  <TitlesOfParts>
    <vt:vector size="76"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Times New Roman</vt:lpstr>
      <vt:lpstr>Microsoft YaHei</vt:lpstr>
      <vt:lpstr>Arial Unicode MS</vt:lpstr>
      <vt:lpstr>Default Theme</vt:lpstr>
      <vt:lpstr>Module 21: Cryptography</vt:lpstr>
      <vt:lpstr>Module 21: Cryptography</vt:lpstr>
      <vt:lpstr>Module Objectives</vt:lpstr>
      <vt:lpstr>21.1 Integrity and Authenticity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21.2 Confidentiality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21.3 Public Key Cryptography</vt:lpstr>
      <vt:lpstr>PowerPoint 演示文稿</vt:lpstr>
      <vt:lpstr>PowerPoint 演示文稿</vt:lpstr>
      <vt:lpstr>PowerPoint 演示文稿</vt:lpstr>
      <vt:lpstr>PowerPoint 演示文稿</vt:lpstr>
      <vt:lpstr>PowerPoint 演示文稿</vt:lpstr>
      <vt:lpstr>PowerPoint 演示文稿</vt:lpstr>
      <vt:lpstr>21.4 Authorities and the PKI Trust System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21.5 Applications and Impacts of Cryptography</vt:lpstr>
      <vt:lpstr>PowerPoint 演示文稿</vt:lpstr>
      <vt:lpstr>PowerPoint 演示文稿</vt:lpstr>
      <vt:lpstr>PowerPoint 演示文稿</vt:lpstr>
      <vt:lpstr>PowerPoint 演示文稿</vt:lpstr>
      <vt:lpstr>21.6 Public Key Cryptography Summary </vt:lpstr>
      <vt:lpstr>Public Key Cryptography Summary What Did I Learn in this Module?</vt:lpstr>
      <vt:lpstr>Public Key Cryptography Summary What Did I Learn in this Module? (Contd.)</vt:lpstr>
      <vt:lpstr>Module 21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1497</cp:revision>
  <dcterms:created xsi:type="dcterms:W3CDTF">2016-08-22T22:27:00Z</dcterms:created>
  <dcterms:modified xsi:type="dcterms:W3CDTF">2021-12-06T03:51:49Z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CC41FDB7B76D48A0A14BCA385160C619</vt:lpwstr>
  </property>
</Properties>
</file>