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513" r:id="rId3"/>
    <p:sldId id="925" r:id="rId5"/>
    <p:sldId id="759" r:id="rId6"/>
    <p:sldId id="628" r:id="rId7"/>
    <p:sldId id="1089" r:id="rId8"/>
    <p:sldId id="1090" r:id="rId9"/>
    <p:sldId id="1091" r:id="rId10"/>
    <p:sldId id="1092" r:id="rId11"/>
    <p:sldId id="1093" r:id="rId12"/>
    <p:sldId id="1094" r:id="rId13"/>
    <p:sldId id="1097" r:id="rId14"/>
    <p:sldId id="1106" r:id="rId15"/>
    <p:sldId id="1098" r:id="rId16"/>
    <p:sldId id="1099" r:id="rId17"/>
    <p:sldId id="1107" r:id="rId18"/>
    <p:sldId id="1104" r:id="rId19"/>
    <p:sldId id="1101" r:id="rId20"/>
    <p:sldId id="1102" r:id="rId21"/>
    <p:sldId id="1108" r:id="rId22"/>
    <p:sldId id="1103" r:id="rId23"/>
    <p:sldId id="1076" r:id="rId24"/>
    <p:sldId id="291" r:id="rId25"/>
  </p:sldIdLst>
  <p:sldSz cx="9144000" cy="5143500" type="screen16x9"/>
  <p:notesSz cx="6858000" cy="9144000"/>
  <p:custDataLst>
    <p:tags r:id="rId30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rbara Reif" initials="BR" lastIdx="3" clrIdx="0"/>
  <p:cmAuthor id="1" name="Jane Gibbons -X (jagibbon - DEL ORO CONSULTING INC at Cisco)" initials="JG-(-DOCIaC" lastIdx="28" clrIdx="1"/>
  <p:cmAuthor id="2" name="Bob Vachon" initials="BV" lastIdx="24" clrIdx="2"/>
  <p:cmAuthor id="3" name="Sue Livingston -X (suliving - UNICON INC at Cisco)" initials="SL-(-UIaC" lastIdx="4" clrIdx="3"/>
  <p:cmAuthor id="4" name="jagibbon" initials="jmg" lastIdx="3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CC"/>
    <a:srgbClr val="000099"/>
    <a:srgbClr val="CC99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07" autoAdjust="0"/>
    <p:restoredTop sz="85322" autoAdjust="0"/>
  </p:normalViewPr>
  <p:slideViewPr>
    <p:cSldViewPr snapToGrid="0" showGuides="1">
      <p:cViewPr>
        <p:scale>
          <a:sx n="98" d="100"/>
          <a:sy n="98" d="100"/>
        </p:scale>
        <p:origin x="-882" y="144"/>
      </p:cViewPr>
      <p:guideLst>
        <p:guide orient="horz" pos="1620"/>
        <p:guide pos="336"/>
      </p:guideLst>
    </p:cSldViewPr>
  </p:slideViewPr>
  <p:outlineViewPr>
    <p:cViewPr>
      <p:scale>
        <a:sx n="33" d="100"/>
        <a:sy n="33" d="100"/>
      </p:scale>
      <p:origin x="0" y="2812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1" d="100"/>
        <a:sy n="111" d="100"/>
      </p:scale>
      <p:origin x="0" y="-51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0" Type="http://schemas.openxmlformats.org/officeDocument/2006/relationships/tags" Target="tags/tag22.xml"/><Relationship Id="rId3" Type="http://schemas.openxmlformats.org/officeDocument/2006/relationships/slide" Target="slides/slide1.xml"/><Relationship Id="rId29" Type="http://schemas.openxmlformats.org/officeDocument/2006/relationships/commentAuthors" Target="commentAuthors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337D9-3022-3D41-8D8A-BDF2F3B0DD8E}" type="datetimeFigureOut">
              <a:rPr lang="en-US" smtClean="0"/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  <a:endParaRPr lang="en-US" b="0" dirty="0" smtClean="0"/>
          </a:p>
          <a:p>
            <a:pPr>
              <a:buFontTx/>
              <a:buNone/>
            </a:pPr>
            <a:r>
              <a:rPr lang="en-US" b="0" dirty="0" err="1" smtClean="0"/>
              <a:t>CyberOps</a:t>
            </a:r>
            <a:r>
              <a:rPr lang="en-US" b="0" dirty="0" smtClean="0"/>
              <a:t> Associates v1.0</a:t>
            </a:r>
            <a:endParaRPr lang="en-US" b="0" dirty="0" smtClean="0"/>
          </a:p>
          <a:p>
            <a:pPr>
              <a:buFontTx/>
              <a:buNone/>
            </a:pPr>
            <a:r>
              <a:rPr lang="en-US" sz="1200" b="0" dirty="0" smtClean="0"/>
              <a:t>Module 20: </a:t>
            </a:r>
            <a:r>
              <a:rPr lang="en-IN" sz="1200" b="0" dirty="0" smtClean="0">
                <a:solidFill>
                  <a:srgbClr val="FF0000"/>
                </a:solidFill>
              </a:rPr>
              <a:t>Threat</a:t>
            </a:r>
            <a:r>
              <a:rPr lang="en-IN" sz="1200" b="0" baseline="0" dirty="0" smtClean="0">
                <a:solidFill>
                  <a:srgbClr val="FF0000"/>
                </a:solidFill>
              </a:rPr>
              <a:t> Intelligence</a:t>
            </a:r>
            <a:endParaRPr lang="en-GB" b="0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IN" sz="1200" b="0" dirty="0" smtClean="0"/>
              <a:t>20 </a:t>
            </a:r>
            <a:r>
              <a:rPr lang="en-GB" dirty="0" smtClean="0"/>
              <a:t>– </a:t>
            </a:r>
            <a:r>
              <a:rPr lang="en-IN" dirty="0" smtClean="0"/>
              <a:t>Threat Intelligence</a:t>
            </a:r>
            <a:endParaRPr lang="en-IN" dirty="0" smtClean="0"/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20.2 </a:t>
            </a:r>
            <a:r>
              <a:rPr lang="en-GB" dirty="0" smtClean="0"/>
              <a:t>–</a:t>
            </a:r>
            <a:r>
              <a:rPr lang="en-US" sz="1200" b="0" dirty="0" smtClean="0">
                <a:solidFill>
                  <a:srgbClr val="FF0000"/>
                </a:solidFill>
              </a:rPr>
              <a:t> Threat Intelligence Services</a:t>
            </a: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20.2.1 </a:t>
            </a:r>
            <a:r>
              <a:rPr lang="en-GB" dirty="0" smtClean="0"/>
              <a:t>– Cisco </a:t>
            </a:r>
            <a:r>
              <a:rPr lang="en-GB" dirty="0" err="1" smtClean="0"/>
              <a:t>Talos</a:t>
            </a: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GB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IN" sz="1200" b="0" dirty="0" smtClean="0"/>
              <a:t>20 </a:t>
            </a:r>
            <a:r>
              <a:rPr lang="en-GB" dirty="0" smtClean="0"/>
              <a:t>– </a:t>
            </a:r>
            <a:r>
              <a:rPr lang="en-IN" dirty="0" smtClean="0"/>
              <a:t>Threat Intelligence</a:t>
            </a:r>
            <a:endParaRPr lang="en-IN" dirty="0" smtClean="0"/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20.2 </a:t>
            </a:r>
            <a:r>
              <a:rPr lang="en-GB" dirty="0" smtClean="0"/>
              <a:t>–</a:t>
            </a:r>
            <a:r>
              <a:rPr lang="en-US" sz="1200" b="0" dirty="0" smtClean="0">
                <a:solidFill>
                  <a:srgbClr val="FF0000"/>
                </a:solidFill>
              </a:rPr>
              <a:t> Threat Intelligence Services</a:t>
            </a:r>
            <a:endParaRPr lang="en-US" sz="1200" b="0" dirty="0" smtClean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 smtClean="0">
                <a:solidFill>
                  <a:srgbClr val="FF0000"/>
                </a:solidFill>
              </a:rPr>
              <a:t>20.2.2 </a:t>
            </a:r>
            <a:r>
              <a:rPr lang="en-GB" dirty="0" smtClean="0"/>
              <a:t>– </a:t>
            </a:r>
            <a:r>
              <a:rPr lang="en-IN" dirty="0" err="1" smtClean="0"/>
              <a:t>FireEye</a:t>
            </a: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GB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IN" sz="1200" b="0" dirty="0" smtClean="0"/>
              <a:t>20 </a:t>
            </a:r>
            <a:r>
              <a:rPr lang="en-GB" dirty="0" smtClean="0"/>
              <a:t>– </a:t>
            </a:r>
            <a:r>
              <a:rPr lang="en-IN" dirty="0" smtClean="0"/>
              <a:t>Threat Intelligence</a:t>
            </a:r>
            <a:endParaRPr lang="en-IN" dirty="0" smtClean="0"/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20.2 </a:t>
            </a:r>
            <a:r>
              <a:rPr lang="en-GB" dirty="0" smtClean="0"/>
              <a:t>–</a:t>
            </a:r>
            <a:r>
              <a:rPr lang="en-US" sz="1200" b="0" dirty="0" smtClean="0">
                <a:solidFill>
                  <a:srgbClr val="FF0000"/>
                </a:solidFill>
              </a:rPr>
              <a:t> Threat Intelligence Services</a:t>
            </a:r>
            <a:endParaRPr lang="en-US" sz="1200" b="0" dirty="0" smtClean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 smtClean="0">
                <a:solidFill>
                  <a:srgbClr val="FF0000"/>
                </a:solidFill>
              </a:rPr>
              <a:t>20.2.2 </a:t>
            </a:r>
            <a:r>
              <a:rPr lang="en-GB" dirty="0" smtClean="0"/>
              <a:t>– </a:t>
            </a:r>
            <a:r>
              <a:rPr lang="en-IN" dirty="0" err="1" smtClean="0"/>
              <a:t>FireEye</a:t>
            </a: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GB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IN" sz="1200" b="0" dirty="0" smtClean="0"/>
              <a:t>20 </a:t>
            </a:r>
            <a:r>
              <a:rPr lang="en-GB" dirty="0" smtClean="0"/>
              <a:t>– </a:t>
            </a:r>
            <a:r>
              <a:rPr lang="en-IN" dirty="0" smtClean="0"/>
              <a:t>Threat Intelligence</a:t>
            </a:r>
            <a:endParaRPr lang="en-IN" dirty="0" smtClean="0"/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20.2 </a:t>
            </a:r>
            <a:r>
              <a:rPr lang="en-GB" dirty="0" smtClean="0"/>
              <a:t>–</a:t>
            </a:r>
            <a:r>
              <a:rPr lang="en-US" sz="1200" b="0" dirty="0" smtClean="0">
                <a:solidFill>
                  <a:srgbClr val="FF0000"/>
                </a:solidFill>
              </a:rPr>
              <a:t> Threat Intelligence Services</a:t>
            </a:r>
            <a:endParaRPr lang="en-US" sz="1200" b="0" dirty="0" smtClean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 smtClean="0">
                <a:solidFill>
                  <a:srgbClr val="FF0000"/>
                </a:solidFill>
              </a:rPr>
              <a:t>20.2.3 </a:t>
            </a:r>
            <a:r>
              <a:rPr lang="en-GB" dirty="0" smtClean="0"/>
              <a:t>– </a:t>
            </a:r>
            <a:r>
              <a:rPr lang="en-IN" dirty="0" smtClean="0"/>
              <a:t>Automated Indicator Sharing</a:t>
            </a:r>
            <a:endParaRPr lang="en-IN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IN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GB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IN" sz="1200" b="0" dirty="0" smtClean="0"/>
              <a:t>20 </a:t>
            </a:r>
            <a:r>
              <a:rPr lang="en-GB" dirty="0" smtClean="0"/>
              <a:t>– </a:t>
            </a:r>
            <a:r>
              <a:rPr lang="en-IN" dirty="0" smtClean="0"/>
              <a:t>Threat Intelligence</a:t>
            </a:r>
            <a:endParaRPr lang="en-IN" dirty="0" smtClean="0"/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20.2 </a:t>
            </a:r>
            <a:r>
              <a:rPr lang="en-GB" dirty="0" smtClean="0"/>
              <a:t>–</a:t>
            </a:r>
            <a:r>
              <a:rPr lang="en-US" sz="1200" b="0" dirty="0" smtClean="0">
                <a:solidFill>
                  <a:srgbClr val="FF0000"/>
                </a:solidFill>
              </a:rPr>
              <a:t> Threat Intelligence Services</a:t>
            </a:r>
            <a:endParaRPr lang="en-IN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 smtClean="0">
                <a:solidFill>
                  <a:srgbClr val="FF0000"/>
                </a:solidFill>
              </a:rPr>
              <a:t>20.2.4 </a:t>
            </a:r>
            <a:r>
              <a:rPr lang="en-GB" dirty="0" smtClean="0"/>
              <a:t>–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Vulnerabilities and Exposures (CVE) Database</a:t>
            </a:r>
            <a:endParaRPr lang="en-IN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IN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GB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IN" sz="1200" b="0" dirty="0" smtClean="0"/>
              <a:t>20 </a:t>
            </a:r>
            <a:r>
              <a:rPr lang="en-GB" dirty="0" smtClean="0"/>
              <a:t>– </a:t>
            </a:r>
            <a:r>
              <a:rPr lang="en-IN" dirty="0" smtClean="0"/>
              <a:t>Threat Intelligence</a:t>
            </a:r>
            <a:endParaRPr lang="en-IN" dirty="0" smtClean="0"/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20.2 </a:t>
            </a:r>
            <a:r>
              <a:rPr lang="en-GB" dirty="0" smtClean="0"/>
              <a:t>–</a:t>
            </a:r>
            <a:r>
              <a:rPr lang="en-US" sz="1200" b="0" dirty="0" smtClean="0">
                <a:solidFill>
                  <a:srgbClr val="FF0000"/>
                </a:solidFill>
              </a:rPr>
              <a:t> Threat Intelligence Services</a:t>
            </a:r>
            <a:endParaRPr lang="en-US" sz="1200" b="0" dirty="0" smtClean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 smtClean="0">
                <a:solidFill>
                  <a:srgbClr val="FF0000"/>
                </a:solidFill>
              </a:rPr>
              <a:t>20.2.5 </a:t>
            </a:r>
            <a:r>
              <a:rPr lang="en-GB" dirty="0" smtClean="0"/>
              <a:t>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Threat Intelligence Communication Standards</a:t>
            </a:r>
            <a:endParaRPr lang="en-IN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IN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GB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IN" sz="1200" b="0" dirty="0" smtClean="0"/>
              <a:t>20 </a:t>
            </a:r>
            <a:r>
              <a:rPr lang="en-GB" dirty="0" smtClean="0"/>
              <a:t>– </a:t>
            </a:r>
            <a:r>
              <a:rPr lang="en-IN" dirty="0" smtClean="0"/>
              <a:t>Threat Intelligence</a:t>
            </a:r>
            <a:endParaRPr lang="en-IN" dirty="0" smtClean="0"/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20.2 </a:t>
            </a:r>
            <a:r>
              <a:rPr lang="en-GB" dirty="0" smtClean="0"/>
              <a:t>–</a:t>
            </a:r>
            <a:r>
              <a:rPr lang="en-US" sz="1200" b="0" dirty="0" smtClean="0">
                <a:solidFill>
                  <a:srgbClr val="FF0000"/>
                </a:solidFill>
              </a:rPr>
              <a:t> Threat Intelligence Services</a:t>
            </a:r>
            <a:endParaRPr lang="en-US" sz="1200" b="0" dirty="0" smtClean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 smtClean="0">
                <a:solidFill>
                  <a:srgbClr val="FF0000"/>
                </a:solidFill>
              </a:rPr>
              <a:t>20.2.5 </a:t>
            </a:r>
            <a:r>
              <a:rPr lang="en-GB" dirty="0" smtClean="0"/>
              <a:t>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Threat Intelligence Communication Standards</a:t>
            </a:r>
            <a:endParaRPr lang="en-IN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IN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GB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IN" sz="1200" b="0" dirty="0" smtClean="0"/>
              <a:t>20 </a:t>
            </a:r>
            <a:r>
              <a:rPr lang="en-GB" dirty="0" smtClean="0"/>
              <a:t>– </a:t>
            </a:r>
            <a:r>
              <a:rPr lang="en-IN" dirty="0" smtClean="0"/>
              <a:t>Threat Intelligence</a:t>
            </a:r>
            <a:endParaRPr lang="en-IN" dirty="0" smtClean="0"/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20.2 </a:t>
            </a:r>
            <a:r>
              <a:rPr lang="en-GB" dirty="0" smtClean="0"/>
              <a:t>–</a:t>
            </a:r>
            <a:r>
              <a:rPr lang="en-US" sz="1200" b="0" dirty="0" smtClean="0">
                <a:solidFill>
                  <a:srgbClr val="FF0000"/>
                </a:solidFill>
              </a:rPr>
              <a:t> Threat Intelligence Services</a:t>
            </a:r>
            <a:endParaRPr lang="en-US" sz="1200" b="0" dirty="0" smtClean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 smtClean="0">
                <a:solidFill>
                  <a:srgbClr val="FF0000"/>
                </a:solidFill>
              </a:rPr>
              <a:t>20.2.6 </a:t>
            </a:r>
            <a:r>
              <a:rPr lang="en-GB" dirty="0" smtClean="0"/>
              <a:t>– Threat Intelligence Platforms</a:t>
            </a:r>
            <a:endParaRPr lang="en-GB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 smtClean="0">
                <a:solidFill>
                  <a:srgbClr val="FF0000"/>
                </a:solidFill>
              </a:rPr>
              <a:t>20.2.7 Check Your Understanding </a:t>
            </a:r>
            <a:r>
              <a:rPr lang="en-GB" dirty="0" smtClean="0"/>
              <a:t>–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 the Threat Intelligence Information Source</a:t>
            </a:r>
            <a:endParaRPr lang="en-IN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IN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GB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Source:</a:t>
            </a:r>
            <a:endParaRPr lang="en-US" sz="1200" b="0" dirty="0"/>
          </a:p>
          <a:p>
            <a:pPr>
              <a:buFontTx/>
              <a:buNone/>
            </a:pPr>
            <a:r>
              <a:rPr lang="en-IN" sz="1200" b="0" dirty="0" smtClean="0"/>
              <a:t>20 </a:t>
            </a:r>
            <a:r>
              <a:rPr lang="en-GB" dirty="0" smtClean="0"/>
              <a:t>– </a:t>
            </a:r>
            <a:r>
              <a:rPr lang="en-IN" dirty="0" smtClean="0"/>
              <a:t>Threat Intelligence</a:t>
            </a:r>
            <a:endParaRPr lang="en-IN" dirty="0" smtClean="0"/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20.3 </a:t>
            </a:r>
            <a:r>
              <a:rPr lang="en-GB" dirty="0" smtClean="0"/>
              <a:t>–</a:t>
            </a:r>
            <a:r>
              <a:rPr lang="en-US" sz="1200" b="0" dirty="0" smtClean="0">
                <a:solidFill>
                  <a:srgbClr val="FF0000"/>
                </a:solidFill>
              </a:rPr>
              <a:t> Threat Intelligence Summary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dirty="0"/>
          </a:p>
          <a:p>
            <a:r>
              <a:rPr lang="en-US" sz="1050" b="1" u="sng" dirty="0" smtClean="0"/>
              <a:t>In-Session Activities / Explanations:</a:t>
            </a:r>
            <a:endParaRPr lang="en-US" sz="1050" dirty="0" smtClean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 smtClean="0"/>
              <a:t>Time</a:t>
            </a:r>
            <a:r>
              <a:rPr lang="en-US" b="1" dirty="0" smtClean="0"/>
              <a:t>: </a:t>
            </a:r>
            <a:r>
              <a:rPr lang="en-US" b="0" dirty="0" smtClean="0"/>
              <a:t>5 min</a:t>
            </a:r>
            <a:endParaRPr lang="en-US" b="0" dirty="0" smtClean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 smtClean="0"/>
              <a:t>Instructor Notes: </a:t>
            </a:r>
            <a:endParaRPr lang="en-US" sz="1050" dirty="0" smtClean="0"/>
          </a:p>
          <a:p>
            <a:pPr marL="636905" lvl="1" indent="-171450">
              <a:lnSpc>
                <a:spcPct val="80000"/>
              </a:lnSpc>
              <a:spcBef>
                <a:spcPct val="0"/>
              </a:spcBef>
              <a:buFont typeface="Arial" panose="020B0604020202020204" pitchFamily="34" charset="0"/>
              <a:buChar char="•"/>
              <a:tabLst>
                <a:tab pos="431800" algn="l"/>
                <a:tab pos="877570" algn="l"/>
                <a:tab pos="1327150" algn="l"/>
                <a:tab pos="1776095" algn="l"/>
                <a:tab pos="2225675" algn="l"/>
                <a:tab pos="2674620" algn="l"/>
                <a:tab pos="3124200" algn="l"/>
                <a:tab pos="3575050" algn="l"/>
                <a:tab pos="4023995" algn="l"/>
                <a:tab pos="4473575" algn="l"/>
                <a:tab pos="4922520" algn="l"/>
                <a:tab pos="5372100" algn="l"/>
                <a:tab pos="5821045" algn="l"/>
                <a:tab pos="6270625" algn="l"/>
                <a:tab pos="6719570" algn="l"/>
                <a:tab pos="7169150" algn="l"/>
                <a:tab pos="7618095" algn="l"/>
                <a:tab pos="8065770" algn="l"/>
                <a:tab pos="8515350" algn="l"/>
                <a:tab pos="8964295" algn="l"/>
                <a:tab pos="9413875" algn="l"/>
              </a:tabLst>
            </a:pPr>
            <a:r>
              <a:rPr lang="en-IN" altLang="en-US" sz="1000" dirty="0" smtClean="0">
                <a:latin typeface="Arial" panose="020B0604020202020204"/>
                <a:ea typeface="MS PGothic" panose="020B0600070205080204" pitchFamily="34" charset="-128"/>
                <a:cs typeface="Arial" panose="020B0604020202020204"/>
              </a:rPr>
              <a:t>Summarise the main points of the module and take the learners through the new terms that they have learned in this module.</a:t>
            </a:r>
            <a:endParaRPr lang="en-IN" altLang="en-US" sz="1000" dirty="0" smtClean="0">
              <a:latin typeface="Arial" panose="020B0604020202020204"/>
              <a:ea typeface="MS PGothic" panose="020B0600070205080204" pitchFamily="34" charset="-128"/>
              <a:cs typeface="Arial" panose="020B0604020202020204"/>
            </a:endParaRPr>
          </a:p>
          <a:p>
            <a:pPr marL="636905" lvl="1" indent="-171450">
              <a:lnSpc>
                <a:spcPct val="80000"/>
              </a:lnSpc>
              <a:spcBef>
                <a:spcPct val="0"/>
              </a:spcBef>
              <a:buFont typeface="Arial" panose="020B0604020202020204" pitchFamily="34" charset="0"/>
              <a:buChar char="•"/>
              <a:tabLst>
                <a:tab pos="431800" algn="l"/>
                <a:tab pos="877570" algn="l"/>
                <a:tab pos="1327150" algn="l"/>
                <a:tab pos="1776095" algn="l"/>
                <a:tab pos="2225675" algn="l"/>
                <a:tab pos="2674620" algn="l"/>
                <a:tab pos="3124200" algn="l"/>
                <a:tab pos="3575050" algn="l"/>
                <a:tab pos="4023995" algn="l"/>
                <a:tab pos="4473575" algn="l"/>
                <a:tab pos="4922520" algn="l"/>
                <a:tab pos="5372100" algn="l"/>
                <a:tab pos="5821045" algn="l"/>
                <a:tab pos="6270625" algn="l"/>
                <a:tab pos="6719570" algn="l"/>
                <a:tab pos="7169150" algn="l"/>
                <a:tab pos="7618095" algn="l"/>
                <a:tab pos="8065770" algn="l"/>
                <a:tab pos="8515350" algn="l"/>
                <a:tab pos="8964295" algn="l"/>
                <a:tab pos="9413875" algn="l"/>
              </a:tabLst>
            </a:pPr>
            <a:r>
              <a:rPr lang="en-IN" altLang="en-US" sz="1000" dirty="0" smtClean="0">
                <a:latin typeface="Arial" panose="020B0604020202020204"/>
                <a:ea typeface="MS PGothic" panose="020B0600070205080204" pitchFamily="34" charset="-128"/>
                <a:cs typeface="Arial" panose="020B0604020202020204"/>
              </a:rPr>
              <a:t>Ask them to complete the module quiz</a:t>
            </a:r>
            <a:r>
              <a:rPr lang="en-IN" altLang="en-US" sz="1000" baseline="0" dirty="0" smtClean="0">
                <a:latin typeface="Arial" panose="020B0604020202020204"/>
                <a:ea typeface="MS PGothic" panose="020B0600070205080204" pitchFamily="34" charset="-128"/>
                <a:cs typeface="Arial" panose="020B0604020202020204"/>
              </a:rPr>
              <a:t> present in section 20.3.2.</a:t>
            </a:r>
            <a:endParaRPr lang="en-IN" altLang="en-US" sz="1000" dirty="0" smtClean="0">
              <a:latin typeface="Arial" panose="020B0604020202020204" pitchFamily="34" charset="0"/>
              <a:ea typeface="MS PGothic" panose="020B0600070205080204" pitchFamily="34" charset="-128"/>
              <a:cs typeface="Arial" panose="020B0604020202020204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 smtClean="0"/>
              <a:t>Key Points: </a:t>
            </a:r>
            <a:r>
              <a:rPr lang="en-US" sz="1050" b="0" dirty="0" smtClean="0"/>
              <a:t>NA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IN" sz="1200" b="0" dirty="0" smtClean="0"/>
              <a:t>20 </a:t>
            </a:r>
            <a:r>
              <a:rPr lang="en-GB" dirty="0" smtClean="0"/>
              <a:t>– </a:t>
            </a:r>
            <a:r>
              <a:rPr lang="en-IN" dirty="0" smtClean="0"/>
              <a:t>Threat Intelligence</a:t>
            </a:r>
            <a:endParaRPr lang="en-IN" dirty="0" smtClean="0"/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20.3 </a:t>
            </a:r>
            <a:r>
              <a:rPr lang="en-GB" dirty="0" smtClean="0"/>
              <a:t>–</a:t>
            </a:r>
            <a:r>
              <a:rPr lang="en-US" sz="1200" b="0" dirty="0" smtClean="0">
                <a:solidFill>
                  <a:srgbClr val="FF0000"/>
                </a:solidFill>
              </a:rPr>
              <a:t> Threat Intelligence Summary</a:t>
            </a:r>
            <a:endParaRPr lang="en-US" sz="1200" b="0" dirty="0" smtClean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 smtClean="0">
                <a:solidFill>
                  <a:srgbClr val="FF0000"/>
                </a:solidFill>
              </a:rPr>
              <a:t>20.3.1 </a:t>
            </a:r>
            <a:r>
              <a:rPr lang="en-GB" dirty="0" smtClean="0"/>
              <a:t>– </a:t>
            </a:r>
            <a:r>
              <a:rPr lang="en-US" dirty="0" smtClean="0"/>
              <a:t>What Did I Learn in this Module?</a:t>
            </a:r>
            <a:endParaRPr lang="en-IN" dirty="0" smtClean="0"/>
          </a:p>
          <a:p>
            <a:pPr>
              <a:buFontTx/>
              <a:buNone/>
            </a:pP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sz="1200" b="0" dirty="0" smtClean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IN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605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03605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03605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03605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03605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0360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0360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0360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0360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0" dirty="0" err="1" smtClean="0"/>
              <a:t>CyberOps</a:t>
            </a:r>
            <a:r>
              <a:rPr lang="en-US" b="0" dirty="0" smtClean="0"/>
              <a:t> Associates v1.0</a:t>
            </a:r>
            <a:endParaRPr lang="en-US" b="0" dirty="0"/>
          </a:p>
          <a:p>
            <a:pPr>
              <a:buFontTx/>
              <a:buNone/>
            </a:pPr>
            <a:r>
              <a:rPr lang="en-IN" sz="1200" b="0" dirty="0" smtClean="0"/>
              <a:t>20 </a:t>
            </a:r>
            <a:r>
              <a:rPr lang="en-GB" dirty="0" smtClean="0"/>
              <a:t>– </a:t>
            </a:r>
            <a:r>
              <a:rPr lang="en-IN" dirty="0" smtClean="0"/>
              <a:t>Threat Intelligence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20.0 </a:t>
            </a:r>
            <a:r>
              <a:rPr lang="en-GB" dirty="0" smtClean="0"/>
              <a:t>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sz="1200" b="0" dirty="0" smtClean="0">
                <a:solidFill>
                  <a:srgbClr val="FF0000"/>
                </a:solidFill>
              </a:rPr>
              <a:t>Introduction</a:t>
            </a:r>
            <a:endParaRPr lang="en-IN" sz="1200" b="0" dirty="0" smtClean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 smtClean="0"/>
              <a:t>20.0.2–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Will I Learn in this Module?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IN" sz="1200" b="0" dirty="0" smtClean="0"/>
              <a:t>20 </a:t>
            </a:r>
            <a:r>
              <a:rPr lang="en-GB" dirty="0" smtClean="0"/>
              <a:t>– </a:t>
            </a:r>
            <a:r>
              <a:rPr lang="en-IN" dirty="0" smtClean="0"/>
              <a:t>Threat Intelligence</a:t>
            </a:r>
            <a:endParaRPr lang="en-IN" dirty="0" smtClean="0"/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20.3 </a:t>
            </a:r>
            <a:r>
              <a:rPr lang="en-GB" dirty="0" smtClean="0"/>
              <a:t>–</a:t>
            </a:r>
            <a:r>
              <a:rPr lang="en-US" sz="1200" b="0" dirty="0" smtClean="0">
                <a:solidFill>
                  <a:srgbClr val="FF0000"/>
                </a:solidFill>
              </a:rPr>
              <a:t> Threat Intelligence Summary</a:t>
            </a:r>
            <a:endParaRPr lang="en-US" sz="1200" b="0" dirty="0" smtClean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 smtClean="0">
                <a:solidFill>
                  <a:srgbClr val="FF0000"/>
                </a:solidFill>
              </a:rPr>
              <a:t>20.3.1 </a:t>
            </a:r>
            <a:r>
              <a:rPr lang="en-GB" dirty="0" smtClean="0"/>
              <a:t>– </a:t>
            </a:r>
            <a:r>
              <a:rPr lang="en-US" dirty="0" smtClean="0"/>
              <a:t>What Did I Learn in this Module</a:t>
            </a:r>
            <a:r>
              <a:rPr lang="en-US" dirty="0" smtClean="0"/>
              <a:t>?</a:t>
            </a:r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20.3.2 </a:t>
            </a:r>
            <a:r>
              <a:rPr lang="en-GB" dirty="0" smtClean="0"/>
              <a:t>–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Threat Intelligence Quiz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IN" dirty="0" smtClean="0"/>
          </a:p>
          <a:p>
            <a:pPr>
              <a:buFontTx/>
              <a:buNone/>
            </a:pP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sz="1200" b="0" dirty="0" smtClean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IN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GB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60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742950" indent="-285750" defTabSz="90360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0360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0360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0360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ctr" defTabSz="903605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ctr" defTabSz="903605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ctr" defTabSz="903605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ctr" defTabSz="903605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6C92755B-29FD-8743-9094-C0E3A734D22E}" type="slidenum">
              <a:rPr lang="en-US" sz="800">
                <a:solidFill>
                  <a:prstClr val="black"/>
                </a:solidFill>
              </a:rPr>
            </a:fld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20 </a:t>
            </a:r>
            <a:r>
              <a:rPr lang="en-GB" dirty="0" smtClean="0"/>
              <a:t>– </a:t>
            </a:r>
            <a:r>
              <a:rPr lang="en-IN" dirty="0" smtClean="0"/>
              <a:t>Threat Intelligence</a:t>
            </a: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dirty="0" smtClean="0">
                <a:latin typeface="Arial" panose="020B0604020202020204" pitchFamily="34" charset="0"/>
              </a:rPr>
              <a:t>New </a:t>
            </a:r>
            <a:r>
              <a:rPr lang="en-US" dirty="0">
                <a:latin typeface="Arial" panose="020B0604020202020204" pitchFamily="34" charset="0"/>
              </a:rPr>
              <a:t>Terms and </a:t>
            </a:r>
            <a:r>
              <a:rPr lang="en-US" dirty="0" smtClean="0">
                <a:latin typeface="Arial" panose="020B0604020202020204" pitchFamily="34" charset="0"/>
              </a:rPr>
              <a:t>Commands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Source:</a:t>
            </a:r>
            <a:endParaRPr lang="en-US" sz="1200" b="0" dirty="0"/>
          </a:p>
          <a:p>
            <a:pPr>
              <a:buFontTx/>
              <a:buNone/>
            </a:pPr>
            <a:r>
              <a:rPr lang="en-IN" sz="1200" b="0" dirty="0" smtClean="0"/>
              <a:t>20 </a:t>
            </a:r>
            <a:r>
              <a:rPr lang="en-GB" dirty="0" smtClean="0"/>
              <a:t>– </a:t>
            </a:r>
            <a:r>
              <a:rPr lang="en-IN" dirty="0" smtClean="0"/>
              <a:t>Threat Intelligence</a:t>
            </a:r>
            <a:endParaRPr lang="en-IN" dirty="0" smtClean="0"/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20.1 </a:t>
            </a:r>
            <a:r>
              <a:rPr lang="en-GB" dirty="0" smtClean="0"/>
              <a:t>–</a:t>
            </a:r>
            <a:r>
              <a:rPr lang="en-US" sz="1200" b="0" dirty="0" smtClean="0">
                <a:solidFill>
                  <a:srgbClr val="FF0000"/>
                </a:solidFill>
              </a:rPr>
              <a:t> Information Sources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dirty="0"/>
          </a:p>
          <a:p>
            <a:r>
              <a:rPr lang="en-US" sz="1050" b="1" u="sng" dirty="0"/>
              <a:t>In-Session Activities / Explanations:</a:t>
            </a:r>
            <a:endParaRPr lang="en-US" sz="105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Time</a:t>
            </a:r>
            <a:r>
              <a:rPr lang="en-US" b="1" dirty="0"/>
              <a:t>: </a:t>
            </a:r>
            <a:r>
              <a:rPr lang="en-US" sz="1000" b="0" dirty="0" smtClean="0"/>
              <a:t>7 min</a:t>
            </a:r>
            <a:endParaRPr lang="en-US" sz="1000" b="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Instructor Notes: </a:t>
            </a:r>
            <a:endParaRPr lang="en-US" sz="1050" dirty="0"/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000" baseline="0" dirty="0" smtClean="0"/>
              <a:t>Discuss Network Intelligence Communities</a:t>
            </a:r>
            <a:endParaRPr lang="en-US" sz="1000" baseline="0" dirty="0" smtClean="0"/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000" baseline="0" dirty="0" smtClean="0"/>
              <a:t>Display Cisco Cybersecurity Reports</a:t>
            </a:r>
            <a:endParaRPr lang="en-US" sz="1000" baseline="0" dirty="0" smtClean="0"/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000" baseline="0" dirty="0" smtClean="0"/>
              <a:t>Explain to the students how they can podcasts in Cisco </a:t>
            </a:r>
            <a:r>
              <a:rPr lang="en-US" sz="1000" baseline="0" dirty="0" err="1" smtClean="0"/>
              <a:t>Talos</a:t>
            </a:r>
            <a:r>
              <a:rPr lang="en-US" sz="1000" baseline="0" dirty="0" smtClean="0"/>
              <a:t> to view information regarding cybersecurity and mitigation techniques.</a:t>
            </a:r>
            <a:endParaRPr lang="en-US" sz="1000" baseline="0" dirty="0" smtClean="0"/>
          </a:p>
          <a:p>
            <a:pPr marL="0" lvl="0" indent="-287020">
              <a:buFont typeface="Arial" panose="020B0604020202020204" pitchFamily="34" charset="0"/>
              <a:buChar char="•"/>
            </a:pPr>
            <a:r>
              <a:rPr lang="en-US" sz="1050" b="1" dirty="0" smtClean="0"/>
              <a:t>Key Points:</a:t>
            </a:r>
            <a:r>
              <a:rPr lang="en-US" sz="1100" b="1" dirty="0" smtClean="0"/>
              <a:t>  </a:t>
            </a:r>
            <a:r>
              <a:rPr lang="en-US" sz="1100" b="0" dirty="0" smtClean="0"/>
              <a:t>Network Security Organizations, Cybersecurity Reports, Blogs and Podcasts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IN" sz="1200" b="0" dirty="0" smtClean="0"/>
              <a:t>20 </a:t>
            </a:r>
            <a:r>
              <a:rPr lang="en-GB" dirty="0" smtClean="0"/>
              <a:t>– </a:t>
            </a:r>
            <a:r>
              <a:rPr lang="en-IN" dirty="0" smtClean="0"/>
              <a:t>Threat Intelligence</a:t>
            </a:r>
            <a:endParaRPr lang="en-IN" dirty="0" smtClean="0"/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20.1 </a:t>
            </a:r>
            <a:r>
              <a:rPr lang="en-GB" dirty="0" smtClean="0"/>
              <a:t>–</a:t>
            </a:r>
            <a:r>
              <a:rPr lang="en-US" sz="1200" b="0" dirty="0" smtClean="0">
                <a:solidFill>
                  <a:srgbClr val="FF0000"/>
                </a:solidFill>
              </a:rPr>
              <a:t> Information Sources</a:t>
            </a: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</a:t>
            </a:r>
            <a:r>
              <a:rPr lang="en-GB" dirty="0" smtClean="0"/>
              <a:t>.1.1 – Network Intelligence Communities</a:t>
            </a:r>
            <a:endParaRPr lang="en-GB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IN" sz="1200" b="0" dirty="0" smtClean="0"/>
              <a:t>20 </a:t>
            </a:r>
            <a:r>
              <a:rPr lang="en-GB" dirty="0" smtClean="0"/>
              <a:t>– </a:t>
            </a:r>
            <a:r>
              <a:rPr lang="en-IN" dirty="0" smtClean="0"/>
              <a:t>Threat Intelligence</a:t>
            </a:r>
            <a:endParaRPr lang="en-IN" dirty="0" smtClean="0"/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20.1 </a:t>
            </a:r>
            <a:r>
              <a:rPr lang="en-GB" dirty="0" smtClean="0"/>
              <a:t>–</a:t>
            </a:r>
            <a:r>
              <a:rPr lang="en-US" sz="1200" b="0" dirty="0" smtClean="0">
                <a:solidFill>
                  <a:srgbClr val="FF0000"/>
                </a:solidFill>
              </a:rPr>
              <a:t> Information Sources</a:t>
            </a: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</a:t>
            </a:r>
            <a:r>
              <a:rPr lang="en-GB" dirty="0" smtClean="0"/>
              <a:t>.1.1 – Network Intelligence Communities</a:t>
            </a:r>
            <a:endParaRPr lang="en-GB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IN" sz="1200" b="0" dirty="0" smtClean="0"/>
              <a:t>20 </a:t>
            </a:r>
            <a:r>
              <a:rPr lang="en-GB" dirty="0" smtClean="0"/>
              <a:t>– </a:t>
            </a:r>
            <a:r>
              <a:rPr lang="en-IN" dirty="0" smtClean="0"/>
              <a:t>Threat Intelligence</a:t>
            </a:r>
            <a:endParaRPr lang="en-IN" dirty="0" smtClean="0"/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20.1 </a:t>
            </a:r>
            <a:r>
              <a:rPr lang="en-GB" dirty="0" smtClean="0"/>
              <a:t>–</a:t>
            </a:r>
            <a:r>
              <a:rPr lang="en-US" sz="1200" b="0" dirty="0" smtClean="0">
                <a:solidFill>
                  <a:srgbClr val="FF0000"/>
                </a:solidFill>
              </a:rPr>
              <a:t> Information Sources</a:t>
            </a: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</a:t>
            </a:r>
            <a:r>
              <a:rPr lang="en-GB" dirty="0" smtClean="0"/>
              <a:t>.1.1 – Network Intelligence Communities</a:t>
            </a:r>
            <a:endParaRPr lang="en-GB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IN" sz="1200" b="0" dirty="0" smtClean="0"/>
              <a:t>20 </a:t>
            </a:r>
            <a:r>
              <a:rPr lang="en-GB" dirty="0" smtClean="0"/>
              <a:t>– </a:t>
            </a:r>
            <a:r>
              <a:rPr lang="en-IN" dirty="0" smtClean="0"/>
              <a:t>Threat Intelligence</a:t>
            </a:r>
            <a:endParaRPr lang="en-IN" dirty="0" smtClean="0"/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20.1 </a:t>
            </a:r>
            <a:r>
              <a:rPr lang="en-GB" dirty="0" smtClean="0"/>
              <a:t>–</a:t>
            </a:r>
            <a:r>
              <a:rPr lang="en-US" sz="1200" b="0" dirty="0" smtClean="0">
                <a:solidFill>
                  <a:srgbClr val="FF0000"/>
                </a:solidFill>
              </a:rPr>
              <a:t> Information Sources</a:t>
            </a:r>
            <a:endParaRPr lang="en-US" sz="1200" b="0" dirty="0" smtClean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 smtClean="0">
                <a:solidFill>
                  <a:srgbClr val="FF0000"/>
                </a:solidFill>
              </a:rPr>
              <a:t>20</a:t>
            </a:r>
            <a:r>
              <a:rPr lang="en-GB" dirty="0" smtClean="0"/>
              <a:t>.1.2 – </a:t>
            </a:r>
            <a:r>
              <a:rPr lang="en-IN" dirty="0" smtClean="0"/>
              <a:t>Cisco </a:t>
            </a:r>
            <a:r>
              <a:rPr lang="en-IN" dirty="0" err="1" smtClean="0"/>
              <a:t>Cybersecurity</a:t>
            </a:r>
            <a:r>
              <a:rPr lang="en-IN" dirty="0" smtClean="0"/>
              <a:t> Reports</a:t>
            </a:r>
            <a:endParaRPr lang="en-GB" dirty="0" smtClean="0"/>
          </a:p>
          <a:p>
            <a:pPr>
              <a:buFontTx/>
              <a:buNone/>
            </a:pPr>
            <a:endParaRPr lang="en-GB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IN" sz="1200" b="0" dirty="0" smtClean="0"/>
              <a:t>20 </a:t>
            </a:r>
            <a:r>
              <a:rPr lang="en-GB" dirty="0" smtClean="0"/>
              <a:t>– </a:t>
            </a:r>
            <a:r>
              <a:rPr lang="en-IN" dirty="0" smtClean="0"/>
              <a:t>Threat Intelligence</a:t>
            </a:r>
            <a:endParaRPr lang="en-IN" dirty="0" smtClean="0"/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20.1 </a:t>
            </a:r>
            <a:r>
              <a:rPr lang="en-GB" dirty="0" smtClean="0"/>
              <a:t>–</a:t>
            </a:r>
            <a:r>
              <a:rPr lang="en-US" sz="1200" b="0" dirty="0" smtClean="0">
                <a:solidFill>
                  <a:srgbClr val="FF0000"/>
                </a:solidFill>
              </a:rPr>
              <a:t> Information Sources</a:t>
            </a:r>
            <a:endParaRPr lang="en-US" sz="1200" b="0" dirty="0" smtClean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 smtClean="0">
                <a:solidFill>
                  <a:srgbClr val="FF0000"/>
                </a:solidFill>
              </a:rPr>
              <a:t>20</a:t>
            </a:r>
            <a:r>
              <a:rPr lang="en-GB" dirty="0" smtClean="0"/>
              <a:t>.1.3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Security Blogs and Podcasts</a:t>
            </a:r>
            <a:endParaRPr lang="en-GB" dirty="0" smtClean="0"/>
          </a:p>
          <a:p>
            <a:pPr>
              <a:buFontTx/>
              <a:buNone/>
            </a:pPr>
            <a:endParaRPr lang="en-GB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Source:</a:t>
            </a:r>
            <a:endParaRPr lang="en-US" sz="1200" b="0" dirty="0"/>
          </a:p>
          <a:p>
            <a:pPr>
              <a:buFontTx/>
              <a:buNone/>
            </a:pPr>
            <a:r>
              <a:rPr lang="en-IN" sz="1200" b="0" dirty="0" smtClean="0"/>
              <a:t>20 </a:t>
            </a:r>
            <a:r>
              <a:rPr lang="en-GB" dirty="0" smtClean="0"/>
              <a:t>– </a:t>
            </a:r>
            <a:r>
              <a:rPr lang="en-IN" dirty="0" smtClean="0"/>
              <a:t>Threat Intelligence</a:t>
            </a:r>
            <a:endParaRPr lang="en-IN" dirty="0" smtClean="0"/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20.2 </a:t>
            </a:r>
            <a:r>
              <a:rPr lang="en-GB" dirty="0" smtClean="0"/>
              <a:t>–</a:t>
            </a:r>
            <a:r>
              <a:rPr lang="en-US" sz="1200" b="0" dirty="0" smtClean="0">
                <a:solidFill>
                  <a:srgbClr val="FF0000"/>
                </a:solidFill>
              </a:rPr>
              <a:t> Threat Intelligence Services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dirty="0"/>
          </a:p>
          <a:p>
            <a:r>
              <a:rPr lang="en-US" sz="1050" b="1" u="sng" dirty="0"/>
              <a:t>In-Session Activities / Explanations:</a:t>
            </a:r>
            <a:endParaRPr lang="en-US" sz="105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Time</a:t>
            </a:r>
            <a:r>
              <a:rPr lang="en-US" b="1" dirty="0"/>
              <a:t>: </a:t>
            </a:r>
            <a:r>
              <a:rPr lang="en-US" sz="1000" b="0" dirty="0" smtClean="0"/>
              <a:t>10 min</a:t>
            </a:r>
            <a:endParaRPr lang="en-US" sz="1000" b="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Instructor Notes: </a:t>
            </a:r>
            <a:endParaRPr lang="en-US" sz="1000" dirty="0" smtClean="0"/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Divide the class into groups of four</a:t>
            </a:r>
            <a:r>
              <a:rPr lang="en-US" sz="1000" baseline="0" dirty="0" smtClean="0"/>
              <a:t> and ask each group to create small presentations. Assign one of the following topics to each group:</a:t>
            </a:r>
            <a:endParaRPr lang="en-US" sz="1000" baseline="0" dirty="0" smtClean="0"/>
          </a:p>
          <a:p>
            <a:pPr marL="798830" lvl="2" indent="-171450">
              <a:buFont typeface="Arial" panose="020B0604020202020204" pitchFamily="34" charset="0"/>
              <a:buChar char="•"/>
            </a:pPr>
            <a:r>
              <a:rPr lang="en-I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Cisco </a:t>
            </a:r>
            <a:r>
              <a:rPr lang="en-IN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Talos</a:t>
            </a:r>
            <a:endParaRPr lang="en-I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798830" lvl="2" indent="-171450">
              <a:buFont typeface="Arial" panose="020B0604020202020204" pitchFamily="34" charset="0"/>
              <a:buChar char="•"/>
            </a:pPr>
            <a:r>
              <a:rPr lang="en-I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FireEye and</a:t>
            </a:r>
            <a:r>
              <a:rPr lang="en-IN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it’s </a:t>
            </a:r>
            <a:r>
              <a:rPr lang="en-I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security intelligence resources</a:t>
            </a:r>
            <a:endParaRPr lang="en-IN" sz="1200" b="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798830" lvl="2" indent="-171450">
              <a:buFont typeface="Arial" panose="020B0604020202020204" pitchFamily="34" charset="0"/>
              <a:buChar char="•"/>
            </a:pPr>
            <a:r>
              <a:rPr lang="en-I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Department of Homeland Security (DHS) Automated Indicator Sharing (AIS) service</a:t>
            </a:r>
            <a:endParaRPr lang="en-I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798830" lvl="2" indent="-171450">
              <a:buFont typeface="Arial" panose="020B0604020202020204" pitchFamily="34" charset="0"/>
              <a:buChar char="•"/>
            </a:pPr>
            <a:r>
              <a:rPr lang="en-I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MITRE Corporation and Common Vulnerabilities and Exposures (CVE).</a:t>
            </a:r>
            <a:endParaRPr lang="en-US" sz="1000" dirty="0" smtClean="0"/>
          </a:p>
          <a:p>
            <a:pPr marL="34163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1000" dirty="0" smtClean="0"/>
              <a:t>List the threat intelligence communication standards and discuss with the class.</a:t>
            </a:r>
            <a:endParaRPr lang="en-US" sz="1000" dirty="0" smtClean="0"/>
          </a:p>
          <a:p>
            <a:pPr marL="34163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1000" dirty="0" smtClean="0"/>
              <a:t>Ensure they complete the ‘</a:t>
            </a:r>
            <a:r>
              <a:rPr lang="en-US" sz="1000" b="0" dirty="0" smtClean="0">
                <a:solidFill>
                  <a:srgbClr val="FF0000"/>
                </a:solidFill>
              </a:rPr>
              <a:t>Check Your Understanding </a:t>
            </a:r>
            <a:r>
              <a:rPr lang="en-GB" sz="1000" dirty="0" smtClean="0"/>
              <a:t>– </a:t>
            </a:r>
            <a:r>
              <a:rPr lang="en-US" sz="10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 the Threat Intelligence Information Source</a:t>
            </a:r>
            <a:r>
              <a:rPr lang="en-US" sz="1000" dirty="0" smtClean="0"/>
              <a:t>’ in section 20.2.7.</a:t>
            </a:r>
            <a:endParaRPr lang="en-US" sz="1000" dirty="0" smtClean="0"/>
          </a:p>
          <a:p>
            <a:pPr marL="34163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lang="en-US" sz="1000" dirty="0" smtClean="0"/>
          </a:p>
          <a:p>
            <a:pPr marL="0" marR="0" lvl="0" indent="-2870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1050" b="1" dirty="0" smtClean="0"/>
              <a:t>Key Points:</a:t>
            </a:r>
            <a:r>
              <a:rPr lang="en-US" sz="1100" b="1" dirty="0" smtClean="0"/>
              <a:t>  </a:t>
            </a:r>
            <a:r>
              <a:rPr lang="en-US" sz="1100" b="0" dirty="0" smtClean="0"/>
              <a:t>Cisco </a:t>
            </a:r>
            <a:r>
              <a:rPr lang="en-US" sz="1100" b="0" dirty="0" err="1" smtClean="0"/>
              <a:t>Talos</a:t>
            </a:r>
            <a:r>
              <a:rPr lang="en-US" sz="1100" b="0" dirty="0" smtClean="0"/>
              <a:t>, FireEye, AIS, </a:t>
            </a:r>
            <a:r>
              <a:rPr lang="en-US" dirty="0" smtClean="0"/>
              <a:t>CVE</a:t>
            </a:r>
            <a:r>
              <a:rPr lang="en-US" baseline="0" dirty="0" smtClean="0"/>
              <a:t> </a:t>
            </a:r>
            <a:r>
              <a:rPr lang="en-US" dirty="0" smtClean="0"/>
              <a:t>Database, </a:t>
            </a:r>
            <a:r>
              <a:rPr lang="en-IN" dirty="0" smtClean="0"/>
              <a:t>Threat Intelligence Communication Standards and Threat Intelligence</a:t>
            </a:r>
            <a:r>
              <a:rPr lang="en-IN" baseline="0" dirty="0" smtClean="0"/>
              <a:t> Platforms</a:t>
            </a:r>
            <a:endParaRPr lang="en-IN" dirty="0" smtClean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lang="en-IN" dirty="0" smtClean="0"/>
          </a:p>
          <a:p>
            <a:pPr marL="0" lv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3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800" indent="0">
              <a:buNone/>
              <a:defRPr/>
            </a:lvl2pPr>
            <a:lvl3pPr marL="427355" indent="0">
              <a:buNone/>
              <a:defRPr/>
            </a:lvl3pPr>
            <a:lvl4pPr marL="516890" indent="0">
              <a:buNone/>
              <a:defRPr/>
            </a:lvl4pPr>
            <a:lvl5pPr marL="60134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2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1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2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3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4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5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6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7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8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1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3999" cy="5165874"/>
          </a:xfrm>
          <a:prstGeom prst="rect">
            <a:avLst/>
          </a:prstGeom>
        </p:spPr>
      </p:pic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6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7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9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1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2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6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7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9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1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2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3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1">
              <a:lumMod val="75000"/>
            </a:schemeClr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6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7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9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1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2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473441" y="4954263"/>
            <a:ext cx="676910" cy="1892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5">
                <a:solidFill>
                  <a:schemeClr val="tx2"/>
                </a:solidFill>
              </a:defRPr>
            </a:lvl1pPr>
          </a:lstStyle>
          <a:p>
            <a:pPr defTabSz="386080">
              <a:defRPr/>
            </a:pPr>
            <a:fld id="{2F5CCB13-0A32-4557-88E9-079F0C330695}" type="slidenum">
              <a:rPr lang="en-US" kern="0" smtClean="0">
                <a:solidFill>
                  <a:srgbClr val="595959"/>
                </a:solidFill>
              </a:rPr>
            </a:fld>
            <a:endParaRPr lang="en-US" kern="0" dirty="0">
              <a:solidFill>
                <a:srgbClr val="595959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44065" y="798944"/>
            <a:ext cx="8853286" cy="4155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/>
          <a:lstStyle>
            <a:lvl1pPr marL="170180" indent="-17018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>
                <a:solidFill>
                  <a:srgbClr val="000000"/>
                </a:solidFill>
              </a:defRPr>
            </a:lvl1pPr>
            <a:lvl2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2pPr>
            <a:lvl3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3pPr>
            <a:lvl4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>
                <a:sym typeface="Arial" panose="020B0604020202020204" pitchFamily="34" charset="0"/>
              </a:rPr>
              <a:t>Click to edit Master text styles</a:t>
            </a:r>
            <a:endParaRPr lang="en-US" dirty="0">
              <a:sym typeface="Arial" panose="020B0604020202020204" pitchFamily="34" charset="0"/>
            </a:endParaRPr>
          </a:p>
          <a:p>
            <a:pPr lvl="1"/>
            <a:r>
              <a:rPr lang="en-US" dirty="0">
                <a:sym typeface="Arial" panose="020B0604020202020204" pitchFamily="34" charset="0"/>
              </a:rPr>
              <a:t>Second level</a:t>
            </a:r>
            <a:endParaRPr lang="en-US" dirty="0">
              <a:sym typeface="Arial" panose="020B0604020202020204" pitchFamily="34" charset="0"/>
            </a:endParaRPr>
          </a:p>
          <a:p>
            <a:pPr lvl="2"/>
            <a:r>
              <a:rPr lang="en-US" dirty="0">
                <a:sym typeface="Arial" panose="020B0604020202020204" pitchFamily="34" charset="0"/>
              </a:rPr>
              <a:t>Third level</a:t>
            </a:r>
            <a:endParaRPr lang="en-US" dirty="0">
              <a:sym typeface="Arial" panose="020B0604020202020204" pitchFamily="34" charset="0"/>
            </a:endParaRPr>
          </a:p>
          <a:p>
            <a:pPr lvl="3"/>
            <a:r>
              <a:rPr lang="en-US" dirty="0">
                <a:sym typeface="Arial" panose="020B0604020202020204" pitchFamily="34" charset="0"/>
              </a:rPr>
              <a:t>Fourth level</a:t>
            </a:r>
            <a:endParaRPr lang="en-US" dirty="0">
              <a:sym typeface="Arial" panose="020B0604020202020204" pitchFamily="34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41393"/>
            <a:ext cx="9144000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>
              <a:lnSpc>
                <a:spcPct val="100000"/>
              </a:lnSpc>
              <a:defRPr sz="2400"/>
            </a:lvl1pPr>
          </a:lstStyle>
          <a:p>
            <a:pPr lvl="0"/>
            <a:r>
              <a:rPr lang="en-US" dirty="0">
                <a:sym typeface="Arial" panose="020B0604020202020204" pitchFamily="34" charset="0"/>
              </a:rPr>
              <a:t>Click to edit Master title style</a:t>
            </a:r>
            <a:endParaRPr lang="en-US" dirty="0"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5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1"/>
                </a:solidFill>
                <a:latin typeface="+mn-lt"/>
                <a:cs typeface="CiscoSans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rgbClr val="004C69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2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1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2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3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4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5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6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7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8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accent1"/>
                </a:solidFill>
                <a:latin typeface="+mj-lt"/>
              </a:defRPr>
            </a:lvl1pPr>
            <a:lvl2pPr marL="304800" indent="0">
              <a:buNone/>
              <a:defRPr/>
            </a:lvl2pPr>
            <a:lvl3pPr marL="427355" indent="0">
              <a:buNone/>
              <a:defRPr/>
            </a:lvl3pPr>
            <a:lvl4pPr marL="516890" indent="0">
              <a:buNone/>
              <a:defRPr/>
            </a:lvl4pPr>
            <a:lvl5pPr marL="60134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chemeClr val="accent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6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2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1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2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3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4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5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6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7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8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800" indent="0">
              <a:buNone/>
              <a:defRPr/>
            </a:lvl2pPr>
            <a:lvl3pPr marL="427355" indent="0">
              <a:buNone/>
              <a:defRPr/>
            </a:lvl3pPr>
            <a:lvl4pPr marL="516890" indent="0">
              <a:buNone/>
              <a:defRPr/>
            </a:lvl4pPr>
            <a:lvl5pPr marL="60134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3_Seg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accent5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870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</a:fld>
            <a:endParaRPr lang="en-US" sz="600" dirty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8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© 2016  Cisco and/or its affiliates. All rights reserved.   Cisco Confidential</a:t>
            </a:r>
            <a:endParaRPr lang="en-US" sz="600" dirty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grpSp>
        <p:nvGrpSpPr>
          <p:cNvPr id="11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rgbClr val="086D8E"/>
          </a:solidFill>
        </p:grpSpPr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9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0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1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2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3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4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5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4662" y="1347788"/>
            <a:ext cx="8280057" cy="307394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5750" marR="0" indent="-28575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 sz="2000" b="0" i="0" baseline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575610" y="2552550"/>
            <a:ext cx="698624" cy="698624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FFFFFF"/>
              </a:solidFill>
              <a:cs typeface="Arial" panose="020B0604020202020204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426607"/>
            <a:ext cx="698624" cy="698624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bg1"/>
              </a:solidFill>
              <a:cs typeface="Arial" panose="020B0604020202020204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0" y="3653093"/>
            <a:ext cx="698624" cy="698624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049FD9"/>
              </a:solidFill>
              <a:cs typeface="Arial" panose="020B0604020202020204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365250" y="1432522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365250" y="25577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365250" y="36530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0" y="2552550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  <a:endParaRPr lang="en-US" dirty="0"/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1" y="3651140"/>
            <a:ext cx="698624" cy="693381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  <a:endParaRPr lang="en-US" dirty="0"/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575610" y="1427248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 panose="020B0604020202020204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 panose="020B0604020202020204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 panose="020B0604020202020204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  <a:endParaRPr lang="en-US" dirty="0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  <a:endParaRPr lang="en-US" dirty="0"/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 panose="020B0604020202020204"/>
            </a:endParaRP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 panose="020B0604020202020204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42" name="Oval 4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rgbClr val="FFFFFF"/>
              </a:solidFill>
              <a:cs typeface="Arial" panose="020B0604020202020204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45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6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7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  <a:endParaRPr lang="en-US" dirty="0"/>
          </a:p>
        </p:txBody>
      </p:sp>
      <p:sp>
        <p:nvSpPr>
          <p:cNvPr id="49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  <a:endParaRPr lang="en-US" dirty="0"/>
          </a:p>
        </p:txBody>
      </p:sp>
      <p:sp>
        <p:nvSpPr>
          <p:cNvPr id="50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  <a:endParaRPr lang="en-US" dirty="0"/>
          </a:p>
        </p:txBody>
      </p:sp>
      <p:sp>
        <p:nvSpPr>
          <p:cNvPr id="51" name="Oval 50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5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3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  <a:endParaRPr lang="en-US" dirty="0"/>
          </a:p>
        </p:txBody>
      </p:sp>
      <p:sp>
        <p:nvSpPr>
          <p:cNvPr id="54" name="Oval 53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55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6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  <a:endParaRPr lang="en-US" dirty="0"/>
          </a:p>
        </p:txBody>
      </p:sp>
      <p:sp>
        <p:nvSpPr>
          <p:cNvPr id="57" name="Oval 56"/>
          <p:cNvSpPr/>
          <p:nvPr/>
        </p:nvSpPr>
        <p:spPr>
          <a:xfrm>
            <a:off x="4414576" y="1983084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4414575" y="1332693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414576" y="2631212"/>
            <a:ext cx="464815" cy="464815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60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5011349" y="1338608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1" name="Text Placeholder 17"/>
          <p:cNvSpPr>
            <a:spLocks noGrp="1"/>
          </p:cNvSpPr>
          <p:nvPr>
            <p:ph type="body" sz="quarter" idx="24"/>
          </p:nvPr>
        </p:nvSpPr>
        <p:spPr>
          <a:xfrm>
            <a:off x="5011350" y="198832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2" name="Text Placeholder 17"/>
          <p:cNvSpPr>
            <a:spLocks noGrp="1"/>
          </p:cNvSpPr>
          <p:nvPr>
            <p:ph type="body" sz="quarter" idx="25"/>
          </p:nvPr>
        </p:nvSpPr>
        <p:spPr>
          <a:xfrm>
            <a:off x="5011350" y="263121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3" name="Text Placeholder 17"/>
          <p:cNvSpPr>
            <a:spLocks noGrp="1"/>
          </p:cNvSpPr>
          <p:nvPr>
            <p:ph type="body" sz="quarter" idx="26" hasCustomPrompt="1"/>
          </p:nvPr>
        </p:nvSpPr>
        <p:spPr>
          <a:xfrm>
            <a:off x="4414576" y="1331287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6</a:t>
            </a:r>
            <a:endParaRPr lang="en-US" dirty="0"/>
          </a:p>
        </p:txBody>
      </p:sp>
      <p:sp>
        <p:nvSpPr>
          <p:cNvPr id="64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414576" y="198308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7</a:t>
            </a:r>
            <a:endParaRPr lang="en-US" dirty="0"/>
          </a:p>
        </p:txBody>
      </p:sp>
      <p:sp>
        <p:nvSpPr>
          <p:cNvPr id="65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4414577" y="262925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8</a:t>
            </a:r>
            <a:endParaRPr lang="en-US" dirty="0"/>
          </a:p>
        </p:txBody>
      </p:sp>
      <p:sp>
        <p:nvSpPr>
          <p:cNvPr id="66" name="Oval 65"/>
          <p:cNvSpPr/>
          <p:nvPr/>
        </p:nvSpPr>
        <p:spPr>
          <a:xfrm>
            <a:off x="4414577" y="3278347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67" name="Text Placeholder 17"/>
          <p:cNvSpPr>
            <a:spLocks noGrp="1"/>
          </p:cNvSpPr>
          <p:nvPr>
            <p:ph type="body" sz="quarter" idx="29"/>
          </p:nvPr>
        </p:nvSpPr>
        <p:spPr>
          <a:xfrm>
            <a:off x="5011351" y="327834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8" name="Text Placeholder 17"/>
          <p:cNvSpPr>
            <a:spLocks noGrp="1"/>
          </p:cNvSpPr>
          <p:nvPr>
            <p:ph type="body" sz="quarter" idx="30" hasCustomPrompt="1"/>
          </p:nvPr>
        </p:nvSpPr>
        <p:spPr>
          <a:xfrm>
            <a:off x="4414578" y="327639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9</a:t>
            </a:r>
            <a:endParaRPr lang="en-US" dirty="0"/>
          </a:p>
        </p:txBody>
      </p:sp>
      <p:sp>
        <p:nvSpPr>
          <p:cNvPr id="69" name="Oval 68"/>
          <p:cNvSpPr/>
          <p:nvPr/>
        </p:nvSpPr>
        <p:spPr>
          <a:xfrm>
            <a:off x="4414578" y="3925482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70" name="Text Placeholder 17"/>
          <p:cNvSpPr>
            <a:spLocks noGrp="1"/>
          </p:cNvSpPr>
          <p:nvPr>
            <p:ph type="body" sz="quarter" idx="31"/>
          </p:nvPr>
        </p:nvSpPr>
        <p:spPr>
          <a:xfrm>
            <a:off x="5011352" y="392548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71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4414579" y="392352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10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438150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/>
          <a:lstStyle/>
          <a:p>
            <a:pPr lvl="0"/>
            <a:r>
              <a:rPr lang="en-GB" altLang="en-US" dirty="0"/>
              <a:t>Title Goes Here</a:t>
            </a:r>
            <a:endParaRPr lang="en-GB" altLang="en-US" dirty="0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870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</a:fld>
            <a:endParaRPr lang="en-US" sz="600" dirty="0">
              <a:solidFill>
                <a:schemeClr val="accent3">
                  <a:lumMod val="85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8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© 2016  Cisco and/or its affiliates. All rights reserved.   Cisco Confidential</a:t>
            </a:r>
            <a:endParaRPr lang="en-US" sz="600" dirty="0">
              <a:solidFill>
                <a:schemeClr val="accent3">
                  <a:lumMod val="85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grpSp>
        <p:nvGrpSpPr>
          <p:cNvPr id="6" name="Group 4"/>
          <p:cNvGrpSpPr>
            <a:grpSpLocks noChangeAspect="1"/>
          </p:cNvGrpSpPr>
          <p:nvPr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chemeClr val="accent5"/>
          </a:solidFill>
        </p:grpSpPr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9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1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9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0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1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2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slow">
    <p:wipe/>
  </p:transition>
  <p:txStyles>
    <p:titleStyle>
      <a:lvl1pPr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200" kern="1200" dirty="0">
          <a:solidFill>
            <a:schemeClr val="accent4"/>
          </a:solidFill>
          <a:latin typeface="+mj-lt"/>
          <a:ea typeface="MS PGothic" panose="020B0600070205080204" pitchFamily="34" charset="-128"/>
          <a:cs typeface="CiscoSans"/>
        </a:defRPr>
      </a:lvl1pPr>
      <a:lvl2pPr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  <a:cs typeface="CiscoSans" pitchFamily="34" charset="0"/>
        </a:defRPr>
      </a:lvl2pPr>
      <a:lvl3pPr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  <a:cs typeface="CiscoSans" pitchFamily="34" charset="0"/>
        </a:defRPr>
      </a:lvl3pPr>
      <a:lvl4pPr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  <a:cs typeface="CiscoSans" pitchFamily="34" charset="0"/>
        </a:defRPr>
      </a:lvl4pPr>
      <a:lvl5pPr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  <a:cs typeface="CiscoSans" pitchFamily="34" charset="0"/>
        </a:defRPr>
      </a:lvl5pPr>
      <a:lvl6pPr marL="457200"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</a:defRPr>
      </a:lvl6pPr>
      <a:lvl7pPr marL="914400"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</a:defRPr>
      </a:lvl7pPr>
      <a:lvl8pPr marL="1371600"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</a:defRPr>
      </a:lvl8pPr>
      <a:lvl9pPr marL="1828800"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</a:defRPr>
      </a:lvl9pPr>
    </p:titleStyle>
    <p:bodyStyle>
      <a:lvl1pPr marL="170180" indent="-170180" algn="l" defTabSz="684530" rtl="0" eaLnBrk="1" fontAlgn="base" hangingPunct="1">
        <a:lnSpc>
          <a:spcPct val="95000"/>
        </a:lnSpc>
        <a:spcBef>
          <a:spcPts val="1075"/>
        </a:spcBef>
        <a:spcAft>
          <a:spcPct val="0"/>
        </a:spcAft>
        <a:buClr>
          <a:schemeClr val="tx2"/>
        </a:buClr>
        <a:buSzPct val="90000"/>
        <a:buFont typeface="Arial" panose="020B0604020202020204" pitchFamily="34" charset="0"/>
        <a:buChar char="•"/>
        <a:defRPr lang="en-US" sz="1500" kern="1200" dirty="0">
          <a:solidFill>
            <a:schemeClr val="tx1"/>
          </a:solidFill>
          <a:latin typeface="+mn-lt"/>
          <a:ea typeface="MS PGothic" panose="020B0600070205080204" pitchFamily="34" charset="-128"/>
          <a:cs typeface="CiscoSans"/>
        </a:defRPr>
      </a:lvl1pPr>
      <a:lvl2pPr marL="358775" indent="-215900" algn="l" defTabSz="684530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lang="en-US" sz="1400" kern="1200" dirty="0">
          <a:solidFill>
            <a:schemeClr val="tx1"/>
          </a:solidFill>
          <a:latin typeface="+mn-lt"/>
          <a:ea typeface="MS PGothic" panose="020B0600070205080204" pitchFamily="34" charset="-128"/>
          <a:cs typeface="CiscoSans"/>
        </a:defRPr>
      </a:lvl2pPr>
      <a:lvl3pPr marL="431800" indent="-170180" algn="l" defTabSz="684530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panose="020B0604020202020204" pitchFamily="34" charset="0"/>
        <a:buChar char="•"/>
        <a:defRPr lang="en-US" sz="1200" kern="1200" dirty="0">
          <a:solidFill>
            <a:schemeClr val="tx1"/>
          </a:solidFill>
          <a:latin typeface="+mn-lt"/>
          <a:ea typeface="MS PGothic" panose="020B0600070205080204" pitchFamily="34" charset="-128"/>
          <a:cs typeface="CiscoSans"/>
        </a:defRPr>
      </a:lvl3pPr>
      <a:lvl4pPr marL="503555" indent="-170180" algn="l" defTabSz="684530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panose="020B0604020202020204" pitchFamily="34" charset="0"/>
        <a:buChar char="•"/>
        <a:defRPr lang="en-US" sz="1100" kern="1200" dirty="0">
          <a:solidFill>
            <a:schemeClr val="tx1"/>
          </a:solidFill>
          <a:latin typeface="+mn-lt"/>
          <a:ea typeface="MS PGothic" panose="020B0600070205080204" pitchFamily="34" charset="-128"/>
          <a:cs typeface="CiscoSans"/>
        </a:defRPr>
      </a:lvl4pPr>
      <a:lvl5pPr marL="574675" indent="-170180" algn="l" defTabSz="684530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panose="020B0604020202020204" pitchFamily="34" charset="0"/>
        <a:buChar char="•"/>
        <a:defRPr lang="en-US" sz="1100" kern="1200" dirty="0">
          <a:solidFill>
            <a:schemeClr val="tx1"/>
          </a:solidFill>
          <a:latin typeface="+mn-lt"/>
          <a:ea typeface="MS PGothic" panose="020B0600070205080204" pitchFamily="34" charset="-128"/>
          <a:cs typeface="CiscoSans"/>
        </a:defRPr>
      </a:lvl5pPr>
      <a:lvl6pPr marL="863600" indent="-171450" algn="l" defTabSz="685800" rtl="0" eaLnBrk="1" latinLnBrk="0" hangingPunct="1">
        <a:spcBef>
          <a:spcPts val="600"/>
        </a:spcBef>
        <a:buFont typeface="Arial" panose="020B0604020202020204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990" indent="-171450" algn="l" defTabSz="685800" rtl="0" eaLnBrk="1" latinLnBrk="0" hangingPunct="1">
        <a:spcBef>
          <a:spcPts val="600"/>
        </a:spcBef>
        <a:buFont typeface="Arial" panose="020B0604020202020204" pitchFamily="34" charset="0"/>
        <a:buChar char="•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300" indent="0" algn="l" defTabSz="685800" rtl="0" eaLnBrk="1" latinLnBrk="0" hangingPunct="1">
        <a:spcBef>
          <a:spcPct val="20000"/>
        </a:spcBef>
        <a:buFont typeface="Arial" panose="020B0604020202020204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0.xml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5.xml"/><Relationship Id="rId1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tags" Target="../tags/tag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69497" y="1219200"/>
            <a:ext cx="6557379" cy="1666626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Module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20: Threat Intelligence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9497" y="3127609"/>
            <a:ext cx="5925246" cy="299001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</a:rPr>
              <a:t>Instructor Materials</a:t>
            </a:r>
            <a:endParaRPr lang="en-US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69497" y="3809526"/>
            <a:ext cx="2368954" cy="902174"/>
          </a:xfrm>
        </p:spPr>
        <p:txBody>
          <a:bodyPr/>
          <a:lstStyle/>
          <a:p>
            <a:r>
              <a:rPr lang="en-US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CyberOps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Associate v1.0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 smtClean="0"/>
              <a:t>Threat Intelligence Services</a:t>
            </a:r>
            <a:br>
              <a:rPr lang="en-US" altLang="en-US" dirty="0"/>
            </a:br>
            <a:r>
              <a:rPr lang="en-IN" dirty="0" smtClean="0"/>
              <a:t>Cisco </a:t>
            </a:r>
            <a:r>
              <a:rPr lang="en-IN" dirty="0" err="1" smtClean="0"/>
              <a:t>Talos</a:t>
            </a:r>
            <a:endParaRPr lang="en-IN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98944"/>
            <a:ext cx="5061679" cy="147012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 err="1" smtClean="0"/>
              <a:t>Talos</a:t>
            </a:r>
            <a:r>
              <a:rPr lang="en-US" sz="1600" dirty="0" smtClean="0"/>
              <a:t> </a:t>
            </a:r>
            <a:r>
              <a:rPr lang="en-US" sz="1600" dirty="0"/>
              <a:t>is one of the largest commercial threat intelligence teams in the world, and is comprised of world-class researchers, analysts and engineers</a:t>
            </a:r>
            <a:r>
              <a:rPr lang="en-US" sz="1600" dirty="0" smtClean="0"/>
              <a:t>.  </a:t>
            </a:r>
            <a:endParaRPr lang="en-US" sz="1600" dirty="0" smtClean="0"/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goal </a:t>
            </a:r>
            <a:r>
              <a:rPr lang="en-US" sz="1600" dirty="0" smtClean="0"/>
              <a:t>is </a:t>
            </a:r>
            <a:r>
              <a:rPr lang="en-US" sz="1600" dirty="0"/>
              <a:t>to help protect enterprise users, data, and infrastructure from active adversaries. </a:t>
            </a:r>
            <a:endParaRPr lang="en-US" sz="1600" dirty="0" smtClean="0"/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600" dirty="0" smtClean="0"/>
              <a:t>The team </a:t>
            </a:r>
            <a:r>
              <a:rPr lang="en-US" sz="1600" dirty="0"/>
              <a:t>collects information about active, existing, and emerging </a:t>
            </a:r>
            <a:r>
              <a:rPr lang="en-US" sz="1600" dirty="0" smtClean="0"/>
              <a:t>threats, and then provides </a:t>
            </a:r>
            <a:r>
              <a:rPr lang="en-US" sz="1600" dirty="0"/>
              <a:t>comprehensive protection against these attacks and </a:t>
            </a:r>
            <a:r>
              <a:rPr lang="en-US" sz="1600" dirty="0" smtClean="0"/>
              <a:t>malware to </a:t>
            </a:r>
            <a:r>
              <a:rPr lang="en-US" sz="1600" dirty="0"/>
              <a:t>its subscribers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 marL="180975" indent="-180975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180975" indent="-180975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0" indent="0">
              <a:buNone/>
            </a:pPr>
            <a:endParaRPr lang="en-US" sz="1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8795" y="849380"/>
            <a:ext cx="4000124" cy="258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" y="3496504"/>
            <a:ext cx="8935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180975"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en-IN" sz="1600" dirty="0">
                <a:solidFill>
                  <a:srgbClr val="000000"/>
                </a:solidFill>
              </a:rPr>
              <a:t>Cisco Security products can use </a:t>
            </a:r>
            <a:r>
              <a:rPr lang="en-IN" sz="1600" dirty="0" err="1">
                <a:solidFill>
                  <a:srgbClr val="000000"/>
                </a:solidFill>
              </a:rPr>
              <a:t>Talos</a:t>
            </a:r>
            <a:r>
              <a:rPr lang="en-IN" sz="1600" dirty="0">
                <a:solidFill>
                  <a:srgbClr val="000000"/>
                </a:solidFill>
              </a:rPr>
              <a:t> threat intelligence in real time to provide fast and effective security solutions</a:t>
            </a:r>
            <a:r>
              <a:rPr lang="en-IN" sz="1600" dirty="0" smtClean="0">
                <a:solidFill>
                  <a:srgbClr val="000000"/>
                </a:solidFill>
              </a:rPr>
              <a:t>.</a:t>
            </a:r>
            <a:endParaRPr lang="en-IN" sz="1600" dirty="0" smtClean="0">
              <a:solidFill>
                <a:srgbClr val="000000"/>
              </a:solidFill>
            </a:endParaRPr>
          </a:p>
          <a:p>
            <a:pPr marL="180975">
              <a:lnSpc>
                <a:spcPct val="50000"/>
              </a:lnSpc>
              <a:tabLst>
                <a:tab pos="180975" algn="l"/>
              </a:tabLst>
            </a:pPr>
            <a:endParaRPr lang="en-IN" sz="1600" dirty="0">
              <a:solidFill>
                <a:srgbClr val="000000"/>
              </a:solidFill>
            </a:endParaRPr>
          </a:p>
          <a:p>
            <a:pPr marL="361950" indent="-180975"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en-IN" sz="1600" dirty="0">
                <a:solidFill>
                  <a:srgbClr val="000000"/>
                </a:solidFill>
              </a:rPr>
              <a:t> Cisco </a:t>
            </a:r>
            <a:r>
              <a:rPr lang="en-IN" sz="1600" dirty="0" err="1">
                <a:solidFill>
                  <a:srgbClr val="000000"/>
                </a:solidFill>
              </a:rPr>
              <a:t>Talos</a:t>
            </a:r>
            <a:r>
              <a:rPr lang="en-IN" sz="1600" dirty="0">
                <a:solidFill>
                  <a:srgbClr val="000000"/>
                </a:solidFill>
              </a:rPr>
              <a:t> also provides free software, services, resources</a:t>
            </a:r>
            <a:r>
              <a:rPr lang="en-IN" sz="1600" dirty="0" smtClean="0">
                <a:solidFill>
                  <a:srgbClr val="000000"/>
                </a:solidFill>
              </a:rPr>
              <a:t>, data </a:t>
            </a:r>
            <a:r>
              <a:rPr lang="en-IN" sz="1600" dirty="0">
                <a:solidFill>
                  <a:srgbClr val="000000"/>
                </a:solidFill>
              </a:rPr>
              <a:t>and maintains the security incident detection rule sets for the Snort.org, </a:t>
            </a:r>
            <a:r>
              <a:rPr lang="en-IN" sz="1600" dirty="0" err="1">
                <a:solidFill>
                  <a:srgbClr val="000000"/>
                </a:solidFill>
              </a:rPr>
              <a:t>ClamAV</a:t>
            </a:r>
            <a:r>
              <a:rPr lang="en-IN" sz="1600" dirty="0">
                <a:solidFill>
                  <a:srgbClr val="000000"/>
                </a:solidFill>
              </a:rPr>
              <a:t>, and </a:t>
            </a:r>
            <a:r>
              <a:rPr lang="en-IN" sz="1600" dirty="0" err="1">
                <a:solidFill>
                  <a:srgbClr val="000000"/>
                </a:solidFill>
              </a:rPr>
              <a:t>SpamCop</a:t>
            </a:r>
            <a:r>
              <a:rPr lang="en-IN" sz="1600" dirty="0">
                <a:solidFill>
                  <a:srgbClr val="000000"/>
                </a:solidFill>
              </a:rPr>
              <a:t> network security tools</a:t>
            </a:r>
            <a:r>
              <a:rPr lang="en-IN" sz="1600" dirty="0" smtClean="0">
                <a:solidFill>
                  <a:srgbClr val="000000"/>
                </a:solidFill>
              </a:rPr>
              <a:t>.</a:t>
            </a:r>
            <a:endParaRPr lang="en-IN" sz="1600" dirty="0">
              <a:solidFill>
                <a:srgbClr val="000000"/>
              </a:solidFill>
            </a:endParaRPr>
          </a:p>
        </p:txBody>
      </p:sp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 smtClean="0"/>
              <a:t>Threat Intelligence Services</a:t>
            </a:r>
            <a:br>
              <a:rPr lang="en-US" altLang="en-US" dirty="0"/>
            </a:br>
            <a:r>
              <a:rPr lang="en-IN" dirty="0" err="1" smtClean="0"/>
              <a:t>FireEye</a:t>
            </a:r>
            <a:endParaRPr lang="en-IN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4"/>
            <a:ext cx="8386986" cy="147012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FireEye is another security company that offers services to help enterprises secure their networks. 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It </a:t>
            </a:r>
            <a:r>
              <a:rPr lang="en-US" sz="1600" dirty="0"/>
              <a:t>uses a three-pronged approach combining security intelligence, security expertise, and technology.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It </a:t>
            </a:r>
            <a:r>
              <a:rPr lang="en-US" sz="1600" dirty="0"/>
              <a:t>offers SIEM and SOAR with the Helix Security Platform, which uses behavioral analysis and advanced threat detection and is supported by the FireEye </a:t>
            </a:r>
            <a:r>
              <a:rPr lang="en-US" sz="1600" dirty="0" err="1"/>
              <a:t>Mandiant</a:t>
            </a:r>
            <a:r>
              <a:rPr lang="en-US" sz="1600" dirty="0"/>
              <a:t> worldwide threat intelligence network. </a:t>
            </a:r>
            <a:endParaRPr lang="en-US" sz="1600" dirty="0" smtClean="0"/>
          </a:p>
          <a:p>
            <a:pPr marL="0" indent="0">
              <a:buNone/>
            </a:pPr>
            <a:endParaRPr lang="en-US" sz="12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 smtClean="0"/>
              <a:t>Threat Intelligence Services</a:t>
            </a:r>
            <a:br>
              <a:rPr lang="en-US" altLang="en-US" dirty="0"/>
            </a:br>
            <a:r>
              <a:rPr lang="en-IN" dirty="0" err="1" smtClean="0"/>
              <a:t>FireEye</a:t>
            </a:r>
            <a:r>
              <a:rPr lang="en-IN" dirty="0" smtClean="0"/>
              <a:t> (Contd.)</a:t>
            </a:r>
            <a:endParaRPr lang="en-IN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4"/>
            <a:ext cx="8386986" cy="1470123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 smtClean="0"/>
              <a:t>FireEye Security System:</a:t>
            </a:r>
            <a:endParaRPr lang="en-US" sz="1600" b="1" dirty="0" smtClean="0"/>
          </a:p>
          <a:p>
            <a:pPr marL="452755"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 err="1" smtClean="0"/>
              <a:t>FireEye</a:t>
            </a:r>
            <a:r>
              <a:rPr lang="en-US" sz="1600" dirty="0" smtClean="0"/>
              <a:t> Security System blocks attacks across web and email threat vectors, and latent malware that resides on file shares.</a:t>
            </a:r>
            <a:endParaRPr lang="en-US" sz="1600" dirty="0" smtClean="0"/>
          </a:p>
          <a:p>
            <a:pPr marL="452755">
              <a:buFont typeface="Arial" panose="020B0604020202020204" pitchFamily="34" charset="0"/>
              <a:buChar char="•"/>
            </a:pPr>
            <a:r>
              <a:rPr lang="en-US" sz="1600" dirty="0" smtClean="0"/>
              <a:t> It can block advanced malware that easily bypasses traditional signature-based defenses and compromises the majority of enterprise networks.</a:t>
            </a:r>
            <a:endParaRPr lang="en-US" sz="1600" dirty="0" smtClean="0"/>
          </a:p>
          <a:p>
            <a:pPr marL="452755">
              <a:buFont typeface="Arial" panose="020B0604020202020204" pitchFamily="34" charset="0"/>
              <a:buChar char="•"/>
            </a:pPr>
            <a:r>
              <a:rPr lang="en-US" sz="1600" dirty="0" smtClean="0"/>
              <a:t> It addresses all stages of an attack lifecycle with a signature-less engine utilizing </a:t>
            </a:r>
            <a:r>
              <a:rPr lang="en-US" sz="1600" dirty="0" err="1" smtClean="0"/>
              <a:t>stateful</a:t>
            </a:r>
            <a:r>
              <a:rPr lang="en-US" sz="1600" dirty="0" smtClean="0"/>
              <a:t> attack analysis to detect zero-day threats.</a:t>
            </a:r>
            <a:endParaRPr lang="en-US" sz="1600" dirty="0" smtClean="0"/>
          </a:p>
          <a:p>
            <a:pPr marL="0" indent="0">
              <a:buNone/>
            </a:pPr>
            <a:endParaRPr lang="en-US" sz="12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 smtClean="0"/>
              <a:t>Threat Intelligence Services</a:t>
            </a:r>
            <a:br>
              <a:rPr lang="en-US" altLang="en-US" dirty="0"/>
            </a:br>
            <a:r>
              <a:rPr lang="en-IN" dirty="0"/>
              <a:t>Automated Indicator Sharing</a:t>
            </a:r>
            <a:endParaRPr lang="en-IN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4"/>
            <a:ext cx="8386986" cy="147012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The Automated Indicator Sharing (AIS) is a free service offered by the U.S Department of Homeland Security(DHS).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AIS </a:t>
            </a:r>
            <a:r>
              <a:rPr lang="en-US" sz="1600" dirty="0"/>
              <a:t>enables the real-time exchange of cyber threat indicators </a:t>
            </a:r>
            <a:r>
              <a:rPr lang="en-US" sz="1600" dirty="0" smtClean="0"/>
              <a:t>between </a:t>
            </a:r>
            <a:r>
              <a:rPr lang="en-US" sz="1600" dirty="0"/>
              <a:t>the U.S. Federal Government and the private sector.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AIS creates </a:t>
            </a:r>
            <a:r>
              <a:rPr lang="en-US" sz="1600" dirty="0"/>
              <a:t>an </a:t>
            </a:r>
            <a:r>
              <a:rPr lang="en-US" sz="1600" dirty="0" smtClean="0"/>
              <a:t>ecosystem when a </a:t>
            </a:r>
            <a:r>
              <a:rPr lang="en-US" sz="1600" dirty="0"/>
              <a:t>t</a:t>
            </a:r>
            <a:r>
              <a:rPr lang="en-US" sz="1600" dirty="0" smtClean="0"/>
              <a:t>hreat </a:t>
            </a:r>
            <a:r>
              <a:rPr lang="en-US" sz="1600" dirty="0"/>
              <a:t>is </a:t>
            </a:r>
            <a:r>
              <a:rPr lang="en-US" sz="1600" dirty="0" smtClean="0"/>
              <a:t>recognized. Later, </a:t>
            </a:r>
            <a:r>
              <a:rPr lang="en-US" sz="1600" dirty="0"/>
              <a:t>it is immediately shared with the community to help them protect their networks from that particular threat</a:t>
            </a:r>
            <a:r>
              <a:rPr lang="en-US" sz="1600" dirty="0" smtClean="0"/>
              <a:t>.</a:t>
            </a:r>
            <a:endParaRPr lang="en-US" sz="16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 smtClean="0"/>
              <a:t>Threat Intelligence Services</a:t>
            </a:r>
            <a:br>
              <a:rPr lang="en-US" altLang="en-US" dirty="0"/>
            </a:br>
            <a:r>
              <a:rPr lang="en-US" dirty="0"/>
              <a:t>Common Vulnerabilities and Exposures (CVE) Database</a:t>
            </a:r>
            <a:endParaRPr lang="en-IN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4"/>
            <a:ext cx="8386986" cy="147012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The United States government sponsored the MITRE Corporation to create and maintain a catalog of known security threats called Common Vulnerabilities and Exposures (CVE). 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The CVE serves as a dictionary of CVE Identifiers for publicly known cybersecurity vulnerabilities.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MITRE Corporation defines unique CVE Identifiers for publicly known information-security vulnerabilities to make it easier to share data.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virustotal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sucuri</a:t>
            </a:r>
            <a:endParaRPr lang="en-US" sz="16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 smtClean="0"/>
              <a:t>Threat Intelligence Services</a:t>
            </a:r>
            <a:br>
              <a:rPr lang="en-US" altLang="en-US" dirty="0"/>
            </a:br>
            <a:r>
              <a:rPr lang="en-IN" dirty="0"/>
              <a:t>Threat Intelligence Communication </a:t>
            </a:r>
            <a:r>
              <a:rPr lang="en-IN" dirty="0" smtClean="0"/>
              <a:t>Standards</a:t>
            </a:r>
            <a:endParaRPr lang="en-IN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1405495"/>
            <a:ext cx="5795008" cy="1470123"/>
          </a:xfrm>
        </p:spPr>
        <p:txBody>
          <a:bodyPr/>
          <a:lstStyle/>
          <a:p>
            <a:pPr marL="452755">
              <a:buFont typeface="Arial" panose="020B0604020202020204" pitchFamily="34" charset="0"/>
              <a:buChar char="•"/>
            </a:pPr>
            <a:r>
              <a:rPr lang="en-US" sz="1600" b="1" dirty="0" smtClean="0"/>
              <a:t>Structured </a:t>
            </a:r>
            <a:r>
              <a:rPr lang="en-US" sz="1600" b="1" dirty="0"/>
              <a:t>Threat Information Expression (STIX)</a:t>
            </a:r>
            <a:r>
              <a:rPr lang="en-US" sz="1600" dirty="0"/>
              <a:t> - This is a set of specifications for exchanging cyber threat information between organizations. </a:t>
            </a:r>
            <a:endParaRPr lang="en-US" sz="1600" dirty="0" smtClean="0"/>
          </a:p>
          <a:p>
            <a:pPr marL="452755">
              <a:buFont typeface="Arial" panose="020B0604020202020204" pitchFamily="34" charset="0"/>
              <a:buChar char="•"/>
            </a:pPr>
            <a:r>
              <a:rPr lang="en-US" sz="1600" b="1" dirty="0" smtClean="0"/>
              <a:t>Trusted </a:t>
            </a:r>
            <a:r>
              <a:rPr lang="en-US" sz="1600" b="1" dirty="0"/>
              <a:t>Automated Exchange of Indicator Information (TAXII)</a:t>
            </a:r>
            <a:r>
              <a:rPr lang="en-US" sz="1600" dirty="0"/>
              <a:t> – This is the specification for an application layer protocol that allows the communication of CTI over HTTPS. TAXII is designed to support STIX.</a:t>
            </a:r>
            <a:endParaRPr lang="en-US" sz="1600" dirty="0"/>
          </a:p>
          <a:p>
            <a:pPr marL="452755">
              <a:buFont typeface="Arial" panose="020B0604020202020204" pitchFamily="34" charset="0"/>
              <a:buChar char="•"/>
            </a:pPr>
            <a:r>
              <a:rPr lang="en-US" sz="1600" b="1" dirty="0" err="1"/>
              <a:t>CybOX</a:t>
            </a:r>
            <a:r>
              <a:rPr lang="en-US" sz="1600" dirty="0"/>
              <a:t> - This is a set of standardized schema for specifying, capturing, characterizing, and communicating events and properties of network operations that supports many cybersecurity functions.</a:t>
            </a: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44"/>
          <a:stretch>
            <a:fillRect/>
          </a:stretch>
        </p:blipFill>
        <p:spPr>
          <a:xfrm>
            <a:off x="5848333" y="1366714"/>
            <a:ext cx="2975534" cy="3115324"/>
          </a:xfrm>
          <a:prstGeom prst="rect">
            <a:avLst/>
          </a:prstGeom>
          <a:ln w="3175">
            <a:solidFill>
              <a:schemeClr val="bg1">
                <a:lumMod val="85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380245" y="820917"/>
            <a:ext cx="63102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453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</a:pPr>
            <a:r>
              <a:rPr lang="en-IN" sz="1600" dirty="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CiscoSans"/>
              </a:rPr>
              <a:t>Three common threat intelligence sharing standards include the following:</a:t>
            </a:r>
            <a:endParaRPr lang="en-IN" sz="1600" dirty="0">
              <a:solidFill>
                <a:srgbClr val="000000"/>
              </a:solidFill>
              <a:latin typeface="+mn-lt"/>
              <a:ea typeface="MS PGothic" panose="020B0600070205080204" pitchFamily="34" charset="-128"/>
              <a:cs typeface="CiscoSans"/>
            </a:endParaRPr>
          </a:p>
        </p:txBody>
      </p:sp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 smtClean="0"/>
              <a:t>Threat Intelligence Services</a:t>
            </a:r>
            <a:br>
              <a:rPr lang="en-US" altLang="en-US" dirty="0"/>
            </a:br>
            <a:r>
              <a:rPr lang="en-IN" dirty="0"/>
              <a:t>Threat Intelligence Communication </a:t>
            </a:r>
            <a:r>
              <a:rPr lang="en-IN" dirty="0" smtClean="0"/>
              <a:t>Standards (Contd.)</a:t>
            </a:r>
            <a:endParaRPr lang="en-IN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98944"/>
            <a:ext cx="8165923" cy="147012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The Malware Information Sharing Platform (MISP) is an open source platform for </a:t>
            </a:r>
            <a:r>
              <a:rPr lang="en-US" sz="1600" dirty="0" smtClean="0"/>
              <a:t>sharing IOCs </a:t>
            </a:r>
            <a:r>
              <a:rPr lang="en-US" sz="1600" dirty="0"/>
              <a:t>for newly discovered threats. 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MISP </a:t>
            </a:r>
            <a:r>
              <a:rPr lang="en-US" sz="1600" dirty="0"/>
              <a:t>is supported by the European Union and is used by over 6,000 organizations globally. 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MISP </a:t>
            </a:r>
            <a:r>
              <a:rPr lang="en-US" sz="1600" dirty="0"/>
              <a:t>enables automated </a:t>
            </a:r>
            <a:r>
              <a:rPr lang="en-US" sz="1600" dirty="0" smtClean="0"/>
              <a:t>sharing of </a:t>
            </a:r>
            <a:r>
              <a:rPr lang="en-US" sz="1600" dirty="0"/>
              <a:t>IOCs between people and machines by using STIX and other export </a:t>
            </a:r>
            <a:r>
              <a:rPr lang="en-US" sz="1600" dirty="0" smtClean="0"/>
              <a:t>formats.</a:t>
            </a: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 smtClean="0"/>
              <a:t>Threat Intelligence Services</a:t>
            </a:r>
            <a:br>
              <a:rPr lang="en-US" altLang="en-US" dirty="0"/>
            </a:br>
            <a:r>
              <a:rPr lang="en-IN" dirty="0"/>
              <a:t>Threat Intelligence </a:t>
            </a:r>
            <a:r>
              <a:rPr lang="en-IN" dirty="0" smtClean="0"/>
              <a:t>Platforms</a:t>
            </a:r>
            <a:endParaRPr lang="en-IN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98944"/>
            <a:ext cx="8239915" cy="147012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A </a:t>
            </a:r>
            <a:r>
              <a:rPr lang="en-US" sz="1600" dirty="0"/>
              <a:t>T</a:t>
            </a:r>
            <a:r>
              <a:rPr lang="en-US" sz="1600" dirty="0" smtClean="0"/>
              <a:t>hreat </a:t>
            </a:r>
            <a:r>
              <a:rPr lang="en-US" sz="1600" dirty="0"/>
              <a:t>I</a:t>
            </a:r>
            <a:r>
              <a:rPr lang="en-US" sz="1600" dirty="0" smtClean="0"/>
              <a:t>ntelligence Platform (TIP) </a:t>
            </a:r>
            <a:r>
              <a:rPr lang="en-US" sz="1600" dirty="0"/>
              <a:t>centralizes the collection of threat data from numerous data sources and formats. 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1" dirty="0" smtClean="0"/>
              <a:t>Types of threat Intelligence data</a:t>
            </a:r>
            <a:r>
              <a:rPr lang="en-US" sz="1600" dirty="0" smtClean="0"/>
              <a:t>:</a:t>
            </a:r>
            <a:endParaRPr lang="en-US" sz="1600" dirty="0" smtClean="0"/>
          </a:p>
          <a:p>
            <a:pPr marL="452755" indent="-27178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Indicators of Compromise (IOC)</a:t>
            </a:r>
            <a:endParaRPr lang="en-US" sz="1600" dirty="0" smtClean="0"/>
          </a:p>
          <a:p>
            <a:pPr marL="452755" indent="-27178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Tools Techniques and Procedures (TTP)</a:t>
            </a:r>
            <a:endParaRPr lang="en-US" sz="1600" dirty="0" smtClean="0"/>
          </a:p>
          <a:p>
            <a:pPr marL="452755" indent="-27178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Reputation information about internet destinations or domains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Organizations can contribute to threat intelligence by sharing their intrusion data over the internet, typically through automation. 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IN" sz="1600" dirty="0" smtClean="0"/>
              <a:t>Honeypots </a:t>
            </a:r>
            <a:r>
              <a:rPr lang="en-IN" sz="1600" dirty="0"/>
              <a:t>are simulated networks or servers that are designed to attract attackers. The attack-related information gathered from honeypots can </a:t>
            </a:r>
            <a:r>
              <a:rPr lang="en-IN" sz="1600" dirty="0" smtClean="0"/>
              <a:t>be </a:t>
            </a:r>
            <a:r>
              <a:rPr lang="en-IN" sz="1600" dirty="0"/>
              <a:t>shared with threat intelligence platform subscribers.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452755" indent="-27178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4" y="915409"/>
            <a:ext cx="8657238" cy="1802391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20.3 Threat Intelligence 						Summary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 smtClean="0"/>
              <a:t>Threat Intelligence Summary</a:t>
            </a:r>
            <a:br>
              <a:rPr lang="en-US" altLang="en-US" dirty="0"/>
            </a:br>
            <a:r>
              <a:rPr lang="en-US" dirty="0"/>
              <a:t>What Did I Learn in this Module?</a:t>
            </a:r>
            <a:endParaRPr lang="en-IN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98944"/>
            <a:ext cx="8239915" cy="1470123"/>
          </a:xfrm>
        </p:spPr>
        <p:txBody>
          <a:bodyPr/>
          <a:lstStyle/>
          <a:p>
            <a:pPr marL="452755" indent="-271780">
              <a:buFont typeface="Arial" panose="020B0604020202020204" pitchFamily="34" charset="0"/>
              <a:buChar char="•"/>
            </a:pPr>
            <a:r>
              <a:rPr lang="en-US" sz="1600" dirty="0"/>
              <a:t>M</a:t>
            </a:r>
            <a:r>
              <a:rPr lang="en-US" sz="1600" dirty="0" smtClean="0"/>
              <a:t>any organizations such as </a:t>
            </a:r>
            <a:r>
              <a:rPr lang="en-US" sz="1600" dirty="0"/>
              <a:t>SANS, </a:t>
            </a:r>
            <a:r>
              <a:rPr lang="en-US" sz="1600" dirty="0" err="1"/>
              <a:t>Mitre</a:t>
            </a:r>
            <a:r>
              <a:rPr lang="en-US" sz="1600" dirty="0"/>
              <a:t>, FIRST, </a:t>
            </a:r>
            <a:r>
              <a:rPr lang="en-US" sz="1600" dirty="0" err="1"/>
              <a:t>SecurityNewsWire</a:t>
            </a:r>
            <a:r>
              <a:rPr lang="en-US" sz="1600" dirty="0"/>
              <a:t>, (ISC)2, and </a:t>
            </a:r>
            <a:r>
              <a:rPr lang="en-US" sz="1600" dirty="0" smtClean="0"/>
              <a:t>CIS provide network intelligence</a:t>
            </a:r>
            <a:r>
              <a:rPr lang="en-US" sz="1600" dirty="0"/>
              <a:t>. </a:t>
            </a:r>
            <a:endParaRPr lang="en-US" sz="1600" dirty="0" smtClean="0"/>
          </a:p>
          <a:p>
            <a:pPr marL="452755" indent="-271780">
              <a:buFont typeface="Arial" panose="020B0604020202020204" pitchFamily="34" charset="0"/>
              <a:buChar char="•"/>
            </a:pPr>
            <a:r>
              <a:rPr lang="en-US" sz="1600" dirty="0" smtClean="0"/>
              <a:t>The network security professionals  </a:t>
            </a:r>
            <a:r>
              <a:rPr lang="en-US" sz="1600" dirty="0"/>
              <a:t>must keep abreast of the latest threats and continue to upgrade </a:t>
            </a:r>
            <a:r>
              <a:rPr lang="en-US" sz="1600" dirty="0" smtClean="0"/>
              <a:t>skills.</a:t>
            </a:r>
            <a:endParaRPr lang="en-US" sz="1600" dirty="0" smtClean="0"/>
          </a:p>
          <a:p>
            <a:pPr marL="452755" indent="-271780">
              <a:buFont typeface="Arial" panose="020B0604020202020204" pitchFamily="34" charset="0"/>
              <a:buChar char="•"/>
            </a:pPr>
            <a:r>
              <a:rPr lang="en-US" sz="1600" dirty="0"/>
              <a:t>Threat intelligence services allow the exchange of threat information such as vulnerabilities, </a:t>
            </a:r>
            <a:r>
              <a:rPr lang="en-US" sz="1600" dirty="0" smtClean="0"/>
              <a:t>Indicators </a:t>
            </a:r>
            <a:r>
              <a:rPr lang="en-US" sz="1600" dirty="0"/>
              <a:t>of </a:t>
            </a:r>
            <a:r>
              <a:rPr lang="en-US" sz="1600" dirty="0" smtClean="0"/>
              <a:t>Compromise </a:t>
            </a:r>
            <a:r>
              <a:rPr lang="en-US" sz="1600" dirty="0"/>
              <a:t>(IOC), and mitigation techniques. </a:t>
            </a:r>
            <a:endParaRPr lang="en-US" sz="1600" dirty="0" smtClean="0"/>
          </a:p>
          <a:p>
            <a:pPr marL="452755" indent="-271780">
              <a:buFont typeface="Arial" panose="020B0604020202020204" pitchFamily="34" charset="0"/>
              <a:buChar char="•"/>
            </a:pPr>
            <a:r>
              <a:rPr lang="en-US" sz="1600" dirty="0" smtClean="0"/>
              <a:t>Cisco </a:t>
            </a:r>
            <a:r>
              <a:rPr lang="en-US" sz="1600" dirty="0" err="1" smtClean="0"/>
              <a:t>Talos</a:t>
            </a:r>
            <a:r>
              <a:rPr lang="en-US" sz="1600" dirty="0" smtClean="0"/>
              <a:t> </a:t>
            </a:r>
            <a:r>
              <a:rPr lang="en-US" sz="1600" dirty="0"/>
              <a:t>is one of the largest commercial threat intelligence teams in the </a:t>
            </a:r>
            <a:r>
              <a:rPr lang="en-US" sz="1600" dirty="0" smtClean="0"/>
              <a:t>world.</a:t>
            </a:r>
            <a:endParaRPr lang="en-US" sz="1600" dirty="0" smtClean="0"/>
          </a:p>
          <a:p>
            <a:pPr marL="452755" indent="-271780">
              <a:buFont typeface="Arial" panose="020B0604020202020204" pitchFamily="34" charset="0"/>
              <a:buChar char="•"/>
            </a:pPr>
            <a:r>
              <a:rPr lang="en-US" sz="1600" dirty="0" err="1"/>
              <a:t>FireEye</a:t>
            </a:r>
            <a:r>
              <a:rPr lang="en-US" sz="1600" dirty="0"/>
              <a:t> is another security company that offers services to help enterprises secure their networks</a:t>
            </a:r>
            <a:r>
              <a:rPr lang="en-US" sz="1600" dirty="0" smtClean="0"/>
              <a:t>.</a:t>
            </a:r>
            <a:r>
              <a:rPr lang="en-US" sz="1600" dirty="0"/>
              <a:t> </a:t>
            </a:r>
            <a:r>
              <a:rPr lang="en-US" sz="1600" dirty="0" smtClean="0"/>
              <a:t>It uses </a:t>
            </a:r>
            <a:r>
              <a:rPr lang="en-US" sz="1600" dirty="0"/>
              <a:t>a three-pronged approach combining security intelligence, security expertise and technology. </a:t>
            </a:r>
            <a:endParaRPr lang="en-US" sz="1600" dirty="0" smtClean="0"/>
          </a:p>
          <a:p>
            <a:pPr marL="180975" indent="0">
              <a:buNone/>
            </a:pPr>
            <a:endParaRPr lang="en-US" sz="2000" dirty="0" smtClean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/>
          </p:nvPr>
        </p:nvSpPr>
        <p:spPr>
          <a:xfrm>
            <a:off x="1" y="41394"/>
            <a:ext cx="9144000" cy="612812"/>
          </a:xfrm>
        </p:spPr>
        <p:txBody>
          <a:bodyPr/>
          <a:lstStyle/>
          <a:p>
            <a:pPr eaLnBrk="1" hangingPunct="1"/>
            <a:r>
              <a:rPr lang="en-US" dirty="0"/>
              <a:t>Module Objectives</a:t>
            </a:r>
            <a:endParaRPr lang="en-US" dirty="0"/>
          </a:p>
        </p:txBody>
      </p:sp>
      <p:sp>
        <p:nvSpPr>
          <p:cNvPr id="6147" name="Rectangle 34"/>
          <p:cNvSpPr>
            <a:spLocks noGrp="1" noChangeArrowheads="1"/>
          </p:cNvSpPr>
          <p:nvPr>
            <p:ph idx="1"/>
          </p:nvPr>
        </p:nvSpPr>
        <p:spPr>
          <a:xfrm>
            <a:off x="99461" y="654206"/>
            <a:ext cx="8731272" cy="827461"/>
          </a:xfrm>
        </p:spPr>
        <p:txBody>
          <a:bodyPr/>
          <a:lstStyle/>
          <a:p>
            <a:pPr marL="0" lvl="0" indent="0" defTabSz="914400" eaLnBrk="0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n-US" sz="1600" b="1" dirty="0" smtClean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Module Title</a:t>
            </a:r>
            <a:r>
              <a:rPr lang="en-US" altLang="en-US" sz="1600" b="1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altLang="en-US" sz="1600" dirty="0" smtClean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Threat Intelligence</a:t>
            </a:r>
            <a:endParaRPr lang="en-US" altLang="en-US" sz="1600" dirty="0">
              <a:solidFill>
                <a:schemeClr val="tx1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defTabSz="914400" eaLnBrk="0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n-US" altLang="en-US" sz="1600" dirty="0">
              <a:solidFill>
                <a:schemeClr val="tx1"/>
              </a:solidFill>
            </a:endParaRPr>
          </a:p>
          <a:p>
            <a:pPr marL="0" lvl="0" indent="0" defTabSz="914400" eaLnBrk="0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n-US" sz="1600" b="1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Module Objective</a:t>
            </a:r>
            <a:r>
              <a:rPr lang="en-US" altLang="en-US" sz="1600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1600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Use various intelligence sources to locate current security threats.</a:t>
            </a:r>
            <a:endParaRPr lang="en-US" sz="1600" dirty="0">
              <a:solidFill>
                <a:schemeClr val="tx1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9535" indent="0">
              <a:spcBef>
                <a:spcPct val="30000"/>
              </a:spcBef>
              <a:buNone/>
            </a:pP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23333" y="1625600"/>
          <a:ext cx="8263467" cy="9069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17548"/>
                <a:gridCol w="5345919"/>
              </a:tblGrid>
              <a:tr h="2518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Topic Title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68" marR="601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Topic Objective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68" marR="60168" marT="0" marB="0"/>
                </a:tc>
              </a:tr>
              <a:tr h="26372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Information Sources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68" marR="601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Describe information sources used to communicate emerging network security threats.</a:t>
                      </a:r>
                      <a:endParaRPr lang="en-US" sz="9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68" marR="60168" marT="0" marB="0"/>
                </a:tc>
              </a:tr>
              <a:tr h="26372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Threat Intelligence Services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68" marR="601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Describe various threat intelligence services.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68" marR="60168" marT="0" marB="0"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 smtClean="0"/>
              <a:t>Threat Intelligence Summary</a:t>
            </a:r>
            <a:br>
              <a:rPr lang="en-US" altLang="en-US" dirty="0"/>
            </a:br>
            <a:r>
              <a:rPr lang="en-US" dirty="0"/>
              <a:t>What Did I Learn in this Module</a:t>
            </a:r>
            <a:r>
              <a:rPr lang="en-US" dirty="0" smtClean="0"/>
              <a:t>? (Contd.)</a:t>
            </a:r>
            <a:endParaRPr lang="en-IN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98944"/>
            <a:ext cx="8239915" cy="3247762"/>
          </a:xfrm>
        </p:spPr>
        <p:txBody>
          <a:bodyPr/>
          <a:lstStyle/>
          <a:p>
            <a:pPr marL="452755" indent="-271780"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U.S Department of Homeland Security (DHS) offers a free service called Automated Indicator Sharing (AIS). </a:t>
            </a:r>
            <a:endParaRPr lang="en-US" sz="1600" dirty="0" smtClean="0"/>
          </a:p>
          <a:p>
            <a:pPr marL="452755" indent="-271780">
              <a:buFont typeface="Arial" panose="020B0604020202020204" pitchFamily="34" charset="0"/>
              <a:buChar char="•"/>
            </a:pPr>
            <a:r>
              <a:rPr lang="en-US" sz="1600" dirty="0" smtClean="0"/>
              <a:t>AIS enables </a:t>
            </a:r>
            <a:r>
              <a:rPr lang="en-US" sz="1600" dirty="0"/>
              <a:t>real-time exchange of cyber threat indicators between the U.S. Federal Government and the private sector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 marL="452755" indent="-271780">
              <a:buFont typeface="Arial" panose="020B0604020202020204" pitchFamily="34" charset="0"/>
              <a:buChar char="•"/>
            </a:pPr>
            <a:r>
              <a:rPr lang="en-US" sz="1600" dirty="0"/>
              <a:t>The United States government sponsored the MITRE Corporation to create and maintain a catalog of known security threats called Common Vulnerabilities and Exposure (CVE</a:t>
            </a:r>
            <a:r>
              <a:rPr lang="en-US" sz="1600" dirty="0" smtClean="0"/>
              <a:t>).</a:t>
            </a:r>
            <a:endParaRPr lang="en-US" sz="1600" dirty="0" smtClean="0"/>
          </a:p>
          <a:p>
            <a:pPr marL="452755" indent="-271780">
              <a:buFont typeface="Arial" panose="020B0604020202020204" pitchFamily="34" charset="0"/>
              <a:buChar char="•"/>
            </a:pPr>
            <a:r>
              <a:rPr lang="en-US" sz="1600" dirty="0"/>
              <a:t>Three common threat intelligence sharing standards include Structured Threat Information Expression (STIX), Trusted Automated Exchange of Indicator Information (TAXII), and </a:t>
            </a:r>
            <a:r>
              <a:rPr lang="en-US" sz="1600" dirty="0" err="1"/>
              <a:t>CybOX</a:t>
            </a:r>
            <a:r>
              <a:rPr lang="en-US" sz="1600" dirty="0"/>
              <a:t>.</a:t>
            </a:r>
            <a:endParaRPr lang="en-US" sz="1600" dirty="0" smtClean="0"/>
          </a:p>
          <a:p>
            <a:pPr marL="452755" indent="-271780">
              <a:buFont typeface="Arial" panose="020B0604020202020204" pitchFamily="34" charset="0"/>
              <a:buChar char="•"/>
            </a:pPr>
            <a:endParaRPr lang="en-US" sz="1200" dirty="0" smtClean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400" dirty="0">
                <a:latin typeface="Arial" panose="020B0604020202020204" pitchFamily="34" charset="0"/>
              </a:rPr>
              <a:t>Module </a:t>
            </a:r>
            <a:r>
              <a:rPr lang="en-US" sz="1400" dirty="0" smtClean="0">
                <a:latin typeface="Arial" panose="020B0604020202020204" pitchFamily="34" charset="0"/>
              </a:rPr>
              <a:t>20</a:t>
            </a:r>
            <a:br>
              <a:rPr lang="en-US" dirty="0">
                <a:latin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</a:rPr>
              <a:t>New Terms and Commands</a:t>
            </a:r>
            <a:endParaRPr lang="en-US" dirty="0">
              <a:latin typeface="Arial" panose="020B0604020202020204" pitchFamily="34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</p:nvPr>
        </p:nvGraphicFramePr>
        <p:xfrm>
          <a:off x="144463" y="798513"/>
          <a:ext cx="8853486" cy="37998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141348"/>
                <a:gridCol w="2994409"/>
                <a:gridCol w="2717729"/>
              </a:tblGrid>
              <a:tr h="2939474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N" sz="16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SysAdmin</a:t>
                      </a:r>
                      <a:r>
                        <a:rPr lang="en-IN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Audit, Network,</a:t>
                      </a:r>
                      <a:r>
                        <a:rPr lang="en-IN" sz="16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N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Security (SANS)</a:t>
                      </a:r>
                      <a:endParaRPr lang="en-IN" sz="16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285750" indent="-285750" fontAlgn="ctr">
                        <a:buFont typeface="Arial" panose="020B0604020202020204" pitchFamily="34" charset="0"/>
                        <a:buChar char="•"/>
                      </a:pPr>
                      <a:r>
                        <a:rPr lang="en-IN" sz="1600" b="0" dirty="0" smtClean="0">
                          <a:solidFill>
                            <a:srgbClr val="000000"/>
                          </a:solidFill>
                          <a:effectLst/>
                        </a:rPr>
                        <a:t>Mitre</a:t>
                      </a:r>
                      <a:endParaRPr lang="en-IN" sz="1600" b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285750" marR="0" indent="-28575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  <a:effectLst/>
                        </a:rPr>
                        <a:t>Forum of Incident Response and Security Teams (F</a:t>
                      </a:r>
                      <a:r>
                        <a:rPr lang="en-IN" sz="1600" b="0" dirty="0" smtClean="0">
                          <a:solidFill>
                            <a:srgbClr val="000000"/>
                          </a:solidFill>
                          <a:effectLst/>
                        </a:rPr>
                        <a:t>IRST)</a:t>
                      </a:r>
                      <a:endParaRPr lang="en-IN" sz="1600" b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285750" marR="0" indent="-28575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IN" sz="1600" b="0" dirty="0" err="1" smtClean="0">
                          <a:solidFill>
                            <a:srgbClr val="000000"/>
                          </a:solidFill>
                          <a:effectLst/>
                        </a:rPr>
                        <a:t>SecurityNewsWire</a:t>
                      </a:r>
                      <a:endParaRPr lang="en-IN" sz="1600" b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285750" marR="0" indent="-28575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  <a:effectLst/>
                        </a:rPr>
                        <a:t>International Information Systems Security Certification Consortium </a:t>
                      </a:r>
                      <a:r>
                        <a:rPr lang="en-IN" sz="1600" b="0" dirty="0" smtClean="0">
                          <a:solidFill>
                            <a:srgbClr val="000000"/>
                          </a:solidFill>
                          <a:effectLst/>
                        </a:rPr>
                        <a:t>(ISC)</a:t>
                      </a:r>
                      <a:r>
                        <a:rPr lang="en-IN" sz="1600" b="0" baseline="30000" dirty="0" smtClean="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IN" sz="1600" b="0" baseline="3000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285750" marR="0" indent="-28575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  <a:effectLst/>
                        </a:rPr>
                        <a:t>Center for Internet Security (CIS)</a:t>
                      </a:r>
                      <a:endParaRPr lang="en-US" sz="1600" b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en-US" b="0" baseline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173355" indent="-173355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b="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3355" marR="0" indent="-17335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  <a:effectLst/>
                        </a:rPr>
                        <a:t>Cisco</a:t>
                      </a:r>
                      <a:r>
                        <a:rPr lang="en-US" sz="1600" b="0" baseline="0" dirty="0" smtClean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rgbClr val="000000"/>
                          </a:solidFill>
                          <a:effectLst/>
                        </a:rPr>
                        <a:t>Talos</a:t>
                      </a:r>
                      <a:endParaRPr lang="en-US" sz="1600" b="0" baseline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73355" marR="0" indent="-17335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IN" sz="1600" b="0" dirty="0" err="1" smtClean="0">
                          <a:solidFill>
                            <a:srgbClr val="000000"/>
                          </a:solidFill>
                          <a:effectLst/>
                        </a:rPr>
                        <a:t>FireEye</a:t>
                      </a:r>
                      <a:endParaRPr lang="en-IN" sz="1600" b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73355" marR="0" indent="-17335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</a:rPr>
                        <a:t>Automated Indicator Sharing (AIS) </a:t>
                      </a:r>
                      <a:endParaRPr lang="en-IN" sz="1600" b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73355" marR="0" indent="-17335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</a:rPr>
                        <a:t>Common Vulnerabilities and Exposures (CVE)</a:t>
                      </a:r>
                      <a:endParaRPr lang="en-US" sz="1600" b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173355" marR="0" indent="-17335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</a:rPr>
                        <a:t>Structured Threat Information Expression (STIX) </a:t>
                      </a:r>
                      <a:endParaRPr lang="en-US" sz="1600" b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173355" marR="0" indent="-17335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</a:rPr>
                        <a:t>Trusted Automated Exchange of Indicator Information (TAXII)</a:t>
                      </a:r>
                      <a:endParaRPr lang="en-US" sz="1600" b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173355" marR="0" indent="-17335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endParaRPr lang="en-IN" sz="1400" b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73355" indent="-173355" algn="l" defTabSz="6858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1400" b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1797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US" sz="1600" b="0" dirty="0" err="1" smtClean="0">
                          <a:solidFill>
                            <a:srgbClr val="000000"/>
                          </a:solidFill>
                        </a:rPr>
                        <a:t>CybOX</a:t>
                      </a:r>
                      <a:endParaRPr lang="en-US" sz="1600" b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285750" marR="0" indent="-285750" algn="l" defTabSz="1797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</a:rPr>
                        <a:t>Malware Information Sharing Platform (MISP)</a:t>
                      </a:r>
                      <a:endParaRPr lang="en-US" sz="1600" b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285750" marR="0" indent="-285750" algn="l" defTabSz="1797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</a:rPr>
                        <a:t>Threat intelligence platforms (TIP) </a:t>
                      </a:r>
                      <a:endParaRPr lang="en-US" sz="1600" b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</a:rPr>
                        <a:t>Indicators of compromise (IOC)</a:t>
                      </a:r>
                      <a:endParaRPr lang="en-US" sz="1600" b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</a:rPr>
                        <a:t>Tools Techniques and Procedures (TTP)</a:t>
                      </a:r>
                      <a:endParaRPr lang="en-US" sz="1600" b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285750" marR="0" indent="-285750" algn="l" defTabSz="1797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endParaRPr lang="en-US" sz="1400" b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285750" marR="0" indent="-285750" algn="l" defTabSz="1797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4" y="915409"/>
            <a:ext cx="8164868" cy="1802391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20.1 Information Sources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 smtClean="0"/>
              <a:t>Threat Intelligence</a:t>
            </a:r>
            <a:br>
              <a:rPr lang="en-US" altLang="en-US" dirty="0"/>
            </a:br>
            <a:r>
              <a:rPr lang="en-IN" dirty="0"/>
              <a:t>Network Intelligence Communities</a:t>
            </a:r>
            <a:endParaRPr lang="en-IN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98944"/>
            <a:ext cx="8529156" cy="147012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To effectively protect a network, the security </a:t>
            </a:r>
            <a:r>
              <a:rPr lang="en-US" sz="1600" dirty="0"/>
              <a:t>professionals must stay informed </a:t>
            </a:r>
            <a:r>
              <a:rPr lang="en-US" sz="1600" dirty="0" smtClean="0"/>
              <a:t>about the threats </a:t>
            </a:r>
            <a:r>
              <a:rPr lang="en-US" sz="1600" dirty="0"/>
              <a:t>and </a:t>
            </a:r>
            <a:r>
              <a:rPr lang="en-US" sz="1600" dirty="0" smtClean="0"/>
              <a:t>vulnerabilities.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IN" sz="1600" dirty="0" smtClean="0"/>
              <a:t>There </a:t>
            </a:r>
            <a:r>
              <a:rPr lang="en-IN" sz="1600" dirty="0"/>
              <a:t>are many security organizations which provide network </a:t>
            </a:r>
            <a:r>
              <a:rPr lang="en-IN" sz="1600" dirty="0" smtClean="0"/>
              <a:t>intelligence, resources</a:t>
            </a:r>
            <a:r>
              <a:rPr lang="en-IN" sz="1600" dirty="0"/>
              <a:t>, workshops, and conferences to help security professionals. 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To </a:t>
            </a:r>
            <a:r>
              <a:rPr lang="en-US" sz="1600" dirty="0"/>
              <a:t>remain effective, a network security professional must:</a:t>
            </a:r>
            <a:endParaRPr lang="en-US" sz="1600" dirty="0"/>
          </a:p>
          <a:p>
            <a:pPr marL="452755">
              <a:buFont typeface="Arial" panose="020B0604020202020204" pitchFamily="34" charset="0"/>
              <a:buChar char="•"/>
            </a:pPr>
            <a:r>
              <a:rPr lang="en-US" sz="1600" b="1" dirty="0"/>
              <a:t>Keep abreast of the latest threats</a:t>
            </a:r>
            <a:r>
              <a:rPr lang="en-US" sz="1600" dirty="0"/>
              <a:t> – I</a:t>
            </a:r>
            <a:r>
              <a:rPr lang="en-US" sz="1600" dirty="0" smtClean="0"/>
              <a:t>ncludes </a:t>
            </a:r>
            <a:r>
              <a:rPr lang="en-US" sz="1600" dirty="0"/>
              <a:t>subscribing to real-time feeds regarding threats, routinely perusing security-related websites, following security blogs and podcasts, and more eg. SANS News Room</a:t>
            </a:r>
            <a:endParaRPr lang="en-US" sz="1600" dirty="0"/>
          </a:p>
          <a:p>
            <a:pPr marL="452755">
              <a:buFont typeface="Arial" panose="020B0604020202020204" pitchFamily="34" charset="0"/>
              <a:buChar char="•"/>
            </a:pPr>
            <a:r>
              <a:rPr lang="en-US" sz="1600" b="1" dirty="0"/>
              <a:t>Continue to upgrade skills</a:t>
            </a:r>
            <a:r>
              <a:rPr lang="en-US" sz="1600" dirty="0"/>
              <a:t> </a:t>
            </a:r>
            <a:r>
              <a:rPr lang="en-US" sz="1600" dirty="0" smtClean="0"/>
              <a:t>– Includes </a:t>
            </a:r>
            <a:r>
              <a:rPr lang="en-US" sz="1600" dirty="0"/>
              <a:t>attending security-related training, workshops, and conferences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IN" sz="1600" b="1" dirty="0"/>
              <a:t>Note</a:t>
            </a:r>
            <a:r>
              <a:rPr lang="en-IN" sz="1600" dirty="0"/>
              <a:t>: Network</a:t>
            </a:r>
            <a:r>
              <a:rPr altLang="en-IN" sz="1600" dirty="0"/>
              <a:t>, Web, Cloud, Email, Mobile</a:t>
            </a:r>
            <a:r>
              <a:rPr lang="en-IN" sz="1600" dirty="0"/>
              <a:t> security has a very steep learning curve and requires a commitment to continuous professional development.</a:t>
            </a:r>
            <a:endParaRPr lang="en-US" sz="1600" dirty="0"/>
          </a:p>
          <a:p>
            <a:pPr marL="0" indent="0">
              <a:buNone/>
            </a:pPr>
            <a:endParaRPr lang="en-US" sz="12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 smtClean="0"/>
              <a:t>Threat Intelligence</a:t>
            </a:r>
            <a:br>
              <a:rPr lang="en-US" altLang="en-US" dirty="0"/>
            </a:br>
            <a:r>
              <a:rPr lang="en-IN" dirty="0"/>
              <a:t>Network Intelligence </a:t>
            </a:r>
            <a:r>
              <a:rPr lang="en-IN" dirty="0" smtClean="0"/>
              <a:t>Communities (Contd.)</a:t>
            </a:r>
            <a:endParaRPr lang="en-IN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98944"/>
            <a:ext cx="8075487" cy="326471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 smtClean="0"/>
              <a:t>The table lists the important network security organization.</a:t>
            </a:r>
            <a:endParaRPr lang="en-US" sz="16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09339" y="1253743"/>
          <a:ext cx="8626433" cy="28333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3615"/>
                <a:gridCol w="6452818"/>
              </a:tblGrid>
              <a:tr h="271305">
                <a:tc>
                  <a:txBody>
                    <a:bodyPr/>
                    <a:lstStyle/>
                    <a:p>
                      <a:pPr algn="ctr"/>
                      <a:r>
                        <a:rPr lang="en-IN" sz="1200" b="1" dirty="0" smtClean="0"/>
                        <a:t>Organization</a:t>
                      </a:r>
                      <a:endParaRPr lang="en-IN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1" dirty="0" smtClean="0"/>
                        <a:t>Description</a:t>
                      </a:r>
                      <a:endParaRPr lang="en-IN" sz="1200" b="1" dirty="0"/>
                    </a:p>
                  </a:txBody>
                  <a:tcPr/>
                </a:tc>
              </a:tr>
              <a:tr h="1584625">
                <a:tc>
                  <a:txBody>
                    <a:bodyPr/>
                    <a:lstStyle/>
                    <a:p>
                      <a:r>
                        <a:rPr lang="en-IN" sz="1400" b="0" i="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SysAdmin</a:t>
                      </a:r>
                      <a:r>
                        <a:rPr lang="en-IN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Audit, Network, Security (SANS)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SANS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Institute</a:t>
                      </a: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resources are largely free upon request and include:</a:t>
                      </a:r>
                      <a:endParaRPr lang="en-US" sz="1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lnSpc>
                          <a:spcPct val="114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Internet Storm Center - the popular internet early warning system</a:t>
                      </a:r>
                      <a:endParaRPr lang="en-US" sz="1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lnSpc>
                          <a:spcPct val="114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NewsBites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</a:t>
                      </a: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weekly digest of news articles about computer security. </a:t>
                      </a:r>
                      <a:endParaRPr lang="en-US" sz="1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lnSpc>
                          <a:spcPct val="114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@RISK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T</a:t>
                      </a: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 weekly digest of newly discovered attack vectors, vulnerabilities with active exploits, and explanations of how recent attacks worked.</a:t>
                      </a:r>
                      <a:endParaRPr lang="en-US" sz="1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lnSpc>
                          <a:spcPct val="114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Flash security alerts</a:t>
                      </a:r>
                      <a:endParaRPr lang="en-US" sz="1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lnSpc>
                          <a:spcPct val="114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Reading Room - More than 1,200 award-winning, original research papers. </a:t>
                      </a:r>
                      <a:endParaRPr lang="en-US" sz="1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lnSpc>
                          <a:spcPct val="114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SANS also develops security courses.</a:t>
                      </a:r>
                      <a:endParaRPr lang="en-US" sz="1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56482">
                <a:tc>
                  <a:txBody>
                    <a:bodyPr/>
                    <a:lstStyle/>
                    <a:p>
                      <a:pPr fontAlgn="ctr"/>
                      <a:r>
                        <a:rPr lang="en-IN" sz="1400" b="0" dirty="0">
                          <a:effectLst/>
                        </a:rPr>
                        <a:t>Mitre</a:t>
                      </a:r>
                      <a:endParaRPr lang="en-IN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IN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Mitre Corporation </a:t>
                      </a:r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US" sz="1400" b="0" dirty="0" smtClean="0">
                          <a:effectLst/>
                        </a:rPr>
                        <a:t>aintains </a:t>
                      </a:r>
                      <a:r>
                        <a:rPr lang="en-US" sz="1400" b="0" dirty="0">
                          <a:effectLst/>
                        </a:rPr>
                        <a:t>a list of </a:t>
                      </a:r>
                      <a:r>
                        <a:rPr lang="en-US" sz="1400" b="0" dirty="0" smtClean="0">
                          <a:effectLst/>
                        </a:rPr>
                        <a:t>Common </a:t>
                      </a:r>
                      <a:r>
                        <a:rPr lang="en-US" sz="1400" b="0" dirty="0">
                          <a:effectLst/>
                        </a:rPr>
                        <a:t>V</a:t>
                      </a:r>
                      <a:r>
                        <a:rPr lang="en-US" sz="1400" b="0" dirty="0" smtClean="0">
                          <a:effectLst/>
                        </a:rPr>
                        <a:t>ulnerabilities </a:t>
                      </a:r>
                      <a:r>
                        <a:rPr lang="en-US" sz="1400" b="0" dirty="0">
                          <a:effectLst/>
                        </a:rPr>
                        <a:t>and </a:t>
                      </a:r>
                      <a:r>
                        <a:rPr lang="en-US" sz="1400" b="0" dirty="0" smtClean="0">
                          <a:effectLst/>
                        </a:rPr>
                        <a:t>Exposures </a:t>
                      </a:r>
                      <a:r>
                        <a:rPr lang="en-US" sz="1400" b="0" dirty="0">
                          <a:effectLst/>
                        </a:rPr>
                        <a:t>(CVE) used by prominent security organizations.</a:t>
                      </a:r>
                      <a:endParaRPr lang="en-US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 smtClean="0"/>
              <a:t>Information Sources</a:t>
            </a:r>
            <a:br>
              <a:rPr lang="en-US" altLang="en-US" dirty="0"/>
            </a:br>
            <a:r>
              <a:rPr lang="en-IN" dirty="0"/>
              <a:t>Network Intelligence </a:t>
            </a:r>
            <a:r>
              <a:rPr lang="en-IN" dirty="0" smtClean="0"/>
              <a:t>Communities (Contd.)</a:t>
            </a:r>
            <a:endParaRPr lang="en-IN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80659" y="933132"/>
          <a:ext cx="8736592" cy="3642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0492"/>
                <a:gridCol w="59161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IN" sz="1200" b="1" dirty="0" smtClean="0"/>
                        <a:t>Organization</a:t>
                      </a:r>
                      <a:endParaRPr lang="en-IN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1" dirty="0" smtClean="0"/>
                        <a:t>Description</a:t>
                      </a:r>
                      <a:endParaRPr lang="en-IN" sz="1200" b="1" dirty="0"/>
                    </a:p>
                  </a:txBody>
                  <a:tcPr/>
                </a:tc>
              </a:tr>
              <a:tr h="907835"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 smtClean="0">
                          <a:effectLst/>
                        </a:rPr>
                        <a:t>Forum of Incident Response and Security Teams (F</a:t>
                      </a:r>
                      <a:r>
                        <a:rPr lang="en-IN" sz="1400" b="0" dirty="0" smtClean="0">
                          <a:effectLst/>
                        </a:rPr>
                        <a:t>IRST)</a:t>
                      </a:r>
                      <a:endParaRPr lang="en-IN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 smtClean="0">
                          <a:effectLst/>
                        </a:rPr>
                        <a:t>It is </a:t>
                      </a:r>
                      <a:r>
                        <a:rPr lang="en-US" sz="1400" b="0" dirty="0">
                          <a:effectLst/>
                        </a:rPr>
                        <a:t>a security organization that brings together a variety of computer security incident response teams from government, commercial, and educational organizations to foster cooperation and coordination in information sharing, incident prevention and rapid reaction.</a:t>
                      </a:r>
                      <a:endParaRPr lang="en-US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499492">
                <a:tc>
                  <a:txBody>
                    <a:bodyPr/>
                    <a:lstStyle/>
                    <a:p>
                      <a:pPr fontAlgn="ctr"/>
                      <a:r>
                        <a:rPr lang="en-IN" sz="1400" b="0" dirty="0" err="1">
                          <a:effectLst/>
                        </a:rPr>
                        <a:t>SecurityNewsWire</a:t>
                      </a:r>
                      <a:endParaRPr lang="en-IN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A security news portal that aggregates the latest breaking news pertaining to alerts, exploits, and vulnerabilities.</a:t>
                      </a:r>
                      <a:endParaRPr lang="en-US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703663"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 smtClean="0">
                          <a:effectLst/>
                        </a:rPr>
                        <a:t>International Information Systems Security Certification Consortium </a:t>
                      </a:r>
                      <a:r>
                        <a:rPr lang="en-IN" sz="1400" b="0" dirty="0" smtClean="0">
                          <a:effectLst/>
                        </a:rPr>
                        <a:t>(ISC)</a:t>
                      </a:r>
                      <a:r>
                        <a:rPr lang="en-IN" sz="1400" b="0" baseline="30000" dirty="0" smtClean="0">
                          <a:effectLst/>
                        </a:rPr>
                        <a:t>2</a:t>
                      </a:r>
                      <a:endParaRPr lang="en-IN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 smtClean="0">
                          <a:effectLst/>
                        </a:rPr>
                        <a:t>Provides </a:t>
                      </a:r>
                      <a:r>
                        <a:rPr lang="en-US" sz="1400" b="0" dirty="0">
                          <a:effectLst/>
                        </a:rPr>
                        <a:t>vendor neutral education products and career services to more than 75,000+ industry professionals in more than 135 countries.</a:t>
                      </a:r>
                      <a:endParaRPr lang="en-US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1112007">
                <a:tc>
                  <a:txBody>
                    <a:bodyPr/>
                    <a:lstStyle/>
                    <a:p>
                      <a:pPr fontAlgn="ctr"/>
                      <a:r>
                        <a:rPr lang="en-IN" sz="1400" b="0" dirty="0" smtClean="0">
                          <a:effectLst/>
                        </a:rPr>
                        <a:t> </a:t>
                      </a:r>
                      <a:r>
                        <a:rPr lang="en-US" sz="1400" b="0" dirty="0" smtClean="0">
                          <a:effectLst/>
                        </a:rPr>
                        <a:t>Center for Internet Security (</a:t>
                      </a:r>
                      <a:r>
                        <a:rPr lang="en-IN" sz="1400" b="0" dirty="0" smtClean="0">
                          <a:effectLst/>
                        </a:rPr>
                        <a:t>CIS)</a:t>
                      </a:r>
                      <a:endParaRPr lang="en-IN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 smtClean="0">
                          <a:effectLst/>
                        </a:rPr>
                        <a:t>It is </a:t>
                      </a:r>
                      <a:r>
                        <a:rPr lang="en-US" sz="1400" b="0" dirty="0">
                          <a:effectLst/>
                        </a:rPr>
                        <a:t>a focal point for cyber threat prevention, protection, response, and recovery for state, local, tribal, and territorial (SLTT) governments through the Multi-State Information Sharing and Analysis Center (MS-ISAC). </a:t>
                      </a:r>
                      <a:endParaRPr lang="en-US" sz="1400" b="0" dirty="0" smtClean="0">
                        <a:effectLst/>
                      </a:endParaRPr>
                    </a:p>
                    <a:p>
                      <a:pPr fontAlgn="ctr"/>
                      <a:r>
                        <a:rPr lang="en-US" sz="1400" b="0" dirty="0" smtClean="0">
                          <a:effectLst/>
                        </a:rPr>
                        <a:t>The </a:t>
                      </a:r>
                      <a:r>
                        <a:rPr lang="en-US" sz="1400" b="0" dirty="0">
                          <a:effectLst/>
                        </a:rPr>
                        <a:t>MS-ISAC offers 24x7 cyber threat warnings and advisories, vulnerability identification, and mitigation and incident response.</a:t>
                      </a:r>
                      <a:endParaRPr lang="en-US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 smtClean="0"/>
              <a:t>Threat Intelligence</a:t>
            </a:r>
            <a:br>
              <a:rPr lang="en-US" altLang="en-US" dirty="0"/>
            </a:br>
            <a:r>
              <a:rPr lang="en-IN" dirty="0"/>
              <a:t>Cisco </a:t>
            </a:r>
            <a:r>
              <a:rPr lang="en-IN" dirty="0" err="1"/>
              <a:t>Cybersecurity</a:t>
            </a:r>
            <a:r>
              <a:rPr lang="en-IN" dirty="0"/>
              <a:t> Reports</a:t>
            </a:r>
            <a:endParaRPr lang="en-IN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98944"/>
            <a:ext cx="8075487" cy="147012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Resources to help </a:t>
            </a:r>
            <a:r>
              <a:rPr lang="en-US" sz="1600" dirty="0"/>
              <a:t>security professionals stay abreast of the latest </a:t>
            </a:r>
            <a:r>
              <a:rPr lang="en-US" sz="1600" dirty="0" smtClean="0"/>
              <a:t>threats are </a:t>
            </a:r>
            <a:r>
              <a:rPr lang="en-US" sz="1600" dirty="0"/>
              <a:t>the Cisco Annual Cybersecurity </a:t>
            </a:r>
            <a:r>
              <a:rPr lang="en-US" sz="1600" dirty="0" smtClean="0"/>
              <a:t>Report </a:t>
            </a:r>
            <a:r>
              <a:rPr lang="en-US" sz="1600" dirty="0"/>
              <a:t>and the Mid-Year Cybersecurity Report. 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These </a:t>
            </a:r>
            <a:r>
              <a:rPr lang="en-US" sz="1600" dirty="0"/>
              <a:t>reports provide an update on the state of security preparedness, expert analysis of top vulnerabilities, factors behind the explosion of attacks using adware, spam, and </a:t>
            </a:r>
            <a:r>
              <a:rPr lang="en-US" sz="1600" dirty="0" smtClean="0"/>
              <a:t>so on.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Cybersecurity analysts should </a:t>
            </a:r>
            <a:r>
              <a:rPr lang="en-US" sz="1600" dirty="0" smtClean="0"/>
              <a:t>subscribe and </a:t>
            </a:r>
            <a:r>
              <a:rPr lang="en-US" sz="1600" dirty="0"/>
              <a:t>read these reports to learn how threat actors are targeting their networks, and what </a:t>
            </a:r>
            <a:r>
              <a:rPr lang="en-US" sz="1600" dirty="0" smtClean="0"/>
              <a:t>action can be taken to </a:t>
            </a:r>
            <a:r>
              <a:rPr lang="en-US" sz="1600" dirty="0"/>
              <a:t>mitigate these attacks.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 smtClean="0"/>
              <a:t>Threat Intelligence</a:t>
            </a:r>
            <a:br>
              <a:rPr lang="en-US" altLang="en-US" dirty="0"/>
            </a:br>
            <a:r>
              <a:rPr lang="en-IN" dirty="0"/>
              <a:t>Security Blogs and Podcasts</a:t>
            </a:r>
            <a:endParaRPr lang="en-IN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98944"/>
            <a:ext cx="8465782" cy="147012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Blogs </a:t>
            </a:r>
            <a:r>
              <a:rPr lang="en-US" sz="1600" dirty="0"/>
              <a:t>and podcasts also provide advice, research, and recommended mitigation techniques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600" dirty="0"/>
              <a:t>Cisco provides blogs on security-related topics from a </a:t>
            </a:r>
            <a:r>
              <a:rPr lang="en-US" sz="1600" dirty="0" smtClean="0"/>
              <a:t>number of </a:t>
            </a:r>
            <a:r>
              <a:rPr lang="en-US" sz="1600" dirty="0"/>
              <a:t>industry experts and from the Cisco </a:t>
            </a:r>
            <a:r>
              <a:rPr lang="en-US" sz="1600" dirty="0" err="1"/>
              <a:t>Talos</a:t>
            </a:r>
            <a:r>
              <a:rPr lang="en-US" sz="1600" dirty="0"/>
              <a:t> </a:t>
            </a:r>
            <a:r>
              <a:rPr lang="en-US" sz="1600" dirty="0" smtClean="0"/>
              <a:t>Group.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Cisco </a:t>
            </a:r>
            <a:r>
              <a:rPr lang="en-US" sz="1600" dirty="0" err="1"/>
              <a:t>Talos</a:t>
            </a:r>
            <a:r>
              <a:rPr lang="en-US" sz="1600" dirty="0"/>
              <a:t> </a:t>
            </a:r>
            <a:r>
              <a:rPr lang="en-US" sz="1600" dirty="0" smtClean="0"/>
              <a:t>offers </a:t>
            </a:r>
            <a:r>
              <a:rPr lang="en-US" sz="1600" dirty="0"/>
              <a:t>a series of over 80 podcasts that can be played from the internet or downloaded to your device of choice.</a:t>
            </a:r>
            <a:endParaRPr lang="en-US" sz="1600" dirty="0"/>
          </a:p>
          <a:p>
            <a:pPr marL="0" indent="0">
              <a:buNone/>
            </a:pPr>
            <a:endParaRPr lang="en-US" sz="12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4" y="915409"/>
            <a:ext cx="8617044" cy="1802391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20.2 Threat Intelligence 							Services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ARTICULATE_SLIDE_THUMBNAIL_REFRESH" val="1"/>
</p:tagLst>
</file>

<file path=ppt/tags/tag10.xml><?xml version="1.0" encoding="utf-8"?>
<p:tagLst xmlns:p="http://schemas.openxmlformats.org/presentationml/2006/main">
  <p:tag name="ARTICULATE_SLIDE_THUMBNAIL_REFRESH" val="1"/>
</p:tagLst>
</file>

<file path=ppt/tags/tag11.xml><?xml version="1.0" encoding="utf-8"?>
<p:tagLst xmlns:p="http://schemas.openxmlformats.org/presentationml/2006/main">
  <p:tag name="ARTICULATE_SLIDE_THUMBNAIL_REFRESH" val="1"/>
</p:tagLst>
</file>

<file path=ppt/tags/tag12.xml><?xml version="1.0" encoding="utf-8"?>
<p:tagLst xmlns:p="http://schemas.openxmlformats.org/presentationml/2006/main">
  <p:tag name="ARTICULATE_SLIDE_THUMBNAIL_REFRESH" val="1"/>
</p:tagLst>
</file>

<file path=ppt/tags/tag13.xml><?xml version="1.0" encoding="utf-8"?>
<p:tagLst xmlns:p="http://schemas.openxmlformats.org/presentationml/2006/main">
  <p:tag name="ARTICULATE_SLIDE_THUMBNAIL_REFRESH" val="1"/>
</p:tagLst>
</file>

<file path=ppt/tags/tag14.xml><?xml version="1.0" encoding="utf-8"?>
<p:tagLst xmlns:p="http://schemas.openxmlformats.org/presentationml/2006/main">
  <p:tag name="ARTICULATE_SLIDE_THUMBNAIL_REFRESH" val="1"/>
</p:tagLst>
</file>

<file path=ppt/tags/tag15.xml><?xml version="1.0" encoding="utf-8"?>
<p:tagLst xmlns:p="http://schemas.openxmlformats.org/presentationml/2006/main">
  <p:tag name="ARTICULATE_SLIDE_THUMBNAIL_REFRESH" val="1"/>
</p:tagLst>
</file>

<file path=ppt/tags/tag16.xml><?xml version="1.0" encoding="utf-8"?>
<p:tagLst xmlns:p="http://schemas.openxmlformats.org/presentationml/2006/main">
  <p:tag name="ARTICULATE_SLIDE_THUMBNAIL_REFRESH" val="1"/>
</p:tagLst>
</file>

<file path=ppt/tags/tag17.xml><?xml version="1.0" encoding="utf-8"?>
<p:tagLst xmlns:p="http://schemas.openxmlformats.org/presentationml/2006/main">
  <p:tag name="ARTICULATE_SLIDE_THUMBNAIL_REFRESH" val="1"/>
</p:tagLst>
</file>

<file path=ppt/tags/tag18.xml><?xml version="1.0" encoding="utf-8"?>
<p:tagLst xmlns:p="http://schemas.openxmlformats.org/presentationml/2006/main">
  <p:tag name="ARTICULATE_SLIDE_THUMBNAIL_REFRESH" val="1"/>
</p:tagLst>
</file>

<file path=ppt/tags/tag19.xml><?xml version="1.0" encoding="utf-8"?>
<p:tagLst xmlns:p="http://schemas.openxmlformats.org/presentationml/2006/main">
  <p:tag name="ARTICULATE_SLIDE_THUMBNAIL_REFRESH" val="1"/>
</p:tagLst>
</file>

<file path=ppt/tags/tag2.xml><?xml version="1.0" encoding="utf-8"?>
<p:tagLst xmlns:p="http://schemas.openxmlformats.org/presentationml/2006/main">
  <p:tag name="ARTICULATE_SLIDE_THUMBNAIL_REFRESH" val="1"/>
</p:tagLst>
</file>

<file path=ppt/tags/tag20.xml><?xml version="1.0" encoding="utf-8"?>
<p:tagLst xmlns:p="http://schemas.openxmlformats.org/presentationml/2006/main">
  <p:tag name="ARTICULATE_SLIDE_THUMBNAIL_REFRESH" val="1"/>
</p:tagLst>
</file>

<file path=ppt/tags/tag21.xml><?xml version="1.0" encoding="utf-8"?>
<p:tagLst xmlns:p="http://schemas.openxmlformats.org/presentationml/2006/main">
  <p:tag name="ARTICULATE_SLIDE_THUMBNAIL_REFRESH" val="1"/>
</p:tagLst>
</file>

<file path=ppt/tags/tag22.xml><?xml version="1.0" encoding="utf-8"?>
<p:tagLst xmlns:p="http://schemas.openxmlformats.org/presentationml/2006/main">
  <p:tag name="ARTICULATE_SLIDE_COUNT" val="71"/>
  <p:tag name="ARTICULATE_PROJECT_OPEN" val="0"/>
</p:tagLst>
</file>

<file path=ppt/tags/tag3.xml><?xml version="1.0" encoding="utf-8"?>
<p:tagLst xmlns:p="http://schemas.openxmlformats.org/presentationml/2006/main">
  <p:tag name="ARTICULATE_SLIDE_THUMBNAIL_REFRESH" val="1"/>
</p:tagLst>
</file>

<file path=ppt/tags/tag4.xml><?xml version="1.0" encoding="utf-8"?>
<p:tagLst xmlns:p="http://schemas.openxmlformats.org/presentationml/2006/main">
  <p:tag name="ARTICULATE_SLIDE_THUMBNAIL_REFRESH" val="1"/>
</p:tagLst>
</file>

<file path=ppt/tags/tag5.xml><?xml version="1.0" encoding="utf-8"?>
<p:tagLst xmlns:p="http://schemas.openxmlformats.org/presentationml/2006/main">
  <p:tag name="ARTICULATE_SLIDE_THUMBNAIL_REFRESH" val="1"/>
</p:tagLst>
</file>

<file path=ppt/tags/tag6.xml><?xml version="1.0" encoding="utf-8"?>
<p:tagLst xmlns:p="http://schemas.openxmlformats.org/presentationml/2006/main">
  <p:tag name="ARTICULATE_SLIDE_THUMBNAIL_REFRESH" val="1"/>
</p:tagLst>
</file>

<file path=ppt/tags/tag7.xml><?xml version="1.0" encoding="utf-8"?>
<p:tagLst xmlns:p="http://schemas.openxmlformats.org/presentationml/2006/main">
  <p:tag name="ARTICULATE_SLIDE_THUMBNAIL_REFRESH" val="1"/>
</p:tagLst>
</file>

<file path=ppt/tags/tag8.xml><?xml version="1.0" encoding="utf-8"?>
<p:tagLst xmlns:p="http://schemas.openxmlformats.org/presentationml/2006/main">
  <p:tag name="ARTICULATE_SLIDE_THUMBNAIL_REFRESH" val="1"/>
</p:tagLst>
</file>

<file path=ppt/tags/tag9.xml><?xml version="1.0" encoding="utf-8"?>
<p:tagLst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Default Theme">
  <a:themeElements>
    <a:clrScheme name="Custom 6">
      <a:dk1>
        <a:srgbClr val="58585B"/>
      </a:dk1>
      <a:lt1>
        <a:srgbClr val="FFFFFF"/>
      </a:lt1>
      <a:dk2>
        <a:srgbClr val="58585B"/>
      </a:dk2>
      <a:lt2>
        <a:srgbClr val="81C569"/>
      </a:lt2>
      <a:accent1>
        <a:srgbClr val="004C69"/>
      </a:accent1>
      <a:accent2>
        <a:srgbClr val="9E0B0F"/>
      </a:accent2>
      <a:accent3>
        <a:srgbClr val="FFFFFF"/>
      </a:accent3>
      <a:accent4>
        <a:srgbClr val="367187"/>
      </a:accent4>
      <a:accent5>
        <a:srgbClr val="38C6F4"/>
      </a:accent5>
      <a:accent6>
        <a:srgbClr val="FBAB18"/>
      </a:accent6>
      <a:hlink>
        <a:srgbClr val="38C6F4"/>
      </a:hlink>
      <a:folHlink>
        <a:srgbClr val="81C56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6A4D7"/>
        </a:solidFill>
        <a:ln>
          <a:noFill/>
        </a:ln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0</TotalTime>
  <Words>10567</Words>
  <Application>WPS Presentation</Application>
  <PresentationFormat>On-screen Show (16:9)</PresentationFormat>
  <Paragraphs>223</Paragraphs>
  <Slides>22</Slides>
  <Notes>27</Notes>
  <HiddenSlides>6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8" baseType="lpstr">
      <vt:lpstr>Arial</vt:lpstr>
      <vt:lpstr>SimSun</vt:lpstr>
      <vt:lpstr>Wingdings</vt:lpstr>
      <vt:lpstr>MS PGothic</vt:lpstr>
      <vt:lpstr>CiscoSans Thin</vt:lpstr>
      <vt:lpstr>Segoe Print</vt:lpstr>
      <vt:lpstr>CiscoSans</vt:lpstr>
      <vt:lpstr>CiscoSans</vt:lpstr>
      <vt:lpstr>CiscoSans ExtraLight</vt:lpstr>
      <vt:lpstr>Arial</vt:lpstr>
      <vt:lpstr>CiscoSans ExtraLight</vt:lpstr>
      <vt:lpstr>Calibri</vt:lpstr>
      <vt:lpstr>Times New Roman</vt:lpstr>
      <vt:lpstr>Microsoft YaHei</vt:lpstr>
      <vt:lpstr>Arial Unicode MS</vt:lpstr>
      <vt:lpstr>Default Theme</vt:lpstr>
      <vt:lpstr>Module 20: Threat Intelligence</vt:lpstr>
      <vt:lpstr>Module Objectives</vt:lpstr>
      <vt:lpstr>20.1 Information Sources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20.2 Threat Intelligence 							Services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20.3 Threat Intelligence 						Summary</vt:lpstr>
      <vt:lpstr>PowerPoint 演示文稿</vt:lpstr>
      <vt:lpstr>PowerPoint 演示文稿</vt:lpstr>
      <vt:lpstr>Module 20 New Terms and Commands</vt:lpstr>
      <vt:lpstr>PowerPoint 演示文稿</vt:lpstr>
    </vt:vector>
  </TitlesOfParts>
  <Company>Cisco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bvachon@cisco.com</dc:creator>
  <cp:lastModifiedBy>user</cp:lastModifiedBy>
  <cp:revision>973</cp:revision>
  <dcterms:created xsi:type="dcterms:W3CDTF">2016-08-22T22:27:00Z</dcterms:created>
  <dcterms:modified xsi:type="dcterms:W3CDTF">2021-12-05T18:45:16Z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ProviderInitializationData">
    <vt:lpwstr>https://cisco.jiveon.com</vt:lpwstr>
  </property>
  <property fmtid="{D5CDD505-2E9C-101B-9397-08002B2CF9AE}" pid="3" name="Offisync_UpdateToken">
    <vt:lpwstr>1</vt:lpwstr>
  </property>
  <property fmtid="{D5CDD505-2E9C-101B-9397-08002B2CF9AE}" pid="4" name="Offisync_ServerID">
    <vt:lpwstr>07841bbc-cd3c-4a76-827f-75a2226890f4</vt:lpwstr>
  </property>
  <property fmtid="{D5CDD505-2E9C-101B-9397-08002B2CF9AE}" pid="5" name="Offisync_UniqueId">
    <vt:lpwstr>1702406</vt:lpwstr>
  </property>
  <property fmtid="{D5CDD505-2E9C-101B-9397-08002B2CF9AE}" pid="6" name="Jive_VersionGuid">
    <vt:lpwstr>fd96a0b3-f68d-4727-8e4f-2128d37ed30a</vt:lpwstr>
  </property>
  <property fmtid="{D5CDD505-2E9C-101B-9397-08002B2CF9AE}" pid="7" name="Jive_LatestUserAccountName">
    <vt:lpwstr>alljohns</vt:lpwstr>
  </property>
  <property fmtid="{D5CDD505-2E9C-101B-9397-08002B2CF9AE}" pid="8" name="ArticulateGUID">
    <vt:lpwstr>F9A496F7-57D7-4028-9572-D40DFDF3715A</vt:lpwstr>
  </property>
  <property fmtid="{D5CDD505-2E9C-101B-9397-08002B2CF9AE}" pid="9" name="ArticulatePath">
    <vt:lpwstr>ITE7_Chp9_by_jg</vt:lpwstr>
  </property>
  <property fmtid="{D5CDD505-2E9C-101B-9397-08002B2CF9AE}" pid="10" name="KSOProductBuildVer">
    <vt:lpwstr>1033-11.2.0.10382</vt:lpwstr>
  </property>
  <property fmtid="{D5CDD505-2E9C-101B-9397-08002B2CF9AE}" pid="11" name="ICV">
    <vt:lpwstr>127B4BE2D9D6485692E079450BA0DA79</vt:lpwstr>
  </property>
</Properties>
</file>