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925" r:id="rId5"/>
    <p:sldId id="759" r:id="rId6"/>
    <p:sldId id="1129" r:id="rId7"/>
    <p:sldId id="1105" r:id="rId8"/>
    <p:sldId id="1106" r:id="rId9"/>
    <p:sldId id="1108" r:id="rId10"/>
    <p:sldId id="1110" r:id="rId11"/>
    <p:sldId id="1111" r:id="rId12"/>
    <p:sldId id="1112" r:id="rId13"/>
    <p:sldId id="1126" r:id="rId14"/>
    <p:sldId id="1114" r:id="rId15"/>
    <p:sldId id="1115" r:id="rId16"/>
    <p:sldId id="1116" r:id="rId17"/>
    <p:sldId id="1117" r:id="rId18"/>
    <p:sldId id="1118" r:id="rId19"/>
    <p:sldId id="1119" r:id="rId20"/>
    <p:sldId id="1120" r:id="rId21"/>
    <p:sldId id="1102" r:id="rId22"/>
    <p:sldId id="1103" r:id="rId23"/>
    <p:sldId id="1128" r:id="rId24"/>
    <p:sldId id="1076" r:id="rId25"/>
    <p:sldId id="291" r:id="rId26"/>
  </p:sldIdLst>
  <p:sldSz cx="9144000" cy="5143500" type="screen16x9"/>
  <p:notesSz cx="6858000" cy="9144000"/>
  <p:custDataLst>
    <p:tags r:id="rId31"/>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B"/>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87" autoAdjust="0"/>
    <p:restoredTop sz="94533" autoAdjust="0"/>
  </p:normalViewPr>
  <p:slideViewPr>
    <p:cSldViewPr snapToGrid="0" showGuides="1">
      <p:cViewPr>
        <p:scale>
          <a:sx n="100" d="100"/>
          <a:sy n="100" d="100"/>
        </p:scale>
        <p:origin x="738" y="0"/>
      </p:cViewPr>
      <p:guideLst>
        <p:guide orient="horz" pos="1620"/>
        <p:guide pos="340"/>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23.xml"/><Relationship Id="rId30" Type="http://schemas.openxmlformats.org/officeDocument/2006/relationships/commentAuthors" Target="commentAuthors.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smtClean="0"/>
              <a:t>Cisco Networking Academy Program</a:t>
            </a:r>
            <a:endParaRPr lang="en-US" b="0" dirty="0" smtClean="0"/>
          </a:p>
          <a:p>
            <a:pPr>
              <a:buFontTx/>
              <a:buNone/>
            </a:pPr>
            <a:r>
              <a:rPr lang="en-US" b="0" dirty="0" smtClean="0"/>
              <a:t>CyberOps Associates v1.0</a:t>
            </a:r>
            <a:endParaRPr lang="en-US" b="0" dirty="0" smtClean="0"/>
          </a:p>
          <a:p>
            <a:pPr>
              <a:buFontTx/>
              <a:buNone/>
            </a:pPr>
            <a:r>
              <a:rPr lang="en-US" sz="1200" b="0" dirty="0" smtClean="0"/>
              <a:t>Module 8: </a:t>
            </a:r>
            <a:r>
              <a:rPr lang="en-IN" sz="1200" b="0" dirty="0" smtClean="0">
                <a:solidFill>
                  <a:srgbClr val="FF0000"/>
                </a:solidFill>
              </a:rPr>
              <a:t>Address Resolution Protocol</a:t>
            </a:r>
            <a:endParaRPr lang="en-GB" b="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.2.4 – </a:t>
            </a:r>
            <a:r>
              <a:rPr lang="en-US" sz="1200" b="0" i="0" u="none" strike="noStrike" kern="1200" dirty="0" smtClean="0">
                <a:solidFill>
                  <a:schemeClr val="tx1"/>
                </a:solidFill>
                <a:effectLst/>
                <a:latin typeface="+mn-lt"/>
                <a:ea typeface="+mn-ea"/>
                <a:cs typeface="+mn-cs"/>
              </a:rPr>
              <a:t>Video - ARP Operation - ARP Reply</a:t>
            </a:r>
            <a:endParaRPr lang="en-IN"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.2.5 – </a:t>
            </a:r>
            <a:r>
              <a:rPr lang="en-IN" sz="1200" b="0" i="0" u="none" strike="noStrike" kern="1200" dirty="0" smtClean="0">
                <a:solidFill>
                  <a:schemeClr val="tx1"/>
                </a:solidFill>
                <a:effectLst/>
                <a:latin typeface="+mn-lt"/>
                <a:ea typeface="+mn-ea"/>
                <a:cs typeface="+mn-cs"/>
              </a:rPr>
              <a:t>Video - ARP Role in Remote Communication</a:t>
            </a:r>
            <a:endParaRPr lang="en-IN"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.2.6 – </a:t>
            </a:r>
            <a:r>
              <a:rPr lang="en-US" sz="1200" b="0" i="0" u="none" strike="noStrike" kern="1200" dirty="0" smtClean="0">
                <a:solidFill>
                  <a:schemeClr val="tx1"/>
                </a:solidFill>
                <a:effectLst/>
                <a:latin typeface="+mn-lt"/>
                <a:ea typeface="+mn-ea"/>
                <a:cs typeface="+mn-cs"/>
              </a:rPr>
              <a:t>Removing Entries from an ARP Table</a:t>
            </a:r>
            <a:endParaRPr lang="en-IN"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.2.7 – </a:t>
            </a:r>
            <a:r>
              <a:rPr lang="en-US" sz="1200" b="0" i="0" u="none" strike="noStrike" kern="1200" dirty="0" smtClean="0">
                <a:solidFill>
                  <a:schemeClr val="tx1"/>
                </a:solidFill>
                <a:effectLst/>
                <a:latin typeface="+mn-lt"/>
                <a:ea typeface="+mn-ea"/>
                <a:cs typeface="+mn-cs"/>
              </a:rPr>
              <a:t>ARP Tables on Networking Devices</a:t>
            </a:r>
            <a:endParaRPr lang="en-IN"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.2.8 – </a:t>
            </a:r>
            <a:r>
              <a:rPr lang="en-US" sz="1200" b="0" i="0" u="none" strike="noStrike" kern="1200" dirty="0" smtClean="0">
                <a:solidFill>
                  <a:schemeClr val="tx1"/>
                </a:solidFill>
                <a:effectLst/>
                <a:latin typeface="+mn-lt"/>
                <a:ea typeface="+mn-ea"/>
                <a:cs typeface="+mn-cs"/>
              </a:rPr>
              <a:t>Lab - Wireshark to Examine Ethernet Frames</a:t>
            </a:r>
            <a:endParaRPr lang="en-IN"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smtClean="0"/>
              <a:t> 7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dirty="0" smtClean="0"/>
              <a:t>Describe</a:t>
            </a:r>
            <a:r>
              <a:rPr lang="en-US" sz="1000" baseline="0" dirty="0" smtClean="0"/>
              <a:t> ARP broadcasts with an example</a:t>
            </a:r>
            <a:endParaRPr lang="en-US" sz="1000" baseline="0" dirty="0" smtClean="0"/>
          </a:p>
          <a:p>
            <a:pPr marL="341630" lvl="1" indent="-171450">
              <a:buFont typeface="Arial" panose="020B0604020202020204" pitchFamily="34" charset="0"/>
              <a:buChar char="•"/>
            </a:pPr>
            <a:r>
              <a:rPr lang="en-US" sz="1000" baseline="0" dirty="0" smtClean="0"/>
              <a:t>Discuss ARP spoofing with an example</a:t>
            </a:r>
            <a:endParaRPr lang="en-US" sz="1000" baseline="0" dirty="0" smtClean="0"/>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ARP</a:t>
            </a:r>
            <a:r>
              <a:rPr lang="en-US" sz="1100" b="1" dirty="0" smtClean="0"/>
              <a:t> </a:t>
            </a:r>
            <a:r>
              <a:rPr lang="en-US" sz="1100" b="0" dirty="0" smtClean="0"/>
              <a:t>Broadcasts, ARP Spoofing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.3.1 – </a:t>
            </a:r>
            <a:r>
              <a:rPr lang="en-US" dirty="0" smtClean="0"/>
              <a:t>ARP Issues - ARP Broadcasts and ARP Spoofing</a:t>
            </a:r>
            <a:endParaRPr lang="en-IN"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.3.1 – </a:t>
            </a:r>
            <a:r>
              <a:rPr lang="en-US" dirty="0" smtClean="0"/>
              <a:t>ARP Issues - ARP Broadcasts and ARP Spoofing</a:t>
            </a:r>
            <a:endParaRPr lang="en-IN"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.3.2 – </a:t>
            </a:r>
            <a:r>
              <a:rPr lang="en-IN" sz="1200" b="0" i="0" u="none" strike="noStrike" kern="1200" dirty="0" smtClean="0">
                <a:solidFill>
                  <a:schemeClr val="tx1"/>
                </a:solidFill>
                <a:effectLst/>
                <a:latin typeface="+mn-lt"/>
                <a:ea typeface="+mn-ea"/>
                <a:cs typeface="+mn-cs"/>
              </a:rPr>
              <a:t>Video - ARP Spoofing</a:t>
            </a:r>
            <a:endParaRPr lang="en-IN"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8.4 </a:t>
            </a:r>
            <a:r>
              <a:rPr lang="en-GB" dirty="0" smtClean="0"/>
              <a:t>–</a:t>
            </a:r>
            <a:r>
              <a:rPr lang="en-US" sz="1200" b="0" dirty="0" smtClean="0">
                <a:solidFill>
                  <a:srgbClr val="FF0000"/>
                </a:solidFill>
              </a:rPr>
              <a:t> Address</a:t>
            </a:r>
            <a:r>
              <a:rPr lang="en-US" sz="1200" b="0" baseline="0" dirty="0" smtClean="0">
                <a:solidFill>
                  <a:srgbClr val="FF0000"/>
                </a:solidFill>
              </a:rPr>
              <a:t> Resolution Protocol Summary</a:t>
            </a:r>
            <a:endParaRPr lang="en-US" sz="1200" b="0" dirty="0">
              <a:solidFill>
                <a:srgbClr val="FF0000"/>
              </a:solidFill>
            </a:endParaRPr>
          </a:p>
          <a:p>
            <a:pPr>
              <a:buFontTx/>
              <a:buNone/>
            </a:pPr>
            <a:endParaRPr lang="en-US" dirty="0"/>
          </a:p>
          <a:p>
            <a:r>
              <a:rPr lang="en-US" sz="1050" b="1" u="sng" dirty="0" smtClean="0"/>
              <a:t>In-Session Activities / Explanations:</a:t>
            </a:r>
            <a:endParaRPr lang="en-US" sz="1050" dirty="0" smtClean="0"/>
          </a:p>
          <a:p>
            <a:pPr marL="171450" lvl="0" indent="-171450">
              <a:buFont typeface="Arial" panose="020B0604020202020204" pitchFamily="34" charset="0"/>
              <a:buChar char="•"/>
            </a:pPr>
            <a:r>
              <a:rPr lang="en-US" sz="1050" b="1" dirty="0" smtClean="0"/>
              <a:t>Time</a:t>
            </a:r>
            <a:r>
              <a:rPr lang="en-US" b="1" dirty="0" smtClean="0"/>
              <a:t>: </a:t>
            </a:r>
            <a:r>
              <a:rPr lang="en-US" sz="1000" b="0" dirty="0" smtClean="0"/>
              <a:t>5 min</a:t>
            </a:r>
            <a:endParaRPr lang="en-US" sz="1000" b="0" dirty="0" smtClean="0"/>
          </a:p>
          <a:p>
            <a:pPr marL="171450" lvl="0" indent="-171450">
              <a:buFont typeface="Arial" panose="020B0604020202020204" pitchFamily="34" charset="0"/>
              <a:buChar char="•"/>
            </a:pPr>
            <a:r>
              <a:rPr lang="en-US" sz="1050" b="1" dirty="0" smtClean="0"/>
              <a:t>Instructor Notes: </a:t>
            </a:r>
            <a:endParaRPr lang="en-US" sz="1050" dirty="0" smtClean="0"/>
          </a:p>
          <a:p>
            <a:pPr marL="341630" lvl="1" indent="-171450" algn="l" defTabSz="457200" rtl="0" eaLnBrk="1" latinLnBrk="0" hangingPunct="1">
              <a:buFont typeface="Arial" panose="020B0604020202020204" pitchFamily="34" charset="0"/>
              <a:buChar char="•"/>
              <a:tabLst>
                <a:tab pos="117475" algn="l"/>
              </a:tabLst>
            </a:pPr>
            <a:r>
              <a:rPr lang="en-US" sz="1000" kern="1200" dirty="0" smtClean="0">
                <a:solidFill>
                  <a:schemeClr val="tx1"/>
                </a:solidFill>
                <a:latin typeface="+mn-lt"/>
                <a:ea typeface="+mn-ea"/>
                <a:cs typeface="+mn-cs"/>
              </a:rPr>
              <a:t>Read out the summary points mentioned on the slide.</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Discuss the same with the participants.</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Ask if they have any questions or doubts. </a:t>
            </a:r>
            <a:endParaRPr lang="en-US" sz="1000" kern="1200" dirty="0" smtClean="0">
              <a:solidFill>
                <a:schemeClr val="tx1"/>
              </a:solidFill>
              <a:latin typeface="+mn-lt"/>
              <a:ea typeface="+mn-ea"/>
              <a:cs typeface="+mn-cs"/>
            </a:endParaRPr>
          </a:p>
          <a:p>
            <a:pPr marL="341630"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At the end, ask the students to</a:t>
            </a:r>
            <a:r>
              <a:rPr lang="en-US" sz="1000" kern="1200" baseline="0" dirty="0" smtClean="0">
                <a:solidFill>
                  <a:schemeClr val="tx1"/>
                </a:solidFill>
                <a:latin typeface="+mn-lt"/>
                <a:ea typeface="+mn-ea"/>
                <a:cs typeface="+mn-cs"/>
              </a:rPr>
              <a:t> complete </a:t>
            </a:r>
            <a:r>
              <a:rPr lang="en-US" sz="1000" kern="1200" dirty="0" smtClean="0">
                <a:solidFill>
                  <a:schemeClr val="tx1"/>
                </a:solidFill>
                <a:latin typeface="+mn-lt"/>
                <a:ea typeface="+mn-ea"/>
                <a:cs typeface="+mn-cs"/>
              </a:rPr>
              <a:t>the module quiz.</a:t>
            </a:r>
            <a:endParaRPr lang="en-US" sz="1000" kern="1200" dirty="0" smtClean="0">
              <a:solidFill>
                <a:schemeClr val="tx1"/>
              </a:solidFill>
              <a:latin typeface="+mn-lt"/>
              <a:ea typeface="+mn-ea"/>
              <a:cs typeface="+mn-cs"/>
            </a:endParaRPr>
          </a:p>
          <a:p>
            <a:pPr marL="171450" lvl="0" indent="-171450" algn="l" defTabSz="457200" rtl="0" eaLnBrk="1" latinLnBrk="0" hangingPunct="1">
              <a:buFont typeface="Arial" panose="020B0604020202020204" pitchFamily="34" charset="0"/>
              <a:buChar char="•"/>
            </a:pPr>
            <a:r>
              <a:rPr lang="en-US" sz="1050" b="1" dirty="0" smtClean="0"/>
              <a:t>Key Points:</a:t>
            </a:r>
            <a:r>
              <a:rPr lang="en-US" sz="1100" b="1" dirty="0" smtClean="0"/>
              <a:t>  </a:t>
            </a:r>
            <a:r>
              <a:rPr lang="en-US" sz="1100" b="0" dirty="0" smtClean="0"/>
              <a:t>NA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0A313ED8-785B-4D16-9B17-4143385249B9}" type="slidenum">
              <a:rPr lang="en-US" sz="800" b="0"/>
            </a:fld>
            <a:endParaRPr lang="en-US" sz="800" b="0" dirty="0"/>
          </a:p>
        </p:txBody>
      </p:sp>
      <p:sp>
        <p:nvSpPr>
          <p:cNvPr id="20483" name="Rectangle 2"/>
          <p:cNvSpPr>
            <a:spLocks noGrp="1" noRot="1" noChangeAspect="1" noChangeArrowheads="1" noTextEdit="1"/>
          </p:cNvSpPr>
          <p:nvPr>
            <p:ph type="sldImg"/>
          </p:nvPr>
        </p:nvSpPr>
        <p:spPr/>
      </p:sp>
      <p:sp>
        <p:nvSpPr>
          <p:cNvPr id="204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CyberOps Associates v1.0</a:t>
            </a:r>
            <a:endParaRPr lang="en-US" b="0" dirty="0"/>
          </a:p>
          <a:p>
            <a:pPr>
              <a:buFontTx/>
              <a:buNone/>
            </a:pPr>
            <a:r>
              <a:rPr lang="en-IN" sz="1200" b="0" dirty="0" smtClean="0"/>
              <a:t>8 </a:t>
            </a:r>
            <a:r>
              <a:rPr lang="en-GB" dirty="0" smtClean="0"/>
              <a:t>– </a:t>
            </a:r>
            <a:r>
              <a:rPr lang="en-IN" dirty="0" smtClean="0"/>
              <a:t>Address Resolution Protocol</a:t>
            </a:r>
            <a:endParaRPr lang="en-US" sz="1200" b="0" dirty="0">
              <a:solidFill>
                <a:srgbClr val="FF0000"/>
              </a:solidFill>
            </a:endParaRPr>
          </a:p>
          <a:p>
            <a:pPr>
              <a:buFontTx/>
              <a:buNone/>
            </a:pPr>
            <a:r>
              <a:rPr lang="en-US" sz="1200" b="0" dirty="0" smtClean="0">
                <a:solidFill>
                  <a:srgbClr val="FF0000"/>
                </a:solidFill>
              </a:rPr>
              <a:t>8.0 </a:t>
            </a:r>
            <a:r>
              <a:rPr lang="en-GB" dirty="0" smtClean="0"/>
              <a:t>–</a:t>
            </a:r>
            <a:r>
              <a:rPr lang="en-US" sz="1200" b="0" dirty="0" smtClean="0">
                <a:solidFill>
                  <a:srgbClr val="FF0000"/>
                </a:solidFill>
              </a:rPr>
              <a:t> </a:t>
            </a:r>
            <a:r>
              <a:rPr lang="en-IN" sz="1200" b="0" dirty="0" smtClean="0">
                <a:solidFill>
                  <a:srgbClr val="FF0000"/>
                </a:solidFill>
              </a:rPr>
              <a:t>Introduction</a:t>
            </a:r>
            <a:endParaRPr lang="en-IN"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GB" dirty="0" smtClean="0"/>
              <a:t>8.0.2– </a:t>
            </a:r>
            <a:r>
              <a:rPr lang="en-US" sz="1200" b="0" i="0" u="none" strike="noStrike" kern="1200" dirty="0" smtClean="0">
                <a:solidFill>
                  <a:schemeClr val="tx1"/>
                </a:solidFill>
                <a:effectLst/>
                <a:latin typeface="+mn-lt"/>
                <a:ea typeface="+mn-ea"/>
                <a:cs typeface="+mn-cs"/>
              </a:rPr>
              <a:t>What Will I Learn in this Module?</a:t>
            </a:r>
            <a:endParaRPr lang="en-US" sz="1200" b="0" i="0" u="none" strike="noStrike" kern="1200" dirty="0" smtClean="0">
              <a:solidFill>
                <a:schemeClr val="tx1"/>
              </a:solidFill>
              <a:effectLst/>
              <a:latin typeface="+mn-lt"/>
              <a:ea typeface="+mn-ea"/>
              <a:cs typeface="+mn-cs"/>
            </a:endParaRPr>
          </a:p>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Source:</a:t>
            </a:r>
            <a:endParaRPr lang="en-US" sz="1200" b="0" dirty="0" smtClean="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8.4 </a:t>
            </a:r>
            <a:r>
              <a:rPr lang="en-GB" dirty="0" smtClean="0"/>
              <a:t>–</a:t>
            </a:r>
            <a:r>
              <a:rPr lang="en-US" sz="1200" b="0" dirty="0" smtClean="0">
                <a:solidFill>
                  <a:srgbClr val="FF0000"/>
                </a:solidFill>
              </a:rPr>
              <a:t> </a:t>
            </a:r>
            <a:r>
              <a:rPr lang="en-IN" dirty="0" smtClean="0"/>
              <a:t>Address Resolution Protocol Summary</a:t>
            </a:r>
            <a:endParaRPr lang="en-IN" dirty="0" smtClean="0"/>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8.4.1 </a:t>
            </a:r>
            <a:r>
              <a:rPr lang="en-GB" dirty="0" smtClean="0"/>
              <a:t>– </a:t>
            </a:r>
            <a:r>
              <a:rPr lang="en-US" dirty="0" smtClean="0"/>
              <a:t>What Did I Learn in this Module?</a:t>
            </a:r>
            <a:endParaRPr lang="en-IN" dirty="0" smtClean="0"/>
          </a:p>
          <a:p>
            <a:pPr>
              <a:buFontTx/>
              <a:buNone/>
            </a:pPr>
            <a:endParaRPr lang="en-US" sz="1200" b="0" dirty="0" smtClean="0">
              <a:solidFill>
                <a:srgbClr val="FF0000"/>
              </a:solidFill>
            </a:endParaRPr>
          </a:p>
          <a:p>
            <a:pPr>
              <a:buFontTx/>
              <a:buNone/>
            </a:pP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endParaRPr lang="en-IN" dirty="0" smtClean="0"/>
          </a:p>
          <a:p>
            <a:pPr marL="0" marR="0" indent="0" algn="l" defTabSz="457200" rtl="0" eaLnBrk="1" fontAlgn="auto" latinLnBrk="0" hangingPunct="1">
              <a:lnSpc>
                <a:spcPct val="100000"/>
              </a:lnSpc>
              <a:spcBef>
                <a:spcPts val="0"/>
              </a:spcBef>
              <a:spcAft>
                <a:spcPts val="0"/>
              </a:spcAft>
              <a:buClrTx/>
              <a:buSzTx/>
              <a:buFontTx/>
              <a:buNone/>
              <a:defRPr/>
            </a:pPr>
            <a:endParaRPr lang="en-US" sz="1200" b="0" dirty="0" smtClean="0">
              <a:solidFill>
                <a:srgbClr val="FF0000"/>
              </a:solidFill>
            </a:endParaRPr>
          </a:p>
          <a:p>
            <a:pPr>
              <a:buFontTx/>
              <a:buNone/>
            </a:pPr>
            <a:endParaRPr lang="en-US" sz="1200" b="0" dirty="0" smtClean="0">
              <a:solidFill>
                <a:srgbClr val="FF0000"/>
              </a:solidFill>
            </a:endParaRPr>
          </a:p>
          <a:p>
            <a:pPr>
              <a:buFontTx/>
              <a:buNone/>
            </a:pPr>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Source:</a:t>
            </a:r>
            <a:endParaRPr lang="en-US" sz="1200" b="0" dirty="0" smtClean="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8.4 </a:t>
            </a:r>
            <a:r>
              <a:rPr lang="en-GB" dirty="0" smtClean="0"/>
              <a:t>–</a:t>
            </a:r>
            <a:r>
              <a:rPr lang="en-US" sz="1200" b="0" dirty="0" smtClean="0">
                <a:solidFill>
                  <a:srgbClr val="FF0000"/>
                </a:solidFill>
              </a:rPr>
              <a:t> </a:t>
            </a:r>
            <a:r>
              <a:rPr lang="en-IN" dirty="0" smtClean="0"/>
              <a:t>Address Resolution Protocol Summary</a:t>
            </a:r>
            <a:endParaRPr lang="en-IN" dirty="0" smtClean="0"/>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8.4.1 </a:t>
            </a:r>
            <a:r>
              <a:rPr lang="en-GB" dirty="0" smtClean="0"/>
              <a:t>– </a:t>
            </a:r>
            <a:r>
              <a:rPr lang="en-US" dirty="0" smtClean="0"/>
              <a:t>What Did I Learn in this Module</a:t>
            </a:r>
            <a:r>
              <a:rPr lang="en-US" dirty="0" smtClean="0"/>
              <a:t>?</a:t>
            </a:r>
            <a:endParaRPr lang="en-US" dirty="0" smtClean="0"/>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8.4.2 </a:t>
            </a:r>
            <a:r>
              <a:rPr lang="en-GB" dirty="0" smtClean="0"/>
              <a:t>– </a:t>
            </a:r>
            <a:r>
              <a:rPr lang="en-US" sz="1200" b="0" i="0" u="none" strike="noStrike" kern="1200" dirty="0" smtClean="0">
                <a:solidFill>
                  <a:schemeClr val="tx1"/>
                </a:solidFill>
                <a:effectLst/>
                <a:latin typeface="+mn-lt"/>
                <a:ea typeface="+mn-ea"/>
                <a:cs typeface="+mn-cs"/>
              </a:rPr>
              <a:t>Module 8: Address Resolution Protocol Quiz</a:t>
            </a:r>
            <a:endParaRPr lang="en-IN" dirty="0" smtClean="0"/>
          </a:p>
          <a:p>
            <a:pPr>
              <a:buFontTx/>
              <a:buNone/>
            </a:pPr>
            <a:endParaRPr lang="en-US" sz="1200" b="0" dirty="0" smtClean="0">
              <a:solidFill>
                <a:srgbClr val="FF0000"/>
              </a:solidFill>
            </a:endParaRPr>
          </a:p>
          <a:p>
            <a:pPr>
              <a:buFontTx/>
              <a:buNone/>
            </a:pP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endParaRPr lang="en-IN" dirty="0" smtClean="0"/>
          </a:p>
          <a:p>
            <a:pPr marL="0" marR="0" indent="0" algn="l" defTabSz="457200" rtl="0" eaLnBrk="1" fontAlgn="auto" latinLnBrk="0" hangingPunct="1">
              <a:lnSpc>
                <a:spcPct val="100000"/>
              </a:lnSpc>
              <a:spcBef>
                <a:spcPts val="0"/>
              </a:spcBef>
              <a:spcAft>
                <a:spcPts val="0"/>
              </a:spcAft>
              <a:buClrTx/>
              <a:buSzTx/>
              <a:buFontTx/>
              <a:buNone/>
              <a:defRPr/>
            </a:pPr>
            <a:endParaRPr lang="en-US" sz="1200" b="0" dirty="0" smtClean="0">
              <a:solidFill>
                <a:srgbClr val="FF0000"/>
              </a:solidFill>
            </a:endParaRPr>
          </a:p>
          <a:p>
            <a:pPr>
              <a:buFontTx/>
              <a:buNone/>
            </a:pPr>
            <a:endParaRPr lang="en-US" sz="1200" b="0" dirty="0" smtClean="0">
              <a:solidFill>
                <a:srgbClr val="FF0000"/>
              </a:solidFill>
            </a:endParaRPr>
          </a:p>
          <a:p>
            <a:pPr>
              <a:buFontTx/>
              <a:buNone/>
            </a:pPr>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Module 8 </a:t>
            </a:r>
            <a:r>
              <a:rPr lang="en-GB" dirty="0" smtClean="0"/>
              <a:t>– </a:t>
            </a:r>
            <a:r>
              <a:rPr lang="en-IN" dirty="0" smtClean="0"/>
              <a:t>Address Resolution Protocol</a:t>
            </a:r>
            <a:endParaRPr lang="en-US" sz="1200" b="0" dirty="0" smtClean="0">
              <a:solidFill>
                <a:srgbClr val="FF0000"/>
              </a:solidFill>
            </a:endParaRPr>
          </a:p>
          <a:p>
            <a:pPr>
              <a:buFontTx/>
              <a:buNone/>
            </a:pPr>
            <a:r>
              <a:rPr lang="en-US" dirty="0" smtClean="0">
                <a:latin typeface="Arial" panose="020B0604020202020204" pitchFamily="34" charset="0"/>
              </a:rPr>
              <a:t>New </a:t>
            </a:r>
            <a:r>
              <a:rPr lang="en-US" dirty="0">
                <a:latin typeface="Arial" panose="020B0604020202020204" pitchFamily="34" charset="0"/>
              </a:rPr>
              <a:t>Terms and </a:t>
            </a:r>
            <a:r>
              <a:rPr lang="en-US" dirty="0" smtClean="0">
                <a:latin typeface="Arial" panose="020B0604020202020204" pitchFamily="34" charset="0"/>
              </a:rPr>
              <a:t>Commands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endParaRPr lang="en-US" sz="1200" b="0" dirty="0" smtClean="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smtClean="0"/>
              <a:t>2</a:t>
            </a:r>
            <a:r>
              <a:rPr lang="en-US" sz="1000" b="0" dirty="0" smtClean="0"/>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lvl="1" indent="-171450">
              <a:buFont typeface="Arial" panose="020B0604020202020204" pitchFamily="34" charset="0"/>
              <a:buChar char="•"/>
            </a:pPr>
            <a:r>
              <a:rPr lang="en-US" sz="1000" baseline="0" dirty="0" smtClean="0"/>
              <a:t>Describe the process of communication on a local network</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Describe the process of communication on a remote network</a:t>
            </a:r>
            <a:endParaRPr lang="en-US" sz="1000" baseline="0" dirty="0" smtClean="0"/>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IP Address, MAC</a:t>
            </a:r>
            <a:r>
              <a:rPr lang="en-US" sz="1100" b="0" baseline="0" dirty="0" smtClean="0"/>
              <a:t> Address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endParaRPr lang="en-US" sz="1200" b="0" dirty="0" smtClean="0">
              <a:solidFill>
                <a:srgbClr val="FF0000"/>
              </a:solidFill>
            </a:endParaRPr>
          </a:p>
          <a:p>
            <a:pPr>
              <a:buFontTx/>
              <a:buNone/>
            </a:pPr>
            <a:r>
              <a:rPr lang="en-US" sz="1200" b="0" dirty="0" smtClean="0">
                <a:solidFill>
                  <a:srgbClr val="FF0000"/>
                </a:solidFill>
              </a:rPr>
              <a:t>8</a:t>
            </a:r>
            <a:r>
              <a:rPr lang="en-GB" dirty="0" smtClean="0"/>
              <a:t>.1.1 – Destination on Same Network</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endParaRPr lang="en-US" sz="1200" b="0" dirty="0" smtClean="0">
              <a:solidFill>
                <a:srgbClr val="FF0000"/>
              </a:solidFill>
            </a:endParaRPr>
          </a:p>
          <a:p>
            <a:pPr>
              <a:buFontTx/>
              <a:buNone/>
            </a:pPr>
            <a:r>
              <a:rPr lang="en-US" sz="1200" b="0" dirty="0" smtClean="0">
                <a:solidFill>
                  <a:srgbClr val="FF0000"/>
                </a:solidFill>
              </a:rPr>
              <a:t>8</a:t>
            </a:r>
            <a:r>
              <a:rPr lang="en-GB" dirty="0" smtClean="0"/>
              <a:t>.1.2 – Destination on Remote Network</a:t>
            </a: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endParaRPr lang="en-US" sz="1200" b="0" dirty="0"/>
          </a:p>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smtClean="0"/>
              <a:t>15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Provide an overview of ARP</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Play the animation to view the ARP functions</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ARP operation</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Demonstrate a video to the learners to explain the ARP role in remote communication</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Explain the process of removing entries from the ARP table</a:t>
            </a:r>
            <a:endParaRPr lang="en-US" sz="1000" baseline="0" dirty="0" smtClean="0"/>
          </a:p>
          <a:p>
            <a:pPr marL="34163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000" baseline="0" dirty="0" smtClean="0"/>
              <a:t>List the commands used to display the ARP tables on different networking devices</a:t>
            </a:r>
            <a:endParaRPr lang="en-US" sz="1000" baseline="0" dirty="0" smtClean="0"/>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ARP Operations,</a:t>
            </a:r>
            <a:r>
              <a:rPr lang="en-US" sz="1100" b="0" baseline="0" dirty="0" smtClean="0"/>
              <a:t> ARP Table, ARP Functions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.2.1 – </a:t>
            </a:r>
            <a:r>
              <a:rPr lang="en-IN" dirty="0" smtClean="0"/>
              <a:t>ARP Overview</a:t>
            </a:r>
            <a:endParaRPr lang="en-IN" dirty="0" smtClean="0"/>
          </a:p>
          <a:p>
            <a:pPr>
              <a:buFontTx/>
              <a:buNone/>
            </a:pP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.2.2 – </a:t>
            </a:r>
            <a:r>
              <a:rPr lang="en-IN" dirty="0" smtClean="0"/>
              <a:t>ARP Functions</a:t>
            </a:r>
            <a:endParaRPr lang="en-IN"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panose="020B0604020202020204" pitchFamily="34" charset="0"/>
              </a:defRPr>
            </a:lvl1pPr>
            <a:lvl2pPr marL="742950" indent="-285750" defTabSz="882650">
              <a:defRPr sz="2400">
                <a:solidFill>
                  <a:schemeClr val="tx1"/>
                </a:solidFill>
                <a:latin typeface="Arial" panose="020B0604020202020204" pitchFamily="34" charset="0"/>
              </a:defRPr>
            </a:lvl2pPr>
            <a:lvl3pPr marL="1143000" indent="-228600" defTabSz="882650">
              <a:defRPr sz="2400">
                <a:solidFill>
                  <a:schemeClr val="tx1"/>
                </a:solidFill>
                <a:latin typeface="Arial" panose="020B0604020202020204" pitchFamily="34" charset="0"/>
              </a:defRPr>
            </a:lvl3pPr>
            <a:lvl4pPr marL="1600200" indent="-228600" defTabSz="882650">
              <a:defRPr sz="2400">
                <a:solidFill>
                  <a:schemeClr val="tx1"/>
                </a:solidFill>
                <a:latin typeface="Arial" panose="020B0604020202020204" pitchFamily="34" charset="0"/>
              </a:defRPr>
            </a:lvl4pPr>
            <a:lvl5pPr marL="2057400" indent="-228600" defTabSz="882650">
              <a:defRPr sz="2400">
                <a:solidFill>
                  <a:schemeClr val="tx1"/>
                </a:solidFill>
                <a:latin typeface="Arial" panose="020B0604020202020204" pitchFamily="34"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panose="020B0604020202020204" pitchFamily="34" charset="0"/>
              </a:defRPr>
            </a:lvl9pPr>
          </a:lstStyle>
          <a:p>
            <a:fld id="{04267211-205D-47E8-9F29-7E4C01D43DC3}" type="slidenum">
              <a:rPr lang="en-US" altLang="en-US" sz="800" smtClean="0"/>
            </a:fld>
            <a:endParaRPr lang="en-US" altLang="en-US" sz="800" dirty="0"/>
          </a:p>
        </p:txBody>
      </p:sp>
      <p:sp>
        <p:nvSpPr>
          <p:cNvPr id="112643" name="Rectangle 2"/>
          <p:cNvSpPr>
            <a:spLocks noGrp="1" noRot="1" noChangeAspect="1" noChangeArrowheads="1" noTextEdit="1"/>
          </p:cNvSpPr>
          <p:nvPr>
            <p:ph type="sldImg"/>
          </p:nvPr>
        </p:nvSpPr>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endParaRPr lang="en-IN" dirty="0" smtClean="0"/>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b="0" dirty="0" smtClean="0">
                <a:solidFill>
                  <a:srgbClr val="FF0000"/>
                </a:solidFill>
              </a:rPr>
              <a:t>8</a:t>
            </a:r>
            <a:r>
              <a:rPr lang="en-GB" dirty="0" smtClean="0"/>
              <a:t>.2.3 – </a:t>
            </a:r>
            <a:r>
              <a:rPr lang="en-US" sz="1200" b="0" i="0" u="none" strike="noStrike" kern="1200" dirty="0" smtClean="0">
                <a:solidFill>
                  <a:schemeClr val="tx1"/>
                </a:solidFill>
                <a:effectLst/>
                <a:latin typeface="+mn-lt"/>
                <a:ea typeface="+mn-ea"/>
                <a:cs typeface="+mn-cs"/>
              </a:rPr>
              <a:t>Video - ARP Operation - ARP Request</a:t>
            </a:r>
            <a:endParaRPr lang="en-IN"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anose="020B0604020202020204" pitchFamily="34" charset="0"/>
              </a:rPr>
              <a:t>Click to edit Master text styles</a:t>
            </a:r>
            <a:endParaRPr lang="en-US" dirty="0">
              <a:sym typeface="Arial" panose="020B0604020202020204" pitchFamily="34" charset="0"/>
            </a:endParaRPr>
          </a:p>
          <a:p>
            <a:pPr lvl="1"/>
            <a:r>
              <a:rPr lang="en-US" dirty="0">
                <a:sym typeface="Arial" panose="020B0604020202020204" pitchFamily="34" charset="0"/>
              </a:rPr>
              <a:t>Second level</a:t>
            </a:r>
            <a:endParaRPr lang="en-US" dirty="0">
              <a:sym typeface="Arial" panose="020B0604020202020204" pitchFamily="34" charset="0"/>
            </a:endParaRPr>
          </a:p>
          <a:p>
            <a:pPr lvl="2"/>
            <a:r>
              <a:rPr lang="en-US" dirty="0">
                <a:sym typeface="Arial" panose="020B0604020202020204" pitchFamily="34" charset="0"/>
              </a:rPr>
              <a:t>Third level</a:t>
            </a:r>
            <a:endParaRPr lang="en-US" dirty="0">
              <a:sym typeface="Arial" panose="020B0604020202020204" pitchFamily="34" charset="0"/>
            </a:endParaRPr>
          </a:p>
          <a:p>
            <a:pPr lvl="3"/>
            <a:r>
              <a:rPr lang="en-US" dirty="0">
                <a:sym typeface="Arial" panose="020B0604020202020204" pitchFamily="34" charset="0"/>
              </a:rPr>
              <a:t>Fourth level</a:t>
            </a:r>
            <a:endParaRPr lang="en-US" dirty="0">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dirty="0">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dirty="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dirty="0"/>
              <a:t>Click to edit Master text styles</a:t>
            </a:r>
            <a:endParaRPr lang="en-US" dirty="0"/>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endParaRPr lang="en-US" dirty="0"/>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tags" Target="../tags/tag13.xml"/><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tags" Target="../tags/tag16.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4.xml"/><Relationship Id="rId2" Type="http://schemas.openxmlformats.org/officeDocument/2006/relationships/image" Target="../media/image3.png"/><Relationship Id="rId1" Type="http://schemas.openxmlformats.org/officeDocument/2006/relationships/hyperlink" Target="http://www.cisco.com./" TargetMode="Externa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895570" cy="1666626"/>
          </a:xfrm>
        </p:spPr>
        <p:txBody>
          <a:bodyPr/>
          <a:lstStyle/>
          <a:p>
            <a:r>
              <a:rPr lang="en-US" dirty="0">
                <a:solidFill>
                  <a:schemeClr val="accent5">
                    <a:lumMod val="40000"/>
                    <a:lumOff val="60000"/>
                  </a:schemeClr>
                </a:solidFill>
              </a:rPr>
              <a:t>Module </a:t>
            </a:r>
            <a:r>
              <a:rPr lang="en-US" dirty="0" smtClean="0">
                <a:solidFill>
                  <a:schemeClr val="accent5">
                    <a:lumMod val="40000"/>
                    <a:lumOff val="60000"/>
                  </a:schemeClr>
                </a:solidFill>
              </a:rPr>
              <a:t>8: Address Resolution 						Protocol</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US" dirty="0"/>
              <a:t>Video - ARP Operation - ARP Reply</a:t>
            </a:r>
            <a:endParaRPr lang="en-IN" dirty="0"/>
          </a:p>
        </p:txBody>
      </p:sp>
      <p:sp>
        <p:nvSpPr>
          <p:cNvPr id="2" name="Content Placeholder 1"/>
          <p:cNvSpPr>
            <a:spLocks noGrp="1"/>
          </p:cNvSpPr>
          <p:nvPr>
            <p:ph idx="1"/>
          </p:nvPr>
        </p:nvSpPr>
        <p:spPr>
          <a:xfrm>
            <a:off x="144065" y="798944"/>
            <a:ext cx="3694604" cy="1470123"/>
          </a:xfrm>
        </p:spPr>
        <p:txBody>
          <a:bodyPr/>
          <a:lstStyle/>
          <a:p>
            <a:pPr>
              <a:spcBef>
                <a:spcPts val="300"/>
              </a:spcBef>
              <a:spcAft>
                <a:spcPts val="300"/>
              </a:spcAft>
              <a:buFont typeface="Arial" panose="020B0604020202020204" pitchFamily="34" charset="0"/>
              <a:buChar char="•"/>
            </a:pPr>
            <a:r>
              <a:rPr lang="en-US" sz="1600" dirty="0" smtClean="0"/>
              <a:t>Only the device with </a:t>
            </a:r>
            <a:r>
              <a:rPr lang="en-US" sz="1600" dirty="0"/>
              <a:t>the target IPv4 </a:t>
            </a:r>
            <a:r>
              <a:rPr lang="en-US" sz="1600" dirty="0" smtClean="0"/>
              <a:t>address </a:t>
            </a:r>
            <a:r>
              <a:rPr lang="en-US" sz="1600" dirty="0"/>
              <a:t>associated with the ARP request will respond with an ARP </a:t>
            </a:r>
            <a:r>
              <a:rPr lang="en-US" sz="1600" dirty="0" smtClean="0"/>
              <a:t>reply.</a:t>
            </a:r>
            <a:endParaRPr lang="en-US" sz="1600" dirty="0" smtClean="0"/>
          </a:p>
          <a:p>
            <a:pPr>
              <a:spcBef>
                <a:spcPts val="300"/>
              </a:spcBef>
              <a:spcAft>
                <a:spcPts val="300"/>
              </a:spcAft>
              <a:buFont typeface="Arial" panose="020B0604020202020204" pitchFamily="34" charset="0"/>
              <a:buChar char="•"/>
            </a:pPr>
            <a:r>
              <a:rPr lang="en-IN" sz="1600" dirty="0" smtClean="0"/>
              <a:t>Click </a:t>
            </a:r>
            <a:r>
              <a:rPr lang="en-IN" sz="1600" dirty="0"/>
              <a:t>Play in the figure to view a demonstration of an ARP reply</a:t>
            </a:r>
            <a:r>
              <a:rPr lang="en-IN" sz="1600" dirty="0" smtClean="0"/>
              <a:t>.</a:t>
            </a:r>
            <a:endParaRPr lang="en-IN" sz="1600" dirty="0" smtClean="0"/>
          </a:p>
          <a:p>
            <a:pPr>
              <a:spcBef>
                <a:spcPts val="300"/>
              </a:spcBef>
              <a:spcAft>
                <a:spcPts val="300"/>
              </a:spcAft>
              <a:buFont typeface="Arial" panose="020B0604020202020204" pitchFamily="34" charset="0"/>
              <a:buChar char="•"/>
            </a:pPr>
            <a:endParaRPr lang="en-IN" sz="1600" dirty="0"/>
          </a:p>
          <a:p>
            <a:pPr marL="0" indent="0">
              <a:spcBef>
                <a:spcPts val="300"/>
              </a:spcBef>
              <a:spcAft>
                <a:spcPts val="300"/>
              </a:spcAft>
              <a:buNone/>
            </a:pPr>
            <a:r>
              <a:rPr lang="en-IN" sz="1600" b="1" i="1" dirty="0"/>
              <a:t>Note</a:t>
            </a:r>
            <a:r>
              <a:rPr lang="en-IN" sz="1600" i="1" dirty="0"/>
              <a:t>: IPv6 uses a similar process to ARP for IPv4, known as ICMPv6 Neighbor Discovery (ND</a:t>
            </a:r>
            <a:r>
              <a:rPr lang="en-IN" sz="1600" i="1" dirty="0" smtClean="0"/>
              <a:t>). IPv6 </a:t>
            </a:r>
            <a:r>
              <a:rPr lang="en-IN" sz="1600" i="1" dirty="0"/>
              <a:t>uses neighbor solicitation and neighbor advertisement messages, similar to IPv4 ARP requests and ARP replies</a:t>
            </a:r>
            <a:r>
              <a:rPr lang="en-IN" sz="1600" i="1" dirty="0" smtClean="0"/>
              <a:t>. </a:t>
            </a:r>
            <a:br>
              <a:rPr lang="en-IN" sz="1600" dirty="0"/>
            </a:br>
            <a:endParaRPr lang="en-US" sz="1600" dirty="0" smtClean="0"/>
          </a:p>
          <a:p>
            <a:pPr marL="0" indent="0">
              <a:buNone/>
            </a:pPr>
            <a:endParaRPr lang="en-US" sz="1200" dirty="0"/>
          </a:p>
          <a:p>
            <a:pPr marL="0" indent="0">
              <a:buNone/>
            </a:pPr>
            <a:endParaRPr lang="en-US" sz="1200" dirty="0"/>
          </a:p>
          <a:p>
            <a:pPr marL="0" indent="0">
              <a:buNone/>
            </a:pPr>
            <a:endParaRPr lang="en-US" sz="1200" dirty="0"/>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02454" y="847498"/>
            <a:ext cx="5176982" cy="2760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IN" dirty="0"/>
              <a:t>Video - ARP Role in Remote </a:t>
            </a:r>
            <a:r>
              <a:rPr lang="en-IN" dirty="0" smtClean="0"/>
              <a:t>Communication</a:t>
            </a:r>
            <a:endParaRPr lang="en-IN" dirty="0"/>
          </a:p>
        </p:txBody>
      </p:sp>
      <p:sp>
        <p:nvSpPr>
          <p:cNvPr id="2" name="Content Placeholder 1"/>
          <p:cNvSpPr>
            <a:spLocks noGrp="1"/>
          </p:cNvSpPr>
          <p:nvPr>
            <p:ph idx="1"/>
          </p:nvPr>
        </p:nvSpPr>
        <p:spPr>
          <a:xfrm>
            <a:off x="234596" y="798944"/>
            <a:ext cx="8855079" cy="426955"/>
          </a:xfrm>
        </p:spPr>
        <p:txBody>
          <a:bodyPr/>
          <a:lstStyle/>
          <a:p>
            <a:pPr>
              <a:buFont typeface="Arial" panose="020B0604020202020204" pitchFamily="34" charset="0"/>
              <a:buChar char="•"/>
            </a:pPr>
            <a:r>
              <a:rPr lang="en-IN" sz="1600" dirty="0"/>
              <a:t>Click Play to view a demonstration of an ARP request and ARP reply associated with the default gateway.</a:t>
            </a:r>
            <a:endParaRPr lang="en-US" sz="1200" dirty="0"/>
          </a:p>
          <a:p>
            <a:pPr marL="0" indent="0">
              <a:buNone/>
            </a:pPr>
            <a:endParaRPr lang="en-US" sz="1200"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95230" y="1400119"/>
            <a:ext cx="5620204" cy="3266744"/>
          </a:xfrm>
          <a:prstGeom prst="rect">
            <a:avLst/>
          </a:prstGeom>
        </p:spPr>
      </p:pic>
    </p:spTree>
    <p:custDataLst>
      <p:tags r:id="rId2"/>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US" dirty="0"/>
              <a:t>Removing Entries from an ARP Table</a:t>
            </a:r>
            <a:endParaRPr lang="en-IN" dirty="0"/>
          </a:p>
        </p:txBody>
      </p:sp>
      <p:sp>
        <p:nvSpPr>
          <p:cNvPr id="2" name="Content Placeholder 1"/>
          <p:cNvSpPr>
            <a:spLocks noGrp="1"/>
          </p:cNvSpPr>
          <p:nvPr>
            <p:ph idx="1"/>
          </p:nvPr>
        </p:nvSpPr>
        <p:spPr>
          <a:xfrm>
            <a:off x="171226" y="735573"/>
            <a:ext cx="3939046" cy="1470123"/>
          </a:xfrm>
        </p:spPr>
        <p:txBody>
          <a:bodyPr/>
          <a:lstStyle/>
          <a:p>
            <a:pPr>
              <a:buFont typeface="Arial" panose="020B0604020202020204" pitchFamily="34" charset="0"/>
              <a:buChar char="•"/>
            </a:pPr>
            <a:r>
              <a:rPr lang="en-US" sz="1600" dirty="0" smtClean="0"/>
              <a:t>For each device, an ARP cache timer removes the ARP entries that have not been used for a specified period of time.</a:t>
            </a:r>
            <a:endParaRPr lang="en-US" sz="1600" dirty="0" smtClean="0"/>
          </a:p>
          <a:p>
            <a:pPr>
              <a:buFont typeface="Arial" panose="020B0604020202020204" pitchFamily="34" charset="0"/>
              <a:buChar char="•"/>
            </a:pPr>
            <a:r>
              <a:rPr lang="en-US" sz="1600" dirty="0" smtClean="0"/>
              <a:t>The times differ depending on the operating system of the device.</a:t>
            </a:r>
            <a:endParaRPr lang="en-US" sz="1600" dirty="0" smtClean="0"/>
          </a:p>
          <a:p>
            <a:pPr>
              <a:buFont typeface="Arial" panose="020B0604020202020204" pitchFamily="34" charset="0"/>
              <a:buChar char="•"/>
            </a:pPr>
            <a:r>
              <a:rPr lang="en-US" sz="1600" dirty="0" smtClean="0"/>
              <a:t>Commands may also be used to manually remove some or all of the entries in the ARP table. </a:t>
            </a:r>
            <a:endParaRPr lang="en-US" sz="1600" dirty="0" smtClean="0"/>
          </a:p>
          <a:p>
            <a:pPr>
              <a:buFont typeface="Arial" panose="020B0604020202020204" pitchFamily="34" charset="0"/>
              <a:buChar char="•"/>
            </a:pPr>
            <a:r>
              <a:rPr lang="en-US" sz="1600" dirty="0" smtClean="0"/>
              <a:t>After an entry has been removed, the process for sending an ARP request and receiving an ARP reply must occur again to enter the map in the ARP table.</a:t>
            </a:r>
            <a:endParaRPr lang="en-US" sz="1600" dirty="0" smtClean="0"/>
          </a:p>
          <a:p>
            <a:pPr marL="0" indent="0">
              <a:buNone/>
            </a:pPr>
            <a:endParaRPr lang="en-US" sz="1200" dirty="0" smtClean="0"/>
          </a:p>
          <a:p>
            <a:pPr marL="0" indent="0">
              <a:buNone/>
            </a:pPr>
            <a:endParaRPr lang="en-US" sz="1200" dirty="0"/>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4065653" y="868211"/>
            <a:ext cx="4932000" cy="3421296"/>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US" dirty="0"/>
              <a:t>ARP Tables on Networking Devices</a:t>
            </a:r>
            <a:endParaRPr lang="en-IN" dirty="0"/>
          </a:p>
        </p:txBody>
      </p:sp>
      <p:sp>
        <p:nvSpPr>
          <p:cNvPr id="2" name="Content Placeholder 1"/>
          <p:cNvSpPr>
            <a:spLocks noGrp="1"/>
          </p:cNvSpPr>
          <p:nvPr>
            <p:ph idx="1"/>
          </p:nvPr>
        </p:nvSpPr>
        <p:spPr>
          <a:xfrm>
            <a:off x="144067" y="891933"/>
            <a:ext cx="3488995" cy="797382"/>
          </a:xfrm>
        </p:spPr>
        <p:txBody>
          <a:bodyPr/>
          <a:lstStyle/>
          <a:p>
            <a:pPr marL="0" indent="0">
              <a:buNone/>
            </a:pPr>
            <a:r>
              <a:rPr lang="en-US" sz="1600" dirty="0"/>
              <a:t>On a Cisco router, the </a:t>
            </a:r>
            <a:r>
              <a:rPr lang="en-US" sz="1600" b="1" dirty="0"/>
              <a:t>show ip arp</a:t>
            </a:r>
            <a:r>
              <a:rPr lang="en-US" sz="1600" dirty="0"/>
              <a:t> command is used to display the ARP </a:t>
            </a:r>
            <a:r>
              <a:rPr lang="en-US" sz="1600" dirty="0" smtClean="0"/>
              <a:t>table.</a:t>
            </a:r>
            <a:endParaRPr lang="en-US" sz="1600" dirty="0" smtClean="0"/>
          </a:p>
          <a:p>
            <a:pPr marL="0" indent="0">
              <a:buNone/>
            </a:pPr>
            <a:endParaRPr lang="en-US" sz="1600" dirty="0"/>
          </a:p>
          <a:p>
            <a:pPr marL="0" indent="0">
              <a:buNone/>
            </a:pPr>
            <a:endParaRPr lang="en-US" sz="1600" dirty="0" smtClean="0"/>
          </a:p>
          <a:p>
            <a:pPr marL="0" indent="0">
              <a:buNone/>
            </a:pPr>
            <a:endParaRPr lang="en-US" sz="1200" dirty="0"/>
          </a:p>
        </p:txBody>
      </p:sp>
      <p:pic>
        <p:nvPicPr>
          <p:cNvPr id="8194" name="Picture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633063" y="885257"/>
            <a:ext cx="5327036" cy="892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2"/>
          <p:cNvSpPr txBox="1"/>
          <p:nvPr/>
        </p:nvSpPr>
        <p:spPr>
          <a:xfrm>
            <a:off x="206057" y="2546544"/>
            <a:ext cx="3296559" cy="830997"/>
          </a:xfrm>
          <a:prstGeom prst="rect">
            <a:avLst/>
          </a:prstGeom>
          <a:noFill/>
        </p:spPr>
        <p:txBody>
          <a:bodyPr wrap="square" rtlCol="0">
            <a:spAutoFit/>
          </a:bodyPr>
          <a:lstStyle/>
          <a:p>
            <a:pPr defTabSz="684530">
              <a:spcBef>
                <a:spcPts val="600"/>
              </a:spcBef>
              <a:spcAft>
                <a:spcPts val="600"/>
              </a:spcAft>
              <a:buClr>
                <a:schemeClr val="tx2"/>
              </a:buClr>
              <a:buSzPct val="90000"/>
            </a:pPr>
            <a:r>
              <a:rPr lang="en-US" sz="1600" dirty="0">
                <a:solidFill>
                  <a:srgbClr val="000000"/>
                </a:solidFill>
                <a:latin typeface="+mn-lt"/>
                <a:ea typeface="MS PGothic" panose="020B0600070205080204" pitchFamily="34" charset="-128"/>
                <a:cs typeface="CiscoSans"/>
              </a:rPr>
              <a:t>On a Windows 10 PC, the </a:t>
            </a:r>
            <a:r>
              <a:rPr lang="en-US" sz="1600" b="1" dirty="0">
                <a:solidFill>
                  <a:srgbClr val="000000"/>
                </a:solidFill>
                <a:latin typeface="+mn-lt"/>
                <a:ea typeface="MS PGothic" panose="020B0600070205080204" pitchFamily="34" charset="-128"/>
                <a:cs typeface="CiscoSans"/>
              </a:rPr>
              <a:t>arp –a </a:t>
            </a:r>
            <a:r>
              <a:rPr lang="en-US" sz="1600" dirty="0">
                <a:solidFill>
                  <a:srgbClr val="000000"/>
                </a:solidFill>
                <a:latin typeface="+mn-lt"/>
                <a:ea typeface="MS PGothic" panose="020B0600070205080204" pitchFamily="34" charset="-128"/>
                <a:cs typeface="CiscoSans"/>
              </a:rPr>
              <a:t>command is used to display the ARP table.</a:t>
            </a:r>
            <a:endParaRPr lang="en-US" sz="1600" dirty="0">
              <a:solidFill>
                <a:srgbClr val="000000"/>
              </a:solidFill>
              <a:latin typeface="+mn-lt"/>
              <a:ea typeface="MS PGothic" panose="020B0600070205080204" pitchFamily="34" charset="-128"/>
              <a:cs typeface="CiscoSan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7679" y="2545466"/>
            <a:ext cx="5262846" cy="2156378"/>
          </a:xfrm>
          <a:prstGeom prst="rect">
            <a:avLst/>
          </a:prstGeom>
        </p:spPr>
      </p:pic>
    </p:spTree>
    <p:custDataLst>
      <p:tags r:id="rId3"/>
    </p:custData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US" dirty="0"/>
              <a:t>Lab - Wireshark to Examine Ethernet Frames</a:t>
            </a:r>
            <a:endParaRPr lang="en-IN" dirty="0"/>
          </a:p>
        </p:txBody>
      </p:sp>
      <p:sp>
        <p:nvSpPr>
          <p:cNvPr id="2" name="Content Placeholder 1"/>
          <p:cNvSpPr>
            <a:spLocks noGrp="1"/>
          </p:cNvSpPr>
          <p:nvPr>
            <p:ph idx="1"/>
          </p:nvPr>
        </p:nvSpPr>
        <p:spPr>
          <a:xfrm>
            <a:off x="144067" y="849184"/>
            <a:ext cx="8256355" cy="1470123"/>
          </a:xfrm>
        </p:spPr>
        <p:txBody>
          <a:bodyPr/>
          <a:lstStyle/>
          <a:p>
            <a:pPr marL="0" indent="0">
              <a:buNone/>
            </a:pPr>
            <a:r>
              <a:rPr lang="en-US" sz="1600" dirty="0" smtClean="0"/>
              <a:t>In </a:t>
            </a:r>
            <a:r>
              <a:rPr lang="en-US" sz="1600" dirty="0"/>
              <a:t>this lab, you will </a:t>
            </a:r>
            <a:r>
              <a:rPr lang="en-US" sz="1600" dirty="0" smtClean="0"/>
              <a:t>do the following:</a:t>
            </a:r>
            <a:endParaRPr lang="en-US" sz="1600" dirty="0" smtClean="0"/>
          </a:p>
          <a:p>
            <a:pPr>
              <a:buFont typeface="Arial" panose="020B0604020202020204" pitchFamily="34" charset="0"/>
              <a:buChar char="•"/>
            </a:pPr>
            <a:r>
              <a:rPr lang="en-US" sz="1600" dirty="0"/>
              <a:t>U</a:t>
            </a:r>
            <a:r>
              <a:rPr lang="en-US" sz="1600" dirty="0" smtClean="0"/>
              <a:t>se </a:t>
            </a:r>
            <a:r>
              <a:rPr lang="en-US" sz="1600" dirty="0"/>
              <a:t>Wireshark to capture and view Ethernet Frames in order to investigate ARP and IP and MAC addressing. </a:t>
            </a:r>
            <a:endParaRPr lang="en-US" sz="1600" dirty="0" smtClean="0"/>
          </a:p>
          <a:p>
            <a:pPr>
              <a:buFont typeface="Arial" panose="020B0604020202020204" pitchFamily="34" charset="0"/>
              <a:buChar char="•"/>
            </a:pPr>
            <a:r>
              <a:rPr lang="en-US" sz="1600" dirty="0"/>
              <a:t>C</a:t>
            </a:r>
            <a:r>
              <a:rPr lang="en-US" sz="1600" dirty="0" smtClean="0"/>
              <a:t>apture </a:t>
            </a:r>
            <a:r>
              <a:rPr lang="en-US" sz="1600" dirty="0"/>
              <a:t>and analyze ICMP frames.</a:t>
            </a:r>
            <a:endParaRPr lang="en-US" sz="1600" dirty="0"/>
          </a:p>
          <a:p>
            <a:pPr marL="0" indent="0">
              <a:buNone/>
            </a:pPr>
            <a:endParaRPr lang="en-US" sz="1600" dirty="0" smtClean="0"/>
          </a:p>
          <a:p>
            <a:pPr marL="0" indent="0">
              <a:buNone/>
            </a:pPr>
            <a:endParaRPr lang="en-US" sz="1600" dirty="0"/>
          </a:p>
        </p:txBody>
      </p:sp>
    </p:spTree>
    <p:custDataLst>
      <p:tags r:id="rId1"/>
    </p:custData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smtClean="0">
                <a:solidFill>
                  <a:schemeClr val="accent5">
                    <a:lumMod val="40000"/>
                    <a:lumOff val="60000"/>
                  </a:schemeClr>
                </a:solidFill>
              </a:rPr>
              <a:t>8.3 ARP Issues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 Issues</a:t>
            </a:r>
            <a:br>
              <a:rPr lang="en-US" altLang="en-US" dirty="0"/>
            </a:br>
            <a:r>
              <a:rPr lang="en-US" dirty="0"/>
              <a:t>ARP Issues - ARP Broadcasts and ARP Spoofing</a:t>
            </a:r>
            <a:endParaRPr lang="en-IN" dirty="0"/>
          </a:p>
        </p:txBody>
      </p:sp>
      <p:sp>
        <p:nvSpPr>
          <p:cNvPr id="2" name="Content Placeholder 1"/>
          <p:cNvSpPr>
            <a:spLocks noGrp="1"/>
          </p:cNvSpPr>
          <p:nvPr>
            <p:ph idx="1"/>
          </p:nvPr>
        </p:nvSpPr>
        <p:spPr>
          <a:xfrm>
            <a:off x="144069" y="763945"/>
            <a:ext cx="4722400" cy="1470123"/>
          </a:xfrm>
        </p:spPr>
        <p:txBody>
          <a:bodyPr/>
          <a:lstStyle/>
          <a:p>
            <a:pPr marL="0" indent="0">
              <a:spcBef>
                <a:spcPts val="400"/>
              </a:spcBef>
              <a:spcAft>
                <a:spcPts val="400"/>
              </a:spcAft>
              <a:buNone/>
            </a:pPr>
            <a:r>
              <a:rPr lang="en-US" sz="1600" b="1" dirty="0" smtClean="0"/>
              <a:t>ARP Broadcasts</a:t>
            </a:r>
            <a:endParaRPr lang="en-US" sz="1600" b="1" dirty="0" smtClean="0"/>
          </a:p>
          <a:p>
            <a:pPr>
              <a:spcBef>
                <a:spcPts val="400"/>
              </a:spcBef>
              <a:spcAft>
                <a:spcPts val="400"/>
              </a:spcAft>
              <a:buFont typeface="Arial" panose="020B0604020202020204" pitchFamily="34" charset="0"/>
              <a:buChar char="•"/>
            </a:pPr>
            <a:r>
              <a:rPr lang="en-IN" sz="1600" dirty="0"/>
              <a:t>As a broadcast frame, an ARP request is received and processed by every device on the local network. </a:t>
            </a:r>
            <a:endParaRPr lang="en-IN" sz="1600" dirty="0" smtClean="0"/>
          </a:p>
          <a:p>
            <a:pPr>
              <a:spcBef>
                <a:spcPts val="400"/>
              </a:spcBef>
              <a:spcAft>
                <a:spcPts val="400"/>
              </a:spcAft>
              <a:buFont typeface="Arial" panose="020B0604020202020204" pitchFamily="34" charset="0"/>
              <a:buChar char="•"/>
            </a:pPr>
            <a:r>
              <a:rPr lang="en-US" sz="1600" dirty="0" smtClean="0"/>
              <a:t>On </a:t>
            </a:r>
            <a:r>
              <a:rPr lang="en-US" sz="1600" dirty="0"/>
              <a:t>a typical business network, these broadcasts would </a:t>
            </a:r>
            <a:r>
              <a:rPr lang="en-US" sz="1600" dirty="0" smtClean="0"/>
              <a:t>have </a:t>
            </a:r>
            <a:r>
              <a:rPr lang="en-US" sz="1600" dirty="0"/>
              <a:t>minimal impact on network performance</a:t>
            </a:r>
            <a:r>
              <a:rPr lang="en-US" sz="1600" dirty="0" smtClean="0"/>
              <a:t>.</a:t>
            </a:r>
            <a:endParaRPr lang="en-US" sz="1600" dirty="0" smtClean="0"/>
          </a:p>
          <a:p>
            <a:pPr>
              <a:spcBef>
                <a:spcPts val="400"/>
              </a:spcBef>
              <a:spcAft>
                <a:spcPts val="400"/>
              </a:spcAft>
              <a:buFont typeface="Arial" panose="020B0604020202020204" pitchFamily="34" charset="0"/>
              <a:buChar char="•"/>
            </a:pPr>
            <a:r>
              <a:rPr lang="en-US" sz="1600" dirty="0" smtClean="0"/>
              <a:t>If many devices start </a:t>
            </a:r>
            <a:r>
              <a:rPr lang="en-US" sz="1600" dirty="0"/>
              <a:t>accessing network services at the same time, there </a:t>
            </a:r>
            <a:r>
              <a:rPr lang="en-US" sz="1600" dirty="0" smtClean="0"/>
              <a:t>can </a:t>
            </a:r>
            <a:r>
              <a:rPr lang="en-US" sz="1600" dirty="0"/>
              <a:t>be </a:t>
            </a:r>
            <a:r>
              <a:rPr lang="en-US" sz="1600" dirty="0" smtClean="0"/>
              <a:t>reduction </a:t>
            </a:r>
            <a:r>
              <a:rPr lang="en-US" sz="1600" dirty="0"/>
              <a:t>in performance for a </a:t>
            </a:r>
            <a:r>
              <a:rPr lang="en-US" sz="1600" dirty="0" smtClean="0"/>
              <a:t>short time.</a:t>
            </a:r>
            <a:endParaRPr lang="en-US" sz="1600" dirty="0" smtClean="0"/>
          </a:p>
          <a:p>
            <a:pPr>
              <a:spcBef>
                <a:spcPts val="400"/>
              </a:spcBef>
              <a:spcAft>
                <a:spcPts val="400"/>
              </a:spcAft>
              <a:buFont typeface="Arial" panose="020B0604020202020204" pitchFamily="34" charset="0"/>
              <a:buChar char="•"/>
            </a:pPr>
            <a:r>
              <a:rPr lang="en-US" sz="1600" dirty="0" smtClean="0"/>
              <a:t>After </a:t>
            </a:r>
            <a:r>
              <a:rPr lang="en-US" sz="1600" dirty="0"/>
              <a:t>the devices send out the initial ARP broadcasts and have learned the necessary MAC addresses, any impact on the network will be minimized.</a:t>
            </a:r>
            <a:endParaRPr lang="en-US" sz="1600" dirty="0"/>
          </a:p>
        </p:txBody>
      </p:sp>
      <p:pic>
        <p:nvPicPr>
          <p:cNvPr id="9218"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tretch>
            <a:fillRect/>
          </a:stretch>
        </p:blipFill>
        <p:spPr bwMode="auto">
          <a:xfrm>
            <a:off x="4265201" y="1670346"/>
            <a:ext cx="4644000" cy="2240706"/>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 Issues</a:t>
            </a:r>
            <a:br>
              <a:rPr lang="en-US" altLang="en-US" dirty="0"/>
            </a:br>
            <a:r>
              <a:rPr lang="en-US" dirty="0"/>
              <a:t>ARP Issues - ARP Broadcasts and ARP </a:t>
            </a:r>
            <a:r>
              <a:rPr lang="en-US" dirty="0" smtClean="0"/>
              <a:t>Spoofing (Contd.)</a:t>
            </a:r>
            <a:endParaRPr lang="en-IN" dirty="0"/>
          </a:p>
        </p:txBody>
      </p:sp>
      <p:sp>
        <p:nvSpPr>
          <p:cNvPr id="2" name="Content Placeholder 1"/>
          <p:cNvSpPr>
            <a:spLocks noGrp="1"/>
          </p:cNvSpPr>
          <p:nvPr>
            <p:ph idx="1"/>
          </p:nvPr>
        </p:nvSpPr>
        <p:spPr>
          <a:xfrm>
            <a:off x="167315" y="787192"/>
            <a:ext cx="4730149" cy="1470123"/>
          </a:xfrm>
        </p:spPr>
        <p:txBody>
          <a:bodyPr/>
          <a:lstStyle/>
          <a:p>
            <a:pPr marL="0" indent="0">
              <a:spcBef>
                <a:spcPts val="300"/>
              </a:spcBef>
              <a:spcAft>
                <a:spcPts val="300"/>
              </a:spcAft>
              <a:buNone/>
            </a:pPr>
            <a:r>
              <a:rPr lang="en-US" sz="1600" b="1" dirty="0" smtClean="0"/>
              <a:t>ARP Spoofing</a:t>
            </a:r>
            <a:endParaRPr lang="en-US" sz="1600" b="1" dirty="0" smtClean="0"/>
          </a:p>
          <a:p>
            <a:pPr>
              <a:spcBef>
                <a:spcPts val="300"/>
              </a:spcBef>
              <a:spcAft>
                <a:spcPts val="300"/>
              </a:spcAft>
              <a:buFont typeface="Arial" panose="020B0604020202020204" pitchFamily="34" charset="0"/>
              <a:buChar char="•"/>
            </a:pPr>
            <a:r>
              <a:rPr lang="en-US" sz="1600" dirty="0" smtClean="0"/>
              <a:t>The </a:t>
            </a:r>
            <a:r>
              <a:rPr lang="en-US" sz="1600" dirty="0"/>
              <a:t>use of ARP can lead to a potential security </a:t>
            </a:r>
            <a:r>
              <a:rPr lang="en-US" sz="1600" dirty="0" smtClean="0"/>
              <a:t>risk in some cases. </a:t>
            </a:r>
            <a:endParaRPr lang="en-US" sz="1600" dirty="0" smtClean="0"/>
          </a:p>
          <a:p>
            <a:pPr>
              <a:spcBef>
                <a:spcPts val="300"/>
              </a:spcBef>
              <a:spcAft>
                <a:spcPts val="300"/>
              </a:spcAft>
              <a:buFont typeface="Arial" panose="020B0604020202020204" pitchFamily="34" charset="0"/>
              <a:buChar char="•"/>
            </a:pPr>
            <a:r>
              <a:rPr lang="en-US" sz="1600" dirty="0" smtClean="0"/>
              <a:t>A </a:t>
            </a:r>
            <a:r>
              <a:rPr lang="en-US" sz="1600" dirty="0"/>
              <a:t>threat </a:t>
            </a:r>
            <a:r>
              <a:rPr lang="en-US" sz="1600" dirty="0" smtClean="0"/>
              <a:t>actor uses </a:t>
            </a:r>
            <a:r>
              <a:rPr lang="en-US" sz="1600" dirty="0"/>
              <a:t>ARP spoofing to perform an ARP poisoning attack. </a:t>
            </a:r>
            <a:endParaRPr lang="en-US" sz="1600" dirty="0" smtClean="0"/>
          </a:p>
          <a:p>
            <a:pPr marL="361950">
              <a:spcBef>
                <a:spcPts val="300"/>
              </a:spcBef>
              <a:spcAft>
                <a:spcPts val="300"/>
              </a:spcAft>
              <a:buFont typeface="Arial" panose="020B0604020202020204" pitchFamily="34" charset="0"/>
              <a:buChar char="•"/>
            </a:pPr>
            <a:r>
              <a:rPr lang="en-US" sz="1600" dirty="0" smtClean="0"/>
              <a:t>It </a:t>
            </a:r>
            <a:r>
              <a:rPr lang="en-US" sz="1600" dirty="0"/>
              <a:t>is a technique used by a threat actor to reply to an ARP request for an IPv4 address belonging to another device, such as the default </a:t>
            </a:r>
            <a:r>
              <a:rPr lang="en-US" sz="1600" dirty="0" smtClean="0"/>
              <a:t>gateway. </a:t>
            </a:r>
            <a:endParaRPr lang="en-US" sz="1600" dirty="0" smtClean="0"/>
          </a:p>
          <a:p>
            <a:pPr marL="361950">
              <a:spcBef>
                <a:spcPts val="300"/>
              </a:spcBef>
              <a:spcAft>
                <a:spcPts val="300"/>
              </a:spcAft>
              <a:buFont typeface="Arial" panose="020B0604020202020204" pitchFamily="34" charset="0"/>
              <a:buChar char="•"/>
            </a:pPr>
            <a:r>
              <a:rPr lang="en-US" sz="1600" dirty="0" smtClean="0"/>
              <a:t>The </a:t>
            </a:r>
            <a:r>
              <a:rPr lang="en-US" sz="1600" dirty="0"/>
              <a:t>threat actor sends an ARP reply with its own MAC </a:t>
            </a:r>
            <a:r>
              <a:rPr lang="en-US" sz="1600" dirty="0" smtClean="0"/>
              <a:t>address.</a:t>
            </a:r>
            <a:r>
              <a:rPr lang="en-IN" sz="1600" dirty="0" smtClean="0"/>
              <a:t>The </a:t>
            </a:r>
            <a:r>
              <a:rPr lang="en-IN" sz="1600" dirty="0"/>
              <a:t>receiver of the ARP reply will add the wrong MAC address to its ARP table and send these packets to the threat actor.</a:t>
            </a:r>
            <a:endParaRPr lang="en-US" sz="1600" dirty="0" smtClean="0"/>
          </a:p>
          <a:p>
            <a:pPr marL="361950">
              <a:spcBef>
                <a:spcPts val="300"/>
              </a:spcBef>
              <a:spcAft>
                <a:spcPts val="300"/>
              </a:spcAft>
              <a:buFont typeface="Arial" panose="020B0604020202020204" pitchFamily="34" charset="0"/>
              <a:buChar char="•"/>
            </a:pPr>
            <a:endParaRPr lang="en-US" sz="1600" dirty="0" smtClean="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790570" y="1229857"/>
            <a:ext cx="4126388" cy="3009236"/>
          </a:xfrm>
          <a:prstGeom prst="rect">
            <a:avLst/>
          </a:prstGeom>
        </p:spPr>
      </p:pic>
    </p:spTree>
    <p:custDataLst>
      <p:tags r:id="rId2"/>
    </p:custData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 Issues</a:t>
            </a:r>
            <a:br>
              <a:rPr lang="en-US" altLang="en-US" dirty="0"/>
            </a:br>
            <a:r>
              <a:rPr lang="en-IN" dirty="0"/>
              <a:t>Video - ARP Spoofing</a:t>
            </a:r>
            <a:endParaRPr lang="en-IN" dirty="0"/>
          </a:p>
        </p:txBody>
      </p:sp>
      <p:sp>
        <p:nvSpPr>
          <p:cNvPr id="2" name="Content Placeholder 1"/>
          <p:cNvSpPr>
            <a:spLocks noGrp="1"/>
          </p:cNvSpPr>
          <p:nvPr>
            <p:ph idx="1"/>
          </p:nvPr>
        </p:nvSpPr>
        <p:spPr>
          <a:xfrm>
            <a:off x="144068" y="849184"/>
            <a:ext cx="8376933" cy="236038"/>
          </a:xfrm>
        </p:spPr>
        <p:txBody>
          <a:bodyPr/>
          <a:lstStyle/>
          <a:p>
            <a:pPr>
              <a:buFont typeface="Arial" panose="020B0604020202020204" pitchFamily="34" charset="0"/>
              <a:buChar char="•"/>
            </a:pPr>
            <a:r>
              <a:rPr lang="en-IN" sz="1400" dirty="0"/>
              <a:t>Click Play in the figure to view a video about ARP Spoofing</a:t>
            </a:r>
            <a:r>
              <a:rPr lang="en-IN" sz="1400" dirty="0" smtClean="0"/>
              <a:t>.</a:t>
            </a:r>
            <a:endParaRPr lang="en-IN" sz="1400" dirty="0"/>
          </a:p>
        </p:txBody>
      </p:sp>
      <p:pic>
        <p:nvPicPr>
          <p:cNvPr id="3" name="Picture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66506" y="1268963"/>
            <a:ext cx="5848694" cy="3365758"/>
          </a:xfrm>
          <a:prstGeom prst="rect">
            <a:avLst/>
          </a:prstGeom>
        </p:spPr>
      </p:pic>
    </p:spTree>
    <p:custDataLst>
      <p:tags r:id="rId2"/>
    </p:custData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43321" cy="1802391"/>
          </a:xfrm>
        </p:spPr>
        <p:txBody>
          <a:bodyPr/>
          <a:lstStyle/>
          <a:p>
            <a:r>
              <a:rPr lang="en-US" sz="4400" dirty="0" smtClean="0">
                <a:solidFill>
                  <a:schemeClr val="accent5">
                    <a:lumMod val="40000"/>
                    <a:lumOff val="60000"/>
                  </a:schemeClr>
                </a:solidFill>
              </a:rPr>
              <a:t>8.4 Address Resolution Protocol Summary</a:t>
            </a:r>
            <a:endParaRPr lang="en-US" sz="4400"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endParaRPr lang="en-US" dirty="0"/>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smtClean="0">
                <a:solidFill>
                  <a:schemeClr val="tx1"/>
                </a:solidFill>
                <a:ea typeface="Calibri" panose="020F0502020204030204" pitchFamily="34" charset="0"/>
                <a:cs typeface="Calibri" panose="020F0502020204030204" pitchFamily="34" charset="0"/>
              </a:rPr>
              <a:t>Address Resolution Protocol</a:t>
            </a:r>
            <a:endParaRPr lang="en-US" altLang="en-US" sz="14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smtClean="0">
                <a:solidFill>
                  <a:schemeClr val="tx1"/>
                </a:solidFill>
                <a:ea typeface="Calibri" panose="020F0502020204030204" pitchFamily="34" charset="0"/>
                <a:cs typeface="Calibri" panose="020F0502020204030204" pitchFamily="34" charset="0"/>
              </a:rPr>
              <a:t>: </a:t>
            </a:r>
            <a:r>
              <a:rPr lang="en-US" sz="1400" dirty="0">
                <a:solidFill>
                  <a:schemeClr val="tx1"/>
                </a:solidFill>
                <a:ea typeface="Calibri" panose="020F0502020204030204" pitchFamily="34" charset="0"/>
                <a:cs typeface="Calibri" panose="020F0502020204030204" pitchFamily="34" charset="0"/>
              </a:rPr>
              <a:t>Analyze address resolution protocol PDUs on a network.</a:t>
            </a:r>
            <a:endParaRPr lang="en-US" sz="1400" dirty="0">
              <a:solidFill>
                <a:schemeClr val="tx1"/>
              </a:solidFill>
              <a:ea typeface="Calibri" panose="020F0502020204030204" pitchFamily="34" charset="0"/>
              <a:cs typeface="Calibri" panose="020F0502020204030204" pitchFamily="34" charset="0"/>
            </a:endParaRPr>
          </a:p>
        </p:txBody>
      </p:sp>
      <p:graphicFrame>
        <p:nvGraphicFramePr>
          <p:cNvPr id="2" name="Table 1"/>
          <p:cNvGraphicFramePr>
            <a:graphicFrameLocks noGrp="1"/>
          </p:cNvGraphicFramePr>
          <p:nvPr/>
        </p:nvGraphicFramePr>
        <p:xfrm>
          <a:off x="423333" y="1625600"/>
          <a:ext cx="8263467" cy="1142978"/>
        </p:xfrm>
        <a:graphic>
          <a:graphicData uri="http://schemas.openxmlformats.org/drawingml/2006/table">
            <a:tbl>
              <a:tblPr firstRow="1" firstCol="1" bandRow="1">
                <a:tableStyleId>{5C22544A-7EE6-4342-B048-85BDC9FD1C3A}</a:tableStyleId>
              </a:tblPr>
              <a:tblGrid>
                <a:gridCol w="2917548"/>
                <a:gridCol w="5345919"/>
              </a:tblGrid>
              <a:tr h="224116">
                <a:tc>
                  <a:txBody>
                    <a:bodyPr/>
                    <a:lstStyle/>
                    <a:p>
                      <a:pPr marL="0" marR="0" algn="ctr">
                        <a:lnSpc>
                          <a:spcPct val="107000"/>
                        </a:lnSpc>
                        <a:spcBef>
                          <a:spcPts val="0"/>
                        </a:spcBef>
                        <a:spcAft>
                          <a:spcPts val="0"/>
                        </a:spcAft>
                      </a:pPr>
                      <a:r>
                        <a:rPr lang="en-US" sz="1200" dirty="0">
                          <a:effectLst/>
                        </a:rPr>
                        <a:t>Topic Title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200" dirty="0">
                          <a:effectLst/>
                        </a:rPr>
                        <a:t>Topic Objective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263724">
                <a:tc>
                  <a:txBody>
                    <a:bodyPr/>
                    <a:lstStyle/>
                    <a:p>
                      <a:pPr marL="0" marR="0">
                        <a:lnSpc>
                          <a:spcPct val="107000"/>
                        </a:lnSpc>
                        <a:spcBef>
                          <a:spcPts val="0"/>
                        </a:spcBef>
                        <a:spcAft>
                          <a:spcPts val="0"/>
                        </a:spcAft>
                      </a:pPr>
                      <a:r>
                        <a:rPr lang="en-US" sz="1200" dirty="0" smtClean="0">
                          <a:effectLst/>
                        </a:rPr>
                        <a:t>MAC and IP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Compare the roles of the MAC address and the IP address.</a:t>
                      </a:r>
                      <a:endParaRPr lang="en-US"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263724">
                <a:tc>
                  <a:txBody>
                    <a:bodyPr/>
                    <a:lstStyle/>
                    <a:p>
                      <a:pPr marL="0" marR="0">
                        <a:lnSpc>
                          <a:spcPct val="107000"/>
                        </a:lnSpc>
                        <a:spcBef>
                          <a:spcPts val="0"/>
                        </a:spcBef>
                        <a:spcAft>
                          <a:spcPts val="0"/>
                        </a:spcAft>
                      </a:pPr>
                      <a:r>
                        <a:rPr lang="en-US" sz="1200" dirty="0" smtClean="0">
                          <a:effectLst/>
                        </a:rPr>
                        <a:t>ARP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Analyze ARP by examining Ethernet frames.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r h="263724">
                <a:tc>
                  <a:txBody>
                    <a:bodyPr/>
                    <a:lstStyle/>
                    <a:p>
                      <a:pPr marL="0" marR="0">
                        <a:lnSpc>
                          <a:spcPct val="107000"/>
                        </a:lnSpc>
                        <a:spcBef>
                          <a:spcPts val="0"/>
                        </a:spcBef>
                        <a:spcAft>
                          <a:spcPts val="0"/>
                        </a:spcAft>
                      </a:pPr>
                      <a:r>
                        <a:rPr lang="en-US" sz="1200" dirty="0" smtClean="0">
                          <a:effectLst/>
                          <a:latin typeface="+mn-lt"/>
                          <a:ea typeface="Calibri" panose="020F0502020204030204" pitchFamily="34" charset="0"/>
                          <a:cs typeface="Times New Roman" panose="02020603050405020304" pitchFamily="18" charset="0"/>
                        </a:rPr>
                        <a:t>ARP Issues</a:t>
                      </a:r>
                      <a:endParaRPr lang="en-US" sz="1200" dirty="0">
                        <a:effectLst/>
                        <a:latin typeface="+mn-lt"/>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Explain how ARP requests impact network and host performance as well as potential security risks.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bl>
          </a:graphicData>
        </a:graphic>
      </p:graphicFrame>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Module Summary and Quiz</a:t>
            </a:r>
            <a:br>
              <a:rPr lang="en-US" altLang="en-US" dirty="0"/>
            </a:br>
            <a:r>
              <a:rPr lang="en-US" dirty="0"/>
              <a:t>What Did I Learn in this Module?</a:t>
            </a:r>
            <a:endParaRPr lang="en-IN" dirty="0"/>
          </a:p>
        </p:txBody>
      </p:sp>
      <p:sp>
        <p:nvSpPr>
          <p:cNvPr id="2" name="Content Placeholder 1"/>
          <p:cNvSpPr>
            <a:spLocks noGrp="1"/>
          </p:cNvSpPr>
          <p:nvPr>
            <p:ph idx="1"/>
          </p:nvPr>
        </p:nvSpPr>
        <p:spPr>
          <a:xfrm>
            <a:off x="144064" y="798944"/>
            <a:ext cx="8608050" cy="1470123"/>
          </a:xfrm>
        </p:spPr>
        <p:txBody>
          <a:bodyPr/>
          <a:lstStyle/>
          <a:p>
            <a:pPr marL="452755" indent="-271780">
              <a:buFont typeface="Arial" panose="020B0604020202020204" pitchFamily="34" charset="0"/>
              <a:buChar char="•"/>
            </a:pPr>
            <a:r>
              <a:rPr lang="en-US" sz="1600" dirty="0" smtClean="0"/>
              <a:t>IP </a:t>
            </a:r>
            <a:r>
              <a:rPr lang="en-US" sz="1600" dirty="0"/>
              <a:t>addresses are used to identify the address of the original source device and the final destination device</a:t>
            </a:r>
            <a:r>
              <a:rPr lang="en-US" sz="1600" dirty="0" smtClean="0"/>
              <a:t>.</a:t>
            </a:r>
            <a:endParaRPr lang="en-US" sz="1600" dirty="0" smtClean="0"/>
          </a:p>
          <a:p>
            <a:pPr marL="452755" indent="-271780">
              <a:buFont typeface="Arial" panose="020B0604020202020204" pitchFamily="34" charset="0"/>
              <a:buChar char="•"/>
            </a:pPr>
            <a:r>
              <a:rPr lang="en-US" sz="1600" dirty="0" smtClean="0"/>
              <a:t>MAC </a:t>
            </a:r>
            <a:r>
              <a:rPr lang="en-US" sz="1600" dirty="0"/>
              <a:t>addresses are used to deliver the data link frame with the encapsulated IP packet from one NIC to another NIC on the same network</a:t>
            </a:r>
            <a:r>
              <a:rPr lang="en-US" sz="1600" dirty="0" smtClean="0"/>
              <a:t>.</a:t>
            </a:r>
            <a:endParaRPr lang="en-US" sz="1600" dirty="0" smtClean="0"/>
          </a:p>
          <a:p>
            <a:pPr marL="452755" indent="-271780">
              <a:buFont typeface="Arial" panose="020B0604020202020204" pitchFamily="34" charset="0"/>
              <a:buChar char="•"/>
            </a:pPr>
            <a:r>
              <a:rPr lang="en-US" sz="1600" dirty="0"/>
              <a:t>ARP is used to map the logical IPv4 address with the Layer 2 MAC address</a:t>
            </a:r>
            <a:r>
              <a:rPr lang="en-US" sz="1600" dirty="0" smtClean="0"/>
              <a:t>.</a:t>
            </a:r>
            <a:endParaRPr lang="en-US" sz="1600" dirty="0" smtClean="0"/>
          </a:p>
          <a:p>
            <a:pPr marL="452755" indent="-271780">
              <a:buFont typeface="Arial" panose="020B0604020202020204" pitchFamily="34" charset="0"/>
              <a:buChar char="•"/>
            </a:pPr>
            <a:r>
              <a:rPr lang="en-US" sz="1600" dirty="0"/>
              <a:t>ARP provides two basic functions: resolving IPv4 addresses to MAC addresses and maintaining a table of IPv4 to MAC address mappings</a:t>
            </a:r>
            <a:r>
              <a:rPr lang="en-US" sz="1600" dirty="0" smtClean="0"/>
              <a:t>.</a:t>
            </a:r>
            <a:endParaRPr lang="en-US" sz="1600" dirty="0" smtClean="0"/>
          </a:p>
          <a:p>
            <a:pPr marL="452755" indent="-271780">
              <a:buFont typeface="Arial" panose="020B0604020202020204" pitchFamily="34" charset="0"/>
              <a:buChar char="•"/>
            </a:pPr>
            <a:r>
              <a:rPr lang="en-US" sz="1600" dirty="0"/>
              <a:t>When the destination IPv4 address is on the same network as the source, the ARP process sends the IPv4 address to all hosts on the network so that the host with the matching IPv4 address can reply with the corresponding MAC </a:t>
            </a:r>
            <a:r>
              <a:rPr lang="en-US" sz="1600" dirty="0" smtClean="0"/>
              <a:t>address</a:t>
            </a:r>
            <a:endParaRPr lang="en-US" sz="1600" dirty="0" smtClean="0"/>
          </a:p>
          <a:p>
            <a:pPr marL="452755" indent="-271780">
              <a:buFont typeface="Arial" panose="020B0604020202020204" pitchFamily="34" charset="0"/>
              <a:buChar char="•"/>
            </a:pPr>
            <a:r>
              <a:rPr lang="en-US" sz="1600" dirty="0"/>
              <a:t>If the packet’s destination IPv4 address is on the same network as the source IPv4 address, the device will search the ARP table for the destination IPv4 address.</a:t>
            </a:r>
            <a:endParaRPr lang="en-US" sz="1600" dirty="0"/>
          </a:p>
          <a:p>
            <a:pPr marL="452755" indent="-271780">
              <a:buFont typeface="Arial" panose="020B0604020202020204" pitchFamily="34" charset="0"/>
              <a:buChar char="•"/>
            </a:pPr>
            <a:endParaRPr lang="en-US" sz="1600" dirty="0" smtClean="0"/>
          </a:p>
        </p:txBody>
      </p:sp>
    </p:spTree>
    <p:custDataLst>
      <p:tags r:id="rId1"/>
    </p:custData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sz="1600" dirty="0"/>
              <a:t>Module Summary and Quiz</a:t>
            </a:r>
            <a:br>
              <a:rPr lang="en-US" altLang="en-US" dirty="0"/>
            </a:br>
            <a:r>
              <a:rPr lang="en-US" dirty="0"/>
              <a:t>What Did I Learn in this Module</a:t>
            </a:r>
            <a:r>
              <a:rPr lang="en-US" dirty="0" smtClean="0"/>
              <a:t>? (Contd.)</a:t>
            </a:r>
            <a:endParaRPr lang="en-IN" dirty="0"/>
          </a:p>
        </p:txBody>
      </p:sp>
      <p:sp>
        <p:nvSpPr>
          <p:cNvPr id="2" name="Content Placeholder 1"/>
          <p:cNvSpPr>
            <a:spLocks noGrp="1"/>
          </p:cNvSpPr>
          <p:nvPr>
            <p:ph idx="1"/>
          </p:nvPr>
        </p:nvSpPr>
        <p:spPr>
          <a:xfrm>
            <a:off x="144064" y="798944"/>
            <a:ext cx="8608050" cy="1470123"/>
          </a:xfrm>
        </p:spPr>
        <p:txBody>
          <a:bodyPr/>
          <a:lstStyle/>
          <a:p>
            <a:pPr marL="452755" indent="-271780">
              <a:buFont typeface="Arial" panose="020B0604020202020204" pitchFamily="34" charset="0"/>
              <a:buChar char="•"/>
            </a:pPr>
            <a:r>
              <a:rPr lang="en-US" sz="1600" dirty="0" smtClean="0"/>
              <a:t>If there is no entry </a:t>
            </a:r>
            <a:r>
              <a:rPr lang="en-US" sz="1600" dirty="0"/>
              <a:t>for the IPv4 address in its ARP table, the sending device sends out an ARP request to determine the destination MAC address</a:t>
            </a:r>
            <a:r>
              <a:rPr lang="en-US" sz="1600" dirty="0" smtClean="0"/>
              <a:t>.</a:t>
            </a:r>
            <a:endParaRPr lang="en-US" sz="1600" dirty="0" smtClean="0"/>
          </a:p>
          <a:p>
            <a:pPr marL="452755" indent="-271780">
              <a:buFont typeface="Arial" panose="020B0604020202020204" pitchFamily="34" charset="0"/>
              <a:buChar char="•"/>
            </a:pPr>
            <a:r>
              <a:rPr lang="en-US" sz="1600" dirty="0"/>
              <a:t>Only the device with the target IPv4 address associated with the ARP request will respond with an ARP reply. </a:t>
            </a:r>
            <a:endParaRPr lang="en-US" sz="1600" dirty="0" smtClean="0"/>
          </a:p>
          <a:p>
            <a:pPr marL="452755" indent="-271780">
              <a:buFont typeface="Arial" panose="020B0604020202020204" pitchFamily="34" charset="0"/>
              <a:buChar char="•"/>
            </a:pPr>
            <a:r>
              <a:rPr lang="en-US" sz="1600" dirty="0" smtClean="0"/>
              <a:t>In IPv6, </a:t>
            </a:r>
            <a:r>
              <a:rPr lang="en-US" sz="1600" dirty="0"/>
              <a:t>ICMPv6 Neighbor Discovery (ND</a:t>
            </a:r>
            <a:r>
              <a:rPr lang="en-US" sz="1600" dirty="0" smtClean="0"/>
              <a:t>) is used. </a:t>
            </a:r>
            <a:endParaRPr lang="en-US" sz="1600" dirty="0" smtClean="0"/>
          </a:p>
          <a:p>
            <a:pPr marL="452755" indent="-271780">
              <a:buFont typeface="Arial" panose="020B0604020202020204" pitchFamily="34" charset="0"/>
              <a:buChar char="•"/>
            </a:pPr>
            <a:r>
              <a:rPr lang="en-US" sz="1600" dirty="0"/>
              <a:t>As a broadcast frame, an ARP request is received and processed by every device on the local network</a:t>
            </a:r>
            <a:r>
              <a:rPr lang="en-US" sz="1600" dirty="0" smtClean="0"/>
              <a:t>.</a:t>
            </a:r>
            <a:endParaRPr lang="en-US" sz="1600" dirty="0" smtClean="0"/>
          </a:p>
          <a:p>
            <a:pPr marL="452755" indent="-271780">
              <a:buFont typeface="Arial" panose="020B0604020202020204" pitchFamily="34" charset="0"/>
              <a:buChar char="•"/>
            </a:pPr>
            <a:r>
              <a:rPr lang="en-US" sz="1600" dirty="0"/>
              <a:t>A threat actor can use ARP spoofing to perform an ARP poisoning attack by replying to an ARP request for an IPv4 address belonging to another device, such as the default gateway.</a:t>
            </a:r>
            <a:endParaRPr lang="en-US" sz="1600" dirty="0" smtClean="0"/>
          </a:p>
        </p:txBody>
      </p:sp>
    </p:spTree>
    <p:custDataLst>
      <p:tags r:id="rId1"/>
    </p:custData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panose="020B0604020202020204" pitchFamily="34" charset="0"/>
              </a:rPr>
              <a:t>Module </a:t>
            </a:r>
            <a:r>
              <a:rPr lang="en-US" sz="1400" dirty="0" smtClean="0">
                <a:latin typeface="Arial" panose="020B0604020202020204" pitchFamily="34" charset="0"/>
              </a:rPr>
              <a:t>8</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graphicFrame>
        <p:nvGraphicFramePr>
          <p:cNvPr id="3" name="Table"/>
          <p:cNvGraphicFramePr>
            <a:graphicFrameLocks noGrp="1"/>
          </p:cNvGraphicFramePr>
          <p:nvPr>
            <p:ph idx="1"/>
          </p:nvPr>
        </p:nvGraphicFramePr>
        <p:xfrm>
          <a:off x="1573046" y="1001618"/>
          <a:ext cx="6238084" cy="1261131"/>
        </p:xfrm>
        <a:graphic>
          <a:graphicData uri="http://schemas.openxmlformats.org/drawingml/2006/table">
            <a:tbl>
              <a:tblPr firstRow="1" bandRow="1">
                <a:tableStyleId>{F5AB1C69-6EDB-4FF4-983F-18BD219EF322}</a:tableStyleId>
              </a:tblPr>
              <a:tblGrid>
                <a:gridCol w="3108294"/>
                <a:gridCol w="3129790"/>
              </a:tblGrid>
              <a:tr h="1261131">
                <a:tc>
                  <a:txBody>
                    <a:bodyPr/>
                    <a:lstStyle/>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IP Address</a:t>
                      </a:r>
                      <a:endParaRPr lang="en-IN" sz="1400" b="0" i="0" u="none" strike="noStrike" kern="1200" dirty="0" smtClean="0">
                        <a:solidFill>
                          <a:srgbClr val="000000"/>
                        </a:solidFill>
                        <a:effectLst/>
                        <a:latin typeface="+mn-lt"/>
                        <a:ea typeface="+mn-ea"/>
                        <a:cs typeface="+mn-cs"/>
                      </a:endParaRPr>
                    </a:p>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MAC</a:t>
                      </a:r>
                      <a:r>
                        <a:rPr lang="en-IN" sz="1400" b="0" i="0" u="none" strike="noStrike" kern="1200" baseline="0" dirty="0" smtClean="0">
                          <a:solidFill>
                            <a:srgbClr val="000000"/>
                          </a:solidFill>
                          <a:effectLst/>
                          <a:latin typeface="+mn-lt"/>
                          <a:ea typeface="+mn-ea"/>
                          <a:cs typeface="+mn-cs"/>
                        </a:rPr>
                        <a:t> Address</a:t>
                      </a:r>
                      <a:endParaRPr lang="en-IN" sz="1400" b="0" i="0" u="none" strike="noStrike" kern="1200" dirty="0" smtClean="0">
                        <a:solidFill>
                          <a:srgbClr val="000000"/>
                        </a:solidFill>
                        <a:effectLst/>
                        <a:latin typeface="+mn-lt"/>
                        <a:ea typeface="+mn-ea"/>
                        <a:cs typeface="+mn-cs"/>
                      </a:endParaRPr>
                    </a:p>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Address Resolution Protocol (ARP)</a:t>
                      </a:r>
                      <a:endParaRPr lang="en-IN" sz="1400" b="0" i="0" u="none" strike="noStrike" kern="1200" dirty="0" smtClean="0">
                        <a:solidFill>
                          <a:srgbClr val="000000"/>
                        </a:solidFill>
                        <a:effectLst/>
                        <a:latin typeface="+mn-lt"/>
                        <a:ea typeface="+mn-ea"/>
                        <a:cs typeface="+mn-cs"/>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smtClean="0">
                          <a:solidFill>
                            <a:srgbClr val="000000"/>
                          </a:solidFill>
                        </a:rPr>
                        <a:t>Dynamic ARP Inspection (DAI)</a:t>
                      </a:r>
                      <a:endParaRPr lang="en-US" sz="14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smtClean="0">
                          <a:solidFill>
                            <a:srgbClr val="000000"/>
                          </a:solidFill>
                        </a:rPr>
                        <a:t>ARP Table</a:t>
                      </a:r>
                      <a:endParaRPr lang="en-US" sz="1400" b="0" dirty="0" smtClean="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smtClean="0">
                          <a:solidFill>
                            <a:srgbClr val="000000"/>
                          </a:solidFill>
                        </a:rPr>
                        <a:t>ARP Broadcast</a:t>
                      </a:r>
                      <a:endParaRPr lang="en-US" sz="1400" b="0" dirty="0" smtClean="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dirty="0" smtClean="0">
                          <a:solidFill>
                            <a:srgbClr val="000000"/>
                          </a:solidFill>
                        </a:rPr>
                        <a:t>ARP Spoofing</a:t>
                      </a:r>
                      <a:endParaRPr lang="en-US" sz="1400" b="0" dirty="0" smtClean="0">
                        <a:solidFill>
                          <a:srgbClr val="000000"/>
                        </a:solidFill>
                      </a:endParaRPr>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b="0" baseline="0" dirty="0" smtClean="0">
                          <a:solidFill>
                            <a:srgbClr val="000000"/>
                          </a:solidFill>
                          <a:latin typeface="+mn-lt"/>
                        </a:rPr>
                        <a:t>Neighbor Discovery (ND)</a:t>
                      </a:r>
                      <a:endParaRPr lang="en-US" sz="1400" b="0" baseline="0" dirty="0" smtClean="0">
                        <a:solidFill>
                          <a:srgbClr val="000000"/>
                        </a:solidFill>
                        <a:latin typeface="+mn-lt"/>
                      </a:endParaRPr>
                    </a:p>
                    <a:p>
                      <a:pPr marL="0" indent="0">
                        <a:spcBef>
                          <a:spcPts val="200"/>
                        </a:spcBef>
                        <a:spcAft>
                          <a:spcPts val="200"/>
                        </a:spcAft>
                        <a:buFont typeface="Arial" panose="020B0604020202020204" pitchFamily="34" charset="0"/>
                        <a:buNone/>
                      </a:pPr>
                      <a:endParaRPr lang="en-US" sz="1400"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8</a:t>
            </a:r>
            <a:r>
              <a:rPr lang="en-US" dirty="0" smtClean="0">
                <a:solidFill>
                  <a:schemeClr val="accent5">
                    <a:lumMod val="40000"/>
                    <a:lumOff val="60000"/>
                  </a:schemeClr>
                </a:solidFill>
              </a:rPr>
              <a:t>.1 MAC and IP</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Address Resolution Protocol</a:t>
            </a:r>
            <a:br>
              <a:rPr lang="en-US" altLang="en-US" dirty="0"/>
            </a:br>
            <a:r>
              <a:rPr lang="en-IN" dirty="0"/>
              <a:t>Destination on Same Network</a:t>
            </a:r>
            <a:endParaRPr lang="en-IN" dirty="0"/>
          </a:p>
        </p:txBody>
      </p:sp>
      <p:sp>
        <p:nvSpPr>
          <p:cNvPr id="5" name="Content Placeholder 1"/>
          <p:cNvSpPr/>
          <p:nvPr/>
        </p:nvSpPr>
        <p:spPr>
          <a:xfrm>
            <a:off x="170484" y="774423"/>
            <a:ext cx="8702298" cy="27946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buFont typeface="Arial" panose="020B0604020202020204" pitchFamily="34" charset="0"/>
              <a:buChar char="•"/>
            </a:pPr>
            <a:r>
              <a:rPr lang="en-US" sz="1600" dirty="0">
                <a:solidFill>
                  <a:schemeClr val="tx1">
                    <a:lumMod val="50000"/>
                  </a:schemeClr>
                </a:solidFill>
              </a:rPr>
              <a:t>The two primary addresses assigned to a device on an Ethernet LAN</a:t>
            </a:r>
            <a:r>
              <a:rPr lang="en-US" sz="1600" dirty="0" smtClean="0">
                <a:solidFill>
                  <a:schemeClr val="tx1">
                    <a:lumMod val="50000"/>
                  </a:schemeClr>
                </a:solidFill>
              </a:rPr>
              <a:t>:</a:t>
            </a:r>
            <a:endParaRPr lang="en-US" sz="1600" dirty="0">
              <a:solidFill>
                <a:schemeClr val="tx1">
                  <a:lumMod val="50000"/>
                </a:schemeClr>
              </a:solidFill>
            </a:endParaRPr>
          </a:p>
        </p:txBody>
      </p:sp>
      <p:graphicFrame>
        <p:nvGraphicFramePr>
          <p:cNvPr id="7" name="Table 6"/>
          <p:cNvGraphicFramePr>
            <a:graphicFrameLocks noGrp="1"/>
          </p:cNvGraphicFramePr>
          <p:nvPr/>
        </p:nvGraphicFramePr>
        <p:xfrm>
          <a:off x="209228" y="1116674"/>
          <a:ext cx="5470902" cy="3048000"/>
        </p:xfrm>
        <a:graphic>
          <a:graphicData uri="http://schemas.openxmlformats.org/drawingml/2006/table">
            <a:tbl>
              <a:tblPr firstRow="1" bandRow="1">
                <a:tableStyleId>{5C22544A-7EE6-4342-B048-85BDC9FD1C3A}</a:tableStyleId>
              </a:tblPr>
              <a:tblGrid>
                <a:gridCol w="1797802"/>
                <a:gridCol w="3673100"/>
              </a:tblGrid>
              <a:tr h="431126">
                <a:tc>
                  <a:txBody>
                    <a:bodyPr/>
                    <a:lstStyle/>
                    <a:p>
                      <a:pPr algn="ctr"/>
                      <a:r>
                        <a:rPr lang="en-US" dirty="0" smtClean="0"/>
                        <a:t>Primary</a:t>
                      </a:r>
                      <a:r>
                        <a:rPr lang="en-US" baseline="0" dirty="0" smtClean="0"/>
                        <a:t> Addresses on Ethernet LAN</a:t>
                      </a:r>
                      <a:endParaRPr lang="en-US" dirty="0"/>
                    </a:p>
                  </a:txBody>
                  <a:tcPr/>
                </a:tc>
                <a:tc>
                  <a:txBody>
                    <a:bodyPr/>
                    <a:lstStyle/>
                    <a:p>
                      <a:pPr algn="ctr"/>
                      <a:r>
                        <a:rPr lang="en-US" dirty="0"/>
                        <a:t>Description</a:t>
                      </a:r>
                      <a:endParaRPr lang="en-US" dirty="0"/>
                    </a:p>
                  </a:txBody>
                  <a:tcPr/>
                </a:tc>
              </a:tr>
              <a:tr h="1170358">
                <a:tc>
                  <a:txBody>
                    <a:bodyPr/>
                    <a:lstStyle/>
                    <a:p>
                      <a:r>
                        <a:rPr lang="en-US" b="1" dirty="0" smtClean="0">
                          <a:solidFill>
                            <a:srgbClr val="58585B"/>
                          </a:solidFill>
                        </a:rPr>
                        <a:t>Physical Address (The Mac Address)</a:t>
                      </a:r>
                      <a:endParaRPr lang="en-US" b="1" dirty="0">
                        <a:solidFill>
                          <a:srgbClr val="58585B"/>
                        </a:solidFill>
                      </a:endParaRPr>
                    </a:p>
                  </a:txBody>
                  <a:tcPr/>
                </a:tc>
                <a:tc>
                  <a:txBody>
                    <a:bodyPr/>
                    <a:lstStyle/>
                    <a:p>
                      <a:pPr marL="285750" indent="-285750">
                        <a:buFont typeface="Arial" panose="020B0604020202020204" pitchFamily="34" charset="0"/>
                        <a:buChar char="•"/>
                      </a:pPr>
                      <a:r>
                        <a:rPr lang="en-US" sz="1400" dirty="0" smtClean="0"/>
                        <a:t>Used for Ethernet NIC to Ethernet NIC communications on the same network.</a:t>
                      </a:r>
                      <a:endParaRPr lang="en-US" sz="1400" dirty="0" smtClean="0"/>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dirty="0" smtClean="0"/>
                        <a:t>If the destination IP address is on the same network, the destination MAC address will be</a:t>
                      </a:r>
                      <a:r>
                        <a:rPr lang="en-US" sz="1400" baseline="0" dirty="0" smtClean="0"/>
                        <a:t> that </a:t>
                      </a:r>
                      <a:r>
                        <a:rPr lang="en-US" sz="1400" dirty="0" smtClean="0"/>
                        <a:t>of the destination device.</a:t>
                      </a:r>
                      <a:endParaRPr lang="en-US" sz="1400" dirty="0" smtClean="0"/>
                    </a:p>
                  </a:txBody>
                  <a:tcPr/>
                </a:tc>
              </a:tr>
              <a:tr h="846731">
                <a:tc>
                  <a:txBody>
                    <a:bodyPr/>
                    <a:lstStyle/>
                    <a:p>
                      <a:r>
                        <a:rPr lang="en-US" b="1" dirty="0" smtClean="0"/>
                        <a:t>Logical Address (The IP Address)</a:t>
                      </a:r>
                      <a:endParaRPr lang="en-US" b="1" dirty="0"/>
                    </a:p>
                  </a:txBody>
                  <a:tcPr/>
                </a:tc>
                <a:tc>
                  <a:txBody>
                    <a:bodyPr/>
                    <a:lstStyle/>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dirty="0" smtClean="0"/>
                        <a:t>Used to send the packet from the original source to the final destination. </a:t>
                      </a:r>
                      <a:endParaRPr lang="en-US" sz="1400" dirty="0" smtClean="0"/>
                    </a:p>
                    <a:p>
                      <a:pPr marL="285750" marR="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400" dirty="0" smtClean="0"/>
                        <a:t>The destination IP address may be on the same IP network as the source or may be on a remote network.</a:t>
                      </a:r>
                      <a:endParaRPr lang="en-IN" sz="1400" b="1" i="1" dirty="0" smtClean="0"/>
                    </a:p>
                  </a:txBody>
                  <a:tcPr/>
                </a:tc>
              </a:tr>
            </a:tbl>
          </a:graphicData>
        </a:graphic>
      </p:graphicFrame>
      <p:sp>
        <p:nvSpPr>
          <p:cNvPr id="8" name="Content Placeholder 2"/>
          <p:cNvSpPr/>
          <p:nvPr/>
        </p:nvSpPr>
        <p:spPr>
          <a:xfrm>
            <a:off x="178935" y="4176798"/>
            <a:ext cx="8930193" cy="54760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600" b="1" i="1" dirty="0">
                <a:solidFill>
                  <a:schemeClr val="tx1">
                    <a:lumMod val="50000"/>
                  </a:schemeClr>
                </a:solidFill>
              </a:rPr>
              <a:t>Note</a:t>
            </a:r>
            <a:r>
              <a:rPr lang="en-IN" sz="1600" i="1" dirty="0">
                <a:solidFill>
                  <a:schemeClr val="tx1">
                    <a:lumMod val="50000"/>
                  </a:schemeClr>
                </a:solidFill>
              </a:rPr>
              <a:t>: Most applications use Domain Name System (DNS) to determine the IP address when given a domain name such as </a:t>
            </a:r>
            <a:r>
              <a:rPr lang="en-IN" sz="1600" i="1" dirty="0">
                <a:solidFill>
                  <a:schemeClr val="tx1">
                    <a:lumMod val="50000"/>
                  </a:schemeClr>
                </a:solidFill>
                <a:hlinkClick r:id="rId1"/>
              </a:rPr>
              <a:t>www.cisco.com</a:t>
            </a:r>
            <a:r>
              <a:rPr lang="en-IN" sz="1600" i="1" dirty="0" smtClean="0">
                <a:solidFill>
                  <a:schemeClr val="tx1">
                    <a:lumMod val="50000"/>
                  </a:schemeClr>
                </a:solidFill>
                <a:hlinkClick r:id="rId1"/>
              </a:rPr>
              <a:t>.</a:t>
            </a:r>
            <a:endParaRPr lang="en-US" sz="1600" i="1" dirty="0">
              <a:solidFill>
                <a:schemeClr val="tx1">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60204" y="1161657"/>
            <a:ext cx="3240000" cy="2371111"/>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5791200" y="3564612"/>
            <a:ext cx="3295976" cy="338554"/>
          </a:xfrm>
          <a:prstGeom prst="rect">
            <a:avLst/>
          </a:prstGeom>
          <a:noFill/>
        </p:spPr>
        <p:txBody>
          <a:bodyPr wrap="square" rtlCol="0">
            <a:spAutoFit/>
          </a:bodyPr>
          <a:lstStyle/>
          <a:p>
            <a:pPr algn="ctr"/>
            <a:r>
              <a:rPr lang="en-IN" sz="1600" dirty="0" smtClean="0">
                <a:solidFill>
                  <a:schemeClr val="tx1">
                    <a:lumMod val="50000"/>
                  </a:schemeClr>
                </a:solidFill>
              </a:rPr>
              <a:t>Communicating on a local network</a:t>
            </a:r>
            <a:endParaRPr lang="en-IN" sz="1600" dirty="0">
              <a:solidFill>
                <a:schemeClr val="tx1">
                  <a:lumMod val="50000"/>
                </a:schemeClr>
              </a:solidFill>
            </a:endParaRPr>
          </a:p>
        </p:txBody>
      </p:sp>
    </p:spTree>
    <p:custDataLst>
      <p:tags r:id="rId3"/>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Address Resolution Protocol</a:t>
            </a:r>
            <a:br>
              <a:rPr lang="en-US" altLang="en-US" dirty="0"/>
            </a:br>
            <a:r>
              <a:rPr lang="en-IN" dirty="0"/>
              <a:t>Destination on </a:t>
            </a:r>
            <a:r>
              <a:rPr lang="en-IN" dirty="0" smtClean="0"/>
              <a:t>Remote </a:t>
            </a:r>
            <a:r>
              <a:rPr lang="en-IN" dirty="0"/>
              <a:t>Network</a:t>
            </a:r>
            <a:endParaRPr lang="en-IN" dirty="0"/>
          </a:p>
        </p:txBody>
      </p:sp>
      <p:sp>
        <p:nvSpPr>
          <p:cNvPr id="3" name="Content Placeholder 1"/>
          <p:cNvSpPr/>
          <p:nvPr/>
        </p:nvSpPr>
        <p:spPr>
          <a:xfrm>
            <a:off x="193731" y="665937"/>
            <a:ext cx="8679054" cy="79041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buFont typeface="Arial" panose="020B0604020202020204" pitchFamily="34" charset="0"/>
              <a:buChar char="•"/>
            </a:pPr>
            <a:r>
              <a:rPr lang="en-US" sz="1600" dirty="0">
                <a:solidFill>
                  <a:schemeClr val="tx1">
                    <a:lumMod val="50000"/>
                  </a:schemeClr>
                </a:solidFill>
              </a:rPr>
              <a:t>When the destination IP address is on a remote network, the destination MAC address will be the address of the host’s default gateway. The process in the figure is as below</a:t>
            </a:r>
            <a:r>
              <a:rPr lang="en-US" sz="1600" dirty="0" smtClean="0">
                <a:solidFill>
                  <a:schemeClr val="tx1">
                    <a:lumMod val="50000"/>
                  </a:schemeClr>
                </a:solidFill>
              </a:rPr>
              <a:t>:</a:t>
            </a:r>
            <a:endParaRPr lang="en-US" sz="1600" dirty="0">
              <a:solidFill>
                <a:schemeClr val="tx1">
                  <a:lumMod val="50000"/>
                </a:schemeClr>
              </a:solidFill>
            </a:endParaRPr>
          </a:p>
        </p:txBody>
      </p:sp>
      <p:sp>
        <p:nvSpPr>
          <p:cNvPr id="2" name="Content Placeholder 2"/>
          <p:cNvSpPr>
            <a:spLocks noGrp="1"/>
          </p:cNvSpPr>
          <p:nvPr>
            <p:ph idx="1"/>
          </p:nvPr>
        </p:nvSpPr>
        <p:spPr>
          <a:xfrm>
            <a:off x="193731" y="1363362"/>
            <a:ext cx="4649489" cy="1470123"/>
          </a:xfrm>
        </p:spPr>
        <p:txBody>
          <a:bodyPr/>
          <a:lstStyle/>
          <a:p>
            <a:pPr marL="357505" indent="-179705">
              <a:spcBef>
                <a:spcPts val="400"/>
              </a:spcBef>
              <a:spcAft>
                <a:spcPts val="400"/>
              </a:spcAft>
              <a:buFont typeface="Arial" panose="020B0604020202020204" pitchFamily="34" charset="0"/>
              <a:buChar char="•"/>
            </a:pPr>
            <a:r>
              <a:rPr lang="en-US" sz="1600" dirty="0" smtClean="0"/>
              <a:t>Routers </a:t>
            </a:r>
            <a:r>
              <a:rPr lang="en-US" sz="1600" dirty="0"/>
              <a:t>examine the destination IPv4 </a:t>
            </a:r>
            <a:r>
              <a:rPr lang="en-US" sz="1600" dirty="0" smtClean="0"/>
              <a:t>address.</a:t>
            </a:r>
            <a:endParaRPr lang="en-US" sz="1600" dirty="0" smtClean="0"/>
          </a:p>
          <a:p>
            <a:pPr marL="357505" indent="-179705">
              <a:spcBef>
                <a:spcPts val="400"/>
              </a:spcBef>
              <a:spcAft>
                <a:spcPts val="400"/>
              </a:spcAft>
              <a:buFont typeface="Arial" panose="020B0604020202020204" pitchFamily="34" charset="0"/>
              <a:buChar char="•"/>
            </a:pPr>
            <a:r>
              <a:rPr lang="en-US" sz="1600" dirty="0" smtClean="0"/>
              <a:t>When the router receives the Ethernet frame, it de-encapsulates the Layer 2 information. </a:t>
            </a:r>
            <a:endParaRPr lang="en-US" sz="1600" dirty="0" smtClean="0"/>
          </a:p>
          <a:p>
            <a:pPr marL="357505" indent="-179705">
              <a:spcBef>
                <a:spcPts val="400"/>
              </a:spcBef>
              <a:spcAft>
                <a:spcPts val="400"/>
              </a:spcAft>
              <a:buFont typeface="Arial" panose="020B0604020202020204" pitchFamily="34" charset="0"/>
              <a:buChar char="•"/>
            </a:pPr>
            <a:r>
              <a:rPr lang="en-US" sz="1600" dirty="0" smtClean="0"/>
              <a:t>Using </a:t>
            </a:r>
            <a:r>
              <a:rPr lang="en-US" sz="1600" dirty="0"/>
              <a:t>the destination IP address, </a:t>
            </a:r>
            <a:r>
              <a:rPr lang="en-US" sz="1600" dirty="0" smtClean="0"/>
              <a:t>the router </a:t>
            </a:r>
            <a:r>
              <a:rPr lang="en-US" sz="1600" dirty="0"/>
              <a:t>determines the next-hop device, and then encapsulates the IP packet in a new data link frame for the outgoing </a:t>
            </a:r>
            <a:r>
              <a:rPr lang="en-US" sz="1600" dirty="0" smtClean="0"/>
              <a:t>interface.</a:t>
            </a:r>
            <a:endParaRPr lang="en-US" sz="1600" dirty="0" smtClean="0"/>
          </a:p>
          <a:p>
            <a:pPr marL="357505" indent="-179705">
              <a:spcBef>
                <a:spcPts val="400"/>
              </a:spcBef>
              <a:spcAft>
                <a:spcPts val="400"/>
              </a:spcAft>
              <a:buFont typeface="Arial" panose="020B0604020202020204" pitchFamily="34" charset="0"/>
              <a:buChar char="•"/>
            </a:pPr>
            <a:r>
              <a:rPr lang="en-US" sz="1600" dirty="0">
                <a:solidFill>
                  <a:schemeClr val="tx1">
                    <a:lumMod val="50000"/>
                  </a:schemeClr>
                </a:solidFill>
              </a:rPr>
              <a:t>If the next-hop device is the final destination, the destination MAC address will be that of the device’s Ethernet NIC.</a:t>
            </a:r>
            <a:endParaRPr lang="en-US" sz="1600" dirty="0">
              <a:solidFill>
                <a:schemeClr val="tx1">
                  <a:lumMod val="50000"/>
                </a:schemeClr>
              </a:solidFill>
            </a:endParaRPr>
          </a:p>
          <a:p>
            <a:pPr marL="357505" indent="-179705">
              <a:spcBef>
                <a:spcPts val="400"/>
              </a:spcBef>
              <a:spcAft>
                <a:spcPts val="400"/>
              </a:spcAft>
              <a:buFont typeface="Arial" panose="020B0604020202020204" pitchFamily="34" charset="0"/>
              <a:buChar char="•"/>
            </a:pPr>
            <a:endParaRPr lang="en-US" sz="1600" dirty="0" smtClean="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56264" y="1490742"/>
            <a:ext cx="4234408" cy="262698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4756264" y="4207792"/>
            <a:ext cx="4234408" cy="338554"/>
          </a:xfrm>
          <a:prstGeom prst="rect">
            <a:avLst/>
          </a:prstGeom>
          <a:noFill/>
        </p:spPr>
        <p:txBody>
          <a:bodyPr wrap="square" rtlCol="0">
            <a:spAutoFit/>
          </a:bodyPr>
          <a:lstStyle/>
          <a:p>
            <a:pPr algn="ctr"/>
            <a:r>
              <a:rPr lang="en-IN" sz="1600" dirty="0" smtClean="0">
                <a:solidFill>
                  <a:schemeClr val="tx1">
                    <a:lumMod val="50000"/>
                  </a:schemeClr>
                </a:solidFill>
              </a:rPr>
              <a:t>Communicating on a remote network</a:t>
            </a:r>
            <a:endParaRPr lang="en-IN" sz="1600" dirty="0">
              <a:solidFill>
                <a:schemeClr val="tx1">
                  <a:lumMod val="50000"/>
                </a:schemeClr>
              </a:solidFill>
            </a:endParaRPr>
          </a:p>
        </p:txBody>
      </p:sp>
    </p:spTree>
    <p:custDataLst>
      <p:tags r:id="rId2"/>
    </p:custData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smtClean="0">
                <a:solidFill>
                  <a:schemeClr val="accent5">
                    <a:lumMod val="40000"/>
                    <a:lumOff val="60000"/>
                  </a:schemeClr>
                </a:solidFill>
              </a:rPr>
              <a:t>8.2 ARP</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IN" dirty="0" smtClean="0"/>
              <a:t>ARP Overview</a:t>
            </a:r>
            <a:endParaRPr lang="en-IN" dirty="0"/>
          </a:p>
        </p:txBody>
      </p:sp>
      <p:sp>
        <p:nvSpPr>
          <p:cNvPr id="2" name="Content Placeholder 1"/>
          <p:cNvSpPr>
            <a:spLocks noGrp="1"/>
          </p:cNvSpPr>
          <p:nvPr>
            <p:ph idx="1"/>
          </p:nvPr>
        </p:nvSpPr>
        <p:spPr>
          <a:xfrm>
            <a:off x="144065" y="791195"/>
            <a:ext cx="4499967" cy="1470123"/>
          </a:xfrm>
        </p:spPr>
        <p:txBody>
          <a:bodyPr/>
          <a:lstStyle/>
          <a:p>
            <a:pPr>
              <a:spcBef>
                <a:spcPts val="400"/>
              </a:spcBef>
              <a:spcAft>
                <a:spcPts val="400"/>
              </a:spcAft>
              <a:buFont typeface="Arial" panose="020B0604020202020204" pitchFamily="34" charset="0"/>
              <a:buChar char="•"/>
            </a:pPr>
            <a:r>
              <a:rPr lang="en-IN" sz="1600" dirty="0" smtClean="0"/>
              <a:t>The figure illustrates a problem while sending a packet </a:t>
            </a:r>
            <a:r>
              <a:rPr lang="en-IN" sz="1600" dirty="0"/>
              <a:t>to another host on the same local IPv4 </a:t>
            </a:r>
            <a:r>
              <a:rPr lang="en-IN" sz="1600" dirty="0" smtClean="0"/>
              <a:t>network because the IP address is known but the MAC address of the device is unknown.</a:t>
            </a:r>
            <a:endParaRPr lang="en-IN" sz="1600" dirty="0" smtClean="0"/>
          </a:p>
          <a:p>
            <a:pPr>
              <a:spcBef>
                <a:spcPts val="400"/>
              </a:spcBef>
              <a:spcAft>
                <a:spcPts val="400"/>
              </a:spcAft>
              <a:buFont typeface="Arial" panose="020B0604020202020204" pitchFamily="34" charset="0"/>
              <a:buChar char="•"/>
            </a:pPr>
            <a:r>
              <a:rPr lang="en-IN" sz="1600" dirty="0" smtClean="0"/>
              <a:t>A </a:t>
            </a:r>
            <a:r>
              <a:rPr lang="en-IN" sz="1600" dirty="0"/>
              <a:t>device uses Address Resolution Protocol (ARP) to determine the destination MAC address of a local device when it knows its IPv4 </a:t>
            </a:r>
            <a:r>
              <a:rPr lang="en-IN" sz="1600" dirty="0" smtClean="0"/>
              <a:t>address.</a:t>
            </a:r>
            <a:endParaRPr lang="en-IN" sz="1600" dirty="0" smtClean="0"/>
          </a:p>
          <a:p>
            <a:pPr>
              <a:spcBef>
                <a:spcPts val="400"/>
              </a:spcBef>
              <a:spcAft>
                <a:spcPts val="400"/>
              </a:spcAft>
              <a:buFont typeface="Arial" panose="020B0604020202020204" pitchFamily="34" charset="0"/>
              <a:buChar char="•"/>
            </a:pPr>
            <a:r>
              <a:rPr lang="en-IN" sz="1600" dirty="0" smtClean="0"/>
              <a:t>ARP </a:t>
            </a:r>
            <a:r>
              <a:rPr lang="en-IN" sz="1600" dirty="0"/>
              <a:t>provides two basic functions:</a:t>
            </a:r>
            <a:endParaRPr lang="en-IN" sz="1600" dirty="0"/>
          </a:p>
          <a:p>
            <a:pPr lvl="1">
              <a:spcBef>
                <a:spcPts val="400"/>
              </a:spcBef>
              <a:spcAft>
                <a:spcPts val="400"/>
              </a:spcAft>
            </a:pPr>
            <a:r>
              <a:rPr lang="en-IN" sz="1600" dirty="0"/>
              <a:t>Resolving IPv4 addresses to MAC addresses</a:t>
            </a:r>
            <a:endParaRPr lang="en-IN" sz="1600" dirty="0"/>
          </a:p>
          <a:p>
            <a:pPr lvl="1">
              <a:spcBef>
                <a:spcPts val="400"/>
              </a:spcBef>
              <a:spcAft>
                <a:spcPts val="400"/>
              </a:spcAft>
            </a:pPr>
            <a:r>
              <a:rPr lang="en-IN" sz="1600" dirty="0"/>
              <a:t>Maintaining a table of IPv4 to MAC address mappings</a:t>
            </a:r>
            <a:endParaRPr lang="en-IN" sz="1600" dirty="0"/>
          </a:p>
          <a:p>
            <a:pPr>
              <a:spcBef>
                <a:spcPts val="400"/>
              </a:spcBef>
              <a:spcAft>
                <a:spcPts val="400"/>
              </a:spcAft>
              <a:buFont typeface="Arial" panose="020B0604020202020204" pitchFamily="34" charset="0"/>
              <a:buChar char="•"/>
            </a:pPr>
            <a:endParaRPr lang="en-US" sz="1600" dirty="0" smtClean="0"/>
          </a:p>
          <a:p>
            <a:pPr marL="0" indent="0">
              <a:spcBef>
                <a:spcPts val="400"/>
              </a:spcBef>
              <a:spcAft>
                <a:spcPts val="400"/>
              </a:spcAft>
              <a:buNone/>
            </a:pPr>
            <a:endParaRPr lang="en-US" sz="1200"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4539715" y="1161686"/>
            <a:ext cx="4428000" cy="2853688"/>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IN" dirty="0" smtClean="0"/>
              <a:t>ARP Functions</a:t>
            </a:r>
            <a:endParaRPr lang="en-IN" dirty="0"/>
          </a:p>
        </p:txBody>
      </p:sp>
      <p:sp>
        <p:nvSpPr>
          <p:cNvPr id="2" name="Content Placeholder 1"/>
          <p:cNvSpPr>
            <a:spLocks noGrp="1"/>
          </p:cNvSpPr>
          <p:nvPr>
            <p:ph idx="1"/>
          </p:nvPr>
        </p:nvSpPr>
        <p:spPr>
          <a:xfrm>
            <a:off x="144067" y="752450"/>
            <a:ext cx="4499966" cy="1470123"/>
          </a:xfrm>
        </p:spPr>
        <p:txBody>
          <a:bodyPr/>
          <a:lstStyle/>
          <a:p>
            <a:pPr>
              <a:buFont typeface="Arial" panose="020B0604020202020204" pitchFamily="34" charset="0"/>
              <a:buChar char="•"/>
            </a:pPr>
            <a:r>
              <a:rPr lang="en-US" sz="1600" dirty="0"/>
              <a:t>When a packet is sent to the data link layer to be encapsulated into an Ethernet frame, the device refers to a table </a:t>
            </a:r>
            <a:r>
              <a:rPr lang="en-US" sz="1600" dirty="0" smtClean="0"/>
              <a:t>called </a:t>
            </a:r>
            <a:r>
              <a:rPr lang="en-US" sz="1600" b="1" dirty="0" smtClean="0"/>
              <a:t>ARP table</a:t>
            </a:r>
            <a:r>
              <a:rPr lang="en-US" sz="1600" dirty="0" smtClean="0"/>
              <a:t> or ARP cache in </a:t>
            </a:r>
            <a:r>
              <a:rPr lang="en-US" sz="1600" dirty="0"/>
              <a:t>its </a:t>
            </a:r>
            <a:r>
              <a:rPr lang="en-US" sz="1600" dirty="0" smtClean="0"/>
              <a:t>RAM memory to find the MAC address that is mapped to the IPv4 address. </a:t>
            </a:r>
            <a:endParaRPr lang="en-US" sz="1600" dirty="0" smtClean="0"/>
          </a:p>
          <a:p>
            <a:pPr>
              <a:buFont typeface="Arial" panose="020B0604020202020204" pitchFamily="34" charset="0"/>
              <a:buChar char="•"/>
            </a:pPr>
            <a:r>
              <a:rPr lang="en-US" sz="1600" dirty="0" smtClean="0"/>
              <a:t>The sending device will search its ARP table for a destination IPv4 address and a corresponding MAC address, </a:t>
            </a:r>
            <a:r>
              <a:rPr lang="en-IN" sz="1600" dirty="0" smtClean="0"/>
              <a:t>if the packet’s destination IPv4 address is on the same network as the source IPv4 address</a:t>
            </a:r>
            <a:r>
              <a:rPr lang="en-US" sz="1600" dirty="0" smtClean="0"/>
              <a:t>.</a:t>
            </a:r>
            <a:endParaRPr lang="en-US" sz="1600" dirty="0" smtClean="0"/>
          </a:p>
          <a:p>
            <a:pPr>
              <a:buFont typeface="Arial" panose="020B0604020202020204" pitchFamily="34" charset="0"/>
              <a:buChar char="•"/>
            </a:pPr>
            <a:r>
              <a:rPr lang="en-IN" sz="1600" dirty="0" smtClean="0"/>
              <a:t>If </a:t>
            </a:r>
            <a:r>
              <a:rPr lang="en-IN" sz="1600" dirty="0"/>
              <a:t>the device locates the IPv4 address, its corresponding MAC address is used as the destination MAC address in the frame.</a:t>
            </a:r>
            <a:endParaRPr lang="en-US" sz="1600" dirty="0" smtClean="0"/>
          </a:p>
          <a:p>
            <a:pPr marL="0" indent="0">
              <a:buNone/>
            </a:pPr>
            <a:endParaRPr lang="en-US" sz="1600" dirty="0"/>
          </a:p>
          <a:p>
            <a:pPr marL="0" indent="0">
              <a:buNone/>
            </a:pPr>
            <a:endParaRPr lang="en-US" sz="1200" dirty="0"/>
          </a:p>
          <a:p>
            <a:pPr marL="0" indent="0">
              <a:buNone/>
            </a:pPr>
            <a:endParaRPr lang="en-US" sz="1200" dirty="0"/>
          </a:p>
        </p:txBody>
      </p:sp>
      <p:sp>
        <p:nvSpPr>
          <p:cNvPr id="3" name="Content Placeholder 2"/>
          <p:cNvSpPr txBox="1"/>
          <p:nvPr/>
        </p:nvSpPr>
        <p:spPr>
          <a:xfrm>
            <a:off x="4573243" y="773541"/>
            <a:ext cx="4379562" cy="584775"/>
          </a:xfrm>
          <a:prstGeom prst="rect">
            <a:avLst/>
          </a:prstGeom>
          <a:noFill/>
        </p:spPr>
        <p:txBody>
          <a:bodyPr wrap="square" rtlCol="0">
            <a:spAutoFit/>
          </a:bodyPr>
          <a:lstStyle/>
          <a:p>
            <a:r>
              <a:rPr lang="en-IN" sz="1600" dirty="0" smtClean="0">
                <a:solidFill>
                  <a:schemeClr val="tx1">
                    <a:lumMod val="50000"/>
                  </a:schemeClr>
                </a:solidFill>
              </a:rPr>
              <a:t>Click play in the figure to </a:t>
            </a:r>
            <a:r>
              <a:rPr lang="en-IN" sz="1600" dirty="0">
                <a:solidFill>
                  <a:schemeClr val="tx1">
                    <a:lumMod val="50000"/>
                  </a:schemeClr>
                </a:solidFill>
              </a:rPr>
              <a:t>see an animation of the ARP function</a:t>
            </a:r>
            <a:r>
              <a:rPr lang="en-IN" sz="1600" dirty="0" smtClean="0">
                <a:solidFill>
                  <a:schemeClr val="tx1">
                    <a:lumMod val="50000"/>
                  </a:schemeClr>
                </a:solidFill>
              </a:rPr>
              <a:t>.</a:t>
            </a:r>
            <a:endParaRPr lang="en-IN" sz="1600" dirty="0">
              <a:solidFill>
                <a:schemeClr val="tx1">
                  <a:lumMod val="50000"/>
                </a:schemeClr>
              </a:solidFill>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609455" y="1318159"/>
            <a:ext cx="4435100" cy="2907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gn="l" defTabSz="684530" rtl="0" eaLnBrk="1" fontAlgn="base" hangingPunct="1">
              <a:lnSpc>
                <a:spcPct val="100000"/>
              </a:lnSpc>
              <a:spcBef>
                <a:spcPct val="0"/>
              </a:spcBef>
              <a:spcAft>
                <a:spcPct val="0"/>
              </a:spcAft>
              <a:defRPr lang="en-US" sz="2400" kern="120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a:lstStyle>
          <a:p>
            <a:r>
              <a:rPr lang="en-US" altLang="en-US" sz="1600" dirty="0" smtClean="0"/>
              <a:t>ARP</a:t>
            </a:r>
            <a:br>
              <a:rPr lang="en-US" altLang="en-US" dirty="0"/>
            </a:br>
            <a:r>
              <a:rPr lang="en-US" dirty="0"/>
              <a:t>Video - ARP Operation - ARP Request</a:t>
            </a:r>
            <a:endParaRPr lang="en-IN" dirty="0"/>
          </a:p>
        </p:txBody>
      </p:sp>
      <p:sp>
        <p:nvSpPr>
          <p:cNvPr id="2" name="Content Placeholder 1"/>
          <p:cNvSpPr>
            <a:spLocks noGrp="1"/>
          </p:cNvSpPr>
          <p:nvPr>
            <p:ph idx="1"/>
          </p:nvPr>
        </p:nvSpPr>
        <p:spPr>
          <a:xfrm>
            <a:off x="198383" y="798944"/>
            <a:ext cx="8692119" cy="1470123"/>
          </a:xfrm>
        </p:spPr>
        <p:txBody>
          <a:bodyPr/>
          <a:lstStyle/>
          <a:p>
            <a:pPr>
              <a:buFont typeface="Arial" panose="020B0604020202020204" pitchFamily="34" charset="0"/>
              <a:buChar char="•"/>
            </a:pPr>
            <a:r>
              <a:rPr lang="en-US" sz="1600" dirty="0" smtClean="0"/>
              <a:t>When a device needs to </a:t>
            </a:r>
            <a:r>
              <a:rPr lang="en-IN" sz="1600" dirty="0"/>
              <a:t>determine the MAC </a:t>
            </a:r>
            <a:r>
              <a:rPr lang="en-IN" sz="1600" dirty="0" smtClean="0"/>
              <a:t>address mapped to the IPv4 address and no entry is found </a:t>
            </a:r>
            <a:r>
              <a:rPr lang="en-IN" sz="1600" dirty="0"/>
              <a:t>for the IPv4 </a:t>
            </a:r>
            <a:r>
              <a:rPr lang="en-IN" sz="1600" dirty="0" smtClean="0"/>
              <a:t>address in </a:t>
            </a:r>
            <a:r>
              <a:rPr lang="en-IN" sz="1600" dirty="0"/>
              <a:t>its ARP </a:t>
            </a:r>
            <a:r>
              <a:rPr lang="en-IN" sz="1600" dirty="0" smtClean="0"/>
              <a:t>table, then an ARP request is sent.</a:t>
            </a:r>
            <a:endParaRPr lang="en-US" sz="1600" dirty="0" smtClean="0"/>
          </a:p>
          <a:p>
            <a:pPr>
              <a:buFont typeface="Arial" panose="020B0604020202020204" pitchFamily="34" charset="0"/>
              <a:buChar char="•"/>
            </a:pPr>
            <a:r>
              <a:rPr lang="en-IN" sz="1600" dirty="0"/>
              <a:t>Click Play </a:t>
            </a:r>
            <a:r>
              <a:rPr lang="en-IN" sz="1600" dirty="0" smtClean="0"/>
              <a:t>to </a:t>
            </a:r>
            <a:r>
              <a:rPr lang="en-IN" sz="1600" dirty="0"/>
              <a:t>view a demonstration of an ARP request for a destination IPv4 address that is on the local network.</a:t>
            </a:r>
            <a:endParaRPr lang="en-US" sz="1600" dirty="0"/>
          </a:p>
          <a:p>
            <a:pPr marL="0" indent="0">
              <a:buNone/>
            </a:pPr>
            <a:endParaRPr lang="en-US" sz="1200" dirty="0"/>
          </a:p>
          <a:p>
            <a:pPr marL="0" indent="0">
              <a:buNone/>
            </a:pPr>
            <a:endParaRPr lang="en-US" sz="1200" dirty="0"/>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192426" y="2069085"/>
            <a:ext cx="4885138" cy="2616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THUMBNAIL_REFRESH" val="1"/>
</p:tagLst>
</file>

<file path=ppt/tags/tag17.xml><?xml version="1.0" encoding="utf-8"?>
<p:tagLst xmlns:p="http://schemas.openxmlformats.org/presentationml/2006/main">
  <p:tag name="ARTICULATE_SLIDE_THUMBNAIL_REFRESH" val="1"/>
</p:tagLst>
</file>

<file path=ppt/tags/tag18.xml><?xml version="1.0" encoding="utf-8"?>
<p:tagLst xmlns:p="http://schemas.openxmlformats.org/presentationml/2006/main">
  <p:tag name="ARTICULATE_SLIDE_THUMBNAIL_REFRESH" val="1"/>
</p:tagLst>
</file>

<file path=ppt/tags/tag19.xml><?xml version="1.0" encoding="utf-8"?>
<p:tagLst xmlns:p="http://schemas.openxmlformats.org/presentationml/2006/main">
  <p:tag name="ARTICULATE_SLIDE_THUMBNAIL_REFRESH" val="1"/>
</p:tagLst>
</file>

<file path=ppt/tags/tag2.xml><?xml version="1.0" encoding="utf-8"?>
<p:tagLst xmlns:p="http://schemas.openxmlformats.org/presentationml/2006/main">
  <p:tag name="ARTICULATE_SLIDE_THUMBNAIL_REFRESH" val="1"/>
</p:tagLst>
</file>

<file path=ppt/tags/tag20.xml><?xml version="1.0" encoding="utf-8"?>
<p:tagLst xmlns:p="http://schemas.openxmlformats.org/presentationml/2006/main">
  <p:tag name="ARTICULATE_SLIDE_THUMBNAIL_REFRESH" val="1"/>
</p:tagLst>
</file>

<file path=ppt/tags/tag21.xml><?xml version="1.0" encoding="utf-8"?>
<p:tagLst xmlns:p="http://schemas.openxmlformats.org/presentationml/2006/main">
  <p:tag name="ARTICULATE_SLIDE_THUMBNAIL_REFRESH" val="1"/>
</p:tagLst>
</file>

<file path=ppt/tags/tag22.xml><?xml version="1.0" encoding="utf-8"?>
<p:tagLst xmlns:p="http://schemas.openxmlformats.org/presentationml/2006/main">
  <p:tag name="ARTICULATE_SLIDE_THUMBNAIL_REFRESH" val="1"/>
</p:tagLst>
</file>

<file path=ppt/tags/tag23.xml><?xml version="1.0" encoding="utf-8"?>
<p:tagLst xmlns:p="http://schemas.openxmlformats.org/presentationml/2006/main">
  <p:tag name="ARTICULATE_SLIDE_COUNT" val="71"/>
  <p:tag name="ARTICULATE_PROJECT_OPEN" val="0"/>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7687</Words>
  <Application>WPS Presentation</Application>
  <PresentationFormat>On-screen Show (16:9)</PresentationFormat>
  <Paragraphs>192</Paragraphs>
  <Slides>23</Slides>
  <Notes>29</Notes>
  <HiddenSlides>7</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Calibri</vt:lpstr>
      <vt:lpstr>Times New Roman</vt:lpstr>
      <vt:lpstr>Microsoft YaHei</vt:lpstr>
      <vt:lpstr>Arial Unicode MS</vt:lpstr>
      <vt:lpstr>Default Theme</vt:lpstr>
      <vt:lpstr>Module 8: Address Resolution 						Protocol</vt:lpstr>
      <vt:lpstr>Module Objectives</vt:lpstr>
      <vt:lpstr>8.1 MAC and IP</vt:lpstr>
      <vt:lpstr>PowerPoint 演示文稿</vt:lpstr>
      <vt:lpstr>PowerPoint 演示文稿</vt:lpstr>
      <vt:lpstr>8.2 ARP</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8.3 ARP Issues</vt:lpstr>
      <vt:lpstr>PowerPoint 演示文稿</vt:lpstr>
      <vt:lpstr>PowerPoint 演示文稿</vt:lpstr>
      <vt:lpstr>PowerPoint 演示文稿</vt:lpstr>
      <vt:lpstr>8.4 Address Resolution Protocol Summary</vt:lpstr>
      <vt:lpstr>PowerPoint 演示文稿</vt:lpstr>
      <vt:lpstr>PowerPoint 演示文稿</vt:lpstr>
      <vt:lpstr>Module 8 New Terms and Commands</vt:lpstr>
      <vt:lpstr>PowerPoint 演示文稿</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user</cp:lastModifiedBy>
  <cp:revision>1039</cp:revision>
  <dcterms:created xsi:type="dcterms:W3CDTF">2016-08-22T22:27:00Z</dcterms:created>
  <dcterms:modified xsi:type="dcterms:W3CDTF">2021-05-23T00:46:39Z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1033-11.2.0.10132</vt:lpwstr>
  </property>
</Properties>
</file>