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13" r:id="rId3"/>
    <p:sldId id="1079" r:id="rId5"/>
    <p:sldId id="759" r:id="rId6"/>
    <p:sldId id="628" r:id="rId7"/>
    <p:sldId id="1245" r:id="rId8"/>
    <p:sldId id="1244" r:id="rId9"/>
    <p:sldId id="1246" r:id="rId10"/>
    <p:sldId id="1247" r:id="rId11"/>
    <p:sldId id="1248" r:id="rId12"/>
    <p:sldId id="1249" r:id="rId13"/>
    <p:sldId id="1250" r:id="rId14"/>
    <p:sldId id="1251" r:id="rId15"/>
    <p:sldId id="1252" r:id="rId16"/>
    <p:sldId id="1253" r:id="rId17"/>
    <p:sldId id="1254" r:id="rId18"/>
    <p:sldId id="1255" r:id="rId19"/>
    <p:sldId id="1256" r:id="rId20"/>
    <p:sldId id="1257" r:id="rId21"/>
    <p:sldId id="1258" r:id="rId22"/>
    <p:sldId id="1259" r:id="rId23"/>
    <p:sldId id="1260" r:id="rId24"/>
    <p:sldId id="1261" r:id="rId25"/>
    <p:sldId id="1262" r:id="rId26"/>
    <p:sldId id="1269" r:id="rId27"/>
    <p:sldId id="1263" r:id="rId28"/>
    <p:sldId id="1264" r:id="rId29"/>
    <p:sldId id="1265" r:id="rId30"/>
    <p:sldId id="1266" r:id="rId31"/>
    <p:sldId id="1267" r:id="rId32"/>
    <p:sldId id="1268" r:id="rId33"/>
    <p:sldId id="1270" r:id="rId34"/>
    <p:sldId id="291" r:id="rId35"/>
  </p:sldIdLst>
  <p:sldSz cx="9144000" cy="5143500" type="screen16x9"/>
  <p:notesSz cx="6858000" cy="9144000"/>
  <p:custDataLst>
    <p:tags r:id="rId4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admin" initials="a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4C69"/>
    <a:srgbClr val="58585B"/>
    <a:srgbClr val="AFE8FB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38" autoAdjust="0"/>
    <p:restoredTop sz="52675" autoAdjust="0"/>
  </p:normalViewPr>
  <p:slideViewPr>
    <p:cSldViewPr snapToGrid="0" showGuides="1">
      <p:cViewPr>
        <p:scale>
          <a:sx n="58" d="100"/>
          <a:sy n="58" d="100"/>
        </p:scale>
        <p:origin x="-1186" y="-41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246" y="35836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32.xml"/><Relationship Id="rId4" Type="http://schemas.openxmlformats.org/officeDocument/2006/relationships/notesMaster" Target="notesMasters/notesMaster1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0-08-11T23:32:51.517" idx="1">
    <p:pos x="974" y="1081"/>
    <p:text>To check with Telethia.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  <a:endParaRPr lang="en-US" b="0" dirty="0"/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CyberOps Associate v1.0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dirty="0"/>
              <a:t>Module 27</a:t>
            </a:r>
            <a:r>
              <a:rPr lang="en-US" sz="1200" b="0" baseline="0" dirty="0"/>
              <a:t> – </a:t>
            </a:r>
            <a:r>
              <a:rPr lang="en-IN" sz="1200" b="0" baseline="0" dirty="0"/>
              <a:t>Working with network Security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27.2.1- Working in Sguil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27.2.2 – Sguil Queries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27.2.3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Pivoting from </a:t>
            </a:r>
            <a:r>
              <a:rPr lang="en-US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Sguil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27.2.4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 Handling in </a:t>
            </a:r>
            <a:r>
              <a:rPr lang="en-US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Sguil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27.2.5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in ELK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27.2.6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Queries in ELK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27.2.7 -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Investigating Process or API Calls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27.2.8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Investigating</a:t>
            </a:r>
            <a:r>
              <a:rPr lang="en-GB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File Details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27.2.9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Regular Expression Tutorial</a:t>
            </a:r>
            <a:endParaRPr lang="en-I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27.2.10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Extract an Executable from a PCAP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3605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360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 smtClean="0"/>
              <a:t>Module </a:t>
            </a:r>
            <a:r>
              <a:rPr lang="en-US" sz="1200" b="0" dirty="0"/>
              <a:t>27</a:t>
            </a:r>
            <a:r>
              <a:rPr lang="en-US" sz="1200" b="0" baseline="0" dirty="0"/>
              <a:t> – Working with Network Security Data</a:t>
            </a:r>
            <a:endParaRPr lang="en-US" dirty="0"/>
          </a:p>
          <a:p>
            <a:r>
              <a:rPr lang="en-IN" dirty="0"/>
              <a:t>27.0 – Introduction</a:t>
            </a:r>
            <a:endParaRPr lang="en-IN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dirty="0"/>
              <a:t>27.0.2 -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Learn in this Module?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27.2.11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Video - Interpret HTTP and DNS Data to Isolate Threat Actor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27.2.12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Interpret HTTP and DNS Data to Isolate Threat Actor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27.2.13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Video - Isolate Compromised Host Using 5-Tuple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27.2.14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Isolate Compromised Host Using 5-Tuple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r>
              <a:rPr lang="en-I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27.2.15</a:t>
            </a: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Investigate a Malware Exploit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27.2.16</a:t>
            </a: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Investigating an Attack on a Windows Host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Source:</a:t>
            </a:r>
            <a:endParaRPr lang="en-US" sz="1200" b="0" dirty="0" smtClean="0"/>
          </a:p>
          <a:p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27.3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Enhancing the Work of the Cybersecurity Analyst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/>
              <a:t>5 </a:t>
            </a:r>
            <a:r>
              <a:rPr lang="en-US" dirty="0" err="1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dirty="0" smtClean="0"/>
              <a:t>Discuss</a:t>
            </a:r>
            <a:r>
              <a:rPr lang="en-US" sz="1050" b="0" baseline="0" dirty="0" smtClean="0"/>
              <a:t> Dashboards</a:t>
            </a:r>
            <a:endParaRPr lang="en-US" sz="105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Explain the </a:t>
            </a:r>
            <a:r>
              <a:rPr lang="en-US" sz="1050" b="0" baseline="0" dirty="0" err="1" smtClean="0"/>
              <a:t>Kibana</a:t>
            </a:r>
            <a:r>
              <a:rPr lang="en-US" sz="1050" b="0" baseline="0" dirty="0" smtClean="0"/>
              <a:t> interface</a:t>
            </a:r>
            <a:endParaRPr lang="en-US" sz="120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Describe workflow management</a:t>
            </a:r>
            <a:endParaRPr lang="en-US" sz="1050" b="0" baseline="0" dirty="0"/>
          </a:p>
          <a:p>
            <a:pPr marL="0" lvl="0" indent="-287020">
              <a:buFont typeface="Arial" panose="020B0604020202020204" pitchFamily="34" charset="0"/>
              <a:buNone/>
            </a:pPr>
            <a:r>
              <a:rPr lang="en-US" sz="1050" b="1" dirty="0"/>
              <a:t>Key Points:</a:t>
            </a:r>
            <a:r>
              <a:rPr lang="en-US" sz="1050" b="0" baseline="0" dirty="0"/>
              <a:t> </a:t>
            </a:r>
            <a:r>
              <a:rPr lang="en-US" sz="1050" b="0" baseline="0" dirty="0" smtClean="0"/>
              <a:t>Dashboards</a:t>
            </a:r>
            <a:r>
              <a:rPr lang="en-US" sz="1050" b="0" baseline="0" dirty="0"/>
              <a:t>, </a:t>
            </a:r>
            <a:r>
              <a:rPr lang="en-US" sz="1050" b="0" baseline="0" dirty="0" err="1" smtClean="0"/>
              <a:t>Kibana</a:t>
            </a:r>
            <a:r>
              <a:rPr lang="en-US" sz="1050" b="0" baseline="0" dirty="0" smtClean="0"/>
              <a:t>, </a:t>
            </a:r>
            <a:r>
              <a:rPr lang="en-US" sz="1050" b="0" baseline="0" dirty="0"/>
              <a:t>workflow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27.3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Enhancing the Work of the Cybersecurity Analyst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27.3.1 – Dashboards and Visualizations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27.3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Enhancing the Work of the Cybersecurity Analyst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27.3.2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Workflow Management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Source:</a:t>
            </a:r>
            <a:endParaRPr lang="en-US" sz="1200" b="0" dirty="0" smtClean="0"/>
          </a:p>
          <a:p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dirty="0">
                <a:solidFill>
                  <a:srgbClr val="FF0000"/>
                </a:solidFill>
              </a:rPr>
              <a:t>27.4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 Summary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/>
              <a:t>5 </a:t>
            </a:r>
            <a:r>
              <a:rPr lang="en-US" dirty="0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050" b="0" baseline="0" dirty="0"/>
              <a:t>Summarize all the topics of this </a:t>
            </a:r>
            <a:r>
              <a:rPr lang="en-IN" sz="1050" b="0" baseline="0" dirty="0" smtClean="0"/>
              <a:t>module.</a:t>
            </a:r>
            <a:endParaRPr lang="en-IN" sz="105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050" b="0" baseline="0" dirty="0" smtClean="0"/>
              <a:t>Ask the learners if they have any doubts.</a:t>
            </a:r>
            <a:endParaRPr lang="en-IN" sz="105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050" b="0" baseline="0" dirty="0" smtClean="0"/>
              <a:t>Ensure that the learners complete the module quiz</a:t>
            </a:r>
            <a:endParaRPr lang="en-US" sz="1050" b="0" baseline="0" dirty="0"/>
          </a:p>
          <a:p>
            <a:pPr marL="0" lvl="0" indent="-287020">
              <a:buFont typeface="Arial" panose="020B0604020202020204" pitchFamily="34" charset="0"/>
              <a:buNone/>
            </a:pPr>
            <a:r>
              <a:rPr lang="en-US" sz="1050" b="1" dirty="0"/>
              <a:t>Key Points</a:t>
            </a:r>
            <a:r>
              <a:rPr lang="en-US" sz="1050" b="1" dirty="0" smtClean="0"/>
              <a:t>: </a:t>
            </a:r>
            <a:r>
              <a:rPr lang="en-US" sz="1050" b="0" i="1" dirty="0" smtClean="0"/>
              <a:t>NA</a:t>
            </a:r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Source:</a:t>
            </a:r>
            <a:endParaRPr lang="en-US" sz="1200" b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 smtClean="0"/>
              <a:t>15 </a:t>
            </a:r>
            <a:r>
              <a:rPr lang="en-US" dirty="0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b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Explain the core components of ELK.</a:t>
            </a:r>
            <a:endParaRPr lang="en-US" sz="105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Explain the process of network data reduction.</a:t>
            </a:r>
            <a:endParaRPr lang="en-US" sz="105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Define data normalization.</a:t>
            </a:r>
            <a:endParaRPr lang="en-US" sz="1050" b="0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At the end of the topic, enquire how the learners have performed in the lab session in section 27.1.5.</a:t>
            </a:r>
            <a:endParaRPr lang="en-US" sz="1050" b="0" baseline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050" b="0" dirty="0"/>
              <a:t> ELK</a:t>
            </a:r>
            <a:r>
              <a:rPr lang="en-US" sz="1050" b="0" dirty="0" smtClean="0"/>
              <a:t>,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Reduction, Data 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Normalization, Data Archiving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dirty="0">
                <a:solidFill>
                  <a:srgbClr val="FF0000"/>
                </a:solidFill>
              </a:rPr>
              <a:t>27.4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 Summary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N" sz="1200" b="0" dirty="0">
                <a:solidFill>
                  <a:srgbClr val="FF0000"/>
                </a:solidFill>
              </a:rPr>
              <a:t>27.4.1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US" b="0" i="0" dirty="0">
                <a:solidFill>
                  <a:srgbClr val="056153"/>
                </a:solidFill>
                <a:effectLst/>
                <a:latin typeface="CiscoSans"/>
              </a:rPr>
              <a:t>What Did I Learn in this Module</a:t>
            </a:r>
            <a:r>
              <a:rPr lang="en-US" b="0" i="0" dirty="0" smtClean="0">
                <a:solidFill>
                  <a:srgbClr val="056153"/>
                </a:solidFill>
                <a:effectLst/>
                <a:latin typeface="CiscoSans"/>
              </a:rPr>
              <a:t>?</a:t>
            </a:r>
            <a:endParaRPr lang="en-US" b="0" i="0" dirty="0" smtClean="0">
              <a:solidFill>
                <a:srgbClr val="056153"/>
              </a:solidFill>
              <a:effectLst/>
              <a:latin typeface="CiscoSan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b="0" i="0" dirty="0" smtClean="0">
                <a:solidFill>
                  <a:srgbClr val="056153"/>
                </a:solidFill>
                <a:effectLst/>
                <a:latin typeface="CiscoSans"/>
              </a:rPr>
              <a:t>27.4.2 </a:t>
            </a:r>
            <a:r>
              <a:rPr lang="en-IN" sz="1200" b="0" baseline="0" dirty="0" smtClean="0">
                <a:solidFill>
                  <a:srgbClr val="FF0000"/>
                </a:solidFill>
              </a:rPr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27: Working with Network Security Data Quiz</a:t>
            </a:r>
            <a:r>
              <a:rPr lang="en-US" b="0" i="0" dirty="0" smtClean="0">
                <a:solidFill>
                  <a:srgbClr val="056153"/>
                </a:solidFill>
                <a:effectLst/>
                <a:latin typeface="CiscoSans"/>
              </a:rPr>
              <a:t> </a:t>
            </a:r>
            <a:endParaRPr lang="en-US" b="0" i="0" dirty="0">
              <a:solidFill>
                <a:srgbClr val="056153"/>
              </a:solidFill>
              <a:effectLst/>
              <a:latin typeface="CiscoSan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27 </a:t>
            </a:r>
            <a:r>
              <a:rPr lang="en-US" sz="1200" b="0" dirty="0"/>
              <a:t>– </a:t>
            </a:r>
            <a:r>
              <a:rPr lang="en-US" sz="1200" b="0" dirty="0" smtClean="0"/>
              <a:t>Working</a:t>
            </a:r>
            <a:r>
              <a:rPr lang="en-US" sz="1200" b="0" baseline="0" dirty="0" smtClean="0"/>
              <a:t> with Network Security Data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>
                <a:latin typeface="Arial" panose="020B0604020202020204" pitchFamily="34" charset="0"/>
              </a:rPr>
              <a:t>New Terms and Commands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27.1.1 - ELK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27.1.2 – Data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Reduction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27.1.3 – Data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Normalization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27.1.4 – Data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Archiving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267211-205D-47E8-9F29-7E4C01D43DC3}" type="slidenum">
              <a:rPr lang="en-US" altLang="en-US" sz="800" smtClean="0"/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Endpoint</a:t>
            </a:r>
            <a:r>
              <a:rPr lang="en-GB" baseline="0" dirty="0"/>
              <a:t> Vulnerability Assessment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27.1.5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Convert Data into a Universal Format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Source:</a:t>
            </a:r>
            <a:endParaRPr lang="en-US" sz="1200" b="0" dirty="0" smtClean="0"/>
          </a:p>
          <a:p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 </a:t>
            </a:r>
            <a:endParaRPr lang="en-IN" sz="1200" b="0" baseline="0" dirty="0">
              <a:solidFill>
                <a:srgbClr val="FF0000"/>
              </a:solidFill>
            </a:endParaRPr>
          </a:p>
          <a:p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 smtClean="0"/>
              <a:t>40 </a:t>
            </a:r>
            <a:r>
              <a:rPr lang="en-US" dirty="0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Introduce the topic with a real life scenario describing the investigation of network data and the tracking of alerts.</a:t>
            </a:r>
            <a:endParaRPr lang="en-US" sz="105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how alerts are verified in Squil</a:t>
            </a:r>
            <a:endParaRPr lang="en-US" sz="1200" b="0" i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construction of Sguil queries .</a:t>
            </a:r>
            <a:endParaRPr lang="en-IN" sz="1200" b="0" i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</a:t>
            </a: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interaction of an a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pplications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operating system (OS) </a:t>
            </a:r>
            <a:endParaRPr lang="en-GB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how </a:t>
            </a:r>
            <a:r>
              <a:rPr lang="en-GB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investigate the API calls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how cybersecurity analysts can investigate 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files</a:t>
            </a:r>
            <a:endParaRPr lang="en-GB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 of the topic, enquire how learners have performed in the lab sessions.</a:t>
            </a:r>
            <a:endParaRPr lang="en-US" sz="1050" b="0" baseline="0" dirty="0"/>
          </a:p>
          <a:p>
            <a:pPr marL="0" lvl="0" indent="-287020">
              <a:buFont typeface="Arial" panose="020B0604020202020204" pitchFamily="34" charset="0"/>
              <a:buNone/>
            </a:pPr>
            <a:r>
              <a:rPr lang="en-US" sz="1050" b="1" dirty="0"/>
              <a:t>Key Points:</a:t>
            </a:r>
            <a:r>
              <a:rPr lang="en-US" sz="1050" b="0" baseline="0" dirty="0"/>
              <a:t> </a:t>
            </a:r>
            <a:r>
              <a:rPr lang="en-US" sz="1050" b="0" baseline="0" dirty="0" err="1" smtClean="0"/>
              <a:t>Sguil</a:t>
            </a:r>
            <a:r>
              <a:rPr lang="en-US" sz="1050" b="0" baseline="0" dirty="0" smtClean="0"/>
              <a:t>, Squil queries, , API calls</a:t>
            </a:r>
            <a:endParaRPr lang="en-US" dirty="0"/>
          </a:p>
          <a:p>
            <a:pPr marL="0" lvl="0" indent="-28702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6080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/>
          <a:lstStyle>
            <a:lvl1pPr marL="170180" indent="-17018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text styles</a:t>
            </a:r>
            <a:endParaRPr lang="en-US" dirty="0">
              <a:sym typeface="Arial" panose="020B0604020202020204" pitchFamily="34" charset="0"/>
            </a:endParaRPr>
          </a:p>
          <a:p>
            <a:pPr lvl="1"/>
            <a:r>
              <a:rPr lang="en-US" dirty="0">
                <a:sym typeface="Arial" panose="020B0604020202020204" pitchFamily="34" charset="0"/>
              </a:rPr>
              <a:t>Second level</a:t>
            </a:r>
            <a:endParaRPr lang="en-US" dirty="0">
              <a:sym typeface="Arial" panose="020B0604020202020204" pitchFamily="34" charset="0"/>
            </a:endParaRPr>
          </a:p>
          <a:p>
            <a:pPr lvl="2"/>
            <a:r>
              <a:rPr lang="en-US" dirty="0">
                <a:sym typeface="Arial" panose="020B0604020202020204" pitchFamily="34" charset="0"/>
              </a:rPr>
              <a:t>Third level</a:t>
            </a:r>
            <a:endParaRPr lang="en-US" dirty="0">
              <a:sym typeface="Arial" panose="020B0604020202020204" pitchFamily="34" charset="0"/>
            </a:endParaRPr>
          </a:p>
          <a:p>
            <a:pPr lvl="3"/>
            <a:r>
              <a:rPr lang="en-US" dirty="0">
                <a:sym typeface="Arial" panose="020B0604020202020204" pitchFamily="34" charset="0"/>
              </a:rPr>
              <a:t>Fourth level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anose="020B0604020202020204" pitchFamily="34" charset="0"/>
              </a:rPr>
              <a:t>Click to edit Master title style</a:t>
            </a:r>
            <a:endParaRPr lang="en-US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2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6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8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800" indent="0">
              <a:buNone/>
              <a:defRPr/>
            </a:lvl2pPr>
            <a:lvl3pPr marL="427355" indent="0">
              <a:buNone/>
              <a:defRPr/>
            </a:lvl3pPr>
            <a:lvl4pPr marL="516890" indent="0">
              <a:buNone/>
              <a:defRPr/>
            </a:lvl4pPr>
            <a:lvl5pPr marL="60134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3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4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5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750" marR="0" indent="-28575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 panose="020B0604020202020204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 panose="020B0604020202020204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  <a:endParaRPr lang="en-US" dirty="0"/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  <a:endParaRPr lang="en-US" dirty="0"/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  <a:endParaRPr lang="en-US" dirty="0"/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  <a:endParaRPr lang="en-US" dirty="0"/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 panose="020B0604020202020204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/>
          <a:lstStyle/>
          <a:p>
            <a:pPr lvl="0"/>
            <a:r>
              <a:rPr lang="en-GB" altLang="en-US" dirty="0"/>
              <a:t>Title Goes Here</a:t>
            </a:r>
            <a:endParaRPr lang="en-GB" altLang="en-U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87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8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Freeform 6"/>
            <p:cNvSpPr/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" name="Freeform 7"/>
            <p:cNvSpPr/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9"/>
            <p:cNvSpPr/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" name="Freeform 10"/>
            <p:cNvSpPr/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" name="Freeform 11"/>
            <p:cNvSpPr/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" name="Freeform 12"/>
            <p:cNvSpPr/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" name="Freeform 13"/>
            <p:cNvSpPr/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" name="Freeform 14"/>
            <p:cNvSpPr/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15"/>
            <p:cNvSpPr/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0" name="Freeform 16"/>
            <p:cNvSpPr/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1" name="Freeform 17"/>
            <p:cNvSpPr/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2" name="Freeform 18"/>
            <p:cNvSpPr/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wipe/>
  </p:transition>
  <p:txStyles>
    <p:titleStyle>
      <a:lvl1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MS PGothic" panose="020B0600070205080204" pitchFamily="34" charset="-128"/>
          <a:cs typeface="CiscoSans"/>
        </a:defRPr>
      </a:lvl1pPr>
      <a:lvl2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2pPr>
      <a:lvl3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3pPr>
      <a:lvl4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4pPr>
      <a:lvl5pPr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  <a:cs typeface="CiscoSans" pitchFamily="34" charset="0"/>
        </a:defRPr>
      </a:lvl5pPr>
      <a:lvl6pPr marL="4572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68453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170180" indent="-170180" algn="l" defTabSz="684530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lang="en-US" sz="15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1pPr>
      <a:lvl2pPr marL="358775" indent="-215900" algn="l" defTabSz="68453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2pPr>
      <a:lvl3pPr marL="431800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3pPr>
      <a:lvl4pPr marL="50355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4pPr>
      <a:lvl5pPr marL="574675" indent="-170180" algn="l" defTabSz="684530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panose="020B0604020202020204" pitchFamily="34" charset="0"/>
        <a:buChar char="•"/>
        <a:defRPr lang="en-US" sz="11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CiscoSans"/>
        </a:defRPr>
      </a:lvl5pPr>
      <a:lvl6pPr marL="86360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990" indent="-171450" algn="l" defTabSz="685800" rtl="0" eaLnBrk="1" latinLnBrk="0" hangingPunct="1">
        <a:spcBef>
          <a:spcPts val="600"/>
        </a:spcBef>
        <a:buFont typeface="Arial" panose="020B0604020202020204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6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7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.xml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comments" Target="../comments/comment1.xml"/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.xml"/><Relationship Id="rId1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98247" y="1575450"/>
            <a:ext cx="7449552" cy="1332931"/>
          </a:xfrm>
        </p:spPr>
        <p:txBody>
          <a:bodyPr/>
          <a:lstStyle/>
          <a:p>
            <a:r>
              <a:rPr lang="en-US" dirty="0">
                <a:solidFill>
                  <a:srgbClr val="AFE8FB"/>
                </a:solidFill>
              </a:rPr>
              <a:t>Module 27</a:t>
            </a:r>
            <a:r>
              <a:rPr dirty="0">
                <a:solidFill>
                  <a:srgbClr val="AFE8FB"/>
                </a:solidFill>
              </a:rPr>
              <a:t>: </a:t>
            </a:r>
            <a:r>
              <a:rPr lang="en-US" dirty="0">
                <a:solidFill>
                  <a:srgbClr val="AFE8FB"/>
                </a:solidFill>
              </a:rPr>
              <a:t>Working with Network Security Data</a:t>
            </a:r>
            <a:endParaRPr lang="en-US" dirty="0">
              <a:solidFill>
                <a:srgbClr val="AFE8F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dirty="0">
                <a:solidFill>
                  <a:srgbClr val="AFE8FB"/>
                </a:solidFill>
              </a:rPr>
              <a:t>CyberOps Associate  v1.0</a:t>
            </a:r>
            <a:endParaRPr lang="en-US" dirty="0">
              <a:solidFill>
                <a:srgbClr val="AFE8FB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t>Working in Sguil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07852"/>
            <a:ext cx="3230731" cy="40699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In </a:t>
            </a:r>
            <a:r>
              <a:rPr lang="en-GB" sz="1600" dirty="0"/>
              <a:t>Security Onion, the first place that a cybersecurity analyst will go to verify alerts is Sguil.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Sguil automatically correlates similar alerts into a single line and provides a way to view correlated events represented by that line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To understand what is </a:t>
            </a:r>
            <a:r>
              <a:rPr lang="en-IN" sz="1600" dirty="0"/>
              <a:t>happening in the network, it may be useful to sort </a:t>
            </a:r>
            <a:r>
              <a:rPr lang="en-IN" sz="1600" dirty="0" smtClean="0"/>
              <a:t>the</a:t>
            </a:r>
            <a:r>
              <a:rPr lang="en-IN" sz="1600" dirty="0"/>
              <a:t> </a:t>
            </a:r>
            <a:r>
              <a:rPr lang="en-IN" sz="1600" b="1" dirty="0"/>
              <a:t>CNT</a:t>
            </a:r>
            <a:r>
              <a:rPr lang="en-IN" sz="1600" dirty="0"/>
              <a:t> column to display the alerts with the highest frequency.</a:t>
            </a:r>
            <a:endParaRPr lang="en-GB" sz="1600" dirty="0"/>
          </a:p>
          <a:p>
            <a:pPr>
              <a:buNone/>
            </a:pPr>
            <a:endParaRPr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670" y="824480"/>
            <a:ext cx="5688810" cy="332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04097" y="4133444"/>
            <a:ext cx="568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solidFill>
                  <a:srgbClr val="000000"/>
                </a:solidFill>
              </a:rPr>
              <a:t>Sguil Alerts Sorted on </a:t>
            </a:r>
            <a:r>
              <a:rPr lang="en-IN" dirty="0" smtClean="0">
                <a:solidFill>
                  <a:srgbClr val="000000"/>
                </a:solidFill>
              </a:rPr>
              <a:t>CNT</a:t>
            </a:r>
            <a:endParaRPr lang="en-IN" dirty="0" smtClean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t>Sguil Queries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19"/>
            <a:ext cx="3513535" cy="40699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Queries can be constructed in Sguil using the Query Builder. It simplifies constructing queries to a certain degree.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Cybersecurity analyst must know the field names and some issues with field values to effectively build queries in Sguil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For example, Sguil stores IP addresses in an integer representation. </a:t>
            </a:r>
            <a:endParaRPr lang="en-GB" sz="1600" dirty="0"/>
          </a:p>
          <a:p>
            <a:pPr>
              <a:buNone/>
            </a:pPr>
            <a:r>
              <a:rPr lang="en-GB" sz="1600" dirty="0"/>
              <a:t> </a:t>
            </a:r>
            <a:endParaRPr sz="1600" dirty="0"/>
          </a:p>
        </p:txBody>
      </p:sp>
      <p:pic>
        <p:nvPicPr>
          <p:cNvPr id="5" name="Picture 4" descr="sguil-query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6284" y="973808"/>
            <a:ext cx="5318960" cy="3308133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rPr altLang="en-US"/>
              <a:t>P</a:t>
            </a:r>
            <a:r>
              <a:t>ivoting from Sguil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26706"/>
            <a:ext cx="3607803" cy="345879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Sguil provides the ability for the cybersecurity analyst to pivot to other information sources and tools.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Log files are available in Elasticsearch. 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Relevant packet captures can be displayed in </a:t>
            </a:r>
            <a:r>
              <a:rPr lang="en-GB" sz="1600" dirty="0" err="1"/>
              <a:t>Wireshark</a:t>
            </a:r>
            <a:r>
              <a:rPr lang="en-GB" sz="1600" dirty="0"/>
              <a:t>. 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 smtClean="0"/>
              <a:t>Sguil </a:t>
            </a:r>
            <a:r>
              <a:rPr lang="en-IN" sz="1600" dirty="0"/>
              <a:t>can provide pivots to Passive Real-time Asset Detection System (PRADS) and Security Analyst Network Connection Profiler (SANCP) information</a:t>
            </a:r>
            <a:r>
              <a:rPr lang="en-IN" sz="1600" dirty="0" smtClean="0"/>
              <a:t>.  </a:t>
            </a:r>
            <a:endParaRPr lang="en-IN" sz="1600" dirty="0" smtClean="0"/>
          </a:p>
        </p:txBody>
      </p:sp>
      <p:sp>
        <p:nvSpPr>
          <p:cNvPr id="8" name="Content Placeholder 2"/>
          <p:cNvSpPr txBox="1"/>
          <p:nvPr/>
        </p:nvSpPr>
        <p:spPr>
          <a:xfrm>
            <a:off x="304324" y="4270498"/>
            <a:ext cx="8783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i="1" dirty="0">
                <a:solidFill>
                  <a:schemeClr val="tx1">
                    <a:lumMod val="50000"/>
                  </a:schemeClr>
                </a:solidFill>
              </a:rPr>
              <a:t>Note</a:t>
            </a:r>
            <a:r>
              <a:rPr lang="en-IN" sz="1600" i="1" dirty="0">
                <a:solidFill>
                  <a:schemeClr val="tx1">
                    <a:lumMod val="50000"/>
                  </a:schemeClr>
                </a:solidFill>
              </a:rPr>
              <a:t>: The Sguil interface refers to PADS instead of PRADS</a:t>
            </a:r>
            <a:r>
              <a:rPr lang="en-IN" sz="1600" i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en-IN" sz="1600" i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78" y="829881"/>
            <a:ext cx="5465988" cy="306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rPr altLang="en-US"/>
              <a:t>Event Handling in </a:t>
            </a:r>
            <a:r>
              <a:t>Sguil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200" y="830404"/>
            <a:ext cx="3570096" cy="970114"/>
          </a:xfrm>
        </p:spPr>
        <p:txBody>
          <a:bodyPr/>
          <a:lstStyle/>
          <a:p>
            <a:pPr marL="177800" lvl="1" indent="-177800" defTabSz="814705">
              <a:lnSpc>
                <a:spcPct val="95000"/>
              </a:lnSpc>
              <a:buClr>
                <a:srgbClr val="000000"/>
              </a:buClr>
            </a:pPr>
            <a:r>
              <a:rPr lang="en-GB" sz="1600" dirty="0"/>
              <a:t>Sguil </a:t>
            </a:r>
            <a:r>
              <a:rPr lang="en-GB" sz="1600" dirty="0" smtClean="0"/>
              <a:t>is a console</a:t>
            </a:r>
            <a:r>
              <a:rPr lang="en-IN" sz="1600" dirty="0"/>
              <a:t> </a:t>
            </a:r>
            <a:r>
              <a:rPr lang="en-GB" sz="1600" dirty="0"/>
              <a:t>that enables a cybersecurity analyst to investigate, verify, and classify security alerts. </a:t>
            </a:r>
            <a:endParaRPr lang="en-GB" sz="1600" dirty="0" smtClean="0"/>
          </a:p>
          <a:p>
            <a:pPr marL="177800" lvl="1" indent="-177800" defTabSz="814705">
              <a:lnSpc>
                <a:spcPct val="95000"/>
              </a:lnSpc>
              <a:buClr>
                <a:srgbClr val="000000"/>
              </a:buClr>
            </a:pPr>
            <a:r>
              <a:rPr lang="en-GB" sz="1600" dirty="0" smtClean="0"/>
              <a:t>Three tasks can </a:t>
            </a:r>
            <a:r>
              <a:rPr lang="en-GB" sz="1600" dirty="0"/>
              <a:t>be </a:t>
            </a:r>
            <a:r>
              <a:rPr lang="en-GB" sz="1600" dirty="0" smtClean="0"/>
              <a:t>completed in </a:t>
            </a:r>
            <a:r>
              <a:rPr lang="en-GB" sz="1600" dirty="0" err="1" smtClean="0"/>
              <a:t>Squil</a:t>
            </a:r>
            <a:r>
              <a:rPr lang="en-GB" sz="1600" dirty="0" smtClean="0"/>
              <a:t> to manage alerts:</a:t>
            </a:r>
            <a:endParaRPr lang="en-GB" sz="1600" dirty="0" smtClean="0"/>
          </a:p>
          <a:p>
            <a:pPr marL="322580" lvl="3" indent="-177800" defTabSz="814705">
              <a:lnSpc>
                <a:spcPct val="95000"/>
              </a:lnSpc>
              <a:buClr>
                <a:srgbClr val="000000"/>
              </a:buClr>
            </a:pPr>
            <a:r>
              <a:rPr sz="1600" dirty="0" smtClean="0"/>
              <a:t>Alerts </a:t>
            </a:r>
            <a:r>
              <a:rPr sz="1600" dirty="0"/>
              <a:t>that have been found to be false positives can be </a:t>
            </a:r>
            <a:r>
              <a:rPr sz="1600" dirty="0" smtClean="0"/>
              <a:t>expired.</a:t>
            </a:r>
            <a:endParaRPr sz="1600" dirty="0" smtClean="0"/>
          </a:p>
          <a:p>
            <a:pPr marL="322580" lvl="3" indent="-177800" defTabSz="814705">
              <a:lnSpc>
                <a:spcPct val="95000"/>
              </a:lnSpc>
              <a:buClr>
                <a:srgbClr val="000000"/>
              </a:buClr>
            </a:pPr>
            <a:r>
              <a:rPr altLang="ja-JP" sz="1600" dirty="0" smtClean="0"/>
              <a:t>An </a:t>
            </a:r>
            <a:r>
              <a:rPr altLang="ja-JP" sz="1600" dirty="0"/>
              <a:t>event can be escalated by pressing the F9 key. </a:t>
            </a:r>
            <a:endParaRPr altLang="ja-JP" sz="1600" dirty="0" smtClean="0"/>
          </a:p>
          <a:p>
            <a:pPr marL="322580" lvl="3" indent="-177800" defTabSz="814705">
              <a:lnSpc>
                <a:spcPct val="95000"/>
              </a:lnSpc>
              <a:buClr>
                <a:srgbClr val="000000"/>
              </a:buClr>
            </a:pPr>
            <a:r>
              <a:rPr altLang="ja-JP" sz="1600" dirty="0" smtClean="0"/>
              <a:t>An </a:t>
            </a:r>
            <a:r>
              <a:rPr altLang="ja-JP" sz="1600" dirty="0"/>
              <a:t>event can be categorized. </a:t>
            </a:r>
            <a:endParaRPr altLang="ja-JP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245096" y="4049871"/>
            <a:ext cx="8567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705" indent="-17970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Sguil includes seven pre-built categories that can be assigned by using a </a:t>
            </a:r>
            <a:r>
              <a:rPr lang="en-GB" sz="1600" dirty="0" smtClean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menu or </a:t>
            </a:r>
            <a:r>
              <a:rPr lang="en-GB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by pressing the corresponding </a:t>
            </a:r>
            <a:r>
              <a:rPr lang="en-GB" sz="1600" dirty="0">
                <a:solidFill>
                  <a:srgbClr val="000000"/>
                </a:solidFill>
              </a:rPr>
              <a:t>function key. 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14" y="908849"/>
            <a:ext cx="5618360" cy="309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rPr altLang="en-US"/>
              <a:t>Working in </a:t>
            </a:r>
            <a:r>
              <a:t>ELK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19"/>
            <a:ext cx="3513535" cy="3784934"/>
          </a:xfrm>
        </p:spPr>
        <p:txBody>
          <a:bodyPr/>
          <a:lstStyle/>
          <a:p>
            <a:pPr marL="177800" lvl="1" indent="-177800" defTabSz="814705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GB" sz="1600" dirty="0"/>
              <a:t>Logstash and Beats are used for data ingestion in the Elastic Stack. </a:t>
            </a:r>
            <a:endParaRPr lang="en-GB" sz="1600" dirty="0" smtClean="0"/>
          </a:p>
          <a:p>
            <a:pPr marL="177800" lvl="1" indent="-177800" defTabSz="814705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IN" sz="1600" dirty="0" smtClean="0"/>
              <a:t>Kibana</a:t>
            </a:r>
            <a:r>
              <a:rPr lang="en-IN" sz="1600" dirty="0"/>
              <a:t>, which is the visual interface into the logs, is configured to show </a:t>
            </a:r>
            <a:r>
              <a:rPr lang="en-IN" sz="1600" dirty="0" smtClean="0"/>
              <a:t>the </a:t>
            </a:r>
            <a:r>
              <a:rPr lang="en-IN" sz="1600" dirty="0"/>
              <a:t>last 24 hours by default. </a:t>
            </a:r>
            <a:endParaRPr lang="en-IN" sz="1600" dirty="0" smtClean="0"/>
          </a:p>
          <a:p>
            <a:pPr marL="177800" lvl="1" indent="-177800" defTabSz="814705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IN" sz="1600" dirty="0"/>
              <a:t>Logs are ingested into Elasticsearch into separate indices or databases based on a configured range of time</a:t>
            </a:r>
            <a:r>
              <a:rPr lang="en-IN" sz="1600" dirty="0" smtClean="0"/>
              <a:t>.</a:t>
            </a:r>
            <a:endParaRPr lang="en-IN" sz="1600" dirty="0"/>
          </a:p>
          <a:p>
            <a:pPr marL="177800" lvl="1" indent="-177800" defTabSz="814705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GB" sz="1600" dirty="0" smtClean="0"/>
              <a:t>The </a:t>
            </a:r>
            <a:r>
              <a:rPr lang="en-GB" sz="1600" dirty="0"/>
              <a:t>best way to monitor the data in Elasticsearch is to build customized visual dashboards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844" y="965836"/>
            <a:ext cx="5445536" cy="349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rPr altLang="en-US"/>
              <a:t>Queries in </a:t>
            </a:r>
            <a:r>
              <a:t>ELK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054" y="811549"/>
            <a:ext cx="8798054" cy="3675608"/>
          </a:xfrm>
        </p:spPr>
        <p:txBody>
          <a:bodyPr/>
          <a:lstStyle/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Elasticsearch is built on Apache Lucene, an open-source search engine software library featuring full text indexing and searching capabilities. 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Using Lucene software libraries, Elasticsearch has its own query language based on JSON called </a:t>
            </a:r>
            <a:r>
              <a:rPr lang="en-GB" sz="1600" dirty="0" smtClean="0"/>
              <a:t>Query Domain </a:t>
            </a:r>
            <a:r>
              <a:rPr lang="en-GB" sz="1600" dirty="0"/>
              <a:t>Specific </a:t>
            </a:r>
            <a:r>
              <a:rPr lang="en-GB" sz="1600" dirty="0" smtClean="0"/>
              <a:t>Language (DSL).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Along with JSON, Elasticsearch queries make use of </a:t>
            </a:r>
            <a:r>
              <a:rPr lang="en-GB" sz="1600" dirty="0" smtClean="0"/>
              <a:t>elements such as </a:t>
            </a:r>
            <a:r>
              <a:rPr lang="en-GB" sz="1600" dirty="0"/>
              <a:t>Boolean operators, Fields, Ranges, Wildcards, Regex, Fuzzy </a:t>
            </a:r>
            <a:r>
              <a:rPr lang="en-GB" sz="1600" dirty="0" smtClean="0"/>
              <a:t>Search</a:t>
            </a:r>
            <a:r>
              <a:rPr lang="en-GB" sz="1600" dirty="0"/>
              <a:t>, </a:t>
            </a:r>
            <a:r>
              <a:rPr lang="en-GB" sz="1600" dirty="0" smtClean="0"/>
              <a:t>and Text </a:t>
            </a:r>
            <a:r>
              <a:rPr lang="en-GB" sz="1600" dirty="0"/>
              <a:t>S</a:t>
            </a:r>
            <a:r>
              <a:rPr lang="en-GB" sz="1600" dirty="0" smtClean="0"/>
              <a:t>earch</a:t>
            </a:r>
            <a:r>
              <a:rPr lang="en-GB" sz="1600" dirty="0"/>
              <a:t>.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Elasticsearch was designed to interface with users using web-based clients that follow the HTTP REST framework. 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Methods used for executing the queries </a:t>
            </a:r>
            <a:r>
              <a:rPr lang="en-GB" sz="1600" dirty="0" smtClean="0"/>
              <a:t>are URI, </a:t>
            </a:r>
            <a:r>
              <a:rPr lang="en-GB" sz="1600" dirty="0" err="1" smtClean="0"/>
              <a:t>cURL</a:t>
            </a:r>
            <a:r>
              <a:rPr lang="en-GB" sz="1600" dirty="0" smtClean="0"/>
              <a:t>, JSON</a:t>
            </a:r>
            <a:r>
              <a:rPr lang="en-GB" sz="1600" dirty="0"/>
              <a:t> </a:t>
            </a:r>
            <a:r>
              <a:rPr lang="en-GB" sz="1600" dirty="0" smtClean="0"/>
              <a:t>and Dev Tools.</a:t>
            </a:r>
            <a:endParaRPr lang="en-GB" sz="1600" dirty="0" smtClean="0"/>
          </a:p>
          <a:p>
            <a:pPr marL="0" lvl="1" indent="0" defTabSz="814705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08CA1"/>
              </a:buClr>
              <a:buNone/>
            </a:pPr>
            <a:endParaRPr lang="en-GB" sz="1600" dirty="0" smtClean="0"/>
          </a:p>
          <a:p>
            <a:pPr marL="0" lvl="1" indent="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  <a:buNone/>
            </a:pPr>
            <a:r>
              <a:rPr lang="en-GB" sz="1600" b="1" i="1" dirty="0" smtClean="0"/>
              <a:t>Note</a:t>
            </a:r>
            <a:r>
              <a:rPr lang="en-GB" sz="1600" i="1" dirty="0" smtClean="0"/>
              <a:t>: </a:t>
            </a:r>
            <a:r>
              <a:rPr lang="en-IN" sz="1600" i="1" dirty="0"/>
              <a:t>Advanced Elasticsearch queries are beyond the scope of this course. In the labs, you will be provided with the complex query statements, if necessary.</a:t>
            </a:r>
            <a:endParaRPr sz="1600" i="1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rPr altLang="en-US"/>
              <a:t>Investigating Process or API Calls</a:t>
            </a:r>
            <a:endParaRPr alt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347" y="830403"/>
            <a:ext cx="4558016" cy="3138282"/>
          </a:xfrm>
        </p:spPr>
        <p:txBody>
          <a:bodyPr/>
          <a:lstStyle/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Applications interact with an </a:t>
            </a:r>
            <a:r>
              <a:rPr lang="en-GB" sz="1600" dirty="0" smtClean="0"/>
              <a:t>Operating </a:t>
            </a:r>
            <a:r>
              <a:rPr lang="en-GB" sz="1600" dirty="0"/>
              <a:t>S</a:t>
            </a:r>
            <a:r>
              <a:rPr lang="en-GB" sz="1600" dirty="0" smtClean="0"/>
              <a:t>ystem </a:t>
            </a:r>
            <a:r>
              <a:rPr lang="en-GB" sz="1600" dirty="0"/>
              <a:t>(OS) through system calls to the OS </a:t>
            </a:r>
            <a:r>
              <a:rPr lang="en-GB" sz="1600" dirty="0" smtClean="0"/>
              <a:t>Application Programming Interface </a:t>
            </a:r>
            <a:r>
              <a:rPr lang="en-GB" sz="1600" dirty="0"/>
              <a:t>(API).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 smtClean="0"/>
              <a:t>If </a:t>
            </a:r>
            <a:r>
              <a:rPr lang="en-GB" sz="1600" dirty="0"/>
              <a:t>malware can fool an OS kernel into allowing it to make system calls, many exploits are possible.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OSSEC rules detect changes in host-based </a:t>
            </a:r>
            <a:r>
              <a:rPr lang="en-GB" sz="1600" dirty="0" smtClean="0"/>
              <a:t>parameters. </a:t>
            </a:r>
            <a:endParaRPr lang="en-GB" sz="1600" dirty="0" smtClean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altLang="ja-JP" sz="1600" dirty="0" smtClean="0"/>
              <a:t>OSSEC </a:t>
            </a:r>
            <a:r>
              <a:rPr lang="en-GB" altLang="ja-JP" sz="1600" dirty="0"/>
              <a:t>rules will trigger an alert in Sguil. </a:t>
            </a:r>
            <a:endParaRPr lang="en-GB" altLang="ja-JP" sz="1600" dirty="0" smtClean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IN" sz="1600" dirty="0"/>
              <a:t>Pivoting to Kibana on the host IP address allows you to choose the type of alert based on the program that created it</a:t>
            </a:r>
            <a:r>
              <a:rPr lang="en-IN" sz="1600" dirty="0" smtClean="0"/>
              <a:t>.</a:t>
            </a:r>
            <a:endParaRPr lang="en-IN" sz="1600" dirty="0" smtClean="0"/>
          </a:p>
        </p:txBody>
      </p:sp>
      <p:sp>
        <p:nvSpPr>
          <p:cNvPr id="3" name="Content Placeholder 2"/>
          <p:cNvSpPr txBox="1"/>
          <p:nvPr/>
        </p:nvSpPr>
        <p:spPr>
          <a:xfrm>
            <a:off x="179109" y="3987538"/>
            <a:ext cx="7918516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Filtering for OSSEC indices results in a view of the OSSEC events that occurred on the host, including indicators that malware may have interacted with the OS kernel</a:t>
            </a:r>
            <a:endParaRPr lang="en-IN" sz="1600" dirty="0">
              <a:solidFill>
                <a:srgbClr val="000000"/>
              </a:solidFill>
              <a:latin typeface="+mn-lt"/>
              <a:ea typeface="MS PGothic" panose="020B0600070205080204" pitchFamily="34" charset="-128"/>
              <a:cs typeface="CiscoSan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70" y="1171867"/>
            <a:ext cx="4367322" cy="257351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Investigating Network Data</a:t>
            </a:r>
            <a:br>
              <a:rPr altLang="en-US"/>
            </a:br>
            <a:r>
              <a:rPr altLang="en-US"/>
              <a:t>Investigating File Details</a:t>
            </a:r>
            <a:endParaRPr alt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94" y="849257"/>
            <a:ext cx="3211875" cy="3630555"/>
          </a:xfrm>
        </p:spPr>
        <p:txBody>
          <a:bodyPr/>
          <a:lstStyle/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In Sguil, if the cybersecurity analyst is suspicious of a file, the hash value can be submitted to an online site to determine if the file is a known malware.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In Kibana, </a:t>
            </a:r>
            <a:r>
              <a:rPr lang="en-GB" sz="1600" dirty="0" err="1"/>
              <a:t>Zeek</a:t>
            </a:r>
            <a:r>
              <a:rPr lang="en-GB" sz="1600" dirty="0"/>
              <a:t> Hunting can be used to display information regarding the files that have entered the network.</a:t>
            </a:r>
            <a:endParaRPr lang="en-GB" sz="1600" dirty="0"/>
          </a:p>
          <a:p>
            <a:pPr marL="177800" lvl="1" indent="-177800" defTabSz="81470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 smtClean="0"/>
              <a:t>Note </a:t>
            </a:r>
            <a:r>
              <a:rPr lang="en-GB" sz="1600" dirty="0"/>
              <a:t>that in Kibana, the event type is shown as </a:t>
            </a:r>
            <a:r>
              <a:rPr lang="en-GB" sz="1600" b="1" dirty="0" err="1"/>
              <a:t>bro_files</a:t>
            </a:r>
            <a:r>
              <a:rPr lang="en-GB" sz="1600" dirty="0"/>
              <a:t>, even though the new name for Bro is </a:t>
            </a:r>
            <a:r>
              <a:rPr lang="en-GB" sz="1600" dirty="0" err="1"/>
              <a:t>Zeek</a:t>
            </a:r>
            <a:r>
              <a:rPr lang="en-GB" sz="1600" dirty="0"/>
              <a:t>. </a:t>
            </a:r>
            <a:endParaRPr lang="en-GB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809" y="911580"/>
            <a:ext cx="5797448" cy="364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/>
              <a:t>Investigating Network Data </a:t>
            </a:r>
            <a:br>
              <a:rPr altLang="en-US"/>
            </a:br>
            <a:r>
              <a:t>Lab - Regular Expression Tutorial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1095820"/>
            <a:ext cx="8667426" cy="1314866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objectives: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Use an online tutorial to explore regular expressions. 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Describe the information that matches given regular expressions.</a:t>
            </a: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/>
              <a:t>Investigating Network Data </a:t>
            </a:r>
            <a:br>
              <a:rPr altLang="en-US"/>
            </a:br>
            <a:r>
              <a:rPr lang="en-GB" dirty="0"/>
              <a:t>Lab - Extract an Executable from a PCAP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1036445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Looking at logs is very important, but it is also important to understand how network transactions happen at the packet level.</a:t>
            </a:r>
            <a:endParaRPr sz="1600" dirty="0" smtClean="0"/>
          </a:p>
          <a:p>
            <a:pPr marL="0" indent="0">
              <a:buNone/>
            </a:pPr>
            <a:r>
              <a:rPr sz="1600" dirty="0" smtClean="0"/>
              <a:t>In </a:t>
            </a:r>
            <a:r>
              <a:rPr sz="1600" dirty="0"/>
              <a:t>this lab, you will complete the following objective: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Analyze the traffic in a previously captured </a:t>
            </a:r>
            <a:r>
              <a:rPr lang="en-GB" sz="1600" dirty="0" err="1"/>
              <a:t>pcap</a:t>
            </a:r>
            <a:r>
              <a:rPr lang="en-GB" sz="1600" dirty="0"/>
              <a:t> file and extract an executable file from the traffic.</a:t>
            </a: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  <a:endParaRPr lang="en-US" dirty="0"/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1" y="654207"/>
            <a:ext cx="8731272" cy="601388"/>
          </a:xfrm>
        </p:spPr>
        <p:txBody>
          <a:bodyPr/>
          <a:lstStyle/>
          <a:p>
            <a:pPr marL="0" lvl="0" indent="0" defTabSz="9144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Title</a:t>
            </a:r>
            <a:r>
              <a:rPr lang="en-US" alt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GB" sz="1600" dirty="0"/>
              <a:t>Working with Network Security Data</a:t>
            </a:r>
            <a:endParaRPr lang="en-US" altLang="en-US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144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600" dirty="0"/>
              <a:t>Interpret data to determine the source of an alert.</a:t>
            </a:r>
            <a:endParaRPr lang="en-US" altLang="en-US" sz="1600" dirty="0"/>
          </a:p>
          <a:p>
            <a:pPr marL="0" indent="0">
              <a:spcBef>
                <a:spcPct val="30000"/>
              </a:spcBef>
              <a:buNone/>
            </a:pPr>
            <a:endParaRPr lang="en-US" sz="1600" dirty="0"/>
          </a:p>
          <a:p>
            <a:pPr marL="89535" indent="0">
              <a:spcBef>
                <a:spcPct val="30000"/>
              </a:spcBef>
              <a:buNone/>
            </a:pPr>
            <a:endParaRPr lang="en-US" sz="1600" dirty="0"/>
          </a:p>
          <a:p>
            <a:pPr marL="89535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4960" y="1832589"/>
          <a:ext cx="8602223" cy="190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1804"/>
                <a:gridCol w="4860419"/>
              </a:tblGrid>
              <a:tr h="337356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/>
                        <a:t>Topic Title</a:t>
                      </a:r>
                      <a:endParaRPr lang="en-US" b="0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/>
                        <a:t>Topic Objective</a:t>
                      </a:r>
                      <a:endParaRPr lang="en-US" b="0" dirty="0"/>
                    </a:p>
                  </a:txBody>
                  <a:tcPr marL="47625" marR="47625" marT="47625" marB="47625" anchor="ctr"/>
                </a:tc>
              </a:tr>
              <a:tr h="474840">
                <a:tc>
                  <a:txBody>
                    <a:bodyPr/>
                    <a:lstStyle/>
                    <a:p>
                      <a:pPr algn="l" fontAlgn="ctr"/>
                      <a:r>
                        <a:rPr lang="en-US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 Common Data Platform</a:t>
                      </a:r>
                      <a:endParaRPr lang="en-US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dirty="0"/>
                        <a:t>Explain how data is prepared for use in a Network Security Monitoring (NSM) system.</a:t>
                      </a:r>
                      <a:endParaRPr lang="en-GB" dirty="0"/>
                    </a:p>
                  </a:txBody>
                  <a:tcPr marL="47625" marR="47625" marT="47625" marB="47625" anchor="ctr"/>
                </a:tc>
              </a:tr>
              <a:tr h="337356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Investigating Network Data</a:t>
                      </a:r>
                      <a:endParaRPr lang="en-US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GB" b="0" dirty="0"/>
                        <a:t>Use Security Onion tools to investigate network security events</a:t>
                      </a:r>
                      <a:r>
                        <a:rPr lang="en-GB" b="0" dirty="0" smtClean="0"/>
                        <a:t>.</a:t>
                      </a:r>
                      <a:endParaRPr lang="en-GB" b="0" dirty="0"/>
                    </a:p>
                  </a:txBody>
                  <a:tcPr marL="47625" marR="47625" marT="47625" marB="47625" anchor="ctr"/>
                </a:tc>
              </a:tr>
              <a:tr h="337356">
                <a:tc>
                  <a:txBody>
                    <a:bodyPr/>
                    <a:lstStyle/>
                    <a:p>
                      <a:pPr fontAlgn="ctr"/>
                      <a:r>
                        <a:rPr lang="en-GB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Enhancing the Work of the CyberSecurity Analyst</a:t>
                      </a:r>
                      <a:endParaRPr lang="en-GB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GB" b="0" dirty="0"/>
                        <a:t>Describe network monitoring tools that enhance workflow management.</a:t>
                      </a:r>
                      <a:endParaRPr lang="en-GB" b="0" dirty="0"/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/>
              <a:t>Investigating Network Data </a:t>
            </a:r>
            <a:br>
              <a:rPr altLang="en-US"/>
            </a:br>
            <a:r>
              <a:rPr lang="en-GB" dirty="0"/>
              <a:t>Video - Interpret HTTP and DNS Data to Isolate Threat Actor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054" y="820916"/>
            <a:ext cx="8667426" cy="570561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Watch the video to view a walkthrough of the Security Onion Interpret HTTP and DNS Data to Isolate Threat Actor lab.</a:t>
            </a:r>
            <a:endParaRPr sz="1600" dirty="0"/>
          </a:p>
          <a:p>
            <a:pPr marL="0" indent="0">
              <a:buNone/>
            </a:pPr>
            <a:endParaRPr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3897"/>
            <a:ext cx="5791200" cy="327380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/>
              <a:t>Investigating Network Data</a:t>
            </a:r>
            <a:br>
              <a:rPr altLang="en-US"/>
            </a:br>
            <a:r>
              <a:rPr lang="en-GB" dirty="0"/>
              <a:t>Lab - Interpret HTTP and DNS Data to Isolate Threat Actor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346" y="913894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Investigate SQL injection and DNS exfiltration exploits using Security Onion tools.</a:t>
            </a: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/>
              <a:t>Investigating Network Data </a:t>
            </a:r>
            <a:br>
              <a:rPr altLang="en-US"/>
            </a:br>
            <a:r>
              <a:rPr lang="en-GB" dirty="0"/>
              <a:t>Video - Isolate Compromised Host Using 5-Tuple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346" y="820917"/>
            <a:ext cx="8896240" cy="695684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Watch the video to view a walkthrough of the Security Onion Isolate Compromised Host Using 5-Tuple lab.</a:t>
            </a:r>
            <a:endParaRPr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08" y="1334064"/>
            <a:ext cx="5638800" cy="322792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/>
              <a:t>Investigating Network Data </a:t>
            </a:r>
            <a:br>
              <a:rPr altLang="en-US"/>
            </a:br>
            <a:r>
              <a:rPr lang="en-GB" dirty="0"/>
              <a:t>Lab - Isolate Compromised Host Using 5-Tuple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2919" y="913894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U</a:t>
            </a:r>
            <a:r>
              <a:rPr lang="en-IN" sz="1600" dirty="0" smtClean="0"/>
              <a:t>se </a:t>
            </a:r>
            <a:r>
              <a:rPr lang="en-IN" sz="1600" dirty="0"/>
              <a:t>Security Onion tools to investigate an </a:t>
            </a:r>
            <a:r>
              <a:rPr lang="en-IN" sz="1600" dirty="0" smtClean="0"/>
              <a:t>exploit.</a:t>
            </a: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 dirty="0"/>
              <a:t>Investigating Network Data</a:t>
            </a:r>
            <a:br>
              <a:rPr altLang="en-US" dirty="0"/>
            </a:br>
            <a:r>
              <a:rPr dirty="0"/>
              <a:t>Lab - Investigate a Malware Exploit</a:t>
            </a:r>
            <a:endParaRPr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1773" y="923321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Use Security </a:t>
            </a:r>
            <a:r>
              <a:rPr lang="en-IN" sz="1600" dirty="0"/>
              <a:t>Onion to investigate a more complex malware exploit the uses an exploit kit to infect hosts</a:t>
            </a:r>
            <a:r>
              <a:rPr lang="en-IN" sz="1600" dirty="0" smtClean="0"/>
              <a:t>.</a:t>
            </a: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sz="1600" dirty="0"/>
              <a:t>Investigating Network Data</a:t>
            </a:r>
            <a:br>
              <a:rPr altLang="en-US" dirty="0"/>
            </a:br>
            <a:r>
              <a:rPr lang="en-IN" dirty="0"/>
              <a:t>Lab - Investigating an Attack on a Windows </a:t>
            </a:r>
            <a:r>
              <a:rPr lang="en-IN" dirty="0" smtClean="0"/>
              <a:t>Host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1773" y="932748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</a:t>
            </a:r>
            <a:r>
              <a:rPr sz="1600" dirty="0" smtClean="0"/>
              <a:t>objectives: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Investigate </a:t>
            </a:r>
            <a:r>
              <a:rPr lang="en-IN" sz="1600" dirty="0"/>
              <a:t>an attack on a Windows host.</a:t>
            </a:r>
            <a:endParaRPr lang="en-IN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Use Sguil, Kibana, and Wireshark in Security Onion to investigate the attack.</a:t>
            </a:r>
            <a:endParaRPr lang="en-IN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Examine exploit </a:t>
            </a:r>
            <a:r>
              <a:rPr lang="en-IN" sz="1600" dirty="0" err="1"/>
              <a:t>artifacts</a:t>
            </a:r>
            <a:r>
              <a:rPr lang="en-IN" sz="1600" dirty="0"/>
              <a:t>.</a:t>
            </a:r>
            <a:endParaRPr lang="en-IN"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331034"/>
            <a:ext cx="7598042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27.3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Enhancing the Work of the Cybersecurity Analyst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sz="1600" dirty="0"/>
              <a:t>Enhancing the Work of the Cybersecurity Analyst</a:t>
            </a:r>
            <a:r>
              <a:rPr sz="1600" dirty="0"/>
              <a:t> </a:t>
            </a:r>
            <a:br>
              <a:rPr altLang="en-US" dirty="0"/>
            </a:br>
            <a:r>
              <a:rPr dirty="0"/>
              <a:t>Dashboards and Visualizations</a:t>
            </a:r>
            <a:endParaRPr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199" y="769178"/>
            <a:ext cx="3221305" cy="3642433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Dashboards provide a combination of data and visualizations which allows cybersecurity analysts to focus on specific details and information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N" sz="1600" dirty="0"/>
              <a:t>Dashboards are usually interactive. </a:t>
            </a:r>
            <a:endParaRPr lang="en-GB" sz="16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Kibana </a:t>
            </a:r>
            <a:r>
              <a:rPr lang="en-GB" sz="1600" dirty="0"/>
              <a:t>includes the capability of designing custom dashboards. </a:t>
            </a:r>
            <a:endParaRPr lang="en-GB" sz="16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In </a:t>
            </a:r>
            <a:r>
              <a:rPr lang="en-GB" sz="1600" dirty="0"/>
              <a:t>addition, </a:t>
            </a:r>
            <a:r>
              <a:rPr lang="en-GB" sz="1600" dirty="0" smtClean="0"/>
              <a:t>tools such </a:t>
            </a:r>
            <a:r>
              <a:rPr lang="en-GB" sz="1600" dirty="0"/>
              <a:t>as </a:t>
            </a:r>
            <a:r>
              <a:rPr lang="en-GB" sz="1600" dirty="0" err="1" smtClean="0"/>
              <a:t>Squert</a:t>
            </a:r>
            <a:r>
              <a:rPr lang="en-GB" sz="1600" dirty="0"/>
              <a:t> in </a:t>
            </a:r>
            <a:r>
              <a:rPr lang="en-GB" sz="1600" dirty="0" smtClean="0"/>
              <a:t>Security Onion </a:t>
            </a:r>
            <a:r>
              <a:rPr lang="en-GB" sz="1600" dirty="0"/>
              <a:t>provide a visual interface to NSM data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368" y="858955"/>
            <a:ext cx="5580668" cy="353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sz="1600" dirty="0"/>
              <a:t>Enhancing the Work of the Cybersecurity Analyst</a:t>
            </a:r>
            <a:br>
              <a:rPr altLang="en-US" dirty="0"/>
            </a:br>
            <a:r>
              <a:rPr dirty="0"/>
              <a:t>Workflow Management</a:t>
            </a:r>
            <a:endParaRPr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627" y="781915"/>
            <a:ext cx="8608049" cy="30961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Workflows are the sequence of processes and procedures through which work tasks are completed.</a:t>
            </a:r>
            <a:endParaRPr sz="1600" dirty="0" smtClean="0"/>
          </a:p>
          <a:p>
            <a:pPr marL="177800" lvl="1" indent="-177800">
              <a:buFont typeface="Arial" panose="020B0604020202020204" pitchFamily="34" charset="0"/>
              <a:buChar char="•"/>
            </a:pPr>
            <a:r>
              <a:rPr sz="1600" dirty="0" smtClean="0"/>
              <a:t>Managing the SOC workflows:</a:t>
            </a:r>
            <a:endParaRPr sz="1600" dirty="0" smtClean="0"/>
          </a:p>
          <a:p>
            <a:pPr marL="358775" lvl="3" indent="-179705">
              <a:buFont typeface="Arial" panose="020B0604020202020204" pitchFamily="34" charset="0"/>
              <a:buChar char="•"/>
            </a:pPr>
            <a:r>
              <a:rPr sz="1600" dirty="0"/>
              <a:t>E</a:t>
            </a:r>
            <a:r>
              <a:rPr sz="1600" dirty="0" smtClean="0"/>
              <a:t>nhances </a:t>
            </a:r>
            <a:r>
              <a:rPr sz="1600" dirty="0"/>
              <a:t>the efficiency of the </a:t>
            </a:r>
            <a:r>
              <a:rPr sz="1600" dirty="0" smtClean="0"/>
              <a:t>cyberoperations team</a:t>
            </a:r>
            <a:endParaRPr sz="1600" dirty="0" smtClean="0"/>
          </a:p>
          <a:p>
            <a:pPr marL="358775" lvl="3" indent="-179705">
              <a:buFont typeface="Arial" panose="020B0604020202020204" pitchFamily="34" charset="0"/>
              <a:buChar char="•"/>
            </a:pPr>
            <a:r>
              <a:rPr sz="1600" dirty="0" smtClean="0"/>
              <a:t>Increases </a:t>
            </a:r>
            <a:r>
              <a:rPr sz="1600" dirty="0"/>
              <a:t>the accountability of the </a:t>
            </a:r>
            <a:r>
              <a:rPr sz="1600" dirty="0" smtClean="0"/>
              <a:t>staff </a:t>
            </a:r>
            <a:endParaRPr sz="1600" dirty="0" smtClean="0"/>
          </a:p>
          <a:p>
            <a:pPr marL="358775" lvl="3" indent="-179705">
              <a:buFont typeface="Arial" panose="020B0604020202020204" pitchFamily="34" charset="0"/>
              <a:buChar char="•"/>
            </a:pPr>
            <a:r>
              <a:rPr sz="1600" dirty="0"/>
              <a:t>E</a:t>
            </a:r>
            <a:r>
              <a:rPr sz="1600" dirty="0" smtClean="0"/>
              <a:t>nsures </a:t>
            </a:r>
            <a:r>
              <a:rPr sz="1600" dirty="0"/>
              <a:t>that all potential alerts are treated </a:t>
            </a:r>
            <a:r>
              <a:rPr sz="1600" dirty="0" smtClean="0"/>
              <a:t>properly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sz="1600" dirty="0" smtClean="0"/>
              <a:t>Sguil </a:t>
            </a:r>
            <a:r>
              <a:rPr sz="1600" dirty="0"/>
              <a:t>provides a basic workflow </a:t>
            </a:r>
            <a:r>
              <a:rPr sz="1600" dirty="0" smtClean="0"/>
              <a:t>management but not a good </a:t>
            </a:r>
            <a:r>
              <a:rPr sz="1600" dirty="0"/>
              <a:t> </a:t>
            </a:r>
            <a:r>
              <a:rPr sz="1600" dirty="0" smtClean="0"/>
              <a:t>choice for </a:t>
            </a:r>
            <a:r>
              <a:rPr sz="1600" dirty="0"/>
              <a:t>large operations. There are third party systems available that can be </a:t>
            </a:r>
            <a:r>
              <a:rPr sz="1600" dirty="0" smtClean="0"/>
              <a:t>customized.</a:t>
            </a:r>
            <a:endParaRPr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Automated </a:t>
            </a:r>
            <a:r>
              <a:rPr lang="en-GB" sz="1600" dirty="0"/>
              <a:t>queries add efficiency to the cyberoperations workflow</a:t>
            </a:r>
            <a:r>
              <a:rPr lang="en-GB" sz="1600" dirty="0" smtClean="0"/>
              <a:t>.</a:t>
            </a:r>
            <a:r>
              <a:rPr lang="en-GB" sz="1600" dirty="0"/>
              <a:t> These </a:t>
            </a:r>
            <a:r>
              <a:rPr lang="en-GB" sz="1600" dirty="0" smtClean="0"/>
              <a:t>queries automatically </a:t>
            </a:r>
            <a:r>
              <a:rPr lang="en-GB" sz="1600" dirty="0"/>
              <a:t>search for complex security incidents that may evade other tools.</a:t>
            </a:r>
            <a:endParaRPr sz="1600" dirty="0"/>
          </a:p>
          <a:p>
            <a:pPr marL="0" indent="0">
              <a:buNone/>
            </a:pPr>
            <a:endParaRPr lang="en-IN" sz="1600" dirty="0"/>
          </a:p>
          <a:p>
            <a:pPr marL="0" indent="0">
              <a:buNone/>
            </a:pP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366659"/>
            <a:ext cx="7598042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27.4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Summary 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586173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27.1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 Common Data Platform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Working with Network Security Data </a:t>
            </a:r>
            <a:endParaRPr lang="en-US" sz="1600" dirty="0"/>
          </a:p>
          <a:p>
            <a:r>
              <a:rPr lang="en-US" dirty="0"/>
              <a:t>What Did I Learn in this Module?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627" y="819623"/>
            <a:ext cx="8801971" cy="365430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 network security monitoring </a:t>
            </a:r>
            <a:r>
              <a:rPr lang="en-GB" sz="1600" dirty="0" smtClean="0"/>
              <a:t>platform </a:t>
            </a:r>
            <a:r>
              <a:rPr lang="en-GB" sz="1600" dirty="0"/>
              <a:t>such as ELK or Elastic </a:t>
            </a:r>
            <a:r>
              <a:rPr lang="en-GB" sz="1600" dirty="0" smtClean="0"/>
              <a:t>Stack must </a:t>
            </a:r>
            <a:r>
              <a:rPr lang="en-GB" sz="1600" dirty="0"/>
              <a:t>unite the data for analysis. </a:t>
            </a:r>
            <a:endParaRPr lang="en-GB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ELK </a:t>
            </a:r>
            <a:r>
              <a:rPr lang="en-GB" sz="1600" dirty="0"/>
              <a:t>consists of Elasticsearch, Logstash, and Kibana with components, Beats, ElastAlert, and Curator.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Network data must be reduced so that only relevant data is processed by the NSM system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Network data must also be normalized to convert the same types of data to consistent formats.</a:t>
            </a:r>
            <a:endParaRPr lang="en-GB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Sguil </a:t>
            </a:r>
            <a:r>
              <a:rPr lang="en-GB" sz="1600" dirty="0"/>
              <a:t>provides a console that enables a cybersecurity analyst to investigate, verify, and classify security alerts. 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Kibana visualizations provide insights into NSM </a:t>
            </a:r>
            <a:r>
              <a:rPr lang="en-GB" sz="1600" dirty="0" smtClean="0"/>
              <a:t>data </a:t>
            </a:r>
            <a:r>
              <a:rPr lang="en-IN" sz="1600" dirty="0"/>
              <a:t>by representing large amounts of data formats that are easier to interpret.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Workflow management adds efficiency to the work of the SOC team.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IN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627347"/>
          </a:xfrm>
        </p:spPr>
        <p:txBody>
          <a:bodyPr/>
          <a:lstStyle/>
          <a:p>
            <a:pPr marL="95250"/>
            <a:r>
              <a:rPr lang="en-US" altLang="en-US" sz="1600" dirty="0"/>
              <a:t>Module </a:t>
            </a:r>
            <a:r>
              <a:rPr lang="en-US" altLang="en-US" sz="1600" dirty="0" smtClean="0"/>
              <a:t>27</a:t>
            </a:r>
            <a:br>
              <a:rPr lang="en-US" altLang="en-US" dirty="0"/>
            </a:br>
            <a:r>
              <a:rPr lang="en-US" altLang="en-US" dirty="0"/>
              <a:t>New Terms and Commands</a:t>
            </a:r>
            <a:endParaRPr lang="en-US" dirty="0"/>
          </a:p>
        </p:txBody>
      </p:sp>
      <p:graphicFrame>
        <p:nvGraphicFramePr>
          <p:cNvPr id="4" name="Content Placeholder 2"/>
          <p:cNvGraphicFramePr/>
          <p:nvPr/>
        </p:nvGraphicFramePr>
        <p:xfrm>
          <a:off x="308759" y="1188627"/>
          <a:ext cx="8526483" cy="15664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59480"/>
                <a:gridCol w="4667003"/>
              </a:tblGrid>
              <a:tr h="1566448">
                <a:tc>
                  <a:txBody>
                    <a:bodyPr/>
                    <a:lstStyle/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Elasticsearch, Logstash, and Kibana (ELK).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Onion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Squil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Security Monitoring (NSM) 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Passive Real-time Asset Detection System (PRADS)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Analyst Network Connection Profiler (SANCP)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Squert</a:t>
                      </a:r>
                      <a:endParaRPr lang="en-IN" sz="1600" b="0" i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 Common Data Platform</a:t>
            </a:r>
            <a:br>
              <a:rPr altLang="en-US" dirty="0"/>
            </a:br>
            <a:r>
              <a:rPr lang="en-US" altLang="en-US" dirty="0"/>
              <a:t>ELK</a:t>
            </a:r>
            <a:endParaRPr lang="en-US" dirty="0"/>
          </a:p>
        </p:txBody>
      </p:sp>
      <p:sp>
        <p:nvSpPr>
          <p:cNvPr id="3" name="Content Placeholder 1"/>
          <p:cNvSpPr txBox="1"/>
          <p:nvPr/>
        </p:nvSpPr>
        <p:spPr>
          <a:xfrm>
            <a:off x="141395" y="745501"/>
            <a:ext cx="9012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rgbClr val="000000"/>
                </a:solidFill>
              </a:rPr>
              <a:t>Security Onion includes Elastic Stack that consists of  Elasticsearch</a:t>
            </a:r>
            <a:r>
              <a:rPr lang="en-IN" sz="1600" dirty="0">
                <a:solidFill>
                  <a:srgbClr val="000000"/>
                </a:solidFill>
              </a:rPr>
              <a:t>, Logstash, and Kibana (ELK</a:t>
            </a:r>
            <a:r>
              <a:rPr lang="en-IN" sz="1600" dirty="0" smtClean="0">
                <a:solidFill>
                  <a:srgbClr val="000000"/>
                </a:solidFill>
              </a:rPr>
              <a:t>).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06358" y="1068327"/>
            <a:ext cx="4371374" cy="2062667"/>
          </a:xfrm>
        </p:spPr>
        <p:txBody>
          <a:bodyPr/>
          <a:lstStyle/>
          <a:p>
            <a:pPr marL="83820" lvl="1" indent="0">
              <a:buClrTx/>
              <a:buSzPct val="100000"/>
              <a:buNone/>
            </a:pPr>
            <a:r>
              <a:rPr lang="en-IN" sz="1600" b="1" dirty="0" smtClean="0"/>
              <a:t>Core Components of ELK:</a:t>
            </a:r>
            <a:endParaRPr lang="en-IN" sz="1600" b="1" dirty="0" smtClean="0"/>
          </a:p>
          <a:p>
            <a:pPr marL="263525" lvl="1" indent="-179705">
              <a:buClrTx/>
              <a:buSzPct val="100000"/>
            </a:pPr>
            <a:r>
              <a:rPr lang="en-IN" sz="1600" b="1" dirty="0" smtClean="0"/>
              <a:t>Elasticsearch</a:t>
            </a:r>
            <a:r>
              <a:rPr lang="en-IN" sz="1600" dirty="0" smtClean="0"/>
              <a:t>: An </a:t>
            </a:r>
            <a:r>
              <a:rPr lang="en-IN" sz="1600" dirty="0"/>
              <a:t>open-core platform </a:t>
            </a:r>
            <a:r>
              <a:rPr lang="en-IN" sz="1600" dirty="0" smtClean="0"/>
              <a:t>for </a:t>
            </a:r>
            <a:r>
              <a:rPr lang="en-IN" sz="1600" dirty="0"/>
              <a:t>searching and analyzing an organization’s data in near real time. </a:t>
            </a:r>
            <a:endParaRPr lang="en-IN" sz="1600" dirty="0" smtClean="0"/>
          </a:p>
          <a:p>
            <a:pPr marL="263525" lvl="1" indent="-179705">
              <a:buClrTx/>
              <a:buSzPct val="100000"/>
            </a:pPr>
            <a:r>
              <a:rPr lang="en-IN" sz="1600" b="1" dirty="0" smtClean="0"/>
              <a:t>Logstash</a:t>
            </a:r>
            <a:r>
              <a:rPr lang="en-IN" sz="1600" dirty="0" smtClean="0"/>
              <a:t>:</a:t>
            </a:r>
            <a:r>
              <a:rPr lang="en-IN" sz="1600" b="1" dirty="0"/>
              <a:t> </a:t>
            </a:r>
            <a:r>
              <a:rPr lang="en-IN" sz="1600" dirty="0" smtClean="0"/>
              <a:t>Enables </a:t>
            </a:r>
            <a:r>
              <a:rPr lang="en-IN" sz="1600" dirty="0"/>
              <a:t>collection and normalization of network data into data indexes that can be efficiently searched by Elasticsearch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 marL="263525" lvl="1" indent="-179705">
              <a:buClrTx/>
              <a:buSzPct val="100000"/>
            </a:pPr>
            <a:r>
              <a:rPr lang="en-IN" sz="1600" b="1" dirty="0" smtClean="0"/>
              <a:t>Kibana</a:t>
            </a:r>
            <a:r>
              <a:rPr lang="en-IN" sz="1600" dirty="0" smtClean="0"/>
              <a:t>: Provides </a:t>
            </a:r>
            <a:r>
              <a:rPr lang="en-IN" sz="1600" dirty="0"/>
              <a:t>a graphical interface to data that is compiled by Elasticsearch. </a:t>
            </a:r>
            <a:endParaRPr lang="en-IN" sz="1600" dirty="0" smtClean="0"/>
          </a:p>
          <a:p>
            <a:pPr marL="263525" lvl="1" indent="-179705">
              <a:buClrTx/>
              <a:buSzPct val="100000"/>
            </a:pPr>
            <a:r>
              <a:rPr lang="en-IN" sz="1600" b="1" dirty="0" smtClean="0"/>
              <a:t>Beats</a:t>
            </a:r>
            <a:r>
              <a:rPr lang="en-IN" sz="1600" dirty="0" smtClean="0"/>
              <a:t>: Series </a:t>
            </a:r>
            <a:r>
              <a:rPr lang="en-IN" sz="1600" dirty="0"/>
              <a:t>of software plugins </a:t>
            </a:r>
            <a:r>
              <a:rPr lang="en-IN" sz="1600" dirty="0" smtClean="0"/>
              <a:t>that send different </a:t>
            </a:r>
            <a:r>
              <a:rPr lang="en-IN" sz="1600" dirty="0"/>
              <a:t>types of data to the Elasticsearch data </a:t>
            </a:r>
            <a:r>
              <a:rPr lang="en-IN" sz="1600" dirty="0" smtClean="0"/>
              <a:t>stores.</a:t>
            </a:r>
            <a:endParaRPr lang="en-GB" sz="1600" dirty="0" smtClean="0"/>
          </a:p>
        </p:txBody>
      </p:sp>
      <p:pic>
        <p:nvPicPr>
          <p:cNvPr id="4" name="Picture 3" descr="ELK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1166" y="1490845"/>
            <a:ext cx="4629174" cy="23912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 Common Data Platform</a:t>
            </a:r>
            <a:br>
              <a:rPr altLang="en-US" dirty="0"/>
            </a:br>
            <a:r>
              <a:rPr lang="en-US" altLang="en-US" dirty="0"/>
              <a:t>Data Reduction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20"/>
            <a:ext cx="4499968" cy="272803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sz="1600" dirty="0" smtClean="0"/>
              <a:t>To reduce data, it is essential to identify the network data </a:t>
            </a:r>
            <a:r>
              <a:rPr sz="1600" dirty="0"/>
              <a:t>that should be gathered and stored to reduce the burden on systems.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By </a:t>
            </a:r>
            <a:r>
              <a:rPr lang="en-IN" sz="1600" dirty="0"/>
              <a:t>limiting the volume of data, tools like Elasticsearch will </a:t>
            </a:r>
            <a:r>
              <a:rPr lang="en-IN" sz="1600" dirty="0" smtClean="0"/>
              <a:t>be far more useful.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516" y="941700"/>
            <a:ext cx="3882684" cy="35052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2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 Common Data Platform</a:t>
            </a:r>
            <a:br>
              <a:rPr altLang="en-US" dirty="0"/>
            </a:br>
            <a:r>
              <a:rPr lang="en-US" altLang="en-US" dirty="0"/>
              <a:t>Data Normalization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200" y="830404"/>
            <a:ext cx="8667426" cy="143202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sz="1600" dirty="0"/>
              <a:t>Data normalization is the process of combining data from a </a:t>
            </a:r>
            <a:r>
              <a:rPr sz="1600" dirty="0" smtClean="0"/>
              <a:t>number of </a:t>
            </a:r>
            <a:r>
              <a:rPr sz="1600" dirty="0"/>
              <a:t>sources into a common </a:t>
            </a:r>
            <a:r>
              <a:rPr sz="1600" dirty="0" smtClean="0"/>
              <a:t>format.</a:t>
            </a:r>
            <a:endParaRPr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A </a:t>
            </a:r>
            <a:r>
              <a:rPr lang="en-GB" sz="1600" dirty="0"/>
              <a:t>common schema will specify the names and formats for the required data fields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For example, IPv6 addresses, MAC addresses, and date and </a:t>
            </a:r>
            <a:r>
              <a:rPr lang="en-IN" sz="1600" dirty="0" smtClean="0"/>
              <a:t>time can </a:t>
            </a:r>
            <a:r>
              <a:rPr lang="en-IN" sz="1600" dirty="0"/>
              <a:t>be represented in varying </a:t>
            </a:r>
            <a:r>
              <a:rPr lang="en-IN" sz="1600" dirty="0" smtClean="0"/>
              <a:t>formats: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0" indent="0">
              <a:buNone/>
            </a:pPr>
            <a:endParaRPr sz="1600" dirty="0"/>
          </a:p>
          <a:p>
            <a:pPr marL="0" indent="0">
              <a:spcBef>
                <a:spcPts val="0"/>
              </a:spcBef>
              <a:spcAft>
                <a:spcPts val="300"/>
              </a:spcAft>
              <a:buClrTx/>
              <a:buSzPct val="100000"/>
              <a:buNone/>
            </a:pPr>
            <a:endParaRPr lang="en-GB" sz="1600" dirty="0"/>
          </a:p>
        </p:txBody>
      </p:sp>
      <p:graphicFrame>
        <p:nvGraphicFramePr>
          <p:cNvPr id="5" name="Table 1"/>
          <p:cNvGraphicFramePr>
            <a:graphicFrameLocks noGrp="1"/>
          </p:cNvGraphicFramePr>
          <p:nvPr/>
        </p:nvGraphicFramePr>
        <p:xfrm>
          <a:off x="461672" y="2410070"/>
          <a:ext cx="8289303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185689"/>
                <a:gridCol w="32080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IPv6</a:t>
                      </a:r>
                      <a:r>
                        <a:rPr lang="en-IN" baseline="0" dirty="0" smtClean="0">
                          <a:latin typeface="+mn-lt"/>
                        </a:rPr>
                        <a:t> Address Formats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Mac Formats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Date Formats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  <a:tr h="188538">
                <a:tc>
                  <a:txBody>
                    <a:bodyPr/>
                    <a:lstStyle/>
                    <a:p>
                      <a:pPr algn="l">
                        <a:buFont typeface="Arial" panose="020B0604020202020204"/>
                        <a:buNone/>
                      </a:pPr>
                      <a:r>
                        <a:rPr lang="en-IN" b="0" i="0" dirty="0" smtClean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2001:db8:acad:1111:2222::33</a:t>
                      </a:r>
                      <a:endParaRPr lang="en-IN" b="0" i="0" dirty="0" smtClean="0">
                        <a:solidFill>
                          <a:srgbClr val="58585B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A7:03:DB:7C:91:AA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Monday, July 24, 2017 7:39:35pm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  <a:tr h="232529">
                <a:tc>
                  <a:txBody>
                    <a:bodyPr/>
                    <a:lstStyle/>
                    <a:p>
                      <a:pPr algn="l">
                        <a:buFont typeface="Arial" panose="020B0604020202020204"/>
                        <a:buNone/>
                      </a:pPr>
                      <a:r>
                        <a:rPr lang="en-IN" b="0" i="0" dirty="0" smtClean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2001:DB8:ACAD:1111:2222::33</a:t>
                      </a:r>
                      <a:endParaRPr lang="en-IN" b="0" i="0" dirty="0" smtClean="0">
                        <a:solidFill>
                          <a:srgbClr val="58585B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A7-03-DB-7C-91-AA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Mon, 24 Jul 2017 19:39:35 +0000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  <a:tr h="210534">
                <a:tc>
                  <a:txBody>
                    <a:bodyPr/>
                    <a:lstStyle/>
                    <a:p>
                      <a:pPr algn="l">
                        <a:buFont typeface="Arial" panose="020B0604020202020204"/>
                        <a:buNone/>
                      </a:pPr>
                      <a:r>
                        <a:rPr lang="en-IN" b="0" i="0" dirty="0" smtClean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2001:DB8:ACAD:1111:2222:0:0:33</a:t>
                      </a:r>
                      <a:endParaRPr lang="en-IN" b="0" i="0" dirty="0">
                        <a:solidFill>
                          <a:srgbClr val="58585B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A70.3DB.7C9.1AA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2017-07-24T19:39:35+00:00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 txBox="1"/>
          <p:nvPr/>
        </p:nvSpPr>
        <p:spPr>
          <a:xfrm>
            <a:off x="181769" y="3836295"/>
            <a:ext cx="8764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705" indent="-17970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Data normalization is </a:t>
            </a:r>
            <a:r>
              <a:rPr lang="en-GB" sz="1600" dirty="0" smtClean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also required </a:t>
            </a:r>
            <a:r>
              <a:rPr lang="en-GB" sz="1600" dirty="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CiscoSans"/>
              </a:rPr>
              <a:t>to simplify searching for correlated </a:t>
            </a:r>
            <a:r>
              <a:rPr lang="en-GB" sz="1600" dirty="0">
                <a:solidFill>
                  <a:schemeClr val="tx1">
                    <a:lumMod val="50000"/>
                  </a:schemeClr>
                </a:solidFill>
              </a:rPr>
              <a:t>events</a:t>
            </a:r>
            <a:r>
              <a:rPr lang="en-GB" sz="1600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en-GB" sz="1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 Common Data Platform</a:t>
            </a:r>
            <a:br>
              <a:rPr altLang="en-US" dirty="0"/>
            </a:br>
            <a:r>
              <a:rPr lang="en-US" altLang="en-US" dirty="0"/>
              <a:t>Data Archiving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9480" y="886966"/>
            <a:ext cx="8858534" cy="154514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sz="1600" dirty="0"/>
              <a:t>Retaining </a:t>
            </a:r>
            <a:r>
              <a:rPr sz="1600" dirty="0" smtClean="0"/>
              <a:t>Network Security Monitoring (NSM) </a:t>
            </a:r>
            <a:r>
              <a:rPr sz="1600" dirty="0"/>
              <a:t>data indefinitely is not feasible due to storage and access issues. 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</a:t>
            </a:r>
            <a:r>
              <a:rPr lang="en-IN" sz="1600" dirty="0" smtClean="0"/>
              <a:t>he </a:t>
            </a:r>
            <a:r>
              <a:rPr lang="en-IN" sz="1600" dirty="0"/>
              <a:t>retention period for certain types of network security information may be specified by compliance frameworks</a:t>
            </a:r>
            <a:r>
              <a:rPr lang="en-IN" sz="1600" dirty="0" smtClean="0"/>
              <a:t>.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sz="1600" dirty="0" err="1" smtClean="0"/>
              <a:t>Sguil</a:t>
            </a:r>
            <a:r>
              <a:rPr sz="1600" dirty="0" smtClean="0"/>
              <a:t> </a:t>
            </a:r>
            <a:r>
              <a:rPr sz="1600" dirty="0"/>
              <a:t>alert data is retained for 30 days by default</a:t>
            </a:r>
            <a:r>
              <a:rPr sz="1600" dirty="0" smtClean="0"/>
              <a:t>. T</a:t>
            </a:r>
            <a:r>
              <a:rPr lang="en-IN" sz="1600" dirty="0" smtClean="0"/>
              <a:t>his </a:t>
            </a:r>
            <a:r>
              <a:rPr lang="en-IN" sz="1600" dirty="0"/>
              <a:t>value is set in the </a:t>
            </a:r>
            <a:r>
              <a:rPr lang="en-IN" sz="1600" b="1" dirty="0" err="1" smtClean="0"/>
              <a:t>securityonion.conf</a:t>
            </a:r>
            <a:r>
              <a:rPr lang="en-IN" sz="1600" dirty="0"/>
              <a:t> </a:t>
            </a:r>
            <a:r>
              <a:rPr lang="en-IN" sz="1600" dirty="0" smtClean="0"/>
              <a:t>file.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Security Onion data can always be archived to external storage by a data archive system, depending on the needs and capabilities of the organization.</a:t>
            </a:r>
            <a:endParaRPr lang="en-IN" sz="1600" dirty="0" smtClean="0"/>
          </a:p>
          <a:p>
            <a:pPr marL="0" indent="0">
              <a:buNone/>
            </a:pPr>
            <a:r>
              <a:rPr lang="en-IN" sz="1600" b="1" i="1" dirty="0"/>
              <a:t>Note</a:t>
            </a:r>
            <a:r>
              <a:rPr lang="en-IN" sz="1600" i="1" dirty="0"/>
              <a:t>: The storage locations for the different types of Security Onion data will vary based on the Security Onion implementation.</a:t>
            </a:r>
            <a:endParaRPr lang="en-IN" sz="1600" i="1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2"/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defTabSz="68453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MS PGothic" panose="020B0600070205080204" pitchFamily="34" charset="-128"/>
                <a:cs typeface="CiscoSans"/>
              </a:defRPr>
            </a:lvl1pPr>
            <a:lvl2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2pPr>
            <a:lvl3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3pPr>
            <a:lvl4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4pPr>
            <a:lvl5pPr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  <a:cs typeface="CiscoSans" pitchFamily="34" charset="0"/>
              </a:defRPr>
            </a:lvl5pPr>
            <a:lvl6pPr marL="4572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defTabSz="684530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600" dirty="0"/>
              <a:t>A Common Data Platform</a:t>
            </a:r>
            <a:br>
              <a:rPr altLang="en-US"/>
            </a:br>
            <a:r>
              <a:t>Lab - Convert Data into a Universal Format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20"/>
            <a:ext cx="8667426" cy="2728030"/>
          </a:xfrm>
        </p:spPr>
        <p:txBody>
          <a:bodyPr/>
          <a:lstStyle/>
          <a:p>
            <a:pPr>
              <a:buNone/>
            </a:pPr>
            <a:r>
              <a:rPr lang="en-IN" sz="1600" dirty="0" smtClean="0"/>
              <a:t>In this lab, you will complete the following objectives: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b="1" dirty="0"/>
              <a:t>Part 1</a:t>
            </a:r>
            <a:r>
              <a:rPr lang="en-IN" sz="1600" dirty="0"/>
              <a:t>: </a:t>
            </a:r>
            <a:r>
              <a:rPr lang="en-GB" sz="1600" dirty="0"/>
              <a:t>Use command line tools to manually normalize log entries.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/>
              <a:t>Part 2</a:t>
            </a:r>
            <a:r>
              <a:rPr lang="en-GB" sz="1600" dirty="0"/>
              <a:t>: The timestamp field must be normalized. 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/>
              <a:t>Part 3</a:t>
            </a:r>
            <a:r>
              <a:rPr lang="en-GB" sz="1600" dirty="0"/>
              <a:t>: The IPv6 field requires normalization.</a:t>
            </a:r>
            <a:endParaRPr sz="16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00" y="1461674"/>
            <a:ext cx="7598042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27.2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Investigating Network Data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RTICULATE_SLIDE_THUMBNAIL_REFRESH" val="1"/>
</p:tagLst>
</file>

<file path=ppt/tags/tag10.xml><?xml version="1.0" encoding="utf-8"?>
<p:tagLst xmlns:p="http://schemas.openxmlformats.org/presentationml/2006/main">
  <p:tag name="ARTICULATE_SLIDE_THUMBNAIL_REFRESH" val="1"/>
</p:tagLst>
</file>

<file path=ppt/tags/tag11.xml><?xml version="1.0" encoding="utf-8"?>
<p:tagLst xmlns:p="http://schemas.openxmlformats.org/presentationml/2006/main">
  <p:tag name="ARTICULATE_SLIDE_THUMBNAIL_REFRESH" val="1"/>
</p:tagLst>
</file>

<file path=ppt/tags/tag12.xml><?xml version="1.0" encoding="utf-8"?>
<p:tagLst xmlns:p="http://schemas.openxmlformats.org/presentationml/2006/main">
  <p:tag name="ARTICULATE_SLIDE_THUMBNAIL_REFRESH" val="1"/>
</p:tagLst>
</file>

<file path=ppt/tags/tag13.xml><?xml version="1.0" encoding="utf-8"?>
<p:tagLst xmlns:p="http://schemas.openxmlformats.org/presentationml/2006/main">
  <p:tag name="ARTICULATE_SLIDE_THUMBNAIL_REFRESH" val="1"/>
</p:tagLst>
</file>

<file path=ppt/tags/tag14.xml><?xml version="1.0" encoding="utf-8"?>
<p:tagLst xmlns:p="http://schemas.openxmlformats.org/presentationml/2006/main">
  <p:tag name="ARTICULATE_SLIDE_THUMBNAIL_REFRESH" val="1"/>
</p:tagLst>
</file>

<file path=ppt/tags/tag15.xml><?xml version="1.0" encoding="utf-8"?>
<p:tagLst xmlns:p="http://schemas.openxmlformats.org/presentationml/2006/main">
  <p:tag name="ARTICULATE_SLIDE_THUMBNAIL_REFRESH" val="1"/>
</p:tagLst>
</file>

<file path=ppt/tags/tag16.xml><?xml version="1.0" encoding="utf-8"?>
<p:tagLst xmlns:p="http://schemas.openxmlformats.org/presentationml/2006/main">
  <p:tag name="ARTICULATE_SLIDE_THUMBNAIL_REFRESH" val="1"/>
</p:tagLst>
</file>

<file path=ppt/tags/tag17.xml><?xml version="1.0" encoding="utf-8"?>
<p:tagLst xmlns:p="http://schemas.openxmlformats.org/presentationml/2006/main">
  <p:tag name="ARTICULATE_SLIDE_THUMBNAIL_REFRESH" val="1"/>
</p:tagLst>
</file>

<file path=ppt/tags/tag18.xml><?xml version="1.0" encoding="utf-8"?>
<p:tagLst xmlns:p="http://schemas.openxmlformats.org/presentationml/2006/main">
  <p:tag name="ARTICULATE_SLIDE_THUMBNAIL_REFRESH" val="1"/>
</p:tagLst>
</file>

<file path=ppt/tags/tag19.xml><?xml version="1.0" encoding="utf-8"?>
<p:tagLst xmlns:p="http://schemas.openxmlformats.org/presentationml/2006/main">
  <p:tag name="ARTICULATE_SLIDE_THUMBNAIL_REFRESH" val="1"/>
</p:tagLst>
</file>

<file path=ppt/tags/tag2.xml><?xml version="1.0" encoding="utf-8"?>
<p:tagLst xmlns:p="http://schemas.openxmlformats.org/presentationml/2006/main">
  <p:tag name="ARTICULATE_SLIDE_THUMBNAIL_REFRESH" val="1"/>
</p:tagLst>
</file>

<file path=ppt/tags/tag20.xml><?xml version="1.0" encoding="utf-8"?>
<p:tagLst xmlns:p="http://schemas.openxmlformats.org/presentationml/2006/main">
  <p:tag name="ARTICULATE_SLIDE_THUMBNAIL_REFRESH" val="1"/>
</p:tagLst>
</file>

<file path=ppt/tags/tag21.xml><?xml version="1.0" encoding="utf-8"?>
<p:tagLst xmlns:p="http://schemas.openxmlformats.org/presentationml/2006/main">
  <p:tag name="ARTICULATE_SLIDE_THUMBNAIL_REFRESH" val="1"/>
</p:tagLst>
</file>

<file path=ppt/tags/tag22.xml><?xml version="1.0" encoding="utf-8"?>
<p:tagLst xmlns:p="http://schemas.openxmlformats.org/presentationml/2006/main">
  <p:tag name="ARTICULATE_SLIDE_THUMBNAIL_REFRESH" val="1"/>
</p:tagLst>
</file>

<file path=ppt/tags/tag23.xml><?xml version="1.0" encoding="utf-8"?>
<p:tagLst xmlns:p="http://schemas.openxmlformats.org/presentationml/2006/main">
  <p:tag name="ARTICULATE_SLIDE_THUMBNAIL_REFRESH" val="1"/>
</p:tagLst>
</file>

<file path=ppt/tags/tag24.xml><?xml version="1.0" encoding="utf-8"?>
<p:tagLst xmlns:p="http://schemas.openxmlformats.org/presentationml/2006/main">
  <p:tag name="ARTICULATE_SLIDE_THUMBNAIL_REFRESH" val="1"/>
</p:tagLst>
</file>

<file path=ppt/tags/tag25.xml><?xml version="1.0" encoding="utf-8"?>
<p:tagLst xmlns:p="http://schemas.openxmlformats.org/presentationml/2006/main">
  <p:tag name="ARTICULATE_SLIDE_THUMBNAIL_REFRESH" val="1"/>
</p:tagLst>
</file>

<file path=ppt/tags/tag26.xml><?xml version="1.0" encoding="utf-8"?>
<p:tagLst xmlns:p="http://schemas.openxmlformats.org/presentationml/2006/main">
  <p:tag name="ARTICULATE_SLIDE_THUMBNAIL_REFRESH" val="1"/>
</p:tagLst>
</file>

<file path=ppt/tags/tag27.xml><?xml version="1.0" encoding="utf-8"?>
<p:tagLst xmlns:p="http://schemas.openxmlformats.org/presentationml/2006/main">
  <p:tag name="ARTICULATE_SLIDE_THUMBNAIL_REFRESH" val="1"/>
</p:tagLst>
</file>

<file path=ppt/tags/tag28.xml><?xml version="1.0" encoding="utf-8"?>
<p:tagLst xmlns:p="http://schemas.openxmlformats.org/presentationml/2006/main">
  <p:tag name="ARTICULATE_SLIDE_THUMBNAIL_REFRESH" val="1"/>
</p:tagLst>
</file>

<file path=ppt/tags/tag29.xml><?xml version="1.0" encoding="utf-8"?>
<p:tagLst xmlns:p="http://schemas.openxmlformats.org/presentationml/2006/main">
  <p:tag name="ARTICULATE_SLIDE_THUMBNAIL_REFRESH" val="1"/>
</p:tagLst>
</file>

<file path=ppt/tags/tag3.xml><?xml version="1.0" encoding="utf-8"?>
<p:tagLst xmlns:p="http://schemas.openxmlformats.org/presentationml/2006/main">
  <p:tag name="ARTICULATE_SLIDE_THUMBNAIL_REFRESH" val="1"/>
</p:tagLst>
</file>

<file path=ppt/tags/tag30.xml><?xml version="1.0" encoding="utf-8"?>
<p:tagLst xmlns:p="http://schemas.openxmlformats.org/presentationml/2006/main">
  <p:tag name="ARTICULATE_SLIDE_THUMBNAIL_REFRESH" val="1"/>
</p:tagLst>
</file>

<file path=ppt/tags/tag31.xml><?xml version="1.0" encoding="utf-8"?>
<p:tagLst xmlns:p="http://schemas.openxmlformats.org/presentationml/2006/main">
  <p:tag name="ARTICULATE_SLIDE_THUMBNAIL_REFRESH" val="1"/>
</p:tagLst>
</file>

<file path=ppt/tags/tag32.xml><?xml version="1.0" encoding="utf-8"?>
<p:tagLst xmlns:p="http://schemas.openxmlformats.org/presentationml/2006/main">
  <p:tag name="ARTICULATE_SLIDE_COUNT" val="71"/>
  <p:tag name="ARTICULATE_PROJECT_OPEN" val="0"/>
</p:tagLst>
</file>

<file path=ppt/tags/tag4.xml><?xml version="1.0" encoding="utf-8"?>
<p:tagLst xmlns:p="http://schemas.openxmlformats.org/presentationml/2006/main">
  <p:tag name="ARTICULATE_SLIDE_THUMBNAIL_REFRESH" val="1"/>
</p:tagLst>
</file>

<file path=ppt/tags/tag5.xml><?xml version="1.0" encoding="utf-8"?>
<p:tagLst xmlns:p="http://schemas.openxmlformats.org/presentationml/2006/main">
  <p:tag name="ARTICULATE_SLIDE_THUMBNAIL_REFRESH" val="1"/>
</p:tagLst>
</file>

<file path=ppt/tags/tag6.xml><?xml version="1.0" encoding="utf-8"?>
<p:tagLst xmlns:p="http://schemas.openxmlformats.org/presentationml/2006/main">
  <p:tag name="ARTICULATE_SLIDE_THUMBNAIL_REFRESH" val="1"/>
</p:tagLst>
</file>

<file path=ppt/tags/tag7.xml><?xml version="1.0" encoding="utf-8"?>
<p:tagLst xmlns:p="http://schemas.openxmlformats.org/presentationml/2006/main">
  <p:tag name="ARTICULATE_SLIDE_THUMBNAIL_REFRESH" val="1"/>
</p:tagLst>
</file>

<file path=ppt/tags/tag8.xml><?xml version="1.0" encoding="utf-8"?>
<p:tagLst xmlns:p="http://schemas.openxmlformats.org/presentationml/2006/main">
  <p:tag name="ARTICULATE_SLIDE_THUMBNAIL_REFRESH" val="1"/>
</p:tagLst>
</file>

<file path=ppt/tags/tag9.xml><?xml version="1.0" encoding="utf-8"?>
<p:tagLst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11052</Words>
  <Application>WPS Presentation</Application>
  <PresentationFormat>On-screen Show (16:9)</PresentationFormat>
  <Paragraphs>261</Paragraphs>
  <Slides>32</Slides>
  <Notes>39</Notes>
  <HiddenSlides>7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Arial</vt:lpstr>
      <vt:lpstr>SimSun</vt:lpstr>
      <vt:lpstr>Wingdings</vt:lpstr>
      <vt:lpstr>MS PGothic</vt:lpstr>
      <vt:lpstr>CiscoSans Thin</vt:lpstr>
      <vt:lpstr>Segoe Print</vt:lpstr>
      <vt:lpstr>CiscoSans</vt:lpstr>
      <vt:lpstr>CiscoSans</vt:lpstr>
      <vt:lpstr>CiscoSans ExtraLight</vt:lpstr>
      <vt:lpstr>Arial</vt:lpstr>
      <vt:lpstr>CiscoSans ExtraLight</vt:lpstr>
      <vt:lpstr>Calibri</vt:lpstr>
      <vt:lpstr>Microsoft YaHei</vt:lpstr>
      <vt:lpstr>Arial Unicode MS</vt:lpstr>
      <vt:lpstr>Default Theme</vt:lpstr>
      <vt:lpstr>Module 27: Working with Network Security Data</vt:lpstr>
      <vt:lpstr>Module Objectives</vt:lpstr>
      <vt:lpstr>27.1 A Common Data Platform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27.2 Investigating Network Data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27.3 Enhancing the Work of the Cybersecurity Analyst</vt:lpstr>
      <vt:lpstr>PowerPoint 演示文稿</vt:lpstr>
      <vt:lpstr>PowerPoint 演示文稿</vt:lpstr>
      <vt:lpstr>27.4 Working with Network Security Data Summary </vt:lpstr>
      <vt:lpstr>PowerPoint 演示文稿</vt:lpstr>
      <vt:lpstr>Module 27 New Terms and Commands</vt:lpstr>
      <vt:lpstr>PowerPoint 演示文稿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user</cp:lastModifiedBy>
  <cp:revision>1397</cp:revision>
  <dcterms:created xsi:type="dcterms:W3CDTF">2016-08-22T22:27:00Z</dcterms:created>
  <dcterms:modified xsi:type="dcterms:W3CDTF">2021-12-07T11:15:46Z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  <property fmtid="{D5CDD505-2E9C-101B-9397-08002B2CF9AE}" pid="10" name="KSOProductBuildVer">
    <vt:lpwstr>1033-11.2.0.10382</vt:lpwstr>
  </property>
  <property fmtid="{D5CDD505-2E9C-101B-9397-08002B2CF9AE}" pid="11" name="ICV">
    <vt:lpwstr>4C8185F513984D70BD95AC23A6B6EBA1</vt:lpwstr>
  </property>
</Properties>
</file>