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1079" r:id="rId5"/>
    <p:sldId id="759" r:id="rId6"/>
    <p:sldId id="628" r:id="rId7"/>
    <p:sldId id="1147" r:id="rId8"/>
    <p:sldId id="1148" r:id="rId9"/>
    <p:sldId id="1149" r:id="rId10"/>
    <p:sldId id="1150" r:id="rId11"/>
    <p:sldId id="1151" r:id="rId12"/>
    <p:sldId id="1152" r:id="rId13"/>
    <p:sldId id="1153" r:id="rId14"/>
    <p:sldId id="1214" r:id="rId15"/>
    <p:sldId id="1154" r:id="rId16"/>
    <p:sldId id="1209" r:id="rId17"/>
    <p:sldId id="1156" r:id="rId18"/>
    <p:sldId id="1157" r:id="rId19"/>
    <p:sldId id="1215" r:id="rId20"/>
    <p:sldId id="1158" r:id="rId21"/>
    <p:sldId id="1216" r:id="rId22"/>
    <p:sldId id="1159" r:id="rId23"/>
    <p:sldId id="1160" r:id="rId24"/>
    <p:sldId id="1161" r:id="rId25"/>
    <p:sldId id="1162" r:id="rId26"/>
    <p:sldId id="1163" r:id="rId27"/>
    <p:sldId id="1164" r:id="rId28"/>
    <p:sldId id="1165" r:id="rId29"/>
    <p:sldId id="1166" r:id="rId30"/>
    <p:sldId id="1167" r:id="rId31"/>
    <p:sldId id="1168" r:id="rId32"/>
    <p:sldId id="1169" r:id="rId33"/>
    <p:sldId id="1170" r:id="rId34"/>
    <p:sldId id="1171" r:id="rId35"/>
    <p:sldId id="1210" r:id="rId36"/>
    <p:sldId id="1172" r:id="rId37"/>
    <p:sldId id="1173" r:id="rId38"/>
    <p:sldId id="1174" r:id="rId39"/>
    <p:sldId id="1175" r:id="rId40"/>
    <p:sldId id="1176" r:id="rId41"/>
    <p:sldId id="1177" r:id="rId42"/>
    <p:sldId id="1178" r:id="rId43"/>
    <p:sldId id="1179" r:id="rId44"/>
    <p:sldId id="1180" r:id="rId45"/>
    <p:sldId id="1181" r:id="rId46"/>
    <p:sldId id="1182" r:id="rId47"/>
    <p:sldId id="1183" r:id="rId48"/>
    <p:sldId id="1211" r:id="rId49"/>
    <p:sldId id="1184" r:id="rId50"/>
    <p:sldId id="1185" r:id="rId51"/>
    <p:sldId id="1186" r:id="rId52"/>
    <p:sldId id="1187" r:id="rId53"/>
    <p:sldId id="1188" r:id="rId54"/>
    <p:sldId id="1189" r:id="rId55"/>
    <p:sldId id="1190" r:id="rId56"/>
    <p:sldId id="1191" r:id="rId57"/>
    <p:sldId id="1192" r:id="rId58"/>
    <p:sldId id="1194" r:id="rId59"/>
    <p:sldId id="1195" r:id="rId60"/>
    <p:sldId id="1196" r:id="rId61"/>
    <p:sldId id="1197" r:id="rId62"/>
    <p:sldId id="1198" r:id="rId63"/>
    <p:sldId id="1199" r:id="rId64"/>
    <p:sldId id="1200" r:id="rId65"/>
    <p:sldId id="1201" r:id="rId66"/>
    <p:sldId id="1212" r:id="rId67"/>
    <p:sldId id="1202" r:id="rId68"/>
    <p:sldId id="1203" r:id="rId69"/>
    <p:sldId id="1204" r:id="rId70"/>
    <p:sldId id="1205" r:id="rId71"/>
    <p:sldId id="1206" r:id="rId72"/>
    <p:sldId id="1207" r:id="rId73"/>
    <p:sldId id="1208" r:id="rId74"/>
    <p:sldId id="1213" r:id="rId75"/>
    <p:sldId id="291" r:id="rId76"/>
  </p:sldIdLst>
  <p:sldSz cx="9144000" cy="5143500" type="screen16x9"/>
  <p:notesSz cx="6858000" cy="9144000"/>
  <p:custDataLst>
    <p:tags r:id="rId81"/>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rpita Brat" initials="AB" lastIdx="15"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00" autoAdjust="0"/>
    <p:restoredTop sz="82857" autoAdjust="0"/>
  </p:normalViewPr>
  <p:slideViewPr>
    <p:cSldViewPr snapToGrid="0" showGuides="1">
      <p:cViewPr varScale="1">
        <p:scale>
          <a:sx n="140" d="100"/>
          <a:sy n="140" d="100"/>
        </p:scale>
        <p:origin x="1872" y="18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1" Type="http://schemas.openxmlformats.org/officeDocument/2006/relationships/tags" Target="tags/tag73.xml"/><Relationship Id="rId80" Type="http://schemas.openxmlformats.org/officeDocument/2006/relationships/commentAuthors" Target="commentAuthors.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r>
              <a:rPr lang="en-US" sz="1200" b="0" dirty="0"/>
              <a:t>Module 4: </a:t>
            </a:r>
            <a:r>
              <a:rPr lang="en-US" sz="1200" b="0" dirty="0">
                <a:solidFill>
                  <a:srgbClr val="FF0000"/>
                </a:solidFill>
              </a:rPr>
              <a:t>Linux Overview</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742950" lvl="1" indent="-285750">
              <a:lnSpc>
                <a:spcPct val="85000"/>
              </a:lnSpc>
              <a:spcBef>
                <a:spcPct val="30000"/>
              </a:spcBef>
              <a:buClrTx/>
              <a:buSzPct val="100000"/>
              <a:buFont typeface="Arial" panose="020B0604020202020204" pitchFamily="34" charset="0"/>
              <a:buChar char="•"/>
            </a:pPr>
            <a:r>
              <a:rPr lang="en-US" sz="1600" baseline="0" dirty="0"/>
              <a:t>Give a brief introduction about the topic and h</a:t>
            </a:r>
            <a:r>
              <a:rPr lang="en-US" sz="1600" dirty="0"/>
              <a:t>elp the learners getting familiar with Linux Shell.</a:t>
            </a:r>
            <a:endParaRPr lang="en-US" sz="1600" dirty="0"/>
          </a:p>
          <a:p>
            <a:pPr marL="742950" lvl="1" indent="-285750">
              <a:lnSpc>
                <a:spcPct val="85000"/>
              </a:lnSpc>
              <a:spcBef>
                <a:spcPct val="30000"/>
              </a:spcBef>
              <a:buClrTx/>
              <a:buSzPct val="100000"/>
              <a:buFont typeface="Arial" panose="020B0604020202020204" pitchFamily="34" charset="0"/>
              <a:buChar char="•"/>
            </a:pPr>
            <a:r>
              <a:rPr lang="en-US" sz="1600" dirty="0"/>
              <a:t>Ensure the learners have understanding about the Linux commands and their functions.</a:t>
            </a:r>
            <a:endParaRPr lang="en-US" sz="1600" dirty="0"/>
          </a:p>
          <a:p>
            <a:pPr marL="742950" lvl="1" indent="-285750">
              <a:lnSpc>
                <a:spcPct val="85000"/>
              </a:lnSpc>
              <a:spcBef>
                <a:spcPct val="30000"/>
              </a:spcBef>
              <a:buClrTx/>
              <a:buSzPct val="100000"/>
              <a:buFont typeface="Arial" panose="020B0604020202020204" pitchFamily="34" charset="0"/>
              <a:buChar char="•"/>
            </a:pPr>
            <a:r>
              <a:rPr lang="en-US" sz="1600" dirty="0"/>
              <a:t>Discuss about different types of Linux text editors and their importance with examples.</a:t>
            </a:r>
            <a:endParaRPr lang="en-US" sz="1000" dirty="0"/>
          </a:p>
          <a:p>
            <a:pPr marL="171450" lvl="0" indent="-171450">
              <a:buFont typeface="Arial" panose="020B0604020202020204" pitchFamily="34" charset="0"/>
              <a:buChar char="•"/>
            </a:pPr>
            <a:r>
              <a:rPr lang="en-US" sz="1050" b="1" dirty="0"/>
              <a:t>Key Points: </a:t>
            </a:r>
            <a:r>
              <a:rPr lang="en-US" sz="1050" b="0" dirty="0"/>
              <a:t>Linux Shell, CLI, Text files.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4.2.1 </a:t>
            </a:r>
            <a:r>
              <a:rPr lang="en-GB" dirty="0"/>
              <a:t>– </a:t>
            </a:r>
            <a:r>
              <a:rPr lang="en-US" sz="1200" b="0" i="0" kern="1200" dirty="0">
                <a:solidFill>
                  <a:schemeClr val="tx1"/>
                </a:solidFill>
                <a:latin typeface="+mn-lt"/>
                <a:ea typeface="+mn-ea"/>
                <a:cs typeface="+mn-cs"/>
              </a:rPr>
              <a:t>The Linux Shell</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4.2.1 </a:t>
            </a:r>
            <a:r>
              <a:rPr lang="en-GB" dirty="0"/>
              <a:t>– </a:t>
            </a:r>
            <a:r>
              <a:rPr lang="en-US" sz="1200" b="0" i="0" kern="1200" dirty="0">
                <a:solidFill>
                  <a:schemeClr val="tx1"/>
                </a:solidFill>
                <a:latin typeface="+mn-lt"/>
                <a:ea typeface="+mn-ea"/>
                <a:cs typeface="+mn-cs"/>
              </a:rPr>
              <a:t>The Linux Shell</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4.2.2 </a:t>
            </a:r>
            <a:r>
              <a:rPr lang="en-GB" dirty="0"/>
              <a:t>– </a:t>
            </a:r>
            <a:r>
              <a:rPr lang="en-US" sz="1200" b="0" i="0" kern="1200" dirty="0">
                <a:solidFill>
                  <a:schemeClr val="tx1"/>
                </a:solidFill>
                <a:latin typeface="+mn-lt"/>
                <a:ea typeface="+mn-ea"/>
                <a:cs typeface="+mn-cs"/>
              </a:rPr>
              <a:t>Basic Commands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4.2.2 </a:t>
            </a:r>
            <a:r>
              <a:rPr lang="en-GB" dirty="0"/>
              <a:t>– </a:t>
            </a:r>
            <a:r>
              <a:rPr lang="en-US" sz="1200" b="0" i="0" kern="1200" dirty="0">
                <a:solidFill>
                  <a:schemeClr val="tx1"/>
                </a:solidFill>
                <a:latin typeface="+mn-lt"/>
                <a:ea typeface="+mn-ea"/>
                <a:cs typeface="+mn-cs"/>
              </a:rPr>
              <a:t>Basic Commands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4.2.3 </a:t>
            </a:r>
            <a:r>
              <a:rPr lang="en-GB" dirty="0"/>
              <a:t>– </a:t>
            </a:r>
            <a:r>
              <a:rPr lang="en-US" sz="1200" b="0" i="0" kern="1200" dirty="0">
                <a:solidFill>
                  <a:schemeClr val="tx1"/>
                </a:solidFill>
                <a:latin typeface="+mn-lt"/>
                <a:ea typeface="+mn-ea"/>
                <a:cs typeface="+mn-cs"/>
              </a:rPr>
              <a:t>File and Directory Commands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4.2.4 </a:t>
            </a:r>
            <a:r>
              <a:rPr lang="en-GB" dirty="0"/>
              <a:t>– </a:t>
            </a:r>
            <a:r>
              <a:rPr lang="en-US" sz="1200" b="0" i="0" kern="1200" dirty="0">
                <a:solidFill>
                  <a:schemeClr val="tx1"/>
                </a:solidFill>
                <a:latin typeface="+mn-lt"/>
                <a:ea typeface="+mn-ea"/>
                <a:cs typeface="+mn-cs"/>
              </a:rPr>
              <a:t>Working with Text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4.2.4 </a:t>
            </a:r>
            <a:r>
              <a:rPr lang="en-GB" dirty="0"/>
              <a:t>– </a:t>
            </a:r>
            <a:r>
              <a:rPr lang="en-US" sz="1200" b="0" i="0" kern="1200" dirty="0">
                <a:solidFill>
                  <a:schemeClr val="tx1"/>
                </a:solidFill>
                <a:latin typeface="+mn-lt"/>
                <a:ea typeface="+mn-ea"/>
                <a:cs typeface="+mn-cs"/>
              </a:rPr>
              <a:t>Working with Text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4.2.5 </a:t>
            </a:r>
            <a:r>
              <a:rPr lang="en-GB" dirty="0"/>
              <a:t>– </a:t>
            </a:r>
            <a:r>
              <a:rPr lang="en-US" sz="1200" b="0" i="0" kern="1200" dirty="0">
                <a:solidFill>
                  <a:schemeClr val="tx1"/>
                </a:solidFill>
                <a:latin typeface="+mn-lt"/>
                <a:ea typeface="+mn-ea"/>
                <a:cs typeface="+mn-cs"/>
              </a:rPr>
              <a:t>The Importance of Text Files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4.2.5 </a:t>
            </a:r>
            <a:r>
              <a:rPr lang="en-GB" dirty="0"/>
              <a:t>– </a:t>
            </a:r>
            <a:r>
              <a:rPr lang="en-US" sz="1200" b="0" i="0" kern="1200" dirty="0">
                <a:solidFill>
                  <a:schemeClr val="tx1"/>
                </a:solidFill>
                <a:latin typeface="+mn-lt"/>
                <a:ea typeface="+mn-ea"/>
                <a:cs typeface="+mn-cs"/>
              </a:rPr>
              <a:t>The Importance of Text Files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endParaRPr lang="en-US" b="0" dirty="0"/>
          </a:p>
          <a:p>
            <a:pPr>
              <a:buFontTx/>
              <a:buNone/>
            </a:pPr>
            <a:r>
              <a:rPr lang="en-US" sz="1200" b="0" dirty="0"/>
              <a:t>4 </a:t>
            </a:r>
            <a:r>
              <a:rPr lang="en-GB" dirty="0"/>
              <a:t>– </a:t>
            </a:r>
            <a:r>
              <a:rPr lang="en-US" sz="1200" b="0" i="0" kern="1200" dirty="0">
                <a:solidFill>
                  <a:schemeClr val="tx1"/>
                </a:solidFill>
                <a:latin typeface="+mn-lt"/>
                <a:ea typeface="+mn-ea"/>
                <a:cs typeface="+mn-cs"/>
              </a:rPr>
              <a:t>Linux Overview</a:t>
            </a:r>
            <a:endParaRPr lang="en-US" sz="1200" b="0" dirty="0">
              <a:solidFill>
                <a:srgbClr val="FF0000"/>
              </a:solidFill>
            </a:endParaRPr>
          </a:p>
          <a:p>
            <a:pPr>
              <a:buFontTx/>
              <a:buNone/>
            </a:pPr>
            <a:r>
              <a:rPr lang="en-US" sz="1200" b="0" dirty="0">
                <a:solidFill>
                  <a:srgbClr val="FF0000"/>
                </a:solidFill>
              </a:rPr>
              <a:t>4.0 </a:t>
            </a:r>
            <a:r>
              <a:rPr lang="en-GB" dirty="0"/>
              <a:t>–</a:t>
            </a:r>
            <a:r>
              <a:rPr lang="en-GB" baseline="0" dirty="0"/>
              <a:t> Introduction</a:t>
            </a:r>
            <a:endParaRPr lang="en-GB" b="0" dirty="0">
              <a:solidFill>
                <a:srgbClr val="FF0000"/>
              </a:solidFill>
            </a:endParaRPr>
          </a:p>
          <a:p>
            <a:r>
              <a:rPr lang="en-GB" baseline="0" dirty="0"/>
              <a:t>4.0.2 </a:t>
            </a:r>
            <a:r>
              <a:rPr lang="en-GB" dirty="0"/>
              <a:t>– </a:t>
            </a:r>
            <a:r>
              <a:rPr lang="en-US" dirty="0"/>
              <a:t>What Will I Learn in this Module?</a:t>
            </a:r>
            <a:endParaRPr lang="en-US" dirty="0"/>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4.2.6 </a:t>
            </a:r>
            <a:r>
              <a:rPr lang="en-GB" dirty="0"/>
              <a:t>– Lab - </a:t>
            </a:r>
            <a:r>
              <a:rPr lang="en-US" sz="1200" b="0" i="0" kern="1200" dirty="0">
                <a:solidFill>
                  <a:schemeClr val="tx1"/>
                </a:solidFill>
                <a:latin typeface="+mn-lt"/>
                <a:ea typeface="+mn-ea"/>
                <a:cs typeface="+mn-cs"/>
              </a:rPr>
              <a:t>Working with Text Files in the CLI</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4.2 </a:t>
            </a:r>
            <a:r>
              <a:rPr lang="en-GB" dirty="0"/>
              <a:t>–</a:t>
            </a:r>
            <a:r>
              <a:rPr lang="en-US" sz="1200" b="0" dirty="0">
                <a:solidFill>
                  <a:srgbClr val="FF0000"/>
                </a:solidFill>
              </a:rPr>
              <a:t> </a:t>
            </a:r>
            <a:r>
              <a:rPr lang="en-US" dirty="0"/>
              <a:t>Working in the Linux Shell</a:t>
            </a:r>
            <a:endParaRPr lang="en-US" dirty="0"/>
          </a:p>
          <a:p>
            <a:r>
              <a:rPr lang="en-US" sz="1200" b="0" i="0" kern="1200" dirty="0">
                <a:solidFill>
                  <a:schemeClr val="tx1"/>
                </a:solidFill>
                <a:latin typeface="+mn-lt"/>
                <a:ea typeface="+mn-ea"/>
                <a:cs typeface="+mn-cs"/>
              </a:rPr>
              <a:t>4.2.7 </a:t>
            </a:r>
            <a:r>
              <a:rPr lang="en-GB" dirty="0"/>
              <a:t>– </a:t>
            </a:r>
            <a:r>
              <a:rPr lang="en-US" sz="1200" b="0" i="0" kern="1200" dirty="0">
                <a:solidFill>
                  <a:schemeClr val="tx1"/>
                </a:solidFill>
                <a:latin typeface="+mn-lt"/>
                <a:ea typeface="+mn-ea"/>
                <a:cs typeface="+mn-cs"/>
              </a:rPr>
              <a:t>Lab – Getting Familiar with the Linux Shell</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a:t>
            </a:r>
            <a:endParaRPr lang="en-US" sz="1050" b="1" dirty="0"/>
          </a:p>
          <a:p>
            <a:pPr marL="628650" lvl="1" indent="-171450">
              <a:buFont typeface="Arial" panose="020B0604020202020204" pitchFamily="34" charset="0"/>
              <a:buChar char="•"/>
            </a:pPr>
            <a:r>
              <a:rPr lang="en-US" sz="1600" dirty="0"/>
              <a:t>Ensure the learners have a knowledge about the client-server communications.</a:t>
            </a:r>
            <a:endParaRPr lang="en-US" sz="1600" dirty="0"/>
          </a:p>
          <a:p>
            <a:pPr marL="628650" lvl="1" indent="-171450">
              <a:buFont typeface="Arial" panose="020B0604020202020204" pitchFamily="34" charset="0"/>
              <a:buChar char="•"/>
            </a:pPr>
            <a:r>
              <a:rPr lang="en-US" sz="1600" dirty="0"/>
              <a:t>Explain the learners about ports, servers and clients.</a:t>
            </a:r>
            <a:endParaRPr lang="en-US" sz="1600" dirty="0"/>
          </a:p>
          <a:p>
            <a:pPr marL="171450" lvl="0" indent="-171450">
              <a:buFont typeface="Arial" panose="020B0604020202020204" pitchFamily="34" charset="0"/>
              <a:buChar char="•"/>
            </a:pPr>
            <a:r>
              <a:rPr lang="en-US" sz="1050" b="1" dirty="0"/>
              <a:t>Key Points: </a:t>
            </a:r>
            <a:r>
              <a:rPr lang="en-US" sz="1200" dirty="0"/>
              <a:t>Client-Server Communications,</a:t>
            </a:r>
            <a:r>
              <a:rPr lang="en-US" sz="1200" baseline="0" dirty="0"/>
              <a:t> Services, Ports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4.3.1 </a:t>
            </a:r>
            <a:r>
              <a:rPr lang="en-GB" dirty="0"/>
              <a:t>– </a:t>
            </a:r>
            <a:r>
              <a:rPr lang="en-US" sz="1200" b="0" i="0" kern="1200" dirty="0">
                <a:solidFill>
                  <a:schemeClr val="tx1"/>
                </a:solidFill>
                <a:latin typeface="+mn-lt"/>
                <a:ea typeface="+mn-ea"/>
                <a:cs typeface="+mn-cs"/>
              </a:rPr>
              <a:t>An Introduction to Client-Server Communications</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4.3.2 </a:t>
            </a:r>
            <a:r>
              <a:rPr lang="en-GB" dirty="0"/>
              <a:t>– </a:t>
            </a:r>
            <a:r>
              <a:rPr lang="en-US" sz="1200" b="0" i="0" kern="1200" dirty="0">
                <a:solidFill>
                  <a:schemeClr val="tx1"/>
                </a:solidFill>
                <a:latin typeface="+mn-lt"/>
                <a:ea typeface="+mn-ea"/>
                <a:cs typeface="+mn-cs"/>
              </a:rPr>
              <a:t>Servers, Services, and Their Ports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4.3.2 </a:t>
            </a:r>
            <a:r>
              <a:rPr lang="en-GB" dirty="0"/>
              <a:t>– </a:t>
            </a:r>
            <a:r>
              <a:rPr lang="en-US" sz="1200" b="0" i="0" kern="1200" dirty="0">
                <a:solidFill>
                  <a:schemeClr val="tx1"/>
                </a:solidFill>
                <a:latin typeface="+mn-lt"/>
                <a:ea typeface="+mn-ea"/>
                <a:cs typeface="+mn-cs"/>
              </a:rPr>
              <a:t>Servers, Services, and Their Ports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4.3.3 </a:t>
            </a:r>
            <a:r>
              <a:rPr lang="en-GB" dirty="0"/>
              <a:t>– </a:t>
            </a:r>
            <a:r>
              <a:rPr lang="en-US" sz="1200" b="0" i="0" kern="1200" dirty="0">
                <a:solidFill>
                  <a:schemeClr val="tx1"/>
                </a:solidFill>
                <a:latin typeface="+mn-lt"/>
                <a:ea typeface="+mn-ea"/>
                <a:cs typeface="+mn-cs"/>
              </a:rPr>
              <a:t>Clients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4.3 </a:t>
            </a:r>
            <a:r>
              <a:rPr lang="en-GB" dirty="0"/>
              <a:t>–</a:t>
            </a:r>
            <a:r>
              <a:rPr lang="en-US" sz="1200" b="0" dirty="0">
                <a:solidFill>
                  <a:srgbClr val="FF0000"/>
                </a:solidFill>
              </a:rPr>
              <a:t> </a:t>
            </a:r>
            <a:r>
              <a:rPr lang="en-US" dirty="0"/>
              <a:t>Linux Servers and Clients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4.3.4 </a:t>
            </a:r>
            <a:r>
              <a:rPr lang="en-GB" dirty="0"/>
              <a:t>– </a:t>
            </a:r>
            <a:r>
              <a:rPr lang="en-US" sz="1200" b="0" i="0" kern="1200" dirty="0">
                <a:solidFill>
                  <a:schemeClr val="tx1"/>
                </a:solidFill>
                <a:latin typeface="+mn-lt"/>
                <a:ea typeface="+mn-ea"/>
                <a:cs typeface="+mn-cs"/>
              </a:rPr>
              <a:t>Lab - Linux Servers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dirty="0"/>
              <a:t>Basic Server Administration</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742950" lvl="1" indent="-285750">
              <a:lnSpc>
                <a:spcPct val="85000"/>
              </a:lnSpc>
              <a:spcBef>
                <a:spcPct val="30000"/>
              </a:spcBef>
              <a:buFont typeface="Arial" panose="020B0604020202020204" pitchFamily="34" charset="0"/>
              <a:buChar char="•"/>
            </a:pPr>
            <a:r>
              <a:rPr lang="en-US" sz="1600" dirty="0"/>
              <a:t>This topic familiarizes the learner with basic server administration.</a:t>
            </a:r>
            <a:endParaRPr lang="en-US" sz="1600" dirty="0"/>
          </a:p>
          <a:p>
            <a:pPr marL="742950" lvl="1" indent="-285750">
              <a:lnSpc>
                <a:spcPct val="85000"/>
              </a:lnSpc>
              <a:spcBef>
                <a:spcPct val="30000"/>
              </a:spcBef>
              <a:buFont typeface="Arial" panose="020B0604020202020204" pitchFamily="34" charset="0"/>
              <a:buChar char="•"/>
            </a:pPr>
            <a:r>
              <a:rPr lang="en-US" sz="1600" dirty="0"/>
              <a:t>Ensure the learners have a understanding about how the services are managed in Linux.</a:t>
            </a:r>
            <a:endParaRPr lang="en-US" sz="1600" dirty="0"/>
          </a:p>
          <a:p>
            <a:pPr marL="742950" lvl="1" indent="-285750">
              <a:lnSpc>
                <a:spcPct val="85000"/>
              </a:lnSpc>
              <a:spcBef>
                <a:spcPct val="30000"/>
              </a:spcBef>
              <a:buFont typeface="Arial" panose="020B0604020202020204" pitchFamily="34" charset="0"/>
              <a:buChar char="•"/>
            </a:pPr>
            <a:r>
              <a:rPr lang="en-US" sz="1600" dirty="0"/>
              <a:t>Discuss about device hardening and its best practices.</a:t>
            </a:r>
            <a:endParaRPr lang="en-US" sz="1600" dirty="0"/>
          </a:p>
          <a:p>
            <a:pPr marL="742950" lvl="1" indent="-285750">
              <a:lnSpc>
                <a:spcPct val="85000"/>
              </a:lnSpc>
              <a:spcBef>
                <a:spcPct val="30000"/>
              </a:spcBef>
              <a:buFont typeface="Arial" panose="020B0604020202020204" pitchFamily="34" charset="0"/>
              <a:buChar char="•"/>
            </a:pPr>
            <a:r>
              <a:rPr lang="en-US" sz="1600" dirty="0"/>
              <a:t>By the end of the topic, explain the various Linux</a:t>
            </a:r>
            <a:r>
              <a:rPr lang="en-US" sz="1600" baseline="0" dirty="0"/>
              <a:t> </a:t>
            </a:r>
            <a:r>
              <a:rPr lang="en-US" sz="1600" dirty="0"/>
              <a:t>Log files and their functions.</a:t>
            </a:r>
            <a:endParaRPr lang="en-US" sz="1600" dirty="0"/>
          </a:p>
          <a:p>
            <a:pPr marL="171450" lvl="0" indent="-171450">
              <a:lnSpc>
                <a:spcPct val="85000"/>
              </a:lnSpc>
              <a:spcBef>
                <a:spcPct val="30000"/>
              </a:spcBef>
              <a:buFont typeface="Arial" panose="020B0604020202020204" pitchFamily="34" charset="0"/>
              <a:buChar char="•"/>
            </a:pPr>
            <a:r>
              <a:rPr lang="en-US" sz="1050" b="1" dirty="0"/>
              <a:t>Key Points:</a:t>
            </a:r>
            <a:r>
              <a:rPr lang="en-US" sz="1050" b="1" baseline="0" dirty="0"/>
              <a:t> </a:t>
            </a:r>
            <a:r>
              <a:rPr lang="en-US" sz="1200" b="0" i="0" kern="1200" dirty="0">
                <a:solidFill>
                  <a:schemeClr val="tx1"/>
                </a:solidFill>
                <a:latin typeface="+mn-lt"/>
                <a:ea typeface="+mn-ea"/>
                <a:cs typeface="+mn-cs"/>
              </a:rPr>
              <a:t>Nginx, Device Hardening, Log files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br>
              <a:rPr lang="en-US" sz="1200" b="0" i="0" kern="1200" dirty="0">
                <a:solidFill>
                  <a:schemeClr val="tx1"/>
                </a:solidFill>
                <a:latin typeface="+mn-lt"/>
                <a:ea typeface="+mn-ea"/>
                <a:cs typeface="+mn-cs"/>
              </a:rPr>
            </a:br>
            <a:r>
              <a:rPr lang="en-US" sz="1050" b="1" u="sng" dirty="0">
                <a:latin typeface="+mn-lt"/>
              </a:rPr>
              <a:t>In-Session Activities / Explanations:</a:t>
            </a:r>
            <a:endParaRPr lang="en-US" sz="1050" dirty="0">
              <a:latin typeface="+mn-lt"/>
            </a:endParaRPr>
          </a:p>
          <a:p>
            <a:pPr marL="171450" lvl="0" indent="-171450">
              <a:buFont typeface="Arial" panose="020B0604020202020204" pitchFamily="34" charset="0"/>
              <a:buChar char="•"/>
            </a:pPr>
            <a:r>
              <a:rPr lang="en-US" sz="1050" b="1" dirty="0">
                <a:latin typeface="+mn-lt"/>
              </a:rPr>
              <a:t>Time</a:t>
            </a:r>
            <a:r>
              <a:rPr lang="en-US" b="1" dirty="0">
                <a:latin typeface="+mn-lt"/>
              </a:rPr>
              <a:t>: </a:t>
            </a:r>
            <a:r>
              <a:rPr lang="en-US" sz="1000" b="0" dirty="0">
                <a:latin typeface="+mn-lt"/>
              </a:rPr>
              <a:t>5 </a:t>
            </a:r>
            <a:r>
              <a:rPr lang="en-US" sz="1000" b="0" baseline="0" dirty="0">
                <a:latin typeface="+mn-lt"/>
              </a:rPr>
              <a:t>mins</a:t>
            </a:r>
            <a:endParaRPr lang="en-US" sz="1000" b="0" dirty="0">
              <a:latin typeface="+mn-lt"/>
            </a:endParaRPr>
          </a:p>
          <a:p>
            <a:pPr marL="171450" lvl="0" indent="-171450">
              <a:buFont typeface="Arial" panose="020B0604020202020204" pitchFamily="34" charset="0"/>
              <a:buChar char="•"/>
            </a:pPr>
            <a:r>
              <a:rPr lang="en-US" sz="1050" b="1" dirty="0">
                <a:latin typeface="+mn-lt"/>
              </a:rPr>
              <a:t>Instructor Notes: </a:t>
            </a:r>
            <a:endParaRPr lang="en-US" sz="1050" dirty="0">
              <a:latin typeface="+mn-lt"/>
            </a:endParaRPr>
          </a:p>
          <a:p>
            <a:pPr marL="628650" lvl="1" indent="-171450">
              <a:buFont typeface="Arial" panose="020B0604020202020204" pitchFamily="34" charset="0"/>
              <a:buChar char="•"/>
            </a:pPr>
            <a:r>
              <a:rPr lang="en-US" sz="1000" dirty="0">
                <a:solidFill>
                  <a:srgbClr val="FF0000"/>
                </a:solidFill>
                <a:effectLst>
                  <a:outerShdw blurRad="38100" dist="38100" dir="2700000" algn="tl">
                    <a:srgbClr val="000000">
                      <a:alpha val="43137"/>
                    </a:srgbClr>
                  </a:outerShdw>
                </a:effectLst>
                <a:latin typeface="+mn-lt"/>
              </a:rPr>
              <a:t>Introduce the topic and discuss about Linux and its history.</a:t>
            </a:r>
            <a:endParaRPr lang="en-US" sz="1000" baseline="0" dirty="0">
              <a:solidFill>
                <a:srgbClr val="FF0000"/>
              </a:solidFill>
              <a:effectLst>
                <a:outerShdw blurRad="38100" dist="38100" dir="2700000" algn="tl">
                  <a:srgbClr val="000000">
                    <a:alpha val="43137"/>
                  </a:srgbClr>
                </a:outerShdw>
              </a:effectLst>
              <a:latin typeface="+mn-lt"/>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solidFill>
                  <a:srgbClr val="FF0000"/>
                </a:solidFill>
                <a:effectLst>
                  <a:outerShdw blurRad="38100" dist="38100" dir="2700000" algn="tl">
                    <a:srgbClr val="000000">
                      <a:alpha val="43137"/>
                    </a:srgbClr>
                  </a:outerShdw>
                </a:effectLst>
                <a:latin typeface="+mn-lt"/>
              </a:rPr>
              <a:t>Explain the learners about the reasons why Linux becomes the operating system of choice.</a:t>
            </a:r>
            <a:endParaRPr lang="en-US" sz="1000" baseline="0" dirty="0">
              <a:solidFill>
                <a:srgbClr val="FF0000"/>
              </a:solidFill>
              <a:effectLst>
                <a:outerShdw blurRad="38100" dist="38100" dir="2700000" algn="tl">
                  <a:srgbClr val="000000">
                    <a:alpha val="43137"/>
                  </a:srgbClr>
                </a:outerShdw>
              </a:effectLst>
              <a:latin typeface="+mn-lt"/>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solidFill>
                  <a:srgbClr val="FF0000"/>
                </a:solidFill>
                <a:effectLst>
                  <a:outerShdw blurRad="38100" dist="38100" dir="2700000" algn="tl">
                    <a:srgbClr val="000000">
                      <a:alpha val="43137"/>
                    </a:srgbClr>
                  </a:outerShdw>
                </a:effectLst>
                <a:latin typeface="+mn-lt"/>
              </a:rPr>
              <a:t>Ensure the learners have knowledge about the importance of Linux in </a:t>
            </a:r>
            <a:r>
              <a:rPr lang="en-IN" sz="1200" b="0" i="0" kern="1200" dirty="0">
                <a:solidFill>
                  <a:schemeClr val="tx1"/>
                </a:solidFill>
                <a:effectLst/>
                <a:latin typeface="+mn-lt"/>
                <a:ea typeface="+mn-ea"/>
                <a:cs typeface="+mn-cs"/>
              </a:rPr>
              <a:t>Security Operations </a:t>
            </a:r>
            <a:r>
              <a:rPr lang="en-IN" sz="1200" b="0" i="0" kern="1200" dirty="0" err="1">
                <a:solidFill>
                  <a:schemeClr val="tx1"/>
                </a:solidFill>
                <a:effectLst/>
                <a:latin typeface="+mn-lt"/>
                <a:ea typeface="+mn-ea"/>
                <a:cs typeface="+mn-cs"/>
              </a:rPr>
              <a:t>Center</a:t>
            </a:r>
            <a:r>
              <a:rPr lang="en-IN" sz="1200" b="0" i="0" kern="1200" dirty="0">
                <a:solidFill>
                  <a:schemeClr val="tx1"/>
                </a:solidFill>
                <a:effectLst/>
                <a:latin typeface="+mn-lt"/>
                <a:ea typeface="+mn-ea"/>
                <a:cs typeface="+mn-cs"/>
              </a:rPr>
              <a:t> (SOC).</a:t>
            </a:r>
            <a:endParaRPr lang="en-US" sz="1000" baseline="0" dirty="0">
              <a:solidFill>
                <a:srgbClr val="FF0000"/>
              </a:solidFill>
              <a:effectLst>
                <a:outerShdw blurRad="38100" dist="38100" dir="2700000" algn="tl">
                  <a:srgbClr val="000000">
                    <a:alpha val="43137"/>
                  </a:srgbClr>
                </a:outerShdw>
              </a:effectLst>
              <a:latin typeface="+mn-lt"/>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solidFill>
                  <a:srgbClr val="FF0000"/>
                </a:solidFill>
                <a:effectLst>
                  <a:outerShdw blurRad="38100" dist="38100" dir="2700000" algn="tl">
                    <a:srgbClr val="000000">
                      <a:alpha val="43137"/>
                    </a:srgbClr>
                  </a:outerShdw>
                </a:effectLst>
                <a:latin typeface="+mn-lt"/>
              </a:rPr>
              <a:t>By the end of the topic, discuss about the tools used in Linux.</a:t>
            </a:r>
            <a:endParaRPr lang="en-US" sz="1000" dirty="0">
              <a:solidFill>
                <a:srgbClr val="FF0000"/>
              </a:solidFill>
              <a:effectLst>
                <a:outerShdw blurRad="38100" dist="38100" dir="2700000" algn="tl">
                  <a:srgbClr val="000000">
                    <a:alpha val="43137"/>
                  </a:srgbClr>
                </a:outerShdw>
              </a:effectLst>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latin typeface="+mn-lt"/>
              </a:rPr>
              <a:t>Key Points:</a:t>
            </a:r>
            <a:r>
              <a:rPr lang="en-US" sz="1100" b="1" dirty="0">
                <a:latin typeface="+mn-lt"/>
              </a:rPr>
              <a:t>  </a:t>
            </a:r>
            <a:r>
              <a:rPr lang="en-IN" sz="1100" dirty="0">
                <a:latin typeface="+mn-lt"/>
                <a:cs typeface="Times New Roman" panose="02020603050405020304"/>
              </a:rPr>
              <a:t>Linux, SOC, </a:t>
            </a:r>
            <a:r>
              <a:rPr lang="en-IN" sz="1100" dirty="0" err="1">
                <a:latin typeface="+mn-lt"/>
                <a:cs typeface="Times New Roman" panose="02020603050405020304"/>
              </a:rPr>
              <a:t>PenTesting</a:t>
            </a:r>
            <a:r>
              <a:rPr lang="en-IN" sz="1100" dirty="0">
                <a:latin typeface="+mn-lt"/>
                <a:cs typeface="Times New Roman" panose="02020603050405020304"/>
              </a:rPr>
              <a:t>, Kali</a:t>
            </a:r>
            <a:endParaRPr lang="en-US" dirty="0">
              <a:latin typeface="+mn-lt"/>
            </a:endParaRPr>
          </a:p>
          <a:p>
            <a:pPr marL="0" lvl="0" indent="-28702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4.4.2 </a:t>
            </a:r>
            <a:r>
              <a:rPr lang="en-GB" dirty="0"/>
              <a:t>– </a:t>
            </a:r>
            <a:r>
              <a:rPr lang="en-US" sz="1200" b="0" i="0" kern="1200" dirty="0">
                <a:solidFill>
                  <a:schemeClr val="tx1"/>
                </a:solidFill>
                <a:latin typeface="+mn-lt"/>
                <a:ea typeface="+mn-ea"/>
                <a:cs typeface="+mn-cs"/>
              </a:rPr>
              <a:t>Hardening Devices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4.4.2 </a:t>
            </a:r>
            <a:r>
              <a:rPr lang="en-GB" dirty="0"/>
              <a:t>– </a:t>
            </a:r>
            <a:r>
              <a:rPr lang="en-US" sz="1200" b="0" i="0" kern="1200" dirty="0">
                <a:solidFill>
                  <a:schemeClr val="tx1"/>
                </a:solidFill>
                <a:latin typeface="+mn-lt"/>
                <a:ea typeface="+mn-ea"/>
                <a:cs typeface="+mn-cs"/>
              </a:rPr>
              <a:t>Hardening Devices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r>
              <a:rPr lang="en-US" sz="1200" b="0" i="0" kern="1200" dirty="0">
                <a:solidFill>
                  <a:schemeClr val="tx1"/>
                </a:solidFill>
                <a:latin typeface="+mn-lt"/>
                <a:ea typeface="+mn-ea"/>
                <a:cs typeface="+mn-cs"/>
              </a:rPr>
              <a:t>4.4.4 </a:t>
            </a:r>
            <a:r>
              <a:rPr lang="en-GB" dirty="0"/>
              <a:t>– </a:t>
            </a:r>
            <a:r>
              <a:rPr lang="en-US" sz="1200" b="0" i="0" kern="1200" dirty="0">
                <a:solidFill>
                  <a:schemeClr val="tx1"/>
                </a:solidFill>
                <a:latin typeface="+mn-lt"/>
                <a:ea typeface="+mn-ea"/>
                <a:cs typeface="+mn-cs"/>
              </a:rPr>
              <a:t>Lab – Locating Log Files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dirty="0"/>
              <a:t>The Linux File System</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20</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635000" lvl="2" indent="-177800">
              <a:buFont typeface="Arial" panose="020B0604020202020204" pitchFamily="34" charset="0"/>
              <a:buChar char="•"/>
            </a:pPr>
            <a:r>
              <a:rPr lang="en-US" sz="1000" dirty="0"/>
              <a:t>Introduce the topic and discuss about the various types of file systems in Linux.</a:t>
            </a:r>
            <a:endParaRPr lang="en-US" sz="1000" dirty="0"/>
          </a:p>
          <a:p>
            <a:pPr marL="635000" lvl="2" indent="-177800">
              <a:buFont typeface="Arial" panose="020B0604020202020204" pitchFamily="34" charset="0"/>
              <a:buChar char="•"/>
            </a:pPr>
            <a:r>
              <a:rPr lang="en-US" sz="1000" dirty="0"/>
              <a:t>Take the learners through the file permissions in Linux.</a:t>
            </a:r>
            <a:endParaRPr lang="en-US" sz="1000" dirty="0"/>
          </a:p>
          <a:p>
            <a:pPr marL="635000" lvl="2" indent="-177800">
              <a:buFont typeface="Arial" panose="020B0604020202020204" pitchFamily="34" charset="0"/>
              <a:buChar char="•"/>
            </a:pPr>
            <a:r>
              <a:rPr lang="en-US" sz="1000" baseline="0" dirty="0"/>
              <a:t>Talk over the hard links and symbolic links and the commands used to create them.</a:t>
            </a:r>
            <a:endParaRPr lang="en-US" sz="1000" dirty="0"/>
          </a:p>
          <a:p>
            <a:pPr marL="0" lvl="0" indent="-287020">
              <a:buFont typeface="Arial" panose="020B0604020202020204" pitchFamily="34" charset="0"/>
              <a:buNone/>
            </a:pPr>
            <a:r>
              <a:rPr lang="en-US" sz="1050" b="1" dirty="0"/>
              <a:t>Key Points:</a:t>
            </a:r>
            <a:r>
              <a:rPr lang="en-US" sz="1050" b="1" baseline="0" dirty="0"/>
              <a:t> </a:t>
            </a:r>
            <a:r>
              <a:rPr lang="en-US" sz="1050" b="0" baseline="0" dirty="0"/>
              <a:t>File systems, File permissions, Hard links, Symbolic links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4.1.1 </a:t>
            </a:r>
            <a:r>
              <a:rPr lang="en-GB" dirty="0"/>
              <a:t>– </a:t>
            </a:r>
            <a:r>
              <a:rPr lang="en-US" sz="1200" b="0" i="0" kern="1200" dirty="0">
                <a:solidFill>
                  <a:schemeClr val="tx1"/>
                </a:solidFill>
                <a:latin typeface="+mn-lt"/>
                <a:ea typeface="+mn-ea"/>
                <a:cs typeface="+mn-cs"/>
              </a:rPr>
              <a:t>What is Linux?</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4.1.2 </a:t>
            </a:r>
            <a:r>
              <a:rPr lang="en-GB" dirty="0"/>
              <a:t>– </a:t>
            </a:r>
            <a:r>
              <a:rPr lang="en-US" sz="1200" b="0" i="0" kern="1200" dirty="0">
                <a:solidFill>
                  <a:schemeClr val="tx1"/>
                </a:solidFill>
                <a:latin typeface="+mn-lt"/>
                <a:ea typeface="+mn-ea"/>
                <a:cs typeface="+mn-cs"/>
              </a:rPr>
              <a:t>The Value of Linux</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4.5.4 </a:t>
            </a:r>
            <a:r>
              <a:rPr lang="en-GB" dirty="0"/>
              <a:t>– </a:t>
            </a:r>
            <a:r>
              <a:rPr lang="en-US" sz="1200" b="0" i="0" kern="1200" dirty="0">
                <a:solidFill>
                  <a:schemeClr val="tx1"/>
                </a:solidFill>
                <a:latin typeface="+mn-lt"/>
                <a:ea typeface="+mn-ea"/>
                <a:cs typeface="+mn-cs"/>
              </a:rPr>
              <a:t>Lab - Navigating the Linux Filesystem and Permission Settings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dirty="0"/>
              <a:t>Working with the Linux GUI</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Introduce the topic and talk about the X Window System.</a:t>
            </a:r>
            <a:endParaRPr lang="en-US" sz="1000" dirty="0"/>
          </a:p>
          <a:p>
            <a:pPr marL="628650" lvl="1" indent="-171450">
              <a:buFont typeface="Arial" panose="020B0604020202020204" pitchFamily="34" charset="0"/>
              <a:buChar char="•"/>
            </a:pPr>
            <a:r>
              <a:rPr lang="en-US" sz="1000" dirty="0"/>
              <a:t>Ensure that the learners have knowledge about the Linux GUI.</a:t>
            </a:r>
            <a:endParaRPr lang="en-US" sz="1000" b="0" dirty="0"/>
          </a:p>
          <a:p>
            <a:pPr marL="171450" lvl="0" indent="-171450">
              <a:buFont typeface="Arial" panose="020B0604020202020204" pitchFamily="34" charset="0"/>
              <a:buChar char="•"/>
            </a:pPr>
            <a:r>
              <a:rPr lang="en-US" sz="1050" b="1" dirty="0"/>
              <a:t>Key Points: </a:t>
            </a:r>
            <a:r>
              <a:rPr lang="en-US" sz="1050" b="0" dirty="0"/>
              <a:t>X Windows System, Linux </a:t>
            </a:r>
            <a:r>
              <a:rPr lang="en-US" sz="1200" b="0" i="0" kern="1200" dirty="0">
                <a:solidFill>
                  <a:schemeClr val="tx1"/>
                </a:solidFill>
                <a:latin typeface="+mn-lt"/>
                <a:ea typeface="+mn-ea"/>
                <a:cs typeface="+mn-cs"/>
              </a:rPr>
              <a:t>GUI</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4.6.1 </a:t>
            </a:r>
            <a:r>
              <a:rPr lang="en-GB" dirty="0"/>
              <a:t>– </a:t>
            </a:r>
            <a:r>
              <a:rPr lang="en-US" sz="1200" b="0" i="0" kern="1200" dirty="0">
                <a:solidFill>
                  <a:schemeClr val="tx1"/>
                </a:solidFill>
                <a:latin typeface="+mn-lt"/>
                <a:ea typeface="+mn-ea"/>
                <a:cs typeface="+mn-cs"/>
              </a:rPr>
              <a:t>X Window System</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4.6.1 </a:t>
            </a:r>
            <a:r>
              <a:rPr lang="en-GB" dirty="0"/>
              <a:t>– </a:t>
            </a:r>
            <a:r>
              <a:rPr lang="en-US" sz="1200" b="0" i="0" kern="1200" dirty="0">
                <a:solidFill>
                  <a:schemeClr val="tx1"/>
                </a:solidFill>
                <a:latin typeface="+mn-lt"/>
                <a:ea typeface="+mn-ea"/>
                <a:cs typeface="+mn-cs"/>
              </a:rPr>
              <a:t>X Window System</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endParaRPr lang="en-US" sz="1200" b="0" baseline="0" dirty="0"/>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dirty="0"/>
              <a:t>Working on a Linux Host</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627380" lvl="2" indent="-170180">
              <a:buClrTx/>
              <a:buFont typeface="Arial" panose="020B0604020202020204" pitchFamily="34" charset="0"/>
              <a:buChar char="•"/>
            </a:pPr>
            <a:r>
              <a:rPr lang="en-US" sz="1600" dirty="0"/>
              <a:t>This topic describes the working on a Linux host and discuss installing and running of applications on a Linux host.</a:t>
            </a:r>
            <a:endParaRPr lang="en-US" sz="1600" dirty="0"/>
          </a:p>
          <a:p>
            <a:pPr marL="627380" lvl="2" indent="-170180">
              <a:buClrTx/>
              <a:buFont typeface="Arial" panose="020B0604020202020204" pitchFamily="34" charset="0"/>
              <a:buChar char="•"/>
            </a:pPr>
            <a:r>
              <a:rPr lang="en-US" sz="1600" dirty="0"/>
              <a:t>Explain the importance of keeping the system up to date.</a:t>
            </a:r>
            <a:endParaRPr lang="en-US" sz="1600" dirty="0"/>
          </a:p>
          <a:p>
            <a:pPr marL="627380" lvl="2" indent="-170180">
              <a:buClrTx/>
              <a:buFont typeface="Arial" panose="020B0604020202020204" pitchFamily="34" charset="0"/>
              <a:buChar char="•"/>
            </a:pPr>
            <a:r>
              <a:rPr lang="en-US" sz="1600" dirty="0"/>
              <a:t>Discuss about the processes and forks with the learners.</a:t>
            </a:r>
            <a:endParaRPr lang="en-US" sz="1600" dirty="0"/>
          </a:p>
          <a:p>
            <a:pPr marL="627380" lvl="2" indent="-170180">
              <a:buClrTx/>
              <a:buFont typeface="Arial" panose="020B0604020202020204" pitchFamily="34" charset="0"/>
              <a:buChar char="•"/>
            </a:pPr>
            <a:r>
              <a:rPr lang="en-US" altLang="ja-JP" sz="1600" dirty="0"/>
              <a:t>Talk over malware threat on a Linux host and how to perform a check on rootkit malware.</a:t>
            </a:r>
            <a:endParaRPr lang="en-US" altLang="ja-JP" sz="1600" dirty="0"/>
          </a:p>
          <a:p>
            <a:pPr marL="627380" lvl="2" indent="-170180">
              <a:buClrTx/>
              <a:buFont typeface="Arial" panose="020B0604020202020204" pitchFamily="34" charset="0"/>
              <a:buChar char="•"/>
            </a:pPr>
            <a:r>
              <a:rPr lang="en-US" altLang="ja-JP" sz="1600" dirty="0"/>
              <a:t>By the end of the topic, ensure the learners know about piping commands.</a:t>
            </a:r>
            <a:endParaRPr lang="en-US" altLang="ja-JP" sz="1600" dirty="0"/>
          </a:p>
          <a:p>
            <a:pPr marL="171450" lvl="0" indent="-171450">
              <a:buFont typeface="Arial" panose="020B0604020202020204" pitchFamily="34" charset="0"/>
              <a:buChar char="•"/>
            </a:pPr>
            <a:r>
              <a:rPr lang="en-US" sz="1050" b="1" dirty="0"/>
              <a:t>Key Points: </a:t>
            </a:r>
            <a:r>
              <a:rPr lang="en-US" sz="1200" b="0" i="0" kern="1200" dirty="0">
                <a:solidFill>
                  <a:schemeClr val="tx1"/>
                </a:solidFill>
                <a:latin typeface="+mn-lt"/>
                <a:ea typeface="+mn-ea"/>
                <a:cs typeface="+mn-cs"/>
              </a:rPr>
              <a:t>Forks, Linux malware, Rootkit,</a:t>
            </a:r>
            <a:r>
              <a:rPr lang="en-US" sz="1200" b="0" i="0" kern="1200" baseline="0" dirty="0">
                <a:solidFill>
                  <a:schemeClr val="tx1"/>
                </a:solidFill>
                <a:latin typeface="+mn-lt"/>
                <a:ea typeface="+mn-ea"/>
                <a:cs typeface="+mn-cs"/>
              </a:rPr>
              <a:t> Pipping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4.7.1 </a:t>
            </a:r>
            <a:r>
              <a:rPr lang="en-GB" dirty="0"/>
              <a:t>– </a:t>
            </a:r>
            <a:r>
              <a:rPr lang="en-US" sz="1200" b="0" i="0" kern="1200" dirty="0">
                <a:solidFill>
                  <a:schemeClr val="tx1"/>
                </a:solidFill>
                <a:latin typeface="+mn-lt"/>
                <a:ea typeface="+mn-ea"/>
                <a:cs typeface="+mn-cs"/>
              </a:rPr>
              <a:t>Installing and Running Applications on a Linux Host</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r>
              <a:rPr lang="en-US" sz="1200" b="0" i="0" kern="1200" dirty="0">
                <a:solidFill>
                  <a:schemeClr val="tx1"/>
                </a:solidFill>
                <a:latin typeface="+mn-lt"/>
                <a:ea typeface="+mn-ea"/>
                <a:cs typeface="+mn-cs"/>
              </a:rPr>
              <a:t>4.7.2 </a:t>
            </a:r>
            <a:r>
              <a:rPr lang="en-GB" dirty="0"/>
              <a:t>– </a:t>
            </a:r>
            <a:r>
              <a:rPr lang="en-US" sz="1200" b="0" i="0" kern="1200" dirty="0">
                <a:solidFill>
                  <a:schemeClr val="tx1"/>
                </a:solidFill>
                <a:latin typeface="+mn-lt"/>
                <a:ea typeface="+mn-ea"/>
                <a:cs typeface="+mn-cs"/>
              </a:rPr>
              <a:t>Keeping the System Up to Date</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r>
              <a:rPr lang="en-US" sz="1200" b="0" i="0" kern="1200" dirty="0">
                <a:solidFill>
                  <a:schemeClr val="tx1"/>
                </a:solidFill>
                <a:latin typeface="+mn-lt"/>
                <a:ea typeface="+mn-ea"/>
                <a:cs typeface="+mn-cs"/>
              </a:rPr>
              <a:t>4.7.2 </a:t>
            </a:r>
            <a:r>
              <a:rPr lang="en-GB" dirty="0"/>
              <a:t>– </a:t>
            </a:r>
            <a:r>
              <a:rPr lang="en-US" sz="1200" b="0" i="0" kern="1200" dirty="0">
                <a:solidFill>
                  <a:schemeClr val="tx1"/>
                </a:solidFill>
                <a:latin typeface="+mn-lt"/>
                <a:ea typeface="+mn-ea"/>
                <a:cs typeface="+mn-cs"/>
              </a:rPr>
              <a:t>Keeping the System Up to Date</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4.7.4 </a:t>
            </a:r>
            <a:r>
              <a:rPr lang="en-GB" dirty="0"/>
              <a:t>– </a:t>
            </a:r>
            <a:r>
              <a:rPr lang="en-US" sz="1200" b="0" i="0" kern="1200" dirty="0">
                <a:solidFill>
                  <a:schemeClr val="tx1"/>
                </a:solidFill>
                <a:latin typeface="+mn-lt"/>
                <a:ea typeface="+mn-ea"/>
                <a:cs typeface="+mn-cs"/>
              </a:rPr>
              <a:t>Malware on a Linux Host</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4.7.5 </a:t>
            </a:r>
            <a:r>
              <a:rPr lang="en-GB" dirty="0"/>
              <a:t>– </a:t>
            </a:r>
            <a:r>
              <a:rPr lang="en-US" sz="1200" b="0" i="0" kern="1200" dirty="0">
                <a:solidFill>
                  <a:schemeClr val="tx1"/>
                </a:solidFill>
                <a:latin typeface="+mn-lt"/>
                <a:ea typeface="+mn-ea"/>
                <a:cs typeface="+mn-cs"/>
              </a:rPr>
              <a:t>Rootkit Check</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4.7.6 </a:t>
            </a:r>
            <a:r>
              <a:rPr lang="en-GB" dirty="0"/>
              <a:t>– </a:t>
            </a:r>
            <a:r>
              <a:rPr lang="en-US" sz="1200" b="0" i="0" kern="1200" dirty="0">
                <a:solidFill>
                  <a:schemeClr val="tx1"/>
                </a:solidFill>
                <a:latin typeface="+mn-lt"/>
                <a:ea typeface="+mn-ea"/>
                <a:cs typeface="+mn-cs"/>
              </a:rPr>
              <a:t>Piping Commands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4.7.7 </a:t>
            </a:r>
            <a:r>
              <a:rPr lang="en-GB" dirty="0"/>
              <a:t>– </a:t>
            </a:r>
            <a:r>
              <a:rPr lang="en-US" sz="1200" b="0" i="0" kern="1200" dirty="0">
                <a:solidFill>
                  <a:schemeClr val="tx1"/>
                </a:solidFill>
                <a:latin typeface="+mn-lt"/>
                <a:ea typeface="+mn-ea"/>
                <a:cs typeface="+mn-cs"/>
              </a:rPr>
              <a:t>Video Demonstration - Applications, Rootkits, and Piping Commands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solidFill>
                  <a:schemeClr val="tx1"/>
                </a:solidFill>
              </a:rPr>
              <a:t>Source:</a:t>
            </a:r>
            <a:endParaRPr lang="en-US" sz="1200" b="0" baseline="0" dirty="0">
              <a:solidFill>
                <a:schemeClr val="tx1"/>
              </a:solidFill>
            </a:endParaRPr>
          </a:p>
          <a:p>
            <a:r>
              <a:rPr lang="en-US" sz="1200" b="0" baseline="0" dirty="0">
                <a:solidFill>
                  <a:schemeClr val="tx1"/>
                </a:solidFill>
              </a:rPr>
              <a:t>4</a:t>
            </a:r>
            <a:r>
              <a:rPr lang="en-US" sz="1200" b="0" dirty="0">
                <a:solidFill>
                  <a:schemeClr val="tx1"/>
                </a:solidFill>
              </a:rPr>
              <a:t> </a:t>
            </a:r>
            <a:r>
              <a:rPr lang="en-GB" dirty="0">
                <a:solidFill>
                  <a:schemeClr val="tx1"/>
                </a:solidFill>
              </a:rPr>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chemeClr val="tx1"/>
                </a:solidFill>
              </a:rPr>
              <a:t>4.7 </a:t>
            </a:r>
            <a:r>
              <a:rPr lang="en-GB" dirty="0">
                <a:solidFill>
                  <a:schemeClr val="tx1"/>
                </a:solidFill>
              </a:rPr>
              <a:t>–</a:t>
            </a:r>
            <a:r>
              <a:rPr lang="en-US" sz="1200" b="0" dirty="0">
                <a:solidFill>
                  <a:schemeClr val="tx1"/>
                </a:solidFill>
              </a:rPr>
              <a:t> </a:t>
            </a:r>
            <a:r>
              <a:rPr lang="en-US" dirty="0">
                <a:solidFill>
                  <a:schemeClr val="tx1"/>
                </a:solidFill>
              </a:rPr>
              <a:t>Linux Basics Summary</a:t>
            </a:r>
            <a:endParaRPr lang="en-US" dirty="0">
              <a:solidFill>
                <a:schemeClr val="tx1"/>
              </a:solidFill>
            </a:endParaRPr>
          </a:p>
          <a:p>
            <a:br>
              <a:rPr lang="en-US" sz="1200" b="0" i="0" kern="1200" dirty="0">
                <a:solidFill>
                  <a:schemeClr val="tx1"/>
                </a:solidFill>
                <a:latin typeface="+mn-lt"/>
                <a:ea typeface="+mn-ea"/>
                <a:cs typeface="+mn-cs"/>
              </a:rPr>
            </a:br>
            <a:r>
              <a:rPr lang="en-US" sz="1050" b="1" u="sng" dirty="0">
                <a:solidFill>
                  <a:schemeClr val="tx1"/>
                </a:solidFill>
              </a:rPr>
              <a:t>In-Session Activities / Explanations:</a:t>
            </a:r>
            <a:endParaRPr lang="en-US" sz="1050" dirty="0">
              <a:solidFill>
                <a:schemeClr val="tx1"/>
              </a:solidFill>
            </a:endParaRPr>
          </a:p>
          <a:p>
            <a:pPr marL="171450" lvl="0" indent="-171450">
              <a:buFont typeface="Arial" panose="020B0604020202020204" pitchFamily="34" charset="0"/>
              <a:buChar char="•"/>
            </a:pPr>
            <a:r>
              <a:rPr lang="en-US" sz="1050" b="1" dirty="0">
                <a:solidFill>
                  <a:schemeClr val="tx1"/>
                </a:solidFill>
              </a:rPr>
              <a:t>Time</a:t>
            </a:r>
            <a:r>
              <a:rPr lang="en-US" b="1" dirty="0">
                <a:solidFill>
                  <a:schemeClr val="tx1"/>
                </a:solidFill>
              </a:rPr>
              <a:t>:</a:t>
            </a:r>
            <a:r>
              <a:rPr lang="en-US" b="1" baseline="0" dirty="0">
                <a:solidFill>
                  <a:schemeClr val="tx1"/>
                </a:solidFill>
              </a:rPr>
              <a:t> </a:t>
            </a:r>
            <a:r>
              <a:rPr lang="en-US" b="0" baseline="0" dirty="0">
                <a:solidFill>
                  <a:schemeClr val="tx1"/>
                </a:solidFill>
              </a:rPr>
              <a:t>1</a:t>
            </a:r>
            <a:r>
              <a:rPr lang="en-US" dirty="0">
                <a:solidFill>
                  <a:schemeClr val="tx1"/>
                </a:solidFill>
              </a:rPr>
              <a:t>5 mins</a:t>
            </a:r>
            <a:endParaRPr lang="en-US" sz="1000" b="0" dirty="0">
              <a:solidFill>
                <a:schemeClr val="tx1"/>
              </a:solidFill>
            </a:endParaRPr>
          </a:p>
          <a:p>
            <a:pPr marL="171450" lvl="0" indent="-171450">
              <a:buFont typeface="Arial" panose="020B0604020202020204" pitchFamily="34" charset="0"/>
              <a:buChar char="•"/>
            </a:pPr>
            <a:r>
              <a:rPr lang="en-US" sz="1050" b="1" dirty="0">
                <a:solidFill>
                  <a:schemeClr val="tx1"/>
                </a:solidFill>
              </a:rPr>
              <a:t>Instructor Notes: </a:t>
            </a:r>
            <a:endParaRPr lang="en-US" sz="1050" b="1" dirty="0">
              <a:solidFill>
                <a:schemeClr val="tx1"/>
              </a:solidFill>
              <a:latin typeface="+mn-lt"/>
              <a:ea typeface="+mn-ea"/>
              <a:cs typeface="+mn-cs"/>
            </a:endParaRPr>
          </a:p>
          <a:p>
            <a:pPr marL="628650" lvl="1" indent="-171450">
              <a:buFont typeface="Arial" panose="020B0604020202020204" pitchFamily="34" charset="0"/>
              <a:buChar char="•"/>
            </a:pPr>
            <a:r>
              <a:rPr lang="en-IN" altLang="en-US" sz="1000" dirty="0">
                <a:latin typeface="Arial" panose="020B0604020202020204"/>
                <a:ea typeface="MS PGothic" panose="020B0600070205080204" pitchFamily="34" charset="-128"/>
                <a:cs typeface="Arial" panose="020B0604020202020204"/>
              </a:rPr>
              <a:t>Summarize the module and check if they have any doubts.</a:t>
            </a:r>
            <a:endParaRPr lang="en-IN" altLang="en-US" sz="1000" dirty="0">
              <a:latin typeface="Arial" panose="020B0604020202020204"/>
              <a:ea typeface="MS PGothic" panose="020B0600070205080204" pitchFamily="34" charset="-128"/>
              <a:cs typeface="Arial" panose="020B0604020202020204"/>
            </a:endParaRPr>
          </a:p>
          <a:p>
            <a:pPr marL="628650" lvl="1" indent="-171450">
              <a:buFont typeface="Arial" panose="020B0604020202020204" pitchFamily="34" charset="0"/>
              <a:buChar char="•"/>
            </a:pPr>
            <a:r>
              <a:rPr lang="en-IN" altLang="en-US" sz="1000" dirty="0">
                <a:latin typeface="Arial" panose="020B0604020202020204"/>
                <a:ea typeface="MS PGothic" panose="020B0600070205080204" pitchFamily="34" charset="-128"/>
                <a:cs typeface="Arial" panose="020B0604020202020204"/>
              </a:rPr>
              <a:t>Ask them to complete the module quiz</a:t>
            </a:r>
            <a:r>
              <a:rPr lang="en-IN" altLang="en-US" sz="1000" baseline="0" dirty="0">
                <a:latin typeface="Arial" panose="020B0604020202020204"/>
                <a:ea typeface="MS PGothic" panose="020B0600070205080204" pitchFamily="34" charset="-128"/>
                <a:cs typeface="Arial" panose="020B0604020202020204"/>
              </a:rPr>
              <a:t> present in section 4.8.2.</a:t>
            </a:r>
            <a:endParaRPr lang="en-IN" altLang="en-US" sz="1000" dirty="0">
              <a:latin typeface="Arial" panose="020B0604020202020204" pitchFamily="34" charset="0"/>
              <a:ea typeface="MS PGothic" panose="020B0600070205080204" pitchFamily="34" charset="-128"/>
              <a:cs typeface="Arial" panose="020B0604020202020204"/>
            </a:endParaRPr>
          </a:p>
          <a:p>
            <a:pPr marL="171450" lvl="0" indent="-171450">
              <a:buFont typeface="Arial" panose="020B0604020202020204" pitchFamily="34" charset="0"/>
              <a:buChar char="•"/>
            </a:pPr>
            <a:r>
              <a:rPr lang="en-US" sz="1050" b="1" dirty="0">
                <a:solidFill>
                  <a:schemeClr val="tx1"/>
                </a:solidFill>
              </a:rPr>
              <a:t>Key Points</a:t>
            </a:r>
            <a:r>
              <a:rPr lang="en-US" sz="1050" b="0" dirty="0">
                <a:solidFill>
                  <a:schemeClr val="tx1"/>
                </a:solidFill>
              </a:rPr>
              <a:t>: </a:t>
            </a:r>
            <a:r>
              <a:rPr lang="en-IN" sz="1200" b="0" i="0" kern="1200" dirty="0">
                <a:solidFill>
                  <a:schemeClr val="tx1"/>
                </a:solidFill>
                <a:effectLst/>
                <a:latin typeface="+mn-lt"/>
                <a:ea typeface="+mn-ea"/>
                <a:cs typeface="+mn-cs"/>
              </a:rPr>
              <a:t>Linux Basics, Linux File System, Linux</a:t>
            </a:r>
            <a:r>
              <a:rPr lang="en-US" sz="1200" b="0" i="0" kern="1200" dirty="0">
                <a:solidFill>
                  <a:schemeClr val="tx1"/>
                </a:solidFill>
                <a:latin typeface="+mn-lt"/>
                <a:ea typeface="+mn-ea"/>
                <a:cs typeface="+mn-cs"/>
              </a:rPr>
              <a:t> GUI, Linux Host</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4.8 </a:t>
            </a:r>
            <a:r>
              <a:rPr lang="en-GB" dirty="0"/>
              <a:t>–</a:t>
            </a:r>
            <a:r>
              <a:rPr lang="en-US" sz="1200" b="0" dirty="0">
                <a:solidFill>
                  <a:srgbClr val="FF0000"/>
                </a:solidFill>
              </a:rPr>
              <a:t> </a:t>
            </a:r>
            <a:r>
              <a:rPr lang="en-US" sz="1200" b="0" i="0" kern="1200" dirty="0">
                <a:solidFill>
                  <a:schemeClr val="tx1"/>
                </a:solidFill>
                <a:latin typeface="+mn-lt"/>
                <a:ea typeface="+mn-ea"/>
                <a:cs typeface="+mn-cs"/>
              </a:rPr>
              <a:t>Linux Basics Summary</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4.8.1 </a:t>
            </a:r>
            <a:r>
              <a:rPr lang="en-GB" dirty="0"/>
              <a:t>– </a:t>
            </a:r>
            <a:r>
              <a:rPr lang="en-US" sz="1200" b="0" i="0" kern="1200" dirty="0">
                <a:solidFill>
                  <a:schemeClr val="tx1"/>
                </a:solidFill>
                <a:latin typeface="+mn-lt"/>
                <a:ea typeface="+mn-ea"/>
                <a:cs typeface="+mn-cs"/>
              </a:rPr>
              <a:t>What Did I Learn in this Module?</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4.8.2 </a:t>
            </a:r>
            <a:r>
              <a:rPr lang="en-GB" dirty="0"/>
              <a:t>– </a:t>
            </a:r>
            <a:r>
              <a:rPr lang="en-US" sz="1200" b="0" i="0" kern="1200" dirty="0">
                <a:solidFill>
                  <a:schemeClr val="tx1"/>
                </a:solidFill>
                <a:effectLst/>
                <a:latin typeface="+mn-lt"/>
                <a:ea typeface="+mn-ea"/>
                <a:cs typeface="+mn-cs"/>
              </a:rPr>
              <a:t>Module 4: Linux Basics Quiz</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endParaRPr lang="en-US" sz="1200" b="0" i="0" kern="1200" dirty="0">
              <a:solidFill>
                <a:schemeClr val="tx1"/>
              </a:solidFill>
              <a:latin typeface="+mn-lt"/>
              <a:ea typeface="+mn-ea"/>
              <a:cs typeface="+mn-cs"/>
            </a:endParaRPr>
          </a:p>
          <a:p>
            <a:r>
              <a:rPr lang="en-US" sz="1200" b="0" dirty="0">
                <a:solidFill>
                  <a:srgbClr val="FF0000"/>
                </a:solidFill>
              </a:rPr>
              <a:t>4.1 </a:t>
            </a:r>
            <a:r>
              <a:rPr lang="en-GB" dirty="0"/>
              <a:t>–</a:t>
            </a:r>
            <a:r>
              <a:rPr lang="en-US" sz="1200" b="0" dirty="0">
                <a:solidFill>
                  <a:srgbClr val="FF0000"/>
                </a:solidFill>
              </a:rPr>
              <a:t> </a:t>
            </a:r>
            <a:r>
              <a:rPr lang="en-US" dirty="0"/>
              <a:t>Linux Basics</a:t>
            </a:r>
            <a:endParaRPr lang="en-US" dirty="0"/>
          </a:p>
          <a:p>
            <a:r>
              <a:rPr lang="en-US" sz="1200" b="0" i="0" kern="1200" dirty="0">
                <a:solidFill>
                  <a:schemeClr val="tx1"/>
                </a:solidFill>
                <a:latin typeface="+mn-lt"/>
                <a:ea typeface="+mn-ea"/>
                <a:cs typeface="+mn-cs"/>
              </a:rPr>
              <a:t>4.1.4 </a:t>
            </a:r>
            <a:r>
              <a:rPr lang="en-GB" dirty="0"/>
              <a:t>– </a:t>
            </a:r>
            <a:r>
              <a:rPr lang="en-US" sz="1200" b="0" i="0" kern="1200" dirty="0">
                <a:solidFill>
                  <a:schemeClr val="tx1"/>
                </a:solidFill>
                <a:latin typeface="+mn-lt"/>
                <a:ea typeface="+mn-ea"/>
                <a:cs typeface="+mn-cs"/>
              </a:rPr>
              <a:t>Linux Tools</a:t>
            </a:r>
            <a:endParaRPr lang="en-US" sz="1200" b="0" i="0" kern="1200" dirty="0">
              <a:solidFill>
                <a:schemeClr val="tx1"/>
              </a:solidFill>
              <a:latin typeface="+mn-lt"/>
              <a:ea typeface="+mn-ea"/>
              <a:cs typeface="+mn-cs"/>
            </a:endParaRPr>
          </a:p>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3.xml"/><Relationship Id="rId2" Type="http://schemas.openxmlformats.org/officeDocument/2006/relationships/tags" Target="../tags/tag23.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3.xml"/><Relationship Id="rId2" Type="http://schemas.openxmlformats.org/officeDocument/2006/relationships/tags" Target="../tags/tag29.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3.xml"/><Relationship Id="rId2" Type="http://schemas.openxmlformats.org/officeDocument/2006/relationships/tags" Target="../tags/tag30.xml"/><Relationship Id="rId1" Type="http://schemas.openxmlformats.org/officeDocument/2006/relationships/image" Target="../media/image12.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image" Target="../media/image1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image" Target="../media/image15.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3.xml"/><Relationship Id="rId2" Type="http://schemas.openxmlformats.org/officeDocument/2006/relationships/tags" Target="../tags/tag46.xml"/><Relationship Id="rId1" Type="http://schemas.openxmlformats.org/officeDocument/2006/relationships/image" Target="../media/image16.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image" Target="../media/image17.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3.xml"/><Relationship Id="rId2" Type="http://schemas.openxmlformats.org/officeDocument/2006/relationships/tags" Target="../tags/tag49.xml"/><Relationship Id="rId1"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3.xml"/><Relationship Id="rId2" Type="http://schemas.openxmlformats.org/officeDocument/2006/relationships/tags" Target="../tags/tag50.xml"/><Relationship Id="rId1" Type="http://schemas.openxmlformats.org/officeDocument/2006/relationships/image" Target="../media/image1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5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3.xml"/><Relationship Id="rId3" Type="http://schemas.openxmlformats.org/officeDocument/2006/relationships/tags" Target="../tags/tag55.xml"/><Relationship Id="rId2" Type="http://schemas.openxmlformats.org/officeDocument/2006/relationships/image" Target="../media/image21.png"/><Relationship Id="rId1" Type="http://schemas.openxmlformats.org/officeDocument/2006/relationships/image" Target="../media/image20.pn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3.xml"/><Relationship Id="rId2" Type="http://schemas.openxmlformats.org/officeDocument/2006/relationships/tags" Target="../tags/tag56.xml"/><Relationship Id="rId1" Type="http://schemas.openxmlformats.org/officeDocument/2006/relationships/image" Target="../media/image22.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58.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xml"/><Relationship Id="rId1" Type="http://schemas.openxmlformats.org/officeDocument/2006/relationships/tags" Target="../tags/tag59.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4.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3.xml"/><Relationship Id="rId2" Type="http://schemas.openxmlformats.org/officeDocument/2006/relationships/tags" Target="../tags/tag60.xml"/><Relationship Id="rId1" Type="http://schemas.openxmlformats.org/officeDocument/2006/relationships/image" Target="../media/image23.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61.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3.xml"/><Relationship Id="rId2" Type="http://schemas.openxmlformats.org/officeDocument/2006/relationships/tags" Target="../tags/tag62.xml"/><Relationship Id="rId1" Type="http://schemas.openxmlformats.org/officeDocument/2006/relationships/image" Target="../media/image24.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63.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64.xml"/></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3.xml"/><Relationship Id="rId2" Type="http://schemas.openxmlformats.org/officeDocument/2006/relationships/tags" Target="../tags/tag65.xml"/><Relationship Id="rId1" Type="http://schemas.openxmlformats.org/officeDocument/2006/relationships/image" Target="../media/image25.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3.xml"/><Relationship Id="rId2" Type="http://schemas.openxmlformats.org/officeDocument/2006/relationships/tags" Target="../tags/tag66.xml"/><Relationship Id="rId1" Type="http://schemas.openxmlformats.org/officeDocument/2006/relationships/image" Target="../media/image26.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3.xml"/><Relationship Id="rId2" Type="http://schemas.openxmlformats.org/officeDocument/2006/relationships/tags" Target="../tags/tag67.xml"/><Relationship Id="rId1" Type="http://schemas.openxmlformats.org/officeDocument/2006/relationships/image" Target="../media/image27.pn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3.xml"/><Relationship Id="rId2" Type="http://schemas.openxmlformats.org/officeDocument/2006/relationships/tags" Target="../tags/tag68.xml"/><Relationship Id="rId1" Type="http://schemas.openxmlformats.org/officeDocument/2006/relationships/image" Target="../media/image28.png"/></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3.xml"/><Relationship Id="rId2" Type="http://schemas.openxmlformats.org/officeDocument/2006/relationships/tags" Target="../tags/tag69.xml"/><Relationship Id="rId1"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4.xml"/><Relationship Id="rId1" Type="http://schemas.openxmlformats.org/officeDocument/2006/relationships/tags" Target="../tags/tag70.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0.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449552" cy="1332931"/>
          </a:xfrm>
        </p:spPr>
        <p:txBody>
          <a:bodyPr/>
          <a:lstStyle/>
          <a:p>
            <a:r>
              <a:rPr lang="en-US" dirty="0">
                <a:solidFill>
                  <a:srgbClr val="AFE8FB"/>
                </a:solidFill>
              </a:rPr>
              <a:t>Module 4</a:t>
            </a:r>
            <a:r>
              <a:rPr dirty="0">
                <a:solidFill>
                  <a:srgbClr val="AFE8FB"/>
                </a:solidFill>
              </a:rPr>
              <a:t>: </a:t>
            </a:r>
            <a:r>
              <a:rPr lang="en-US" dirty="0">
                <a:solidFill>
                  <a:srgbClr val="AFE8FB"/>
                </a:solidFill>
              </a:rPr>
              <a:t>Linux Overview</a:t>
            </a:r>
            <a:endParaRPr lang="en-US" dirty="0">
              <a:solidFill>
                <a:srgbClr val="AFE8FB"/>
              </a:solidFill>
            </a:endParaRP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017891" cy="1802391"/>
          </a:xfrm>
        </p:spPr>
        <p:txBody>
          <a:bodyPr/>
          <a:lstStyle/>
          <a:p>
            <a:r>
              <a:rPr lang="en-US" dirty="0">
                <a:solidFill>
                  <a:schemeClr val="accent5">
                    <a:lumMod val="40000"/>
                    <a:lumOff val="60000"/>
                  </a:schemeClr>
                </a:solidFill>
              </a:rPr>
              <a:t>4.2 Working in the Linux Shell</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The Linux Shell</a:t>
            </a:r>
            <a:endParaRPr lang="en-US" dirty="0"/>
          </a:p>
        </p:txBody>
      </p:sp>
      <p:sp>
        <p:nvSpPr>
          <p:cNvPr id="2" name="Content Placeholder 1"/>
          <p:cNvSpPr>
            <a:spLocks noGrp="1"/>
          </p:cNvSpPr>
          <p:nvPr>
            <p:ph idx="1"/>
          </p:nvPr>
        </p:nvSpPr>
        <p:spPr>
          <a:xfrm>
            <a:off x="144065" y="798945"/>
            <a:ext cx="8855870" cy="2884056"/>
          </a:xfrm>
        </p:spPr>
        <p:txBody>
          <a:bodyPr/>
          <a:lstStyle/>
          <a:p>
            <a:pPr marL="177800" indent="-177800">
              <a:buClrTx/>
              <a:buSzPct val="100000"/>
              <a:buFont typeface="Arial" panose="020B0604020202020204" pitchFamily="34" charset="0"/>
              <a:buChar char="•"/>
            </a:pPr>
            <a:r>
              <a:rPr lang="en-US" sz="1600" dirty="0"/>
              <a:t>In Linux, the user communicates with the OS by using the CLI or the GUI. </a:t>
            </a:r>
            <a:endParaRPr lang="en-US" sz="1600" dirty="0"/>
          </a:p>
          <a:p>
            <a:pPr marL="177800" indent="-177800">
              <a:buClrTx/>
              <a:buSzPct val="100000"/>
              <a:buFont typeface="Arial" panose="020B0604020202020204" pitchFamily="34" charset="0"/>
              <a:buChar char="•"/>
            </a:pPr>
            <a:r>
              <a:rPr lang="en-US" sz="1600" dirty="0"/>
              <a:t>Linux often starts in the GUI by default. This hides the CLI from the user. </a:t>
            </a:r>
            <a:endParaRPr lang="en-US" sz="1600" dirty="0"/>
          </a:p>
          <a:p>
            <a:pPr marL="177800" indent="-177800">
              <a:buClrTx/>
              <a:buSzPct val="100000"/>
              <a:buFont typeface="Arial" panose="020B0604020202020204" pitchFamily="34" charset="0"/>
              <a:buChar char="•"/>
            </a:pPr>
            <a:r>
              <a:rPr lang="en-US" sz="1600" dirty="0"/>
              <a:t>One way to access the CLI from the GUI is through a terminal emulator application. These applications provide user access to the CLI and are named as some variation of the word terminal. </a:t>
            </a:r>
            <a:endParaRPr lang="en-US" sz="1600" dirty="0"/>
          </a:p>
          <a:p>
            <a:pPr marL="177800" indent="-177800">
              <a:buClrTx/>
              <a:buSzPct val="100000"/>
              <a:buFont typeface="Arial" panose="020B0604020202020204" pitchFamily="34" charset="0"/>
              <a:buChar char="•"/>
            </a:pPr>
            <a:r>
              <a:rPr lang="en-US" sz="1600" dirty="0"/>
              <a:t>In Linux, popular terminal emulators are Terminator, eterm, xterm, konsole, and gnome-terminal.</a:t>
            </a:r>
            <a:endParaRPr lang="en-US" sz="1600" dirty="0"/>
          </a:p>
          <a:p>
            <a:pPr marL="177800" indent="-177800">
              <a:buClrTx/>
              <a:buSzPct val="100000"/>
              <a:buFont typeface="Arial" panose="020B0604020202020204" pitchFamily="34" charset="0"/>
              <a:buChar char="•"/>
            </a:pPr>
            <a:r>
              <a:rPr lang="en-US" sz="1600" dirty="0"/>
              <a:t>Fabrice Bellard has created </a:t>
            </a:r>
            <a:r>
              <a:rPr lang="en-US" sz="1600" dirty="0" err="1"/>
              <a:t>JSLinux</a:t>
            </a:r>
            <a:r>
              <a:rPr lang="en-US" sz="1600" dirty="0"/>
              <a:t> which allows an emulated version of Linux to run in a browser.</a:t>
            </a:r>
            <a:endParaRPr lang="en-US" sz="1600" dirty="0"/>
          </a:p>
          <a:p>
            <a:pPr marL="0" indent="0">
              <a:buClrTx/>
              <a:buSzPct val="100000"/>
              <a:buNone/>
            </a:pPr>
            <a:endParaRPr lang="en-US" sz="1600" dirty="0"/>
          </a:p>
        </p:txBody>
      </p:sp>
      <p:sp>
        <p:nvSpPr>
          <p:cNvPr id="3" name="TextBox 2"/>
          <p:cNvSpPr txBox="1"/>
          <p:nvPr/>
        </p:nvSpPr>
        <p:spPr>
          <a:xfrm>
            <a:off x="342900" y="3835400"/>
            <a:ext cx="8445500" cy="830997"/>
          </a:xfrm>
          <a:prstGeom prst="rect">
            <a:avLst/>
          </a:prstGeom>
          <a:noFill/>
        </p:spPr>
        <p:txBody>
          <a:bodyPr wrap="square" rtlCol="0">
            <a:spAutoFit/>
          </a:bodyPr>
          <a:lstStyle/>
          <a:p>
            <a:r>
              <a:rPr lang="en-US" sz="1600" b="1" dirty="0">
                <a:solidFill>
                  <a:srgbClr val="000000"/>
                </a:solidFill>
              </a:rPr>
              <a:t>Note: </a:t>
            </a:r>
            <a:r>
              <a:rPr lang="en-US" sz="1600" i="1" dirty="0">
                <a:solidFill>
                  <a:srgbClr val="000000"/>
                </a:solidFill>
              </a:rPr>
              <a:t>The terms shell, console, console window, CLI terminal, and terminal window are often used interchangeably.</a:t>
            </a:r>
            <a:endParaRPr lang="en-US" sz="1600" i="1" dirty="0">
              <a:solidFill>
                <a:srgbClr val="000000"/>
              </a:solidFill>
            </a:endParaRPr>
          </a:p>
          <a:p>
            <a:endParaRPr lang="en-IN" sz="1600" i="1" dirty="0">
              <a:solidFill>
                <a:srgbClr val="000000"/>
              </a:solidFill>
            </a:endParaRPr>
          </a:p>
        </p:txBody>
      </p:sp>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The Linux Shell (Contd.)</a:t>
            </a:r>
            <a:endParaRPr lang="en-US" dirty="0"/>
          </a:p>
        </p:txBody>
      </p:sp>
      <p:sp>
        <p:nvSpPr>
          <p:cNvPr id="2" name="Content Placeholder 1"/>
          <p:cNvSpPr>
            <a:spLocks noGrp="1"/>
          </p:cNvSpPr>
          <p:nvPr>
            <p:ph idx="1"/>
          </p:nvPr>
        </p:nvSpPr>
        <p:spPr>
          <a:xfrm>
            <a:off x="144065" y="798944"/>
            <a:ext cx="4008578" cy="3923181"/>
          </a:xfrm>
        </p:spPr>
        <p:txBody>
          <a:bodyPr/>
          <a:lstStyle/>
          <a:p>
            <a:pPr marL="0" indent="0">
              <a:buClrTx/>
              <a:buSzPct val="100000"/>
              <a:buNone/>
            </a:pPr>
            <a:r>
              <a:rPr lang="en-US" sz="1800" dirty="0"/>
              <a:t>The figure shows gnome-terminal, a popular Linux terminal emulator.</a:t>
            </a:r>
            <a:endParaRPr lang="en-US" sz="1800" dirty="0"/>
          </a:p>
        </p:txBody>
      </p:sp>
      <p:pic>
        <p:nvPicPr>
          <p:cNvPr id="4099" name="Picture 3"/>
          <p:cNvPicPr>
            <a:picLocks noChangeAspect="1" noChangeArrowheads="1"/>
          </p:cNvPicPr>
          <p:nvPr/>
        </p:nvPicPr>
        <p:blipFill>
          <a:blip r:embed="rId1"/>
          <a:srcRect/>
          <a:stretch>
            <a:fillRect/>
          </a:stretch>
        </p:blipFill>
        <p:spPr bwMode="auto">
          <a:xfrm>
            <a:off x="4152643" y="820917"/>
            <a:ext cx="4763068" cy="2965271"/>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Basic Commands</a:t>
            </a:r>
            <a:endParaRPr lang="en-US" dirty="0"/>
          </a:p>
        </p:txBody>
      </p:sp>
      <p:sp>
        <p:nvSpPr>
          <p:cNvPr id="2" name="Content Placeholder 1"/>
          <p:cNvSpPr>
            <a:spLocks noGrp="1"/>
          </p:cNvSpPr>
          <p:nvPr>
            <p:ph idx="1"/>
          </p:nvPr>
        </p:nvSpPr>
        <p:spPr>
          <a:xfrm>
            <a:off x="144065" y="798944"/>
            <a:ext cx="8853286" cy="1207277"/>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Linux commands are programs created to perform a specific task.</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As the commands are programs stored on the disk, when a user types a command, the shell must find it on the disk before it can be executed.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following table lists basic Linux commands and their functions:</a:t>
            </a:r>
            <a:endParaRPr lang="en-US" sz="1600" dirty="0"/>
          </a:p>
          <a:p>
            <a:pPr marL="177800" indent="-177800">
              <a:spcBef>
                <a:spcPts val="300"/>
              </a:spcBef>
              <a:spcAft>
                <a:spcPts val="300"/>
              </a:spcAft>
              <a:buClrTx/>
              <a:buSzPct val="100000"/>
              <a:buFont typeface="Arial" panose="020B0604020202020204" pitchFamily="34" charset="0"/>
              <a:buChar char="•"/>
            </a:pPr>
            <a:endParaRPr lang="en-US" sz="1600" dirty="0"/>
          </a:p>
        </p:txBody>
      </p:sp>
      <p:graphicFrame>
        <p:nvGraphicFramePr>
          <p:cNvPr id="5" name="Table 4"/>
          <p:cNvGraphicFramePr>
            <a:graphicFrameLocks noGrp="1"/>
          </p:cNvGraphicFramePr>
          <p:nvPr/>
        </p:nvGraphicFramePr>
        <p:xfrm>
          <a:off x="902368" y="2067278"/>
          <a:ext cx="7255043" cy="2557976"/>
        </p:xfrm>
        <a:graphic>
          <a:graphicData uri="http://schemas.openxmlformats.org/drawingml/2006/table">
            <a:tbl>
              <a:tblPr firstRow="1" bandRow="1">
                <a:tableStyleId>{5C22544A-7EE6-4342-B048-85BDC9FD1C3A}</a:tableStyleId>
              </a:tblPr>
              <a:tblGrid>
                <a:gridCol w="2056732"/>
                <a:gridCol w="5198311"/>
              </a:tblGrid>
              <a:tr h="319747">
                <a:tc>
                  <a:txBody>
                    <a:bodyPr/>
                    <a:lstStyle/>
                    <a:p>
                      <a:pPr algn="ctr" fontAlgn="ctr"/>
                      <a:r>
                        <a:rPr lang="en-US" b="1" dirty="0"/>
                        <a:t>Command</a:t>
                      </a:r>
                      <a:endParaRPr lang="en-US" b="1" dirty="0"/>
                    </a:p>
                  </a:txBody>
                  <a:tcPr marL="47625" marR="47625" marT="47625" marB="47625" anchor="ctr"/>
                </a:tc>
                <a:tc>
                  <a:txBody>
                    <a:bodyPr/>
                    <a:lstStyle/>
                    <a:p>
                      <a:pPr algn="ctr" fontAlgn="ctr"/>
                      <a:r>
                        <a:rPr lang="en-US" b="1" dirty="0"/>
                        <a:t>Description</a:t>
                      </a:r>
                      <a:endParaRPr lang="en-US" b="1" dirty="0"/>
                    </a:p>
                  </a:txBody>
                  <a:tcPr marL="47625" marR="47625" marT="47625" marB="47625" anchor="ctr"/>
                </a:tc>
              </a:tr>
              <a:tr h="319747">
                <a:tc>
                  <a:txBody>
                    <a:bodyPr/>
                    <a:lstStyle/>
                    <a:p>
                      <a:pPr fontAlgn="ctr"/>
                      <a:r>
                        <a:rPr lang="en-US" b="1" dirty="0"/>
                        <a:t>mv</a:t>
                      </a:r>
                      <a:endParaRPr lang="en-US" b="1" dirty="0"/>
                    </a:p>
                  </a:txBody>
                  <a:tcPr marL="47625" marR="47625" marT="47625" marB="47625" anchor="ctr"/>
                </a:tc>
                <a:tc>
                  <a:txBody>
                    <a:bodyPr/>
                    <a:lstStyle/>
                    <a:p>
                      <a:pPr fontAlgn="ctr"/>
                      <a:r>
                        <a:rPr lang="en-US" b="0" dirty="0"/>
                        <a:t>Moves or renames files and directories.</a:t>
                      </a:r>
                      <a:endParaRPr lang="en-US" b="0" dirty="0"/>
                    </a:p>
                  </a:txBody>
                  <a:tcPr marL="47625" marR="47625" marT="47625" marB="47625" anchor="ctr"/>
                </a:tc>
              </a:tr>
              <a:tr h="319747">
                <a:tc>
                  <a:txBody>
                    <a:bodyPr/>
                    <a:lstStyle/>
                    <a:p>
                      <a:pPr fontAlgn="ctr"/>
                      <a:r>
                        <a:rPr lang="en-US" b="1" dirty="0"/>
                        <a:t>chmod</a:t>
                      </a:r>
                      <a:endParaRPr lang="en-US" b="1" dirty="0"/>
                    </a:p>
                  </a:txBody>
                  <a:tcPr marL="47625" marR="47625" marT="47625" marB="47625" anchor="ctr"/>
                </a:tc>
                <a:tc>
                  <a:txBody>
                    <a:bodyPr/>
                    <a:lstStyle/>
                    <a:p>
                      <a:pPr fontAlgn="ctr"/>
                      <a:r>
                        <a:rPr lang="en-US" b="0" dirty="0"/>
                        <a:t>Modifies file permissions.</a:t>
                      </a:r>
                      <a:endParaRPr lang="en-US" b="0" dirty="0"/>
                    </a:p>
                  </a:txBody>
                  <a:tcPr marL="47625" marR="47625" marT="47625" marB="47625" anchor="ctr"/>
                </a:tc>
              </a:tr>
              <a:tr h="319747">
                <a:tc>
                  <a:txBody>
                    <a:bodyPr/>
                    <a:lstStyle/>
                    <a:p>
                      <a:pPr fontAlgn="ctr"/>
                      <a:r>
                        <a:rPr lang="en-US" b="1" dirty="0"/>
                        <a:t>chown</a:t>
                      </a:r>
                      <a:endParaRPr lang="en-US" b="1" dirty="0"/>
                    </a:p>
                  </a:txBody>
                  <a:tcPr marL="47625" marR="47625" marT="47625" marB="47625" anchor="ctr"/>
                </a:tc>
                <a:tc>
                  <a:txBody>
                    <a:bodyPr/>
                    <a:lstStyle/>
                    <a:p>
                      <a:pPr fontAlgn="ctr"/>
                      <a:r>
                        <a:rPr lang="en-US" b="0" dirty="0"/>
                        <a:t>Changes the ownership of a file.</a:t>
                      </a:r>
                      <a:endParaRPr lang="en-US" b="0" dirty="0"/>
                    </a:p>
                  </a:txBody>
                  <a:tcPr marL="47625" marR="47625" marT="47625" marB="47625" anchor="ctr"/>
                </a:tc>
              </a:tr>
              <a:tr h="319747">
                <a:tc>
                  <a:txBody>
                    <a:bodyPr/>
                    <a:lstStyle/>
                    <a:p>
                      <a:pPr fontAlgn="ctr"/>
                      <a:r>
                        <a:rPr lang="en-US" b="1" dirty="0"/>
                        <a:t>dd</a:t>
                      </a:r>
                      <a:endParaRPr lang="en-US" b="1" dirty="0"/>
                    </a:p>
                  </a:txBody>
                  <a:tcPr marL="47625" marR="47625" marT="47625" marB="47625" anchor="ctr"/>
                </a:tc>
                <a:tc>
                  <a:txBody>
                    <a:bodyPr/>
                    <a:lstStyle/>
                    <a:p>
                      <a:pPr fontAlgn="ctr"/>
                      <a:r>
                        <a:rPr lang="en-US" b="0" dirty="0"/>
                        <a:t>Copies data from an input to an output.</a:t>
                      </a:r>
                      <a:endParaRPr lang="en-US" b="0" dirty="0"/>
                    </a:p>
                  </a:txBody>
                  <a:tcPr marL="47625" marR="47625" marT="47625" marB="47625" anchor="ctr"/>
                </a:tc>
              </a:tr>
              <a:tr h="319747">
                <a:tc>
                  <a:txBody>
                    <a:bodyPr/>
                    <a:lstStyle/>
                    <a:p>
                      <a:pPr fontAlgn="ctr"/>
                      <a:r>
                        <a:rPr lang="en-US" b="1" dirty="0"/>
                        <a:t>pwd</a:t>
                      </a:r>
                      <a:endParaRPr lang="en-US" b="1" dirty="0"/>
                    </a:p>
                  </a:txBody>
                  <a:tcPr marL="47625" marR="47625" marT="47625" marB="47625" anchor="ctr"/>
                </a:tc>
                <a:tc>
                  <a:txBody>
                    <a:bodyPr/>
                    <a:lstStyle/>
                    <a:p>
                      <a:pPr fontAlgn="ctr"/>
                      <a:r>
                        <a:rPr lang="en-US" b="0" dirty="0"/>
                        <a:t>Displays the name of the current directory.</a:t>
                      </a:r>
                      <a:endParaRPr lang="en-US" b="0" dirty="0"/>
                    </a:p>
                  </a:txBody>
                  <a:tcPr marL="47625" marR="47625" marT="47625" marB="47625" anchor="ctr"/>
                </a:tc>
              </a:tr>
              <a:tr h="319747">
                <a:tc>
                  <a:txBody>
                    <a:bodyPr/>
                    <a:lstStyle/>
                    <a:p>
                      <a:pPr fontAlgn="ctr"/>
                      <a:r>
                        <a:rPr lang="en-US" b="1" dirty="0"/>
                        <a:t>ps</a:t>
                      </a:r>
                      <a:endParaRPr lang="en-US" b="1" dirty="0"/>
                    </a:p>
                  </a:txBody>
                  <a:tcPr marL="47625" marR="47625" marT="47625" marB="47625" anchor="ctr"/>
                </a:tc>
                <a:tc>
                  <a:txBody>
                    <a:bodyPr/>
                    <a:lstStyle/>
                    <a:p>
                      <a:pPr fontAlgn="ctr"/>
                      <a:r>
                        <a:rPr lang="en-US" b="0" dirty="0"/>
                        <a:t>Lists the processes that are currently running in the system.</a:t>
                      </a:r>
                      <a:endParaRPr lang="en-US" b="0" dirty="0"/>
                    </a:p>
                  </a:txBody>
                  <a:tcPr marL="47625" marR="47625" marT="47625" marB="47625" anchor="ctr"/>
                </a:tc>
              </a:tr>
              <a:tr h="319747">
                <a:tc>
                  <a:txBody>
                    <a:bodyPr/>
                    <a:lstStyle/>
                    <a:p>
                      <a:pPr fontAlgn="ctr"/>
                      <a:r>
                        <a:rPr lang="en-US" b="1" dirty="0"/>
                        <a:t>su</a:t>
                      </a:r>
                      <a:endParaRPr lang="en-US" b="1" dirty="0"/>
                    </a:p>
                  </a:txBody>
                  <a:tcPr marL="47625" marR="47625" marT="47625" marB="47625" anchor="ctr"/>
                </a:tc>
                <a:tc>
                  <a:txBody>
                    <a:bodyPr/>
                    <a:lstStyle/>
                    <a:p>
                      <a:pPr fontAlgn="ctr"/>
                      <a:r>
                        <a:rPr lang="en-US" b="0" dirty="0"/>
                        <a:t>Simulates a login as another user or to become a superuser.</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Working in the Linux Shell </a:t>
            </a:r>
            <a:br>
              <a:rPr lang="en-US" altLang="en-US" dirty="0"/>
            </a:br>
            <a:r>
              <a:rPr lang="en-US" dirty="0"/>
              <a:t>Basic Commands (Contd.)</a:t>
            </a:r>
            <a:endParaRPr lang="en-US" dirty="0"/>
          </a:p>
        </p:txBody>
      </p:sp>
      <p:graphicFrame>
        <p:nvGraphicFramePr>
          <p:cNvPr id="8" name="Table 7"/>
          <p:cNvGraphicFramePr>
            <a:graphicFrameLocks noGrp="1"/>
          </p:cNvGraphicFramePr>
          <p:nvPr/>
        </p:nvGraphicFramePr>
        <p:xfrm>
          <a:off x="457200" y="873460"/>
          <a:ext cx="8386012" cy="3299460"/>
        </p:xfrm>
        <a:graphic>
          <a:graphicData uri="http://schemas.openxmlformats.org/drawingml/2006/table">
            <a:tbl>
              <a:tblPr firstRow="1" bandRow="1">
                <a:tableStyleId>{5C22544A-7EE6-4342-B048-85BDC9FD1C3A}</a:tableStyleId>
              </a:tblPr>
              <a:tblGrid>
                <a:gridCol w="1194293"/>
                <a:gridCol w="7191719"/>
              </a:tblGrid>
              <a:tr h="306365">
                <a:tc>
                  <a:txBody>
                    <a:bodyPr/>
                    <a:lstStyle/>
                    <a:p>
                      <a:pPr algn="ctr" fontAlgn="ctr"/>
                      <a:r>
                        <a:rPr lang="en-US" b="1" dirty="0"/>
                        <a:t>Command</a:t>
                      </a:r>
                      <a:endParaRPr lang="en-US" b="1" dirty="0"/>
                    </a:p>
                  </a:txBody>
                  <a:tcPr marL="47625" marR="47625" marT="47625" marB="47625" anchor="ctr"/>
                </a:tc>
                <a:tc>
                  <a:txBody>
                    <a:bodyPr/>
                    <a:lstStyle/>
                    <a:p>
                      <a:pPr algn="ctr" fontAlgn="ctr"/>
                      <a:r>
                        <a:rPr lang="en-US" b="1" dirty="0"/>
                        <a:t>Description</a:t>
                      </a:r>
                      <a:endParaRPr lang="en-US" b="1" dirty="0"/>
                    </a:p>
                  </a:txBody>
                  <a:tcPr marL="47625" marR="47625" marT="47625" marB="47625" anchor="ctr"/>
                </a:tc>
              </a:tr>
              <a:tr h="306365">
                <a:tc>
                  <a:txBody>
                    <a:bodyPr/>
                    <a:lstStyle/>
                    <a:p>
                      <a:pPr fontAlgn="ctr"/>
                      <a:r>
                        <a:rPr lang="en-US" b="1" dirty="0"/>
                        <a:t>sudo</a:t>
                      </a:r>
                      <a:endParaRPr lang="en-US" b="1" dirty="0"/>
                    </a:p>
                  </a:txBody>
                  <a:tcPr marL="47625" marR="47625" marT="47625" marB="47625" anchor="ctr"/>
                </a:tc>
                <a:tc>
                  <a:txBody>
                    <a:bodyPr/>
                    <a:lstStyle/>
                    <a:p>
                      <a:pPr fontAlgn="ctr"/>
                      <a:r>
                        <a:rPr lang="en-US" b="0" dirty="0"/>
                        <a:t>Runs a command as a super user, by default, or another named user.</a:t>
                      </a:r>
                      <a:endParaRPr lang="en-US" b="0" dirty="0"/>
                    </a:p>
                  </a:txBody>
                  <a:tcPr marL="47625" marR="47625" marT="47625" marB="47625" anchor="ctr"/>
                </a:tc>
              </a:tr>
              <a:tr h="306365">
                <a:tc>
                  <a:txBody>
                    <a:bodyPr/>
                    <a:lstStyle/>
                    <a:p>
                      <a:pPr fontAlgn="ctr"/>
                      <a:r>
                        <a:rPr lang="en-US" sz="1400" b="1" i="0" kern="1200" dirty="0">
                          <a:solidFill>
                            <a:schemeClr val="dk1"/>
                          </a:solidFill>
                          <a:latin typeface="+mn-lt"/>
                          <a:ea typeface="+mn-ea"/>
                          <a:cs typeface="+mn-cs"/>
                        </a:rPr>
                        <a:t>grep</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search for specific strings of characters within a file or other command outputs.</a:t>
                      </a:r>
                      <a:endParaRPr lang="en-US" b="0" strike="sngStrike" dirty="0">
                        <a:solidFill>
                          <a:srgbClr val="FF0000"/>
                        </a:solidFill>
                      </a:endParaRPr>
                    </a:p>
                  </a:txBody>
                  <a:tcPr marL="47625" marR="47625" marT="47625" marB="47625" anchor="ctr"/>
                </a:tc>
              </a:tr>
              <a:tr h="306365">
                <a:tc>
                  <a:txBody>
                    <a:bodyPr/>
                    <a:lstStyle/>
                    <a:p>
                      <a:pPr fontAlgn="ctr"/>
                      <a:r>
                        <a:rPr lang="en-US" sz="1400" b="1" i="0" kern="1200" dirty="0">
                          <a:solidFill>
                            <a:schemeClr val="dk1"/>
                          </a:solidFill>
                          <a:latin typeface="+mn-lt"/>
                          <a:ea typeface="+mn-ea"/>
                          <a:cs typeface="+mn-cs"/>
                        </a:rPr>
                        <a:t>ifconfig</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display or configure network card related information.</a:t>
                      </a:r>
                      <a:endParaRPr lang="en-US" b="0" dirty="0"/>
                    </a:p>
                  </a:txBody>
                  <a:tcPr marL="47625" marR="47625" marT="47625" marB="47625" anchor="ctr"/>
                </a:tc>
              </a:tr>
              <a:tr h="306365">
                <a:tc>
                  <a:txBody>
                    <a:bodyPr/>
                    <a:lstStyle/>
                    <a:p>
                      <a:pPr fontAlgn="ctr"/>
                      <a:r>
                        <a:rPr lang="en-US" sz="1400" b="1" i="0" kern="1200" dirty="0">
                          <a:solidFill>
                            <a:schemeClr val="dk1"/>
                          </a:solidFill>
                          <a:latin typeface="+mn-lt"/>
                          <a:ea typeface="+mn-ea"/>
                          <a:cs typeface="+mn-cs"/>
                        </a:rPr>
                        <a:t>apt-get</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install, configure and remove packages on Debian and its derivatives.</a:t>
                      </a:r>
                      <a:endParaRPr lang="en-US" b="0" dirty="0"/>
                    </a:p>
                  </a:txBody>
                  <a:tcPr marL="47625" marR="47625" marT="47625" marB="47625" anchor="ctr"/>
                </a:tc>
              </a:tr>
              <a:tr h="306365">
                <a:tc>
                  <a:txBody>
                    <a:bodyPr/>
                    <a:lstStyle/>
                    <a:p>
                      <a:pPr fontAlgn="ctr"/>
                      <a:r>
                        <a:rPr lang="en-US" b="1" dirty="0"/>
                        <a:t>iwconfig</a:t>
                      </a:r>
                      <a:endParaRPr lang="en-US" b="1" dirty="0"/>
                    </a:p>
                  </a:txBody>
                  <a:tcPr marL="47625" marR="47625" marT="47625" marB="47625" anchor="ctr"/>
                </a:tc>
                <a:tc>
                  <a:txBody>
                    <a:bodyPr/>
                    <a:lstStyle/>
                    <a:p>
                      <a:pPr fontAlgn="ctr"/>
                      <a:r>
                        <a:rPr lang="en-US" b="0" dirty="0"/>
                        <a:t>Used to display or configure wireless network card related information.</a:t>
                      </a:r>
                      <a:endParaRPr lang="en-US" b="0" dirty="0"/>
                    </a:p>
                  </a:txBody>
                  <a:tcPr marL="47625" marR="47625" marT="47625" marB="47625" anchor="ctr"/>
                </a:tc>
              </a:tr>
              <a:tr h="518173">
                <a:tc>
                  <a:txBody>
                    <a:bodyPr/>
                    <a:lstStyle/>
                    <a:p>
                      <a:pPr fontAlgn="ctr"/>
                      <a:r>
                        <a:rPr lang="en-US" b="1" dirty="0"/>
                        <a:t>shutdown</a:t>
                      </a:r>
                      <a:endParaRPr lang="en-US" b="1" dirty="0"/>
                    </a:p>
                  </a:txBody>
                  <a:tcPr marL="47625" marR="47625" marT="47625" marB="47625" anchor="ctr"/>
                </a:tc>
                <a:tc>
                  <a:txBody>
                    <a:bodyPr/>
                    <a:lstStyle/>
                    <a:p>
                      <a:pPr fontAlgn="ctr"/>
                      <a:r>
                        <a:rPr lang="en-US" b="0" dirty="0">
                          <a:solidFill>
                            <a:srgbClr val="58585B"/>
                          </a:solidFill>
                        </a:rPr>
                        <a:t>Shuts down the system and performs shut down related tasks including </a:t>
                      </a:r>
                      <a:r>
                        <a:rPr lang="en-US" sz="1400" b="0" i="0" kern="1200" dirty="0">
                          <a:solidFill>
                            <a:srgbClr val="58585B"/>
                          </a:solidFill>
                          <a:effectLst/>
                          <a:latin typeface="+mn-lt"/>
                          <a:ea typeface="+mn-ea"/>
                          <a:cs typeface="+mn-cs"/>
                        </a:rPr>
                        <a:t>restart, halt, put to sleep or kick out all currently connected users.</a:t>
                      </a:r>
                      <a:endParaRPr lang="en-US" b="0" dirty="0">
                        <a:solidFill>
                          <a:srgbClr val="58585B"/>
                        </a:solidFill>
                      </a:endParaRPr>
                    </a:p>
                  </a:txBody>
                  <a:tcPr marL="47625" marR="47625" marT="47625" marB="47625" anchor="ctr"/>
                </a:tc>
              </a:tr>
              <a:tr h="306365">
                <a:tc>
                  <a:txBody>
                    <a:bodyPr/>
                    <a:lstStyle/>
                    <a:p>
                      <a:pPr fontAlgn="ctr"/>
                      <a:r>
                        <a:rPr lang="en-US" b="1" dirty="0"/>
                        <a:t>passwd</a:t>
                      </a:r>
                      <a:endParaRPr lang="en-US" b="1" dirty="0"/>
                    </a:p>
                  </a:txBody>
                  <a:tcPr marL="47625" marR="47625" marT="47625" marB="47625" anchor="ctr"/>
                </a:tc>
                <a:tc>
                  <a:txBody>
                    <a:bodyPr/>
                    <a:lstStyle/>
                    <a:p>
                      <a:pPr fontAlgn="ctr"/>
                      <a:r>
                        <a:rPr lang="en-US" b="0" dirty="0"/>
                        <a:t>Used to change the password.</a:t>
                      </a:r>
                      <a:endParaRPr lang="en-US" b="0" dirty="0"/>
                    </a:p>
                  </a:txBody>
                  <a:tcPr marL="47625" marR="47625" marT="47625" marB="47625" anchor="ctr"/>
                </a:tc>
              </a:tr>
              <a:tr h="306365">
                <a:tc>
                  <a:txBody>
                    <a:bodyPr/>
                    <a:lstStyle/>
                    <a:p>
                      <a:pPr fontAlgn="ctr"/>
                      <a:r>
                        <a:rPr lang="en-US" b="1" dirty="0"/>
                        <a:t>cat</a:t>
                      </a:r>
                      <a:endParaRPr lang="en-US" b="1" dirty="0"/>
                    </a:p>
                  </a:txBody>
                  <a:tcPr marL="47625" marR="47625" marT="47625" marB="47625" anchor="ctr"/>
                </a:tc>
                <a:tc>
                  <a:txBody>
                    <a:bodyPr/>
                    <a:lstStyle/>
                    <a:p>
                      <a:pPr fontAlgn="ctr"/>
                      <a:r>
                        <a:rPr lang="en-US" b="0" dirty="0"/>
                        <a:t>Used to list the contents of a file and expects the file name as the parameter.</a:t>
                      </a:r>
                      <a:endParaRPr lang="en-US" b="0" dirty="0"/>
                    </a:p>
                  </a:txBody>
                  <a:tcPr marL="47625" marR="47625" marT="47625" marB="47625" anchor="ctr"/>
                </a:tc>
              </a:tr>
              <a:tr h="306365">
                <a:tc>
                  <a:txBody>
                    <a:bodyPr/>
                    <a:lstStyle/>
                    <a:p>
                      <a:pPr fontAlgn="ctr"/>
                      <a:r>
                        <a:rPr lang="en-US" b="1" dirty="0"/>
                        <a:t>man</a:t>
                      </a:r>
                      <a:endParaRPr lang="en-US" b="1" dirty="0"/>
                    </a:p>
                  </a:txBody>
                  <a:tcPr marL="47625" marR="47625" marT="47625" marB="47625" anchor="ctr"/>
                </a:tc>
                <a:tc>
                  <a:txBody>
                    <a:bodyPr/>
                    <a:lstStyle/>
                    <a:p>
                      <a:pPr fontAlgn="ctr"/>
                      <a:r>
                        <a:rPr lang="en-US" b="0" dirty="0"/>
                        <a:t>Used to display the documentation for a specific command.</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41394"/>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File and Directory Commands</a:t>
            </a:r>
            <a:endParaRPr lang="en-US" dirty="0"/>
          </a:p>
        </p:txBody>
      </p:sp>
      <p:sp>
        <p:nvSpPr>
          <p:cNvPr id="2" name="Content Placeholder 1"/>
          <p:cNvSpPr>
            <a:spLocks noGrp="1"/>
          </p:cNvSpPr>
          <p:nvPr>
            <p:ph idx="1"/>
          </p:nvPr>
        </p:nvSpPr>
        <p:spPr>
          <a:xfrm>
            <a:off x="144065" y="798945"/>
            <a:ext cx="8853286" cy="443002"/>
          </a:xfrm>
        </p:spPr>
        <p:txBody>
          <a:bodyPr/>
          <a:lstStyle/>
          <a:p>
            <a:pPr marL="0" indent="0">
              <a:buClrTx/>
              <a:buSzPct val="100000"/>
              <a:buNone/>
            </a:pPr>
            <a:r>
              <a:rPr lang="en-US" sz="1600" dirty="0"/>
              <a:t>Many command line tools are included in Linux by default. The following table lists a few of the most common commands related to files and directories:</a:t>
            </a:r>
            <a:endParaRPr lang="en-US" sz="1600" dirty="0"/>
          </a:p>
        </p:txBody>
      </p:sp>
      <p:graphicFrame>
        <p:nvGraphicFramePr>
          <p:cNvPr id="8" name="Table 7"/>
          <p:cNvGraphicFramePr>
            <a:graphicFrameLocks noGrp="1"/>
          </p:cNvGraphicFramePr>
          <p:nvPr/>
        </p:nvGraphicFramePr>
        <p:xfrm>
          <a:off x="685799" y="1462778"/>
          <a:ext cx="7988969" cy="3071514"/>
        </p:xfrm>
        <a:graphic>
          <a:graphicData uri="http://schemas.openxmlformats.org/drawingml/2006/table">
            <a:tbl>
              <a:tblPr firstRow="1" bandRow="1">
                <a:tableStyleId>{5C22544A-7EE6-4342-B048-85BDC9FD1C3A}</a:tableStyleId>
              </a:tblPr>
              <a:tblGrid>
                <a:gridCol w="1916858"/>
                <a:gridCol w="6072111"/>
              </a:tblGrid>
              <a:tr h="318693">
                <a:tc>
                  <a:txBody>
                    <a:bodyPr/>
                    <a:lstStyle/>
                    <a:p>
                      <a:pPr algn="ctr" fontAlgn="ctr"/>
                      <a:r>
                        <a:rPr lang="en-US" b="1" dirty="0"/>
                        <a:t>Command</a:t>
                      </a:r>
                      <a:endParaRPr lang="en-US" b="1" dirty="0"/>
                    </a:p>
                  </a:txBody>
                  <a:tcPr marL="47625" marR="47625" marT="47625" marB="47625" anchor="ctr"/>
                </a:tc>
                <a:tc>
                  <a:txBody>
                    <a:bodyPr/>
                    <a:lstStyle/>
                    <a:p>
                      <a:pPr algn="ctr" fontAlgn="ctr"/>
                      <a:r>
                        <a:rPr lang="en-US" b="1" dirty="0"/>
                        <a:t>Description</a:t>
                      </a:r>
                      <a:endParaRPr lang="en-US" b="1" dirty="0"/>
                    </a:p>
                  </a:txBody>
                  <a:tcPr marL="47625" marR="47625" marT="47625" marB="47625" anchor="ctr"/>
                </a:tc>
              </a:tr>
              <a:tr h="318693">
                <a:tc>
                  <a:txBody>
                    <a:bodyPr/>
                    <a:lstStyle/>
                    <a:p>
                      <a:pPr fontAlgn="ctr"/>
                      <a:r>
                        <a:rPr lang="en-US" b="1" dirty="0"/>
                        <a:t>Is</a:t>
                      </a:r>
                      <a:endParaRPr lang="en-US" b="1" dirty="0"/>
                    </a:p>
                  </a:txBody>
                  <a:tcPr marL="47625" marR="47625" marT="47625" marB="47625" anchor="ctr"/>
                </a:tc>
                <a:tc>
                  <a:txBody>
                    <a:bodyPr/>
                    <a:lstStyle/>
                    <a:p>
                      <a:pPr fontAlgn="ctr"/>
                      <a:r>
                        <a:rPr lang="en-US" b="0" dirty="0"/>
                        <a:t>Displays the files inside a directory.</a:t>
                      </a:r>
                      <a:endParaRPr lang="en-US" b="0" dirty="0"/>
                    </a:p>
                  </a:txBody>
                  <a:tcPr marL="47625" marR="47625" marT="47625" marB="47625" anchor="ctr"/>
                </a:tc>
              </a:tr>
              <a:tr h="318693">
                <a:tc>
                  <a:txBody>
                    <a:bodyPr/>
                    <a:lstStyle/>
                    <a:p>
                      <a:pPr fontAlgn="ctr"/>
                      <a:r>
                        <a:rPr lang="en-US" b="1" dirty="0"/>
                        <a:t>cd</a:t>
                      </a:r>
                      <a:endParaRPr lang="en-US" b="1" dirty="0"/>
                    </a:p>
                  </a:txBody>
                  <a:tcPr marL="47625" marR="47625" marT="47625" marB="47625" anchor="ctr"/>
                </a:tc>
                <a:tc>
                  <a:txBody>
                    <a:bodyPr/>
                    <a:lstStyle/>
                    <a:p>
                      <a:pPr fontAlgn="ctr"/>
                      <a:r>
                        <a:rPr lang="en-US" b="0" dirty="0"/>
                        <a:t>Changes the current directory.</a:t>
                      </a:r>
                      <a:endParaRPr lang="en-US" b="0" dirty="0"/>
                    </a:p>
                  </a:txBody>
                  <a:tcPr marL="47625" marR="47625" marT="47625" marB="47625" anchor="ctr"/>
                </a:tc>
              </a:tr>
              <a:tr h="318693">
                <a:tc>
                  <a:txBody>
                    <a:bodyPr/>
                    <a:lstStyle/>
                    <a:p>
                      <a:pPr fontAlgn="ctr"/>
                      <a:r>
                        <a:rPr lang="en-US" b="1" dirty="0"/>
                        <a:t>mkdir</a:t>
                      </a:r>
                      <a:endParaRPr lang="en-US" b="1" dirty="0"/>
                    </a:p>
                  </a:txBody>
                  <a:tcPr marL="47625" marR="47625" marT="47625" marB="47625" anchor="ctr"/>
                </a:tc>
                <a:tc>
                  <a:txBody>
                    <a:bodyPr/>
                    <a:lstStyle/>
                    <a:p>
                      <a:pPr fontAlgn="ctr"/>
                      <a:r>
                        <a:rPr lang="en-US" b="0" dirty="0"/>
                        <a:t>Creates a directory under the current directory.</a:t>
                      </a:r>
                      <a:endParaRPr lang="en-US" b="0" dirty="0"/>
                    </a:p>
                  </a:txBody>
                  <a:tcPr marL="47625" marR="47625" marT="47625" marB="47625" anchor="ctr"/>
                </a:tc>
              </a:tr>
              <a:tr h="318693">
                <a:tc>
                  <a:txBody>
                    <a:bodyPr/>
                    <a:lstStyle/>
                    <a:p>
                      <a:pPr fontAlgn="ctr"/>
                      <a:r>
                        <a:rPr lang="en-US" b="1" dirty="0"/>
                        <a:t>cp</a:t>
                      </a:r>
                      <a:endParaRPr lang="en-US" b="1" dirty="0"/>
                    </a:p>
                  </a:txBody>
                  <a:tcPr marL="47625" marR="47625" marT="47625" marB="47625" anchor="ctr"/>
                </a:tc>
                <a:tc>
                  <a:txBody>
                    <a:bodyPr/>
                    <a:lstStyle/>
                    <a:p>
                      <a:pPr fontAlgn="ctr"/>
                      <a:r>
                        <a:rPr lang="en-US" b="0" dirty="0"/>
                        <a:t>Copies files from source to destination.</a:t>
                      </a:r>
                      <a:endParaRPr lang="en-US" b="0" dirty="0"/>
                    </a:p>
                  </a:txBody>
                  <a:tcPr marL="47625" marR="47625" marT="47625" marB="47625" anchor="ctr"/>
                </a:tc>
              </a:tr>
              <a:tr h="318693">
                <a:tc>
                  <a:txBody>
                    <a:bodyPr/>
                    <a:lstStyle/>
                    <a:p>
                      <a:pPr fontAlgn="ctr"/>
                      <a:r>
                        <a:rPr lang="en-US" b="1" dirty="0"/>
                        <a:t>mv</a:t>
                      </a:r>
                      <a:endParaRPr lang="en-US" b="1" dirty="0"/>
                    </a:p>
                  </a:txBody>
                  <a:tcPr marL="47625" marR="47625" marT="47625" marB="47625" anchor="ctr"/>
                </a:tc>
                <a:tc>
                  <a:txBody>
                    <a:bodyPr/>
                    <a:lstStyle/>
                    <a:p>
                      <a:pPr fontAlgn="ctr"/>
                      <a:r>
                        <a:rPr lang="en-US" b="0" dirty="0"/>
                        <a:t>Moves files to a different directory.</a:t>
                      </a:r>
                      <a:endParaRPr lang="en-US" b="0" dirty="0"/>
                    </a:p>
                  </a:txBody>
                  <a:tcPr marL="47625" marR="47625" marT="47625" marB="47625" anchor="ctr"/>
                </a:tc>
              </a:tr>
              <a:tr h="318693">
                <a:tc>
                  <a:txBody>
                    <a:bodyPr/>
                    <a:lstStyle/>
                    <a:p>
                      <a:pPr fontAlgn="ctr"/>
                      <a:r>
                        <a:rPr lang="en-US" b="1" dirty="0"/>
                        <a:t>rm</a:t>
                      </a:r>
                      <a:endParaRPr lang="en-US" b="1" dirty="0"/>
                    </a:p>
                  </a:txBody>
                  <a:tcPr marL="47625" marR="47625" marT="47625" marB="47625" anchor="ctr"/>
                </a:tc>
                <a:tc>
                  <a:txBody>
                    <a:bodyPr/>
                    <a:lstStyle/>
                    <a:p>
                      <a:pPr fontAlgn="ctr"/>
                      <a:r>
                        <a:rPr lang="en-US" b="0" dirty="0"/>
                        <a:t>Removes files.</a:t>
                      </a:r>
                      <a:endParaRPr lang="en-US" b="0" dirty="0"/>
                    </a:p>
                  </a:txBody>
                  <a:tcPr marL="47625" marR="47625" marT="47625" marB="47625" anchor="ctr"/>
                </a:tc>
              </a:tr>
              <a:tr h="499521">
                <a:tc>
                  <a:txBody>
                    <a:bodyPr/>
                    <a:lstStyle/>
                    <a:p>
                      <a:pPr fontAlgn="ctr"/>
                      <a:r>
                        <a:rPr lang="en-US" b="1" dirty="0"/>
                        <a:t>grep</a:t>
                      </a:r>
                      <a:endParaRPr lang="en-US" b="1" dirty="0"/>
                    </a:p>
                  </a:txBody>
                  <a:tcPr marL="47625" marR="47625" marT="47625" marB="47625" anchor="ctr"/>
                </a:tc>
                <a:tc>
                  <a:txBody>
                    <a:bodyPr/>
                    <a:lstStyle/>
                    <a:p>
                      <a:pPr fontAlgn="ctr"/>
                      <a:r>
                        <a:rPr lang="en-US" b="0" dirty="0"/>
                        <a:t>Searches for specific strings of characters within a file or other commands outputs.</a:t>
                      </a:r>
                      <a:endParaRPr lang="en-US" b="0" dirty="0"/>
                    </a:p>
                  </a:txBody>
                  <a:tcPr marL="47625" marR="47625" marT="47625" marB="47625" anchor="ctr"/>
                </a:tc>
              </a:tr>
              <a:tr h="318693">
                <a:tc>
                  <a:txBody>
                    <a:bodyPr/>
                    <a:lstStyle/>
                    <a:p>
                      <a:pPr fontAlgn="ctr"/>
                      <a:r>
                        <a:rPr lang="en-US" b="1" dirty="0"/>
                        <a:t>cat</a:t>
                      </a:r>
                      <a:endParaRPr lang="en-US" b="1" dirty="0"/>
                    </a:p>
                  </a:txBody>
                  <a:tcPr marL="47625" marR="47625" marT="47625" marB="47625" anchor="ctr"/>
                </a:tc>
                <a:tc>
                  <a:txBody>
                    <a:bodyPr/>
                    <a:lstStyle/>
                    <a:p>
                      <a:pPr fontAlgn="ctr"/>
                      <a:r>
                        <a:rPr lang="en-US" b="0" dirty="0"/>
                        <a:t>Lists the contents of a file and expects the file name as the parameter.</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Working with Text Files</a:t>
            </a:r>
            <a:endParaRPr lang="en-US" dirty="0"/>
          </a:p>
        </p:txBody>
      </p:sp>
      <p:sp>
        <p:nvSpPr>
          <p:cNvPr id="2" name="Content Placeholder 1"/>
          <p:cNvSpPr>
            <a:spLocks noGrp="1"/>
          </p:cNvSpPr>
          <p:nvPr>
            <p:ph idx="1"/>
          </p:nvPr>
        </p:nvSpPr>
        <p:spPr>
          <a:xfrm>
            <a:off x="144066" y="873457"/>
            <a:ext cx="8822134" cy="3780430"/>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Linux has many different text editors, with various features and functions.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Some text editors include graphical interfaces while others are command-line only tools. Each text editor includes a feature set designed to support a specific type of task.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Some text editors focus on the programmer and include features such as syntax highlighting, parenthesis check, and other programming-focused features.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While graphical text editors are convenient and easy to use, command line-based text editors are very important for Linux users. The main benefit of command-line-based text editors is that they allow for text file editing from a remote computer.</a:t>
            </a: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Working with Text Files (Contd.)</a:t>
            </a:r>
            <a:endParaRPr lang="en-US" dirty="0"/>
          </a:p>
        </p:txBody>
      </p:sp>
      <p:sp>
        <p:nvSpPr>
          <p:cNvPr id="2" name="Content Placeholder 1"/>
          <p:cNvSpPr>
            <a:spLocks noGrp="1"/>
          </p:cNvSpPr>
          <p:nvPr>
            <p:ph idx="1"/>
          </p:nvPr>
        </p:nvSpPr>
        <p:spPr>
          <a:xfrm>
            <a:off x="144066" y="873457"/>
            <a:ext cx="3410671" cy="3780430"/>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The figure shows </a:t>
            </a:r>
            <a:r>
              <a:rPr lang="en-US" sz="1600" b="1" dirty="0"/>
              <a:t>nano</a:t>
            </a:r>
            <a:r>
              <a:rPr lang="en-US" sz="1600" dirty="0"/>
              <a:t>, a popular command-line text editor.</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administrator is editing firewall rules. Text editors are often used for system configuration and maintenance in Linux.</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Due to the lack of graphical support, nano (or GNU nano) can only be controlled with the keyboard. </a:t>
            </a:r>
            <a:endParaRPr lang="en-US" sz="1600" dirty="0"/>
          </a:p>
        </p:txBody>
      </p:sp>
      <p:pic>
        <p:nvPicPr>
          <p:cNvPr id="3" name="Picture 2"/>
          <p:cNvPicPr>
            <a:picLocks noChangeAspect="1"/>
          </p:cNvPicPr>
          <p:nvPr/>
        </p:nvPicPr>
        <p:blipFill>
          <a:blip r:embed="rId1"/>
          <a:stretch>
            <a:fillRect/>
          </a:stretch>
        </p:blipFill>
        <p:spPr>
          <a:xfrm>
            <a:off x="3554737" y="1041750"/>
            <a:ext cx="5445197" cy="3060000"/>
          </a:xfrm>
          <a:prstGeom prst="rect">
            <a:avLst/>
          </a:prstGeom>
        </p:spPr>
      </p:pic>
    </p:spTree>
    <p:custDataLst>
      <p:tags r:id="rId2"/>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The Importance of Text Files in Linux</a:t>
            </a:r>
            <a:endParaRPr lang="en-US" dirty="0"/>
          </a:p>
        </p:txBody>
      </p:sp>
      <p:sp>
        <p:nvSpPr>
          <p:cNvPr id="2" name="Content Placeholder 1"/>
          <p:cNvSpPr>
            <a:spLocks noGrp="1"/>
          </p:cNvSpPr>
          <p:nvPr>
            <p:ph idx="1"/>
          </p:nvPr>
        </p:nvSpPr>
        <p:spPr>
          <a:xfrm>
            <a:off x="144064" y="873457"/>
            <a:ext cx="8809435" cy="2822243"/>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In Linux, everything is treated as a file. This includes the memory, the disks, the monitor, and the directories.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Configuration files are text files which are used to store adjustments and settings for specific applications or services.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Users with proper permission levels can use text editors to change the contents of configuration files.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After the changes are made, the file is saved and can be used by the related service or application. Users are able to specify exactly how they want any given application or service to behave. When launched, services and applications check the contents of specific configuration files to adjust their behavior accordingly.</a:t>
            </a:r>
            <a:endParaRPr lang="en-US" sz="1600" dirty="0"/>
          </a:p>
          <a:p>
            <a:pPr marL="0" indent="0">
              <a:spcBef>
                <a:spcPts val="300"/>
              </a:spcBef>
              <a:spcAft>
                <a:spcPts val="300"/>
              </a:spcAft>
              <a:buClrTx/>
              <a:buSzPct val="100000"/>
              <a:buNone/>
            </a:pPr>
            <a:endParaRPr lang="en-US" sz="1600" dirty="0"/>
          </a:p>
        </p:txBody>
      </p:sp>
      <p:sp>
        <p:nvSpPr>
          <p:cNvPr id="5" name="TextBox 4"/>
          <p:cNvSpPr txBox="1"/>
          <p:nvPr/>
        </p:nvSpPr>
        <p:spPr>
          <a:xfrm>
            <a:off x="326031" y="3695700"/>
            <a:ext cx="8445500" cy="830997"/>
          </a:xfrm>
          <a:prstGeom prst="rect">
            <a:avLst/>
          </a:prstGeom>
          <a:noFill/>
        </p:spPr>
        <p:txBody>
          <a:bodyPr wrap="square" rtlCol="0">
            <a:spAutoFit/>
          </a:bodyPr>
          <a:lstStyle/>
          <a:p>
            <a:r>
              <a:rPr lang="en-US" sz="1600" b="1" dirty="0">
                <a:solidFill>
                  <a:srgbClr val="000000"/>
                </a:solidFill>
              </a:rPr>
              <a:t>Note: </a:t>
            </a:r>
            <a:r>
              <a:rPr lang="en-US" sz="1600" i="1" dirty="0">
                <a:solidFill>
                  <a:srgbClr val="000000"/>
                </a:solidFill>
              </a:rPr>
              <a:t>The administrator used the command </a:t>
            </a:r>
            <a:r>
              <a:rPr lang="en-US" sz="1600" b="1" i="1" dirty="0" err="1">
                <a:solidFill>
                  <a:srgbClr val="000000"/>
                </a:solidFill>
              </a:rPr>
              <a:t>sudo</a:t>
            </a:r>
            <a:r>
              <a:rPr lang="en-US" sz="1600" b="1" i="1" dirty="0">
                <a:solidFill>
                  <a:srgbClr val="000000"/>
                </a:solidFill>
              </a:rPr>
              <a:t> nano /</a:t>
            </a:r>
            <a:r>
              <a:rPr lang="en-US" sz="1600" b="1" i="1" dirty="0" err="1">
                <a:solidFill>
                  <a:srgbClr val="000000"/>
                </a:solidFill>
              </a:rPr>
              <a:t>etc</a:t>
            </a:r>
            <a:r>
              <a:rPr lang="en-US" sz="1600" b="1" i="1" dirty="0">
                <a:solidFill>
                  <a:srgbClr val="000000"/>
                </a:solidFill>
              </a:rPr>
              <a:t>/hosts</a:t>
            </a:r>
            <a:r>
              <a:rPr lang="en-US" sz="1600" i="1" dirty="0">
                <a:solidFill>
                  <a:srgbClr val="000000"/>
                </a:solidFill>
              </a:rPr>
              <a:t> to open the file. The command </a:t>
            </a:r>
            <a:r>
              <a:rPr lang="en-US" sz="1600" b="1" i="1" dirty="0" err="1">
                <a:solidFill>
                  <a:srgbClr val="000000"/>
                </a:solidFill>
              </a:rPr>
              <a:t>sudo</a:t>
            </a:r>
            <a:r>
              <a:rPr lang="en-US" sz="1600" i="1" dirty="0">
                <a:solidFill>
                  <a:srgbClr val="000000"/>
                </a:solidFill>
              </a:rPr>
              <a:t> (short for “superuser do”) invokes the superuser privilege to use the nano text editor to open the host file.</a:t>
            </a:r>
            <a:endParaRPr lang="en-IN" sz="1600" i="1" dirty="0">
              <a:solidFill>
                <a:srgbClr val="000000"/>
              </a:solidFill>
            </a:endParaRPr>
          </a:p>
        </p:txBody>
      </p:sp>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The Importance of Text Files in Linux (Contd.)</a:t>
            </a:r>
            <a:endParaRPr lang="en-US" dirty="0"/>
          </a:p>
        </p:txBody>
      </p:sp>
      <p:sp>
        <p:nvSpPr>
          <p:cNvPr id="2" name="Content Placeholder 1"/>
          <p:cNvSpPr>
            <a:spLocks noGrp="1"/>
          </p:cNvSpPr>
          <p:nvPr>
            <p:ph idx="1"/>
          </p:nvPr>
        </p:nvSpPr>
        <p:spPr>
          <a:xfrm>
            <a:off x="144065" y="873457"/>
            <a:ext cx="3407695" cy="3780430"/>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In the figure, the administrator opened the host configuration file in </a:t>
            </a:r>
            <a:r>
              <a:rPr lang="en-US" sz="1600" b="1" dirty="0"/>
              <a:t>nano</a:t>
            </a:r>
            <a:r>
              <a:rPr lang="en-US" sz="1600" dirty="0"/>
              <a:t> for editing.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host file contains static mappings of host IP addresses to names.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names serve as shortcuts that allow connecting to other devices by using a name instead of an IP address. Only the superuser can change the host file.</a:t>
            </a:r>
            <a:endParaRPr lang="en-US" sz="1600" dirty="0"/>
          </a:p>
        </p:txBody>
      </p:sp>
      <p:pic>
        <p:nvPicPr>
          <p:cNvPr id="3" name="Picture 2"/>
          <p:cNvPicPr>
            <a:picLocks noChangeAspect="1"/>
          </p:cNvPicPr>
          <p:nvPr/>
        </p:nvPicPr>
        <p:blipFill>
          <a:blip r:embed="rId1"/>
          <a:stretch>
            <a:fillRect/>
          </a:stretch>
        </p:blipFill>
        <p:spPr>
          <a:xfrm>
            <a:off x="3551760" y="873457"/>
            <a:ext cx="5465240" cy="3060000"/>
          </a:xfrm>
          <a:prstGeom prst="rect">
            <a:avLst/>
          </a:prstGeom>
        </p:spPr>
      </p:pic>
    </p:spTree>
    <p:custDataLst>
      <p:tags r:id="rId2"/>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marL="119380" eaLnBrk="1" hangingPunct="1"/>
            <a:r>
              <a:rPr lang="en-US" dirty="0"/>
              <a:t>Module Objectives</a:t>
            </a:r>
            <a:endParaRPr lang="en-US" dirty="0"/>
          </a:p>
        </p:txBody>
      </p:sp>
      <p:sp>
        <p:nvSpPr>
          <p:cNvPr id="6147" name="Rectangle 34"/>
          <p:cNvSpPr>
            <a:spLocks noGrp="1" noChangeArrowheads="1"/>
          </p:cNvSpPr>
          <p:nvPr>
            <p:ph idx="1"/>
          </p:nvPr>
        </p:nvSpPr>
        <p:spPr>
          <a:xfrm>
            <a:off x="99461" y="654206"/>
            <a:ext cx="8731272" cy="782707"/>
          </a:xfrm>
        </p:spPr>
        <p:txBody>
          <a:bodyPr/>
          <a:lstStyle/>
          <a:p>
            <a:pPr marL="119380" lvl="0" indent="0" defTabSz="914400" eaLnBrk="0" hangingPunct="0">
              <a:spcBef>
                <a:spcPct val="0"/>
              </a:spcBef>
              <a:spcAft>
                <a:spcPct val="0"/>
              </a:spcAft>
              <a:buClrTx/>
              <a:buSzTx/>
              <a:buNone/>
            </a:pPr>
            <a:r>
              <a:rPr lang="en-US" altLang="en-US" sz="1600" b="1" dirty="0">
                <a:ea typeface="Calibri" panose="020F0502020204030204" charset="0"/>
                <a:cs typeface="Calibri" panose="020F0502020204030204" charset="0"/>
              </a:rPr>
              <a:t>Module Title: </a:t>
            </a:r>
            <a:r>
              <a:rPr lang="en-US" sz="1600" dirty="0"/>
              <a:t>Linux Overview</a:t>
            </a:r>
            <a:endParaRPr lang="en-US" altLang="en-US" sz="1600" dirty="0">
              <a:ea typeface="Calibri" panose="020F0502020204030204" charset="0"/>
              <a:cs typeface="Calibri" panose="020F0502020204030204" charset="0"/>
            </a:endParaRPr>
          </a:p>
          <a:p>
            <a:pPr marL="119380" indent="0" defTabSz="914400" eaLnBrk="0" hangingPunct="0">
              <a:spcBef>
                <a:spcPct val="0"/>
              </a:spcBef>
              <a:spcAft>
                <a:spcPct val="0"/>
              </a:spcAft>
              <a:buClrTx/>
              <a:buSzTx/>
              <a:buNone/>
            </a:pPr>
            <a:endParaRPr lang="en-US" altLang="en-US" sz="1600" b="1" dirty="0">
              <a:ea typeface="Calibri" panose="020F0502020204030204" charset="0"/>
              <a:cs typeface="Calibri" panose="020F0502020204030204" charset="0"/>
            </a:endParaRPr>
          </a:p>
          <a:p>
            <a:pPr marL="119380" indent="0" defTabSz="914400" eaLnBrk="0" hangingPunct="0">
              <a:spcBef>
                <a:spcPct val="0"/>
              </a:spcBef>
              <a:spcAft>
                <a:spcPct val="0"/>
              </a:spcAft>
              <a:buClrTx/>
              <a:buSzTx/>
              <a:buNone/>
            </a:pPr>
            <a:r>
              <a:rPr lang="en-US" altLang="en-US" sz="1600" b="1" dirty="0">
                <a:ea typeface="Calibri" panose="020F0502020204030204" charset="0"/>
                <a:cs typeface="Calibri" panose="020F0502020204030204" charset="0"/>
              </a:rPr>
              <a:t>Module Objective</a:t>
            </a:r>
            <a:r>
              <a:rPr lang="en-US" altLang="en-US" sz="1600" dirty="0">
                <a:ea typeface="Calibri" panose="020F0502020204030204" charset="0"/>
                <a:cs typeface="Calibri" panose="020F0502020204030204" charset="0"/>
              </a:rPr>
              <a:t>: </a:t>
            </a:r>
            <a:r>
              <a:rPr lang="en-US" sz="1600" dirty="0"/>
              <a:t>Implement basic Linux security.</a:t>
            </a:r>
            <a:endParaRPr lang="en-US" sz="1600" dirty="0"/>
          </a:p>
          <a:p>
            <a:pPr marL="119380" indent="0" defTabSz="914400" eaLnBrk="0" hangingPunct="0">
              <a:spcBef>
                <a:spcPct val="0"/>
              </a:spcBef>
              <a:spcAft>
                <a:spcPct val="0"/>
              </a:spcAft>
              <a:buClrTx/>
              <a:buSzTx/>
              <a:buNone/>
            </a:pPr>
            <a:endParaRPr lang="en-US" sz="1600" dirty="0"/>
          </a:p>
          <a:p>
            <a:pPr marL="119380" lvl="0" indent="0" defTabSz="914400" eaLnBrk="0" hangingPunct="0">
              <a:spcBef>
                <a:spcPct val="0"/>
              </a:spcBef>
              <a:spcAft>
                <a:spcPct val="0"/>
              </a:spcAft>
              <a:buClrTx/>
              <a:buSzTx/>
              <a:buNone/>
            </a:pPr>
            <a:endParaRPr lang="en-US" altLang="en-US" sz="1600" dirty="0">
              <a:latin typeface="Arial" panose="020B0604020202020204" pitchFamily="34" charset="0"/>
            </a:endParaRPr>
          </a:p>
          <a:p>
            <a:pPr marL="119380" indent="0">
              <a:spcBef>
                <a:spcPct val="30000"/>
              </a:spcBef>
              <a:buNone/>
            </a:pPr>
            <a:endParaRPr lang="en-US" sz="1600" dirty="0"/>
          </a:p>
          <a:p>
            <a:pPr marL="119380" indent="0">
              <a:spcBef>
                <a:spcPct val="30000"/>
              </a:spcBef>
              <a:buNone/>
            </a:pPr>
            <a:endParaRPr lang="en-US" sz="1600" dirty="0"/>
          </a:p>
          <a:p>
            <a:pPr marL="119380" indent="0">
              <a:spcBef>
                <a:spcPct val="30000"/>
              </a:spcBef>
              <a:buNone/>
            </a:pPr>
            <a:endParaRPr lang="en-US" sz="1600" dirty="0"/>
          </a:p>
        </p:txBody>
      </p:sp>
      <p:graphicFrame>
        <p:nvGraphicFramePr>
          <p:cNvPr id="6" name="Table 5"/>
          <p:cNvGraphicFramePr>
            <a:graphicFrameLocks noGrp="1"/>
          </p:cNvGraphicFramePr>
          <p:nvPr/>
        </p:nvGraphicFramePr>
        <p:xfrm>
          <a:off x="423333" y="1625600"/>
          <a:ext cx="8263467" cy="2275764"/>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algn="ctr" fontAlgn="ctr"/>
                      <a:r>
                        <a:rPr lang="en-US" sz="1100" b="1" dirty="0">
                          <a:effectLst/>
                        </a:rPr>
                        <a:t>Topic Title</a:t>
                      </a:r>
                      <a:endParaRPr lang="en-US" sz="1100" dirty="0">
                        <a:effectLst/>
                      </a:endParaRPr>
                    </a:p>
                  </a:txBody>
                  <a:tcPr marL="47625" marR="47625" marT="47625" marB="47625" anchor="ctr"/>
                </a:tc>
                <a:tc>
                  <a:txBody>
                    <a:bodyPr/>
                    <a:lstStyle/>
                    <a:p>
                      <a:pPr algn="ctr" fontAlgn="ctr"/>
                      <a:r>
                        <a:rPr lang="en-US" sz="1100" b="1" dirty="0">
                          <a:effectLst/>
                        </a:rPr>
                        <a:t>Topic Objective</a:t>
                      </a:r>
                      <a:endParaRPr lang="en-US" sz="1100" dirty="0">
                        <a:effectLst/>
                      </a:endParaRPr>
                    </a:p>
                  </a:txBody>
                  <a:tcPr marL="47625" marR="47625" marT="47625" marB="47625" anchor="ctr"/>
                </a:tc>
              </a:tr>
              <a:tr h="391571">
                <a:tc>
                  <a:txBody>
                    <a:bodyPr/>
                    <a:lstStyle/>
                    <a:p>
                      <a:pPr fontAlgn="ctr"/>
                      <a:r>
                        <a:rPr lang="en-US" sz="1100" b="0" dirty="0"/>
                        <a:t>Linux Basics</a:t>
                      </a:r>
                      <a:endParaRPr lang="en-US" sz="1100" b="0" dirty="0"/>
                    </a:p>
                  </a:txBody>
                  <a:tcPr marL="47625" marR="47625" marT="47625" marB="47625" anchor="ctr"/>
                </a:tc>
                <a:tc>
                  <a:txBody>
                    <a:bodyPr/>
                    <a:lstStyle/>
                    <a:p>
                      <a:pPr fontAlgn="ctr"/>
                      <a:r>
                        <a:rPr lang="en-US" sz="1100" b="0" dirty="0"/>
                        <a:t>Explain why Linux skills are essential for network security monitoring and investigation.</a:t>
                      </a:r>
                      <a:endParaRPr lang="en-US" sz="1100" b="0" dirty="0"/>
                    </a:p>
                  </a:txBody>
                  <a:tcPr marL="47625" marR="47625" marT="47625" marB="47625" anchor="ctr"/>
                </a:tc>
              </a:tr>
              <a:tr h="263724">
                <a:tc>
                  <a:txBody>
                    <a:bodyPr/>
                    <a:lstStyle/>
                    <a:p>
                      <a:pPr fontAlgn="ctr"/>
                      <a:r>
                        <a:rPr lang="en-US" sz="1100" b="0" dirty="0"/>
                        <a:t>Working in the Linux Shell</a:t>
                      </a:r>
                      <a:endParaRPr lang="en-US" sz="1100" b="0" dirty="0"/>
                    </a:p>
                  </a:txBody>
                  <a:tcPr marL="47625" marR="47625" marT="47625" marB="47625" anchor="ctr"/>
                </a:tc>
                <a:tc>
                  <a:txBody>
                    <a:bodyPr/>
                    <a:lstStyle/>
                    <a:p>
                      <a:pPr fontAlgn="ctr"/>
                      <a:r>
                        <a:rPr lang="en-US" sz="1100" b="0" dirty="0"/>
                        <a:t>Use the Linux shell to manipulate text files.</a:t>
                      </a:r>
                      <a:endParaRPr lang="en-US" sz="1100" b="0" dirty="0"/>
                    </a:p>
                  </a:txBody>
                  <a:tcPr marL="47625" marR="47625" marT="47625" marB="47625" anchor="ctr"/>
                </a:tc>
              </a:tr>
              <a:tr h="263724">
                <a:tc>
                  <a:txBody>
                    <a:bodyPr/>
                    <a:lstStyle/>
                    <a:p>
                      <a:pPr fontAlgn="ctr"/>
                      <a:r>
                        <a:rPr lang="en-US" sz="1100" b="0" dirty="0"/>
                        <a:t>Linux Servers and Clients</a:t>
                      </a:r>
                      <a:endParaRPr lang="en-US" sz="1100" b="0" dirty="0"/>
                    </a:p>
                  </a:txBody>
                  <a:tcPr marL="47625" marR="47625" marT="47625" marB="47625" anchor="ctr"/>
                </a:tc>
                <a:tc>
                  <a:txBody>
                    <a:bodyPr/>
                    <a:lstStyle/>
                    <a:p>
                      <a:pPr fontAlgn="ctr"/>
                      <a:r>
                        <a:rPr lang="en-US" sz="1100" b="0" dirty="0"/>
                        <a:t>Explain how client-server networks function.</a:t>
                      </a:r>
                      <a:endParaRPr lang="en-US" sz="1100" b="0" dirty="0"/>
                    </a:p>
                  </a:txBody>
                  <a:tcPr marL="47625" marR="47625" marT="47625" marB="47625" anchor="ctr"/>
                </a:tc>
              </a:tr>
              <a:tr h="263724">
                <a:tc>
                  <a:txBody>
                    <a:bodyPr/>
                    <a:lstStyle/>
                    <a:p>
                      <a:pPr fontAlgn="ctr"/>
                      <a:r>
                        <a:rPr lang="en-US" sz="1100" b="0" dirty="0"/>
                        <a:t>Basic Server Administration</a:t>
                      </a:r>
                      <a:endParaRPr lang="en-US" sz="1100" b="0" dirty="0"/>
                    </a:p>
                  </a:txBody>
                  <a:tcPr marL="47625" marR="47625" marT="47625" marB="47625" anchor="ctr"/>
                </a:tc>
                <a:tc>
                  <a:txBody>
                    <a:bodyPr/>
                    <a:lstStyle/>
                    <a:p>
                      <a:pPr fontAlgn="ctr"/>
                      <a:r>
                        <a:rPr lang="en-US" sz="1100" b="0" dirty="0"/>
                        <a:t>Explain how a Linux administrator locates and manipulates security log files.</a:t>
                      </a:r>
                      <a:endParaRPr lang="en-US" sz="1100" b="0" dirty="0"/>
                    </a:p>
                  </a:txBody>
                  <a:tcPr marL="47625" marR="47625" marT="47625" marB="47625" anchor="ctr"/>
                </a:tc>
              </a:tr>
              <a:tr h="263724">
                <a:tc>
                  <a:txBody>
                    <a:bodyPr/>
                    <a:lstStyle/>
                    <a:p>
                      <a:pPr fontAlgn="ctr"/>
                      <a:r>
                        <a:rPr lang="en-US" sz="1100" b="0" dirty="0"/>
                        <a:t>The Linux File System</a:t>
                      </a:r>
                      <a:endParaRPr lang="en-US" sz="1100" b="0" dirty="0"/>
                    </a:p>
                  </a:txBody>
                  <a:tcPr marL="47625" marR="47625" marT="47625" marB="47625" anchor="ctr"/>
                </a:tc>
                <a:tc>
                  <a:txBody>
                    <a:bodyPr/>
                    <a:lstStyle/>
                    <a:p>
                      <a:pPr fontAlgn="ctr"/>
                      <a:r>
                        <a:rPr lang="en-US" sz="1100" b="0" dirty="0"/>
                        <a:t>Manage the Linux file system and permissions.</a:t>
                      </a:r>
                      <a:endParaRPr lang="en-US" sz="1100" b="0" dirty="0"/>
                    </a:p>
                  </a:txBody>
                  <a:tcPr marL="47625" marR="47625" marT="47625" marB="47625" anchor="ctr"/>
                </a:tc>
              </a:tr>
              <a:tr h="263724">
                <a:tc>
                  <a:txBody>
                    <a:bodyPr/>
                    <a:lstStyle/>
                    <a:p>
                      <a:pPr fontAlgn="ctr"/>
                      <a:r>
                        <a:rPr lang="en-US" sz="1100" b="0" dirty="0"/>
                        <a:t>Working in the Linux GUI</a:t>
                      </a:r>
                      <a:endParaRPr lang="en-US" sz="1100" b="0" dirty="0"/>
                    </a:p>
                  </a:txBody>
                  <a:tcPr marL="47625" marR="47625" marT="47625" marB="47625" anchor="ctr"/>
                </a:tc>
                <a:tc>
                  <a:txBody>
                    <a:bodyPr/>
                    <a:lstStyle/>
                    <a:p>
                      <a:pPr fontAlgn="ctr"/>
                      <a:r>
                        <a:rPr lang="en-US" sz="1100" b="0" dirty="0"/>
                        <a:t>Explain the basic components of the Linux GUI.</a:t>
                      </a:r>
                      <a:endParaRPr lang="en-US" sz="1100" b="0" dirty="0"/>
                    </a:p>
                  </a:txBody>
                  <a:tcPr marL="47625" marR="47625" marT="47625" marB="47625" anchor="ctr"/>
                </a:tc>
              </a:tr>
              <a:tr h="263724">
                <a:tc>
                  <a:txBody>
                    <a:bodyPr/>
                    <a:lstStyle/>
                    <a:p>
                      <a:pPr fontAlgn="ctr"/>
                      <a:r>
                        <a:rPr lang="en-US" sz="1100" b="0" dirty="0"/>
                        <a:t>Working on a Linux Host</a:t>
                      </a:r>
                      <a:endParaRPr lang="en-US" sz="1100" b="0" dirty="0"/>
                    </a:p>
                  </a:txBody>
                  <a:tcPr marL="47625" marR="47625" marT="47625" marB="47625" anchor="ctr"/>
                </a:tc>
                <a:tc>
                  <a:txBody>
                    <a:bodyPr/>
                    <a:lstStyle/>
                    <a:p>
                      <a:pPr fontAlgn="ctr"/>
                      <a:r>
                        <a:rPr lang="en-US" sz="1100" b="0" dirty="0"/>
                        <a:t>Use tools to detect malware on a Linux host.</a:t>
                      </a:r>
                      <a:endParaRPr lang="en-US" sz="1100"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endParaRPr lang="en-US" sz="1600" dirty="0"/>
          </a:p>
          <a:p>
            <a:r>
              <a:rPr lang="en-US" dirty="0"/>
              <a:t>Lab – Working with Text Files in the CLI</a:t>
            </a:r>
            <a:endParaRPr lang="en-US" dirty="0"/>
          </a:p>
        </p:txBody>
      </p:sp>
      <p:sp>
        <p:nvSpPr>
          <p:cNvPr id="2" name="Content Placeholder 1"/>
          <p:cNvSpPr>
            <a:spLocks noGrp="1"/>
          </p:cNvSpPr>
          <p:nvPr>
            <p:ph idx="1"/>
          </p:nvPr>
        </p:nvSpPr>
        <p:spPr>
          <a:xfrm>
            <a:off x="144065" y="873457"/>
            <a:ext cx="8999934" cy="3780430"/>
          </a:xfrm>
        </p:spPr>
        <p:txBody>
          <a:bodyPr/>
          <a:lstStyle/>
          <a:p>
            <a:pPr marL="0" indent="0">
              <a:spcBef>
                <a:spcPts val="300"/>
              </a:spcBef>
              <a:spcAft>
                <a:spcPts val="300"/>
              </a:spcAft>
              <a:buNone/>
            </a:pPr>
            <a:r>
              <a:rPr lang="en-US" sz="1800" dirty="0"/>
              <a:t>In this lab, you will get familiar with Linux command-line text editors and configuration files.</a:t>
            </a:r>
            <a:endParaRPr lang="en-US" sz="1800" dirty="0"/>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in the Linux Shell </a:t>
            </a:r>
            <a:br>
              <a:rPr altLang="en-US" dirty="0"/>
            </a:br>
            <a:r>
              <a:rPr lang="en-US" dirty="0"/>
              <a:t>Lab – Getting Familiar with the Linux Shell</a:t>
            </a:r>
            <a:endParaRPr lang="en-US" dirty="0"/>
          </a:p>
        </p:txBody>
      </p:sp>
      <p:sp>
        <p:nvSpPr>
          <p:cNvPr id="2" name="Content Placeholder 1"/>
          <p:cNvSpPr>
            <a:spLocks noGrp="1"/>
          </p:cNvSpPr>
          <p:nvPr>
            <p:ph idx="1"/>
          </p:nvPr>
        </p:nvSpPr>
        <p:spPr>
          <a:xfrm>
            <a:off x="144065" y="873457"/>
            <a:ext cx="8853286" cy="3780430"/>
          </a:xfrm>
        </p:spPr>
        <p:txBody>
          <a:bodyPr/>
          <a:lstStyle/>
          <a:p>
            <a:pPr marL="0" indent="0">
              <a:spcBef>
                <a:spcPts val="300"/>
              </a:spcBef>
              <a:spcAft>
                <a:spcPts val="300"/>
              </a:spcAft>
              <a:buNone/>
            </a:pPr>
            <a:r>
              <a:rPr lang="en-US" sz="1800" dirty="0"/>
              <a:t>In this lab, you will use the Linux command line to manage files and folders and perform some basic administrative tasks.</a:t>
            </a:r>
            <a:endParaRPr lang="en-US" sz="1800" dirty="0"/>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017891" cy="1802391"/>
          </a:xfrm>
        </p:spPr>
        <p:txBody>
          <a:bodyPr/>
          <a:lstStyle/>
          <a:p>
            <a:r>
              <a:rPr lang="en-US" dirty="0">
                <a:solidFill>
                  <a:schemeClr val="accent5">
                    <a:lumMod val="40000"/>
                    <a:lumOff val="60000"/>
                  </a:schemeClr>
                </a:solidFill>
              </a:rPr>
              <a:t>4.3 Linux Servers and Clients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Servers and Clients </a:t>
            </a:r>
            <a:br>
              <a:rPr altLang="en-US" dirty="0"/>
            </a:br>
            <a:r>
              <a:rPr lang="en-US" dirty="0"/>
              <a:t>An Introduction to Client-Server Communications</a:t>
            </a:r>
            <a:endParaRPr lang="en-US" dirty="0"/>
          </a:p>
        </p:txBody>
      </p:sp>
      <p:sp>
        <p:nvSpPr>
          <p:cNvPr id="2" name="Content Placeholder 1"/>
          <p:cNvSpPr>
            <a:spLocks noGrp="1"/>
          </p:cNvSpPr>
          <p:nvPr>
            <p:ph idx="1"/>
          </p:nvPr>
        </p:nvSpPr>
        <p:spPr>
          <a:xfrm>
            <a:off x="144065" y="721050"/>
            <a:ext cx="4137649" cy="3923181"/>
          </a:xfrm>
        </p:spPr>
        <p:txBody>
          <a:bodyPr/>
          <a:lstStyle/>
          <a:p>
            <a:pPr marL="177800" indent="-177800">
              <a:buClrTx/>
              <a:buSzPct val="100000"/>
              <a:buFont typeface="Arial" panose="020B0604020202020204" pitchFamily="34" charset="0"/>
              <a:buChar char="•"/>
            </a:pPr>
            <a:r>
              <a:rPr lang="en-US" sz="1600" dirty="0"/>
              <a:t>Servers are computers with software installed that enables them to provide services to clients across the network. </a:t>
            </a:r>
            <a:endParaRPr lang="en-US" sz="1600" dirty="0"/>
          </a:p>
          <a:p>
            <a:pPr marL="177800" indent="-177800">
              <a:buClrTx/>
              <a:buSzPct val="100000"/>
              <a:buFont typeface="Arial" panose="020B0604020202020204" pitchFamily="34" charset="0"/>
              <a:buChar char="•"/>
            </a:pPr>
            <a:r>
              <a:rPr lang="en-US" sz="1600" dirty="0"/>
              <a:t>Some provide external resources such as files, email messages, or web pages to clients upon request. </a:t>
            </a:r>
            <a:endParaRPr lang="en-US" sz="1600" dirty="0"/>
          </a:p>
          <a:p>
            <a:pPr marL="177800" indent="-177800">
              <a:buClrTx/>
              <a:buSzPct val="100000"/>
              <a:buFont typeface="Arial" panose="020B0604020202020204" pitchFamily="34" charset="0"/>
              <a:buChar char="•"/>
            </a:pPr>
            <a:r>
              <a:rPr lang="en-US" sz="1600" dirty="0"/>
              <a:t>Other services run maintenance tasks such as log management, disk scanning and so on.</a:t>
            </a:r>
            <a:endParaRPr lang="en-US" sz="1600" dirty="0"/>
          </a:p>
          <a:p>
            <a:pPr marL="177800" indent="-177800">
              <a:buClrTx/>
              <a:buSzPct val="100000"/>
              <a:buFont typeface="Arial" panose="020B0604020202020204" pitchFamily="34" charset="0"/>
              <a:buChar char="•"/>
            </a:pPr>
            <a:r>
              <a:rPr lang="en-US" sz="1600" dirty="0"/>
              <a:t>Each service requires separate server software. </a:t>
            </a:r>
            <a:endParaRPr lang="en-US" sz="1600" dirty="0"/>
          </a:p>
          <a:p>
            <a:pPr marL="177800" indent="-177800">
              <a:buClrTx/>
              <a:buSzPct val="100000"/>
              <a:buFont typeface="Arial" panose="020B0604020202020204" pitchFamily="34" charset="0"/>
              <a:buChar char="•"/>
            </a:pPr>
            <a:r>
              <a:rPr lang="en-US" sz="1600" dirty="0"/>
              <a:t>The server in the figure uses file server software to provide clients with the ability to retrieve and submit files.</a:t>
            </a:r>
            <a:endParaRPr lang="en-US" sz="1600" dirty="0"/>
          </a:p>
          <a:p>
            <a:pPr marL="177800" indent="-177800">
              <a:buClrTx/>
              <a:buSzPct val="100000"/>
              <a:buFont typeface="Arial" panose="020B0604020202020204" pitchFamily="34" charset="0"/>
              <a:buChar char="•"/>
            </a:pPr>
            <a:endParaRPr lang="en-US" sz="1600" dirty="0"/>
          </a:p>
        </p:txBody>
      </p:sp>
      <p:pic>
        <p:nvPicPr>
          <p:cNvPr id="3" name="Picture 2"/>
          <p:cNvPicPr>
            <a:picLocks noChangeAspect="1"/>
          </p:cNvPicPr>
          <p:nvPr/>
        </p:nvPicPr>
        <p:blipFill rotWithShape="1">
          <a:blip r:embed="rId1"/>
          <a:srcRect l="2241" r="1947" b="3225"/>
          <a:stretch>
            <a:fillRect/>
          </a:stretch>
        </p:blipFill>
        <p:spPr>
          <a:xfrm>
            <a:off x="4106825" y="1059178"/>
            <a:ext cx="4893110" cy="2700000"/>
          </a:xfrm>
          <a:prstGeom prst="rect">
            <a:avLst/>
          </a:prstGeom>
          <a:ln w="9525">
            <a:solidFill>
              <a:schemeClr val="tx1"/>
            </a:solidFill>
          </a:ln>
        </p:spPr>
      </p:pic>
    </p:spTree>
    <p:custDataLst>
      <p:tags r:id="rId2"/>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Servers and Clients </a:t>
            </a:r>
            <a:br>
              <a:rPr altLang="en-US" dirty="0"/>
            </a:br>
            <a:r>
              <a:rPr lang="en-US" dirty="0"/>
              <a:t>Servers, Services, and Their Ports</a:t>
            </a:r>
            <a:endParaRPr lang="en-US" dirty="0"/>
          </a:p>
        </p:txBody>
      </p:sp>
      <p:sp>
        <p:nvSpPr>
          <p:cNvPr id="2" name="Content Placeholder 1"/>
          <p:cNvSpPr>
            <a:spLocks noGrp="1"/>
          </p:cNvSpPr>
          <p:nvPr>
            <p:ph idx="1"/>
          </p:nvPr>
        </p:nvSpPr>
        <p:spPr>
          <a:xfrm>
            <a:off x="144065" y="798944"/>
            <a:ext cx="8853286" cy="1193629"/>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A port is a reserved network resource used by a service.</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While the administrator can decide which port to use with any given service, many clients are configured to use a specific port by default.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following table lists a few commonly used ports and their services. These are also called as well-known ports.</a:t>
            </a:r>
            <a:endParaRPr lang="en-US" sz="1600" dirty="0"/>
          </a:p>
        </p:txBody>
      </p:sp>
      <p:graphicFrame>
        <p:nvGraphicFramePr>
          <p:cNvPr id="5" name="Table 4"/>
          <p:cNvGraphicFramePr>
            <a:graphicFrameLocks noGrp="1"/>
          </p:cNvGraphicFramePr>
          <p:nvPr/>
        </p:nvGraphicFramePr>
        <p:xfrm>
          <a:off x="1455420" y="2376170"/>
          <a:ext cx="7249795" cy="2562225"/>
        </p:xfrm>
        <a:graphic>
          <a:graphicData uri="http://schemas.openxmlformats.org/drawingml/2006/table">
            <a:tbl>
              <a:tblPr firstRow="1" bandRow="1">
                <a:tableStyleId>{5C22544A-7EE6-4342-B048-85BDC9FD1C3A}</a:tableStyleId>
              </a:tblPr>
              <a:tblGrid>
                <a:gridCol w="1687195"/>
                <a:gridCol w="5562600"/>
              </a:tblGrid>
              <a:tr h="339725">
                <a:tc>
                  <a:txBody>
                    <a:bodyPr/>
                    <a:lstStyle/>
                    <a:p>
                      <a:pPr algn="ctr" fontAlgn="ctr"/>
                      <a:r>
                        <a:rPr lang="en-US" b="1" dirty="0"/>
                        <a:t>Port</a:t>
                      </a:r>
                      <a:endParaRPr lang="en-US" b="1" dirty="0"/>
                    </a:p>
                  </a:txBody>
                  <a:tcPr marL="47625" marR="47625" marT="47625" marB="47625" anchor="ctr"/>
                </a:tc>
                <a:tc>
                  <a:txBody>
                    <a:bodyPr/>
                    <a:lstStyle/>
                    <a:p>
                      <a:pPr algn="ctr" fontAlgn="ctr"/>
                      <a:r>
                        <a:rPr lang="en-US" b="1" dirty="0"/>
                        <a:t>Description</a:t>
                      </a:r>
                      <a:endParaRPr lang="en-US" b="1" dirty="0"/>
                    </a:p>
                  </a:txBody>
                  <a:tcPr marL="47625" marR="47625" marT="47625" marB="47625" anchor="ctr"/>
                </a:tc>
              </a:tr>
              <a:tr h="524510">
                <a:tc>
                  <a:txBody>
                    <a:bodyPr/>
                    <a:lstStyle/>
                    <a:p>
                      <a:pPr fontAlgn="ctr"/>
                      <a:r>
                        <a:rPr lang="en-US" b="1" dirty="0"/>
                        <a:t>20/21</a:t>
                      </a:r>
                      <a:endParaRPr lang="en-US" b="1" dirty="0"/>
                    </a:p>
                  </a:txBody>
                  <a:tcPr marL="47625" marR="47625" marT="47625" marB="47625" anchor="ctr"/>
                </a:tc>
                <a:tc>
                  <a:txBody>
                    <a:bodyPr/>
                    <a:lstStyle/>
                    <a:p>
                      <a:pPr fontAlgn="ctr"/>
                      <a:r>
                        <a:rPr lang="en-US" b="0" dirty="0"/>
                        <a:t>File Transfer Protocol (FTP)- Filezilla, coffeecup, dreamweaver</a:t>
                      </a:r>
                      <a:endParaRPr lang="en-US" b="0" dirty="0"/>
                    </a:p>
                    <a:p>
                      <a:pPr fontAlgn="ctr"/>
                      <a:r>
                        <a:rPr lang="en-US" b="0" dirty="0"/>
                        <a:t>SFTP, TFTP</a:t>
                      </a:r>
                      <a:endParaRPr lang="en-US" b="0" dirty="0"/>
                    </a:p>
                  </a:txBody>
                  <a:tcPr marL="47625" marR="47625" marT="47625" marB="47625" anchor="ctr"/>
                </a:tc>
              </a:tr>
              <a:tr h="339725">
                <a:tc>
                  <a:txBody>
                    <a:bodyPr/>
                    <a:lstStyle/>
                    <a:p>
                      <a:pPr fontAlgn="ctr"/>
                      <a:r>
                        <a:rPr lang="en-US" b="1" dirty="0"/>
                        <a:t>22</a:t>
                      </a:r>
                      <a:endParaRPr lang="en-US" b="1" dirty="0"/>
                    </a:p>
                  </a:txBody>
                  <a:tcPr marL="47625" marR="47625" marT="47625" marB="47625" anchor="ctr"/>
                </a:tc>
                <a:tc>
                  <a:txBody>
                    <a:bodyPr/>
                    <a:lstStyle/>
                    <a:p>
                      <a:pPr fontAlgn="ctr"/>
                      <a:r>
                        <a:rPr lang="en-US" b="0" dirty="0"/>
                        <a:t>Secure Shell (SSH)</a:t>
                      </a:r>
                      <a:endParaRPr lang="en-US" b="0" dirty="0"/>
                    </a:p>
                  </a:txBody>
                  <a:tcPr marL="47625" marR="47625" marT="47625" marB="47625" anchor="ctr"/>
                </a:tc>
              </a:tr>
              <a:tr h="339090">
                <a:tc>
                  <a:txBody>
                    <a:bodyPr/>
                    <a:lstStyle/>
                    <a:p>
                      <a:pPr fontAlgn="ctr"/>
                      <a:r>
                        <a:rPr lang="en-US" b="1" dirty="0"/>
                        <a:t>23</a:t>
                      </a:r>
                      <a:endParaRPr lang="en-US" b="1" dirty="0"/>
                    </a:p>
                  </a:txBody>
                  <a:tcPr marL="47625" marR="47625" marT="47625" marB="47625" anchor="ctr"/>
                </a:tc>
                <a:tc>
                  <a:txBody>
                    <a:bodyPr/>
                    <a:lstStyle/>
                    <a:p>
                      <a:pPr fontAlgn="ctr"/>
                      <a:r>
                        <a:rPr lang="en-US" b="0" dirty="0"/>
                        <a:t>Telnet remote login service</a:t>
                      </a:r>
                      <a:endParaRPr lang="en-US" b="0" dirty="0"/>
                    </a:p>
                  </a:txBody>
                  <a:tcPr marL="47625" marR="47625" marT="47625" marB="47625" anchor="ctr"/>
                </a:tc>
              </a:tr>
              <a:tr h="339725">
                <a:tc>
                  <a:txBody>
                    <a:bodyPr/>
                    <a:lstStyle/>
                    <a:p>
                      <a:pPr fontAlgn="ctr"/>
                      <a:r>
                        <a:rPr lang="en-US" b="1" dirty="0"/>
                        <a:t>25</a:t>
                      </a:r>
                      <a:endParaRPr lang="en-US" b="1" dirty="0"/>
                    </a:p>
                  </a:txBody>
                  <a:tcPr marL="47625" marR="47625" marT="47625" marB="47625" anchor="ctr"/>
                </a:tc>
                <a:tc>
                  <a:txBody>
                    <a:bodyPr/>
                    <a:lstStyle/>
                    <a:p>
                      <a:pPr fontAlgn="ctr"/>
                      <a:r>
                        <a:rPr lang="pt-BR" b="0" dirty="0"/>
                        <a:t>Simple Mail Transfer Protocol (SMTP)</a:t>
                      </a:r>
                      <a:r>
                        <a:rPr lang="en-US" altLang="pt-BR" b="0" dirty="0"/>
                        <a:t>- outlook, </a:t>
                      </a:r>
                      <a:endParaRPr lang="en-US" altLang="pt-BR" b="0" dirty="0"/>
                    </a:p>
                  </a:txBody>
                  <a:tcPr marL="47625" marR="47625" marT="47625" marB="47625" anchor="ctr"/>
                </a:tc>
              </a:tr>
              <a:tr h="339725">
                <a:tc>
                  <a:txBody>
                    <a:bodyPr/>
                    <a:lstStyle/>
                    <a:p>
                      <a:pPr fontAlgn="ctr"/>
                      <a:r>
                        <a:rPr lang="en-US" b="1" dirty="0"/>
                        <a:t>53</a:t>
                      </a:r>
                      <a:endParaRPr lang="en-US" b="1" dirty="0"/>
                    </a:p>
                  </a:txBody>
                  <a:tcPr marL="47625" marR="47625" marT="47625" marB="47625" anchor="ctr"/>
                </a:tc>
                <a:tc>
                  <a:txBody>
                    <a:bodyPr/>
                    <a:lstStyle/>
                    <a:p>
                      <a:pPr fontAlgn="ctr"/>
                      <a:r>
                        <a:rPr lang="en-US" b="0" dirty="0"/>
                        <a:t>Domain Name System (DNS)</a:t>
                      </a:r>
                      <a:endParaRPr lang="en-US" b="0" dirty="0"/>
                    </a:p>
                  </a:txBody>
                  <a:tcPr marL="47625" marR="47625" marT="47625" marB="47625" anchor="ctr"/>
                </a:tc>
              </a:tr>
              <a:tr h="339725">
                <a:tc>
                  <a:txBody>
                    <a:bodyPr/>
                    <a:lstStyle/>
                    <a:p>
                      <a:pPr fontAlgn="ctr"/>
                      <a:r>
                        <a:rPr lang="en-US" b="1" dirty="0"/>
                        <a:t>67/68</a:t>
                      </a:r>
                      <a:endParaRPr lang="en-US" b="1" dirty="0"/>
                    </a:p>
                  </a:txBody>
                  <a:tcPr marL="47625" marR="47625" marT="47625" marB="47625" anchor="ctr"/>
                </a:tc>
                <a:tc>
                  <a:txBody>
                    <a:bodyPr/>
                    <a:lstStyle/>
                    <a:p>
                      <a:pPr fontAlgn="ctr"/>
                      <a:r>
                        <a:rPr lang="en-US" b="0" dirty="0"/>
                        <a:t>Dynamic Host Configuration Protocol (DHCP)</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14962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Servers and Clients </a:t>
            </a:r>
            <a:br>
              <a:rPr altLang="en-US" dirty="0"/>
            </a:br>
            <a:r>
              <a:rPr lang="en-US" dirty="0"/>
              <a:t>Servers, Services, and Their Ports (Contd.)</a:t>
            </a:r>
            <a:endParaRPr lang="en-US" dirty="0"/>
          </a:p>
        </p:txBody>
      </p:sp>
      <p:graphicFrame>
        <p:nvGraphicFramePr>
          <p:cNvPr id="5" name="Table 4"/>
          <p:cNvGraphicFramePr>
            <a:graphicFrameLocks noGrp="1"/>
          </p:cNvGraphicFramePr>
          <p:nvPr/>
        </p:nvGraphicFramePr>
        <p:xfrm>
          <a:off x="926592" y="1108555"/>
          <a:ext cx="7290816" cy="3207224"/>
        </p:xfrm>
        <a:graphic>
          <a:graphicData uri="http://schemas.openxmlformats.org/drawingml/2006/table">
            <a:tbl>
              <a:tblPr firstRow="1" bandRow="1">
                <a:tableStyleId>{5C22544A-7EE6-4342-B048-85BDC9FD1C3A}</a:tableStyleId>
              </a:tblPr>
              <a:tblGrid>
                <a:gridCol w="1696606"/>
                <a:gridCol w="5594210"/>
              </a:tblGrid>
              <a:tr h="400903">
                <a:tc>
                  <a:txBody>
                    <a:bodyPr/>
                    <a:lstStyle/>
                    <a:p>
                      <a:pPr algn="ctr" fontAlgn="ctr"/>
                      <a:r>
                        <a:rPr lang="en-US" b="1" dirty="0"/>
                        <a:t>Port</a:t>
                      </a:r>
                      <a:endParaRPr lang="en-US" b="1" dirty="0"/>
                    </a:p>
                  </a:txBody>
                  <a:tcPr marL="47625" marR="47625" marT="47625" marB="47625" anchor="ctr"/>
                </a:tc>
                <a:tc>
                  <a:txBody>
                    <a:bodyPr/>
                    <a:lstStyle/>
                    <a:p>
                      <a:pPr algn="ctr" fontAlgn="ctr"/>
                      <a:r>
                        <a:rPr lang="en-US" b="1" dirty="0"/>
                        <a:t>Description</a:t>
                      </a:r>
                      <a:endParaRPr lang="en-US" b="1" dirty="0"/>
                    </a:p>
                  </a:txBody>
                  <a:tcPr marL="47625" marR="47625" marT="47625" marB="47625" anchor="ctr"/>
                </a:tc>
              </a:tr>
              <a:tr h="400903">
                <a:tc>
                  <a:txBody>
                    <a:bodyPr/>
                    <a:lstStyle/>
                    <a:p>
                      <a:pPr fontAlgn="ctr"/>
                      <a:r>
                        <a:rPr lang="en-US" b="1" dirty="0"/>
                        <a:t>69</a:t>
                      </a:r>
                      <a:endParaRPr lang="en-US" b="1" dirty="0"/>
                    </a:p>
                  </a:txBody>
                  <a:tcPr marL="47625" marR="47625" marT="47625" marB="47625" anchor="ctr"/>
                </a:tc>
                <a:tc>
                  <a:txBody>
                    <a:bodyPr/>
                    <a:lstStyle/>
                    <a:p>
                      <a:pPr fontAlgn="ctr"/>
                      <a:r>
                        <a:rPr lang="pt-BR" b="0"/>
                        <a:t>Trivial File Transfer Protocol (TFTP)</a:t>
                      </a:r>
                      <a:endParaRPr lang="pt-BR" b="0"/>
                    </a:p>
                  </a:txBody>
                  <a:tcPr marL="47625" marR="47625" marT="47625" marB="47625" anchor="ctr"/>
                </a:tc>
              </a:tr>
              <a:tr h="400903">
                <a:tc>
                  <a:txBody>
                    <a:bodyPr/>
                    <a:lstStyle/>
                    <a:p>
                      <a:pPr fontAlgn="ctr"/>
                      <a:r>
                        <a:rPr lang="en-US" b="1" dirty="0"/>
                        <a:t>80</a:t>
                      </a:r>
                      <a:endParaRPr lang="en-US" b="1" dirty="0"/>
                    </a:p>
                  </a:txBody>
                  <a:tcPr marL="47625" marR="47625" marT="47625" marB="47625" anchor="ctr"/>
                </a:tc>
                <a:tc>
                  <a:txBody>
                    <a:bodyPr/>
                    <a:lstStyle/>
                    <a:p>
                      <a:pPr fontAlgn="ctr"/>
                      <a:r>
                        <a:rPr lang="en-US" b="0" dirty="0"/>
                        <a:t>Hypertext Transfer Protocol (HTTP)</a:t>
                      </a:r>
                      <a:endParaRPr lang="en-US" b="0" dirty="0"/>
                    </a:p>
                  </a:txBody>
                  <a:tcPr marL="47625" marR="47625" marT="47625" marB="47625" anchor="ctr"/>
                </a:tc>
              </a:tr>
              <a:tr h="400903">
                <a:tc>
                  <a:txBody>
                    <a:bodyPr/>
                    <a:lstStyle/>
                    <a:p>
                      <a:pPr fontAlgn="ctr"/>
                      <a:r>
                        <a:rPr lang="en-US" b="1" dirty="0"/>
                        <a:t>110</a:t>
                      </a:r>
                      <a:endParaRPr lang="en-US" b="1" dirty="0"/>
                    </a:p>
                  </a:txBody>
                  <a:tcPr marL="47625" marR="47625" marT="47625" marB="47625" anchor="ctr"/>
                </a:tc>
                <a:tc>
                  <a:txBody>
                    <a:bodyPr/>
                    <a:lstStyle/>
                    <a:p>
                      <a:pPr fontAlgn="ctr"/>
                      <a:r>
                        <a:rPr lang="en-US" b="0" dirty="0"/>
                        <a:t>Post Office Protocol version 3 (POP3)</a:t>
                      </a:r>
                      <a:endParaRPr lang="en-US" b="0" dirty="0"/>
                    </a:p>
                  </a:txBody>
                  <a:tcPr marL="47625" marR="47625" marT="47625" marB="47625" anchor="ctr"/>
                </a:tc>
              </a:tr>
              <a:tr h="400903">
                <a:tc>
                  <a:txBody>
                    <a:bodyPr/>
                    <a:lstStyle/>
                    <a:p>
                      <a:pPr fontAlgn="ctr"/>
                      <a:r>
                        <a:rPr lang="en-US" b="1" dirty="0"/>
                        <a:t>123</a:t>
                      </a:r>
                      <a:endParaRPr lang="en-US" b="1" dirty="0"/>
                    </a:p>
                  </a:txBody>
                  <a:tcPr marL="47625" marR="47625" marT="47625" marB="47625" anchor="ctr"/>
                </a:tc>
                <a:tc>
                  <a:txBody>
                    <a:bodyPr/>
                    <a:lstStyle/>
                    <a:p>
                      <a:pPr fontAlgn="ctr"/>
                      <a:r>
                        <a:rPr lang="en-US" b="0" dirty="0"/>
                        <a:t>Network Time Protocol (NTP)</a:t>
                      </a:r>
                      <a:endParaRPr lang="en-US" b="0" dirty="0"/>
                    </a:p>
                  </a:txBody>
                  <a:tcPr marL="47625" marR="47625" marT="47625" marB="47625" anchor="ctr"/>
                </a:tc>
              </a:tr>
              <a:tr h="400903">
                <a:tc>
                  <a:txBody>
                    <a:bodyPr/>
                    <a:lstStyle/>
                    <a:p>
                      <a:pPr fontAlgn="ctr"/>
                      <a:r>
                        <a:rPr lang="en-US" b="1" dirty="0"/>
                        <a:t>143</a:t>
                      </a:r>
                      <a:endParaRPr lang="en-US" b="1" dirty="0"/>
                    </a:p>
                  </a:txBody>
                  <a:tcPr marL="47625" marR="47625" marT="47625" marB="47625" anchor="ctr"/>
                </a:tc>
                <a:tc>
                  <a:txBody>
                    <a:bodyPr/>
                    <a:lstStyle/>
                    <a:p>
                      <a:pPr fontAlgn="ctr"/>
                      <a:r>
                        <a:rPr lang="fr-FR" b="0" dirty="0"/>
                        <a:t>Internet Message Access Protocol (IMAP)</a:t>
                      </a:r>
                      <a:endParaRPr lang="fr-FR" b="0" dirty="0"/>
                    </a:p>
                  </a:txBody>
                  <a:tcPr marL="47625" marR="47625" marT="47625" marB="47625" anchor="ctr"/>
                </a:tc>
              </a:tr>
              <a:tr h="400903">
                <a:tc>
                  <a:txBody>
                    <a:bodyPr/>
                    <a:lstStyle/>
                    <a:p>
                      <a:pPr fontAlgn="ctr"/>
                      <a:r>
                        <a:rPr lang="en-US" b="1" dirty="0"/>
                        <a:t>161/162</a:t>
                      </a:r>
                      <a:endParaRPr lang="en-US" b="1" dirty="0"/>
                    </a:p>
                  </a:txBody>
                  <a:tcPr marL="47625" marR="47625" marT="47625" marB="47625" anchor="ctr"/>
                </a:tc>
                <a:tc>
                  <a:txBody>
                    <a:bodyPr/>
                    <a:lstStyle/>
                    <a:p>
                      <a:pPr fontAlgn="ctr"/>
                      <a:r>
                        <a:rPr lang="en-US" b="0" dirty="0"/>
                        <a:t>Simple Network Management Protocol (SNMP)</a:t>
                      </a:r>
                      <a:endParaRPr lang="en-US" b="0" dirty="0"/>
                    </a:p>
                  </a:txBody>
                  <a:tcPr marL="47625" marR="47625" marT="47625" marB="47625" anchor="ctr"/>
                </a:tc>
              </a:tr>
              <a:tr h="400903">
                <a:tc>
                  <a:txBody>
                    <a:bodyPr/>
                    <a:lstStyle/>
                    <a:p>
                      <a:pPr fontAlgn="ctr"/>
                      <a:r>
                        <a:rPr lang="en-US" b="1" dirty="0"/>
                        <a:t>443</a:t>
                      </a:r>
                      <a:endParaRPr lang="en-US" b="1" dirty="0"/>
                    </a:p>
                  </a:txBody>
                  <a:tcPr marL="47625" marR="47625" marT="47625" marB="47625" anchor="ctr"/>
                </a:tc>
                <a:tc>
                  <a:txBody>
                    <a:bodyPr/>
                    <a:lstStyle/>
                    <a:p>
                      <a:pPr fontAlgn="ctr"/>
                      <a:r>
                        <a:rPr lang="en-US" b="0" dirty="0"/>
                        <a:t>HTTP Secure (HTTPS)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Servers and Clients </a:t>
            </a:r>
            <a:br>
              <a:rPr altLang="en-US" dirty="0"/>
            </a:br>
            <a:r>
              <a:rPr lang="en-US" dirty="0"/>
              <a:t>Clients</a:t>
            </a:r>
            <a:endParaRPr lang="en-US" dirty="0"/>
          </a:p>
        </p:txBody>
      </p:sp>
      <p:sp>
        <p:nvSpPr>
          <p:cNvPr id="2" name="Content Placeholder 1"/>
          <p:cNvSpPr>
            <a:spLocks noGrp="1"/>
          </p:cNvSpPr>
          <p:nvPr>
            <p:ph idx="1"/>
          </p:nvPr>
        </p:nvSpPr>
        <p:spPr>
          <a:xfrm>
            <a:off x="144064" y="737984"/>
            <a:ext cx="4049984" cy="3923181"/>
          </a:xfrm>
        </p:spPr>
        <p:txBody>
          <a:bodyPr/>
          <a:lstStyle/>
          <a:p>
            <a:pPr>
              <a:buClrTx/>
              <a:buSzPct val="100000"/>
              <a:buFont typeface="Arial" panose="020B0604020202020204" pitchFamily="34" charset="0"/>
              <a:buChar char="•"/>
            </a:pPr>
            <a:r>
              <a:rPr lang="en-US" sz="1600" dirty="0"/>
              <a:t>Clients are programs or applications designed to communicate with a specific type of server. </a:t>
            </a:r>
            <a:endParaRPr lang="en-US" sz="1600" dirty="0"/>
          </a:p>
          <a:p>
            <a:pPr>
              <a:buClrTx/>
              <a:buSzPct val="100000"/>
              <a:buFont typeface="Arial" panose="020B0604020202020204" pitchFamily="34" charset="0"/>
              <a:buChar char="•"/>
            </a:pPr>
            <a:r>
              <a:rPr lang="en-US" sz="1600" dirty="0"/>
              <a:t>Clients use a well-defined protocol to communicate with the server.</a:t>
            </a:r>
            <a:endParaRPr lang="en-US" sz="1600" dirty="0"/>
          </a:p>
          <a:p>
            <a:pPr>
              <a:buClrTx/>
              <a:buSzPct val="100000"/>
              <a:buFont typeface="Arial" panose="020B0604020202020204" pitchFamily="34" charset="0"/>
              <a:buChar char="•"/>
            </a:pPr>
            <a:r>
              <a:rPr lang="en-US" sz="1600" dirty="0"/>
              <a:t>Web browsers are web clients that are used to communicate with web servers through the Hyper Text Transfer Protocol on port 80. </a:t>
            </a:r>
            <a:endParaRPr lang="en-US" sz="1600" dirty="0"/>
          </a:p>
          <a:p>
            <a:pPr>
              <a:buClrTx/>
              <a:buSzPct val="100000"/>
              <a:buFont typeface="Arial" panose="020B0604020202020204" pitchFamily="34" charset="0"/>
              <a:buChar char="•"/>
            </a:pPr>
            <a:r>
              <a:rPr lang="en-US" sz="1600" dirty="0"/>
              <a:t>The File Transfer Protocol client is software used to communicate with an FTP server. </a:t>
            </a:r>
            <a:endParaRPr lang="en-US" sz="1600" dirty="0"/>
          </a:p>
          <a:p>
            <a:pPr>
              <a:buClrTx/>
              <a:buSzPct val="100000"/>
              <a:buFont typeface="Arial" panose="020B0604020202020204" pitchFamily="34" charset="0"/>
              <a:buChar char="•"/>
            </a:pPr>
            <a:r>
              <a:rPr lang="en-US" sz="1600" dirty="0"/>
              <a:t>The figure shows a client uploading files to a server.</a:t>
            </a:r>
            <a:endParaRPr lang="en-US" sz="1600" dirty="0"/>
          </a:p>
          <a:p>
            <a:pPr>
              <a:buClrTx/>
              <a:buSzPct val="100000"/>
              <a:buFont typeface="Arial" panose="020B0604020202020204" pitchFamily="34" charset="0"/>
              <a:buChar char="•"/>
            </a:pPr>
            <a:endParaRPr lang="en-US" sz="1600" dirty="0"/>
          </a:p>
        </p:txBody>
      </p:sp>
      <p:pic>
        <p:nvPicPr>
          <p:cNvPr id="3" name="Picture 2"/>
          <p:cNvPicPr>
            <a:picLocks noChangeAspect="1"/>
          </p:cNvPicPr>
          <p:nvPr/>
        </p:nvPicPr>
        <p:blipFill rotWithShape="1">
          <a:blip r:embed="rId1"/>
          <a:srcRect l="1429" r="1394"/>
          <a:stretch>
            <a:fillRect/>
          </a:stretch>
        </p:blipFill>
        <p:spPr>
          <a:xfrm>
            <a:off x="4095500" y="1004125"/>
            <a:ext cx="4904435" cy="2520000"/>
          </a:xfrm>
          <a:prstGeom prst="rect">
            <a:avLst/>
          </a:prstGeom>
          <a:ln>
            <a:solidFill>
              <a:schemeClr val="tx1"/>
            </a:solidFill>
          </a:ln>
        </p:spPr>
      </p:pic>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Servers and Clients </a:t>
            </a:r>
            <a:br>
              <a:rPr altLang="en-US" dirty="0"/>
            </a:br>
            <a:r>
              <a:rPr lang="en-US" dirty="0"/>
              <a:t>Lab - Linux Servers</a:t>
            </a:r>
            <a:endParaRPr lang="en-US" dirty="0"/>
          </a:p>
        </p:txBody>
      </p:sp>
      <p:sp>
        <p:nvSpPr>
          <p:cNvPr id="2" name="Content Placeholder 1"/>
          <p:cNvSpPr>
            <a:spLocks noGrp="1"/>
          </p:cNvSpPr>
          <p:nvPr>
            <p:ph idx="1"/>
          </p:nvPr>
        </p:nvSpPr>
        <p:spPr>
          <a:xfrm>
            <a:off x="12192" y="1044604"/>
            <a:ext cx="9144000" cy="3595636"/>
          </a:xfrm>
        </p:spPr>
        <p:txBody>
          <a:bodyPr/>
          <a:lstStyle/>
          <a:p>
            <a:pPr marL="109855" indent="0">
              <a:buNone/>
            </a:pPr>
            <a:r>
              <a:rPr lang="en-US" sz="1800" dirty="0"/>
              <a:t>In this lab, you will use the Linux command line to identify servers that are running on a computer.</a:t>
            </a:r>
            <a:endParaRPr lang="en-US" sz="1800" dirty="0"/>
          </a:p>
        </p:txBody>
      </p:sp>
    </p:spTree>
    <p:custDataLst>
      <p:tags r:id="rId1"/>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3" y="915409"/>
            <a:ext cx="8536507" cy="1802391"/>
          </a:xfrm>
        </p:spPr>
        <p:txBody>
          <a:bodyPr/>
          <a:lstStyle/>
          <a:p>
            <a:r>
              <a:rPr lang="en-US" dirty="0">
                <a:solidFill>
                  <a:schemeClr val="accent5">
                    <a:lumMod val="40000"/>
                    <a:lumOff val="60000"/>
                  </a:schemeClr>
                </a:solidFill>
              </a:rPr>
              <a:t>4.4 Basic Server Administration</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Service Configuration Files</a:t>
            </a:r>
            <a:endParaRPr lang="en-US" dirty="0"/>
          </a:p>
        </p:txBody>
      </p:sp>
      <p:sp>
        <p:nvSpPr>
          <p:cNvPr id="2" name="Content Placeholder 1"/>
          <p:cNvSpPr>
            <a:spLocks noGrp="1"/>
          </p:cNvSpPr>
          <p:nvPr>
            <p:ph idx="1"/>
          </p:nvPr>
        </p:nvSpPr>
        <p:spPr>
          <a:xfrm>
            <a:off x="144065" y="812522"/>
            <a:ext cx="4315077" cy="3923181"/>
          </a:xfrm>
        </p:spPr>
        <p:txBody>
          <a:bodyPr/>
          <a:lstStyle/>
          <a:p>
            <a:pPr marL="177800" indent="-177800">
              <a:buFont typeface="Arial" panose="020B0604020202020204" pitchFamily="34" charset="0"/>
              <a:buChar char="•"/>
            </a:pPr>
            <a:r>
              <a:rPr lang="en-US" sz="1600" dirty="0"/>
              <a:t>In Linux, services are managed using configuration files. </a:t>
            </a:r>
            <a:endParaRPr lang="en-US" sz="1600" dirty="0"/>
          </a:p>
          <a:p>
            <a:pPr marL="177800" indent="-177800">
              <a:buFont typeface="Arial" panose="020B0604020202020204" pitchFamily="34" charset="0"/>
              <a:buChar char="•"/>
            </a:pPr>
            <a:r>
              <a:rPr lang="en-US" sz="1600" dirty="0"/>
              <a:t>Common options in configuration files are port number, location of the hosted resources, and client authorization details.</a:t>
            </a:r>
            <a:endParaRPr lang="en-US" sz="1600" dirty="0"/>
          </a:p>
          <a:p>
            <a:pPr marL="177800" indent="-177800">
              <a:buFont typeface="Arial" panose="020B0604020202020204" pitchFamily="34" charset="0"/>
              <a:buChar char="•"/>
            </a:pPr>
            <a:r>
              <a:rPr lang="en-US" sz="1600" dirty="0"/>
              <a:t>When the service starts, it looks for its configuration files, loads them into memory, and adjusts itself according to the settings in the files. </a:t>
            </a:r>
            <a:endParaRPr lang="en-US" sz="1600" dirty="0"/>
          </a:p>
          <a:p>
            <a:pPr marL="177800" indent="-177800">
              <a:buFont typeface="Arial" panose="020B0604020202020204" pitchFamily="34" charset="0"/>
              <a:buChar char="•"/>
            </a:pPr>
            <a:r>
              <a:rPr lang="en-US" sz="1600" dirty="0"/>
              <a:t>The command output shows a portion of the configuration file for Nginx, which is a lightweight web server for Linux.</a:t>
            </a:r>
            <a:endParaRPr lang="en-US" sz="1600" dirty="0"/>
          </a:p>
        </p:txBody>
      </p:sp>
      <p:pic>
        <p:nvPicPr>
          <p:cNvPr id="9218" name="Picture 2"/>
          <p:cNvPicPr>
            <a:picLocks noChangeAspect="1" noChangeArrowheads="1"/>
          </p:cNvPicPr>
          <p:nvPr/>
        </p:nvPicPr>
        <p:blipFill rotWithShape="1">
          <a:blip r:embed="rId1"/>
          <a:srcRect r="1930" b="4811"/>
          <a:stretch>
            <a:fillRect/>
          </a:stretch>
        </p:blipFill>
        <p:spPr bwMode="auto">
          <a:xfrm>
            <a:off x="4459142" y="867809"/>
            <a:ext cx="4532457" cy="3702393"/>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4.1 Linux Basics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Service Configuration Files (Contd.)</a:t>
            </a:r>
            <a:endParaRPr lang="en-US" dirty="0"/>
          </a:p>
        </p:txBody>
      </p:sp>
      <p:sp>
        <p:nvSpPr>
          <p:cNvPr id="2" name="Content Placeholder 1"/>
          <p:cNvSpPr>
            <a:spLocks noGrp="1"/>
          </p:cNvSpPr>
          <p:nvPr>
            <p:ph idx="1"/>
          </p:nvPr>
        </p:nvSpPr>
        <p:spPr>
          <a:xfrm>
            <a:off x="144064" y="862741"/>
            <a:ext cx="3431649" cy="3923181"/>
          </a:xfrm>
        </p:spPr>
        <p:txBody>
          <a:bodyPr/>
          <a:lstStyle/>
          <a:p>
            <a:pPr marL="0" indent="0">
              <a:buClrTx/>
              <a:buSzPct val="100000"/>
              <a:buNone/>
            </a:pPr>
            <a:r>
              <a:rPr lang="en-US" sz="1800" dirty="0"/>
              <a:t>The command output shows the configuration file for the network time protocol (NTP).</a:t>
            </a:r>
            <a:endParaRPr lang="en-US" sz="1800" dirty="0"/>
          </a:p>
        </p:txBody>
      </p:sp>
      <p:pic>
        <p:nvPicPr>
          <p:cNvPr id="10242" name="Picture 2"/>
          <p:cNvPicPr>
            <a:picLocks noChangeAspect="1" noChangeArrowheads="1"/>
          </p:cNvPicPr>
          <p:nvPr/>
        </p:nvPicPr>
        <p:blipFill>
          <a:blip r:embed="rId1"/>
          <a:srcRect/>
          <a:stretch>
            <a:fillRect/>
          </a:stretch>
        </p:blipFill>
        <p:spPr bwMode="auto">
          <a:xfrm>
            <a:off x="3575713" y="850231"/>
            <a:ext cx="5373167" cy="3919822"/>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Service Configuration Files (Contd.)</a:t>
            </a:r>
            <a:endParaRPr lang="en-US" dirty="0"/>
          </a:p>
        </p:txBody>
      </p:sp>
      <p:sp>
        <p:nvSpPr>
          <p:cNvPr id="2" name="Content Placeholder 1"/>
          <p:cNvSpPr>
            <a:spLocks noGrp="1"/>
          </p:cNvSpPr>
          <p:nvPr>
            <p:ph idx="1"/>
          </p:nvPr>
        </p:nvSpPr>
        <p:spPr>
          <a:xfrm>
            <a:off x="144065" y="869282"/>
            <a:ext cx="3548704" cy="3923181"/>
          </a:xfrm>
        </p:spPr>
        <p:txBody>
          <a:bodyPr/>
          <a:lstStyle/>
          <a:p>
            <a:pPr marL="177800" indent="-177800">
              <a:buClrTx/>
              <a:buSzPct val="100000"/>
              <a:buFont typeface="Arial" panose="020B0604020202020204" pitchFamily="34" charset="0"/>
              <a:buChar char="•"/>
            </a:pPr>
            <a:r>
              <a:rPr lang="en-US" sz="1600" dirty="0"/>
              <a:t>The command output shows the configuration file for Snort, a Linux-based intrusion detection system (IDS).</a:t>
            </a:r>
            <a:endParaRPr lang="en-US" sz="1600" dirty="0"/>
          </a:p>
          <a:p>
            <a:pPr marL="177800" indent="-177800">
              <a:buClrTx/>
              <a:buSzPct val="100000"/>
              <a:buFont typeface="Arial" panose="020B0604020202020204" pitchFamily="34" charset="0"/>
              <a:buChar char="•"/>
            </a:pPr>
            <a:r>
              <a:rPr lang="en-US" sz="1600" dirty="0"/>
              <a:t>There is no rule for a configuration file format. It is the choice of the service’s developer. However, the </a:t>
            </a:r>
            <a:r>
              <a:rPr lang="en-US" sz="1600" b="1" dirty="0"/>
              <a:t>option = value</a:t>
            </a:r>
            <a:r>
              <a:rPr lang="en-US" sz="1600" dirty="0"/>
              <a:t> format is often used.</a:t>
            </a:r>
            <a:endParaRPr lang="en-US" sz="1600" dirty="0"/>
          </a:p>
        </p:txBody>
      </p:sp>
      <p:pic>
        <p:nvPicPr>
          <p:cNvPr id="11266" name="Picture 2"/>
          <p:cNvPicPr>
            <a:picLocks noChangeAspect="1" noChangeArrowheads="1"/>
          </p:cNvPicPr>
          <p:nvPr/>
        </p:nvPicPr>
        <p:blipFill>
          <a:blip r:embed="rId1"/>
          <a:srcRect/>
          <a:stretch>
            <a:fillRect/>
          </a:stretch>
        </p:blipFill>
        <p:spPr bwMode="auto">
          <a:xfrm>
            <a:off x="3589360" y="887104"/>
            <a:ext cx="5373237" cy="3846535"/>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Hardening Devices</a:t>
            </a:r>
            <a:endParaRPr lang="en-US" dirty="0"/>
          </a:p>
        </p:txBody>
      </p:sp>
      <p:sp>
        <p:nvSpPr>
          <p:cNvPr id="2" name="Content Placeholder 1"/>
          <p:cNvSpPr>
            <a:spLocks noGrp="1"/>
          </p:cNvSpPr>
          <p:nvPr>
            <p:ph idx="1"/>
          </p:nvPr>
        </p:nvSpPr>
        <p:spPr>
          <a:xfrm>
            <a:off x="144065" y="798944"/>
            <a:ext cx="8853286" cy="3923181"/>
          </a:xfrm>
        </p:spPr>
        <p:txBody>
          <a:bodyPr/>
          <a:lstStyle/>
          <a:p>
            <a:pPr>
              <a:buClrTx/>
              <a:buFont typeface="Arial" panose="020B0604020202020204" pitchFamily="34" charset="0"/>
              <a:buChar char="•"/>
            </a:pPr>
            <a:r>
              <a:rPr lang="en-US" sz="1600" dirty="0"/>
              <a:t>Device hardening involves implementing proven methods of securing the device and protecting its administrative access. </a:t>
            </a:r>
            <a:endParaRPr lang="en-US" sz="1600" dirty="0"/>
          </a:p>
          <a:p>
            <a:pPr>
              <a:buClrTx/>
              <a:buFont typeface="Arial" panose="020B0604020202020204" pitchFamily="34" charset="0"/>
              <a:buChar char="•"/>
            </a:pPr>
            <a:r>
              <a:rPr lang="en-US" sz="1600" dirty="0"/>
              <a:t>Some of these methods involve maintaining passwords, configuring enhanced remote login features, and implementing secure login with SSH. </a:t>
            </a:r>
            <a:endParaRPr lang="en-US" sz="1600" dirty="0"/>
          </a:p>
          <a:p>
            <a:pPr>
              <a:buClrTx/>
              <a:buFont typeface="Arial" panose="020B0604020202020204" pitchFamily="34" charset="0"/>
              <a:buChar char="•"/>
            </a:pPr>
            <a:r>
              <a:rPr lang="en-US" sz="1600" dirty="0"/>
              <a:t>Depending on the Linux distribution, many services are enabled by default. Stopping such services and ensuring they do not automatically start at boot time is another device hardening technique.</a:t>
            </a:r>
            <a:endParaRPr lang="en-US" sz="1600" dirty="0"/>
          </a:p>
          <a:p>
            <a:pPr>
              <a:buClrTx/>
              <a:buFont typeface="Arial" panose="020B0604020202020204" pitchFamily="34" charset="0"/>
              <a:buChar char="•"/>
            </a:pPr>
            <a:r>
              <a:rPr lang="en-US" sz="1600" dirty="0"/>
              <a:t>OS updates are extremely important to maintaining a hardened device. OS developers create and issue fixes and patches regularly. </a:t>
            </a:r>
            <a:endParaRPr lang="en-US" sz="1600" dirty="0"/>
          </a:p>
          <a:p>
            <a:pPr marL="0" indent="0">
              <a:buClrTx/>
              <a:buNone/>
            </a:pPr>
            <a:endParaRPr lang="en-US" sz="1600" dirty="0"/>
          </a:p>
        </p:txBody>
      </p:sp>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Hardening Devices (Contd.)</a:t>
            </a:r>
            <a:endParaRPr lang="en-US" dirty="0"/>
          </a:p>
        </p:txBody>
      </p:sp>
      <p:sp>
        <p:nvSpPr>
          <p:cNvPr id="2" name="Content Placeholder 1"/>
          <p:cNvSpPr>
            <a:spLocks noGrp="1"/>
          </p:cNvSpPr>
          <p:nvPr>
            <p:ph idx="1"/>
          </p:nvPr>
        </p:nvSpPr>
        <p:spPr>
          <a:xfrm>
            <a:off x="144065" y="798944"/>
            <a:ext cx="8853286" cy="3923181"/>
          </a:xfrm>
        </p:spPr>
        <p:txBody>
          <a:bodyPr/>
          <a:lstStyle/>
          <a:p>
            <a:pPr marL="0" indent="0">
              <a:spcBef>
                <a:spcPts val="300"/>
              </a:spcBef>
              <a:spcAft>
                <a:spcPts val="300"/>
              </a:spcAft>
              <a:buClrTx/>
              <a:buNone/>
            </a:pPr>
            <a:r>
              <a:rPr lang="en-US" sz="1600" dirty="0"/>
              <a:t>The following are basic best practices for device hardening:</a:t>
            </a:r>
            <a:endParaRPr lang="en-US" sz="1600" dirty="0"/>
          </a:p>
          <a:p>
            <a:pPr marL="285750" indent="-285750">
              <a:buFont typeface="Arial" panose="020B0604020202020204" pitchFamily="34" charset="0"/>
              <a:buChar char="•"/>
            </a:pPr>
            <a:r>
              <a:rPr lang="en-US" sz="1600" dirty="0">
                <a:solidFill>
                  <a:srgbClr val="000000"/>
                </a:solidFill>
              </a:rPr>
              <a:t>Ensure physical security</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Minimize installed packages</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Disable unused services</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Use SSH and disable the root account login over SSH</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Keep the system updated</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Disable USB auto-detection</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Enforce strong passwords</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Force periodic password changes</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Keep users from re-using old passwords</a:t>
            </a:r>
            <a:endParaRPr lang="en-US" sz="1600" dirty="0">
              <a:solidFill>
                <a:srgbClr val="000000"/>
              </a:solidFill>
            </a:endParaRPr>
          </a:p>
          <a:p>
            <a:pPr>
              <a:spcBef>
                <a:spcPts val="300"/>
              </a:spcBef>
              <a:spcAft>
                <a:spcPts val="300"/>
              </a:spcAft>
              <a:buClrTx/>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Monitoring Service Logs</a:t>
            </a:r>
            <a:endParaRPr lang="en-US" dirty="0"/>
          </a:p>
        </p:txBody>
      </p:sp>
      <p:sp>
        <p:nvSpPr>
          <p:cNvPr id="2" name="Content Placeholder 1"/>
          <p:cNvSpPr>
            <a:spLocks noGrp="1"/>
          </p:cNvSpPr>
          <p:nvPr>
            <p:ph idx="1"/>
          </p:nvPr>
        </p:nvSpPr>
        <p:spPr>
          <a:xfrm>
            <a:off x="144065" y="798944"/>
            <a:ext cx="8853286" cy="3923181"/>
          </a:xfrm>
        </p:spPr>
        <p:txBody>
          <a:bodyPr/>
          <a:lstStyle/>
          <a:p>
            <a:pPr>
              <a:buClrTx/>
              <a:buSzPct val="100000"/>
              <a:buFont typeface="Arial" panose="020B0604020202020204" pitchFamily="34" charset="0"/>
              <a:buChar char="•"/>
            </a:pPr>
            <a:r>
              <a:rPr lang="en-US" sz="1600" dirty="0"/>
              <a:t>Log files are the records that a computer stores to keep track of important events. Kernel, services, and application events are all recorded in log files. </a:t>
            </a:r>
            <a:endParaRPr lang="en-US" sz="1600" dirty="0"/>
          </a:p>
          <a:p>
            <a:pPr>
              <a:buClrTx/>
              <a:buSzPct val="100000"/>
              <a:buFont typeface="Arial" panose="020B0604020202020204" pitchFamily="34" charset="0"/>
              <a:buChar char="•"/>
            </a:pPr>
            <a:r>
              <a:rPr lang="en-US" sz="1600" dirty="0"/>
              <a:t>By monitoring Linux log files, an administrator gains a clear picture of the computer’s performance, security status, and any underlying issues.</a:t>
            </a:r>
            <a:endParaRPr lang="en-US" sz="1600" dirty="0"/>
          </a:p>
          <a:p>
            <a:pPr>
              <a:buClrTx/>
              <a:buSzPct val="100000"/>
              <a:buFont typeface="Arial" panose="020B0604020202020204" pitchFamily="34" charset="0"/>
              <a:buChar char="•"/>
            </a:pPr>
            <a:r>
              <a:rPr lang="en-US" sz="1600" dirty="0"/>
              <a:t>In Linux, log files can be categorized as:</a:t>
            </a:r>
            <a:endParaRPr lang="en-US" sz="1600" dirty="0"/>
          </a:p>
          <a:p>
            <a:pPr marL="627380" lvl="3" indent="-163830">
              <a:spcBef>
                <a:spcPts val="600"/>
              </a:spcBef>
              <a:spcAft>
                <a:spcPts val="600"/>
              </a:spcAft>
              <a:buFont typeface="Arial" panose="020B0604020202020204" pitchFamily="34" charset="0"/>
              <a:buChar char="•"/>
            </a:pPr>
            <a:r>
              <a:rPr lang="en-US" sz="1600" dirty="0"/>
              <a:t>Application logs</a:t>
            </a:r>
            <a:endParaRPr lang="en-US" sz="1600" dirty="0"/>
          </a:p>
          <a:p>
            <a:pPr marL="627380" lvl="3" indent="-163830">
              <a:spcBef>
                <a:spcPts val="600"/>
              </a:spcBef>
              <a:spcAft>
                <a:spcPts val="600"/>
              </a:spcAft>
              <a:buFont typeface="Arial" panose="020B0604020202020204" pitchFamily="34" charset="0"/>
              <a:buChar char="•"/>
            </a:pPr>
            <a:r>
              <a:rPr lang="en-US" sz="1600" dirty="0"/>
              <a:t>Event logs</a:t>
            </a:r>
            <a:endParaRPr lang="en-US" sz="1600" dirty="0"/>
          </a:p>
          <a:p>
            <a:pPr marL="627380" lvl="3" indent="-163830">
              <a:spcBef>
                <a:spcPts val="600"/>
              </a:spcBef>
              <a:spcAft>
                <a:spcPts val="600"/>
              </a:spcAft>
              <a:buFont typeface="Arial" panose="020B0604020202020204" pitchFamily="34" charset="0"/>
              <a:buChar char="•"/>
            </a:pPr>
            <a:r>
              <a:rPr lang="en-US" sz="1600" dirty="0"/>
              <a:t>Service logs</a:t>
            </a:r>
            <a:endParaRPr lang="en-US" sz="1600" dirty="0"/>
          </a:p>
          <a:p>
            <a:pPr marL="627380" lvl="3" indent="-163830">
              <a:spcBef>
                <a:spcPts val="600"/>
              </a:spcBef>
              <a:spcAft>
                <a:spcPts val="600"/>
              </a:spcAft>
              <a:buFont typeface="Arial" panose="020B0604020202020204" pitchFamily="34" charset="0"/>
              <a:buChar char="•"/>
            </a:pPr>
            <a:r>
              <a:rPr lang="en-US" sz="1600" dirty="0"/>
              <a:t>System logs</a:t>
            </a:r>
            <a:endParaRPr lang="en-US" sz="1600" dirty="0"/>
          </a:p>
          <a:p>
            <a:pPr marL="177800" indent="-177800">
              <a:buClrTx/>
              <a:buSzPct val="100000"/>
              <a:buFont typeface="Arial" panose="020B0604020202020204" pitchFamily="34" charset="0"/>
              <a:buChar char="•"/>
            </a:pPr>
            <a:r>
              <a:rPr lang="en-US" sz="1600" dirty="0"/>
              <a:t>Some logs contain information about daemons that are running in Linux. A daemon is a background process that runs without the need for user interaction.</a:t>
            </a:r>
            <a:endParaRPr lang="en-US" sz="1600" dirty="0"/>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Monitoring Service Logs (Contd.)</a:t>
            </a:r>
            <a:endParaRPr lang="en-US" dirty="0"/>
          </a:p>
        </p:txBody>
      </p:sp>
      <p:sp>
        <p:nvSpPr>
          <p:cNvPr id="2" name="Content Placeholder 1"/>
          <p:cNvSpPr>
            <a:spLocks noGrp="1"/>
          </p:cNvSpPr>
          <p:nvPr>
            <p:ph idx="1"/>
          </p:nvPr>
        </p:nvSpPr>
        <p:spPr>
          <a:xfrm>
            <a:off x="0" y="908126"/>
            <a:ext cx="8853286" cy="320172"/>
          </a:xfrm>
        </p:spPr>
        <p:txBody>
          <a:bodyPr/>
          <a:lstStyle/>
          <a:p>
            <a:pPr marL="109855" indent="0">
              <a:spcBef>
                <a:spcPts val="100"/>
              </a:spcBef>
              <a:spcAft>
                <a:spcPts val="100"/>
              </a:spcAft>
              <a:buClrTx/>
              <a:buSzPct val="100000"/>
              <a:buNone/>
            </a:pPr>
            <a:r>
              <a:rPr lang="en-US" sz="1600" dirty="0"/>
              <a:t>The following</a:t>
            </a:r>
            <a:r>
              <a:rPr lang="en-US" sz="1600" dirty="0">
                <a:solidFill>
                  <a:srgbClr val="58585B"/>
                </a:solidFill>
              </a:rPr>
              <a:t> </a:t>
            </a:r>
            <a:r>
              <a:rPr lang="en-US" sz="1600" dirty="0"/>
              <a:t>table lists a few popular Linux log files and their functions:</a:t>
            </a:r>
            <a:endParaRPr lang="en-US" sz="1600" dirty="0">
              <a:solidFill>
                <a:srgbClr val="FF0000"/>
              </a:solidFill>
            </a:endParaRPr>
          </a:p>
        </p:txBody>
      </p:sp>
      <p:graphicFrame>
        <p:nvGraphicFramePr>
          <p:cNvPr id="4" name="Table 3"/>
          <p:cNvGraphicFramePr>
            <a:graphicFrameLocks noGrp="1"/>
          </p:cNvGraphicFramePr>
          <p:nvPr/>
        </p:nvGraphicFramePr>
        <p:xfrm>
          <a:off x="376881" y="1315507"/>
          <a:ext cx="8390238" cy="3129631"/>
        </p:xfrm>
        <a:graphic>
          <a:graphicData uri="http://schemas.openxmlformats.org/drawingml/2006/table">
            <a:tbl>
              <a:tblPr firstRow="1" bandRow="1">
                <a:tableStyleId>{5C22544A-7EE6-4342-B048-85BDC9FD1C3A}</a:tableStyleId>
              </a:tblPr>
              <a:tblGrid>
                <a:gridCol w="1902942"/>
                <a:gridCol w="6487296"/>
              </a:tblGrid>
              <a:tr h="288129">
                <a:tc>
                  <a:txBody>
                    <a:bodyPr/>
                    <a:lstStyle/>
                    <a:p>
                      <a:pPr algn="ctr" fontAlgn="ctr"/>
                      <a:r>
                        <a:rPr lang="en-US" b="1" dirty="0"/>
                        <a:t>Linux Log File</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828028">
                <a:tc>
                  <a:txBody>
                    <a:bodyPr/>
                    <a:lstStyle/>
                    <a:p>
                      <a:pPr fontAlgn="ctr"/>
                      <a:r>
                        <a:rPr lang="en-US" b="1" dirty="0"/>
                        <a:t>/var/log/messages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contains generic computer activity logs.</a:t>
                      </a:r>
                      <a:endParaRPr lang="en-US" b="0" dirty="0"/>
                    </a:p>
                    <a:p>
                      <a:pPr marL="285750" indent="-285750" fontAlgn="ctr">
                        <a:buFont typeface="Arial" panose="020B0604020202020204" pitchFamily="34" charset="0"/>
                        <a:buChar char="•"/>
                      </a:pPr>
                      <a:r>
                        <a:rPr lang="en-US" b="0" dirty="0"/>
                        <a:t>It is mainly used to store informational and non-critical system messages.</a:t>
                      </a:r>
                      <a:endParaRPr lang="en-US" b="0" dirty="0"/>
                    </a:p>
                  </a:txBody>
                  <a:tcPr marL="47625" marR="47625" marT="47625" marB="47625" anchor="ctr"/>
                </a:tc>
              </a:tr>
              <a:tr h="671027">
                <a:tc>
                  <a:txBody>
                    <a:bodyPr/>
                    <a:lstStyle/>
                    <a:p>
                      <a:pPr fontAlgn="ctr"/>
                      <a:r>
                        <a:rPr lang="en-US" b="1" dirty="0"/>
                        <a:t>/var/log/auth.log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stores all authentication-related events in Debian and Ubuntu computers.</a:t>
                      </a:r>
                      <a:endParaRPr lang="en-US" b="0" dirty="0"/>
                    </a:p>
                    <a:p>
                      <a:pPr marL="285750" indent="-285750" fontAlgn="ctr">
                        <a:buFont typeface="Arial" panose="020B0604020202020204" pitchFamily="34" charset="0"/>
                        <a:buChar char="•"/>
                      </a:pPr>
                      <a:r>
                        <a:rPr lang="en-US" b="0" dirty="0"/>
                        <a:t>Anything involving the user authorization mechanism can be found in this file.</a:t>
                      </a:r>
                      <a:endParaRPr lang="en-US" b="0" dirty="0"/>
                    </a:p>
                  </a:txBody>
                  <a:tcPr marL="47625" marR="47625" marT="47625" marB="47625" anchor="ctr"/>
                </a:tc>
              </a:tr>
              <a:tr h="686531">
                <a:tc>
                  <a:txBody>
                    <a:bodyPr/>
                    <a:lstStyle/>
                    <a:p>
                      <a:pPr fontAlgn="ctr"/>
                      <a:r>
                        <a:rPr lang="en-US" b="1" dirty="0"/>
                        <a:t>/var/log/secure</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is used by RedHat and CentOS computers.</a:t>
                      </a:r>
                      <a:endParaRPr lang="en-US" b="0" strike="sngStrike" dirty="0">
                        <a:solidFill>
                          <a:srgbClr val="FF0000"/>
                        </a:solidFill>
                      </a:endParaRPr>
                    </a:p>
                    <a:p>
                      <a:pPr marL="285750" indent="-285750" fontAlgn="ctr">
                        <a:buFont typeface="Arial" panose="020B0604020202020204" pitchFamily="34" charset="0"/>
                        <a:buChar char="•"/>
                      </a:pPr>
                      <a:r>
                        <a:rPr lang="en-US" b="0" dirty="0"/>
                        <a:t>It also tracks </a:t>
                      </a:r>
                      <a:r>
                        <a:rPr lang="en-US" b="0" dirty="0" err="1"/>
                        <a:t>sudo</a:t>
                      </a:r>
                      <a:r>
                        <a:rPr lang="en-US" b="0" dirty="0"/>
                        <a:t> logins, SSH logins, and other errors logged by SSSD.</a:t>
                      </a:r>
                      <a:endParaRPr lang="en-US" b="0" dirty="0"/>
                    </a:p>
                  </a:txBody>
                  <a:tcPr marL="47625" marR="47625" marT="47625" marB="47625" anchor="ctr"/>
                </a:tc>
              </a:tr>
              <a:tr h="571132">
                <a:tc>
                  <a:txBody>
                    <a:bodyPr/>
                    <a:lstStyle/>
                    <a:p>
                      <a:pPr fontAlgn="ctr"/>
                      <a:r>
                        <a:rPr lang="en-US" b="1" dirty="0"/>
                        <a:t>/var/log/boot.log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stores boot-related information and messages logged during the computer startup process.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Monitoring Service Logs (Contd.)</a:t>
            </a:r>
            <a:endParaRPr lang="en-US" dirty="0"/>
          </a:p>
        </p:txBody>
      </p:sp>
      <p:graphicFrame>
        <p:nvGraphicFramePr>
          <p:cNvPr id="4" name="Table 3"/>
          <p:cNvGraphicFramePr>
            <a:graphicFrameLocks noGrp="1"/>
          </p:cNvGraphicFramePr>
          <p:nvPr/>
        </p:nvGraphicFramePr>
        <p:xfrm>
          <a:off x="442762" y="948631"/>
          <a:ext cx="8258475" cy="3548251"/>
        </p:xfrm>
        <a:graphic>
          <a:graphicData uri="http://schemas.openxmlformats.org/drawingml/2006/table">
            <a:tbl>
              <a:tblPr firstRow="1" bandRow="1">
                <a:tableStyleId>{5C22544A-7EE6-4342-B048-85BDC9FD1C3A}</a:tableStyleId>
              </a:tblPr>
              <a:tblGrid>
                <a:gridCol w="2029505"/>
                <a:gridCol w="6228970"/>
              </a:tblGrid>
              <a:tr h="226244">
                <a:tc>
                  <a:txBody>
                    <a:bodyPr/>
                    <a:lstStyle/>
                    <a:p>
                      <a:pPr algn="ctr" fontAlgn="ctr"/>
                      <a:r>
                        <a:rPr lang="en-US" b="1" dirty="0"/>
                        <a:t>Linux Log File</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851907">
                <a:tc>
                  <a:txBody>
                    <a:bodyPr/>
                    <a:lstStyle/>
                    <a:p>
                      <a:pPr fontAlgn="ctr"/>
                      <a:r>
                        <a:rPr lang="en-US" b="1" dirty="0"/>
                        <a:t>/var/log/dmesg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contains kernel ring buffer messages.</a:t>
                      </a:r>
                      <a:endParaRPr lang="en-US" b="0" dirty="0"/>
                    </a:p>
                    <a:p>
                      <a:pPr marL="285750" indent="-285750" fontAlgn="ctr">
                        <a:buFont typeface="Arial" panose="020B0604020202020204" pitchFamily="34" charset="0"/>
                        <a:buChar char="•"/>
                      </a:pPr>
                      <a:r>
                        <a:rPr lang="en-US" b="0" dirty="0"/>
                        <a:t>Information related to hardware devices and their drivers is recorded here.</a:t>
                      </a:r>
                      <a:endParaRPr lang="en-US" b="0" dirty="0"/>
                    </a:p>
                    <a:p>
                      <a:pPr marL="285750" indent="-285750" fontAlgn="ctr">
                        <a:buFont typeface="Arial" panose="020B0604020202020204" pitchFamily="34" charset="0"/>
                        <a:buChar char="•"/>
                      </a:pPr>
                      <a:r>
                        <a:rPr lang="en-US" b="0" dirty="0"/>
                        <a:t>It is very important because, due to their low-level nature, logging systems such as syslog are not running when these events take place and are unavailable to the administrator in real-time.</a:t>
                      </a:r>
                      <a:endParaRPr lang="en-US" b="0" dirty="0"/>
                    </a:p>
                  </a:txBody>
                  <a:tcPr marL="47625" marR="47625" marT="47625" marB="47625" anchor="ctr"/>
                </a:tc>
              </a:tr>
              <a:tr h="226244">
                <a:tc>
                  <a:txBody>
                    <a:bodyPr/>
                    <a:lstStyle/>
                    <a:p>
                      <a:pPr fontAlgn="ctr"/>
                      <a:r>
                        <a:rPr lang="en-US" b="1" dirty="0"/>
                        <a:t>/var/log/kern.log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contains information logged by the kernel.</a:t>
                      </a:r>
                      <a:endParaRPr lang="en-US" b="0" dirty="0"/>
                    </a:p>
                  </a:txBody>
                  <a:tcPr marL="47625" marR="47625" marT="47625" marB="47625" anchor="ctr"/>
                </a:tc>
              </a:tr>
              <a:tr h="695492">
                <a:tc>
                  <a:txBody>
                    <a:bodyPr/>
                    <a:lstStyle/>
                    <a:p>
                      <a:pPr fontAlgn="ctr"/>
                      <a:r>
                        <a:rPr lang="en-US" b="1" dirty="0"/>
                        <a:t>/var/log/cron</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Cron is a service used to schedule automated tasks in Linux and this directory stores its events.</a:t>
                      </a:r>
                      <a:endParaRPr lang="en-US" b="0" dirty="0"/>
                    </a:p>
                    <a:p>
                      <a:pPr marL="285750" indent="-285750" fontAlgn="ctr">
                        <a:buFont typeface="Arial" panose="020B0604020202020204" pitchFamily="34" charset="0"/>
                        <a:buChar char="•"/>
                      </a:pPr>
                      <a:r>
                        <a:rPr lang="en-US" b="0" dirty="0"/>
                        <a:t>Whenever a scheduled </a:t>
                      </a:r>
                      <a:r>
                        <a:rPr lang="en-US" b="0" dirty="0">
                          <a:solidFill>
                            <a:srgbClr val="58585B"/>
                          </a:solidFill>
                        </a:rPr>
                        <a:t>task (</a:t>
                      </a:r>
                      <a:r>
                        <a:rPr lang="en-US" b="0" strike="noStrike" dirty="0">
                          <a:solidFill>
                            <a:srgbClr val="58585B"/>
                          </a:solidFill>
                        </a:rPr>
                        <a:t>or </a:t>
                      </a:r>
                      <a:r>
                        <a:rPr lang="en-US" b="0" dirty="0" err="1">
                          <a:solidFill>
                            <a:srgbClr val="58585B"/>
                          </a:solidFill>
                        </a:rPr>
                        <a:t>cron</a:t>
                      </a:r>
                      <a:r>
                        <a:rPr lang="en-US" b="0" dirty="0">
                          <a:solidFill>
                            <a:srgbClr val="58585B"/>
                          </a:solidFill>
                        </a:rPr>
                        <a:t> </a:t>
                      </a:r>
                      <a:r>
                        <a:rPr lang="en-US" b="0" dirty="0"/>
                        <a:t>job) runs, all its relevant information including execution status and error messages are stored here.</a:t>
                      </a:r>
                      <a:endParaRPr lang="en-US" b="0" dirty="0"/>
                    </a:p>
                  </a:txBody>
                  <a:tcPr marL="47625" marR="47625" marT="47625" marB="47625" anchor="ctr"/>
                </a:tc>
              </a:tr>
              <a:tr h="820291">
                <a:tc>
                  <a:txBody>
                    <a:bodyPr/>
                    <a:lstStyle/>
                    <a:p>
                      <a:pPr fontAlgn="ctr"/>
                      <a:r>
                        <a:rPr lang="en-US" b="1" dirty="0"/>
                        <a:t>/var/log/mysqld.log</a:t>
                      </a:r>
                      <a:r>
                        <a:rPr lang="en-US" b="0" dirty="0"/>
                        <a:t> or </a:t>
                      </a:r>
                      <a:br>
                        <a:rPr lang="en-US" b="0" dirty="0"/>
                      </a:br>
                      <a:r>
                        <a:rPr lang="en-US" b="1" dirty="0"/>
                        <a:t>/var/log/mysql.log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is the MySQL log file.</a:t>
                      </a:r>
                      <a:endParaRPr lang="en-US" b="0" dirty="0"/>
                    </a:p>
                    <a:p>
                      <a:pPr marL="285750" indent="-285750" fontAlgn="ctr">
                        <a:buFont typeface="Arial" panose="020B0604020202020204" pitchFamily="34" charset="0"/>
                        <a:buChar char="•"/>
                      </a:pPr>
                      <a:r>
                        <a:rPr lang="en-US" b="0" dirty="0"/>
                        <a:t>All debug, failure and success messages related to the mysqld process and mysqld_safe daemon are logged here.</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Monitoring Service Logs (Contd.)</a:t>
            </a:r>
            <a:endParaRPr lang="en-US" dirty="0"/>
          </a:p>
        </p:txBody>
      </p:sp>
      <p:sp>
        <p:nvSpPr>
          <p:cNvPr id="2" name="Content Placeholder 1"/>
          <p:cNvSpPr>
            <a:spLocks noGrp="1"/>
          </p:cNvSpPr>
          <p:nvPr>
            <p:ph idx="1"/>
          </p:nvPr>
        </p:nvSpPr>
        <p:spPr>
          <a:xfrm>
            <a:off x="144065" y="798944"/>
            <a:ext cx="3340114" cy="3923181"/>
          </a:xfrm>
        </p:spPr>
        <p:txBody>
          <a:bodyPr/>
          <a:lstStyle/>
          <a:p>
            <a:pPr>
              <a:spcBef>
                <a:spcPts val="100"/>
              </a:spcBef>
              <a:spcAft>
                <a:spcPts val="100"/>
              </a:spcAft>
              <a:buClrTx/>
              <a:buSzPct val="100000"/>
              <a:buFont typeface="Arial" panose="020B0604020202020204" pitchFamily="34" charset="0"/>
              <a:buChar char="•"/>
            </a:pPr>
            <a:r>
              <a:rPr lang="en-US" sz="1600" dirty="0"/>
              <a:t>The command output shows a portion of </a:t>
            </a:r>
            <a:r>
              <a:rPr lang="en-US" sz="1600" b="1" dirty="0"/>
              <a:t>/var/log/messages </a:t>
            </a:r>
            <a:r>
              <a:rPr lang="en-US" sz="1600" dirty="0"/>
              <a:t>log file. </a:t>
            </a:r>
            <a:endParaRPr lang="en-US" sz="1600" dirty="0"/>
          </a:p>
          <a:p>
            <a:pPr>
              <a:spcBef>
                <a:spcPts val="100"/>
              </a:spcBef>
              <a:spcAft>
                <a:spcPts val="100"/>
              </a:spcAft>
              <a:buClrTx/>
              <a:buSzPct val="100000"/>
              <a:buFont typeface="Arial" panose="020B0604020202020204" pitchFamily="34" charset="0"/>
              <a:buChar char="•"/>
            </a:pPr>
            <a:r>
              <a:rPr lang="en-US" sz="1600" dirty="0"/>
              <a:t>Each line represents a logged event. </a:t>
            </a:r>
            <a:endParaRPr lang="en-US" sz="1600" dirty="0"/>
          </a:p>
          <a:p>
            <a:pPr>
              <a:spcBef>
                <a:spcPts val="100"/>
              </a:spcBef>
              <a:spcAft>
                <a:spcPts val="100"/>
              </a:spcAft>
              <a:buClrTx/>
              <a:buSzPct val="100000"/>
              <a:buFont typeface="Arial" panose="020B0604020202020204" pitchFamily="34" charset="0"/>
              <a:buChar char="•"/>
            </a:pPr>
            <a:r>
              <a:rPr lang="en-US" sz="1600" dirty="0"/>
              <a:t>The timestamps at the beginning of the lines mark the moment the event took place.</a:t>
            </a:r>
            <a:endParaRPr lang="en-US" sz="1600" dirty="0"/>
          </a:p>
        </p:txBody>
      </p:sp>
      <p:pic>
        <p:nvPicPr>
          <p:cNvPr id="12290" name="Picture 2"/>
          <p:cNvPicPr>
            <a:picLocks noChangeAspect="1" noChangeArrowheads="1"/>
          </p:cNvPicPr>
          <p:nvPr/>
        </p:nvPicPr>
        <p:blipFill>
          <a:blip r:embed="rId1"/>
          <a:srcRect/>
          <a:stretch>
            <a:fillRect/>
          </a:stretch>
        </p:blipFill>
        <p:spPr bwMode="auto">
          <a:xfrm>
            <a:off x="3484179" y="818865"/>
            <a:ext cx="5489508" cy="3878381"/>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Basic Server Administration</a:t>
            </a:r>
            <a:br>
              <a:rPr altLang="en-US" dirty="0"/>
            </a:br>
            <a:r>
              <a:rPr lang="en-US" dirty="0"/>
              <a:t>Lab – Locating Log Files</a:t>
            </a:r>
            <a:endParaRPr lang="en-US" dirty="0"/>
          </a:p>
        </p:txBody>
      </p:sp>
      <p:sp>
        <p:nvSpPr>
          <p:cNvPr id="2" name="Content Placeholder 1"/>
          <p:cNvSpPr>
            <a:spLocks noGrp="1"/>
          </p:cNvSpPr>
          <p:nvPr>
            <p:ph idx="1"/>
          </p:nvPr>
        </p:nvSpPr>
        <p:spPr>
          <a:xfrm>
            <a:off x="144065" y="914400"/>
            <a:ext cx="8853286" cy="3807725"/>
          </a:xfrm>
        </p:spPr>
        <p:txBody>
          <a:bodyPr/>
          <a:lstStyle/>
          <a:p>
            <a:pPr marL="0" indent="0">
              <a:spcBef>
                <a:spcPts val="100"/>
              </a:spcBef>
              <a:spcAft>
                <a:spcPts val="100"/>
              </a:spcAft>
              <a:buNone/>
            </a:pPr>
            <a:r>
              <a:rPr lang="en-US" sz="1800" dirty="0"/>
              <a:t>In this lab, you will get familiar with locating and manipulating Linux log files.</a:t>
            </a:r>
            <a:endParaRPr lang="en-US" sz="1800" dirty="0"/>
          </a:p>
        </p:txBody>
      </p:sp>
    </p:spTree>
    <p:custDataLst>
      <p:tags r:id="rId1"/>
    </p:custData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3" y="915409"/>
            <a:ext cx="8536507" cy="1802391"/>
          </a:xfrm>
        </p:spPr>
        <p:txBody>
          <a:bodyPr/>
          <a:lstStyle/>
          <a:p>
            <a:r>
              <a:rPr lang="en-US" dirty="0">
                <a:solidFill>
                  <a:schemeClr val="accent5">
                    <a:lumMod val="40000"/>
                    <a:lumOff val="60000"/>
                  </a:schemeClr>
                </a:solidFill>
              </a:rPr>
              <a:t>4.5 The Linux File System</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altLang="en-US" dirty="0"/>
              <a:t>What is Linux?</a:t>
            </a:r>
            <a:endParaRPr lang="en-US" dirty="0"/>
          </a:p>
        </p:txBody>
      </p:sp>
      <p:sp>
        <p:nvSpPr>
          <p:cNvPr id="2" name="Content Placeholder 1"/>
          <p:cNvSpPr>
            <a:spLocks noGrp="1"/>
          </p:cNvSpPr>
          <p:nvPr>
            <p:ph idx="1"/>
          </p:nvPr>
        </p:nvSpPr>
        <p:spPr>
          <a:xfrm>
            <a:off x="144065" y="837581"/>
            <a:ext cx="5653158" cy="3829327"/>
          </a:xfrm>
        </p:spPr>
        <p:txBody>
          <a:bodyPr/>
          <a:lstStyle/>
          <a:p>
            <a:pPr marL="177800" indent="-177800">
              <a:buClrTx/>
              <a:buSzPct val="100000"/>
              <a:buFont typeface="Arial" panose="020B0604020202020204" pitchFamily="34" charset="0"/>
              <a:buChar char="•"/>
            </a:pPr>
            <a:r>
              <a:rPr lang="en-US" sz="1600" dirty="0"/>
              <a:t>Linux is an operating system that was created in 1991. </a:t>
            </a:r>
            <a:endParaRPr lang="en-US" sz="1600" dirty="0"/>
          </a:p>
          <a:p>
            <a:pPr marL="177800" indent="-177800">
              <a:buClrTx/>
              <a:buSzPct val="100000"/>
              <a:buFont typeface="Arial" panose="020B0604020202020204" pitchFamily="34" charset="0"/>
              <a:buChar char="•"/>
            </a:pPr>
            <a:r>
              <a:rPr lang="en-US" sz="1600" dirty="0"/>
              <a:t>Linux is open source, fast, reliable, and small. It requires very little hardware resources to run and is highly customizable. </a:t>
            </a:r>
            <a:endParaRPr lang="en-US" sz="1600" dirty="0"/>
          </a:p>
          <a:p>
            <a:pPr marL="177800" indent="-177800">
              <a:buClrTx/>
              <a:buSzPct val="100000"/>
              <a:buFont typeface="Arial" panose="020B0604020202020204" pitchFamily="34" charset="0"/>
              <a:buChar char="•"/>
            </a:pPr>
            <a:r>
              <a:rPr lang="en-US" sz="1600" dirty="0"/>
              <a:t>Linux is part of several platforms and can be found on</a:t>
            </a:r>
            <a:br>
              <a:rPr lang="en-US" sz="1600" dirty="0"/>
            </a:br>
            <a:r>
              <a:rPr lang="en-US" sz="1600" dirty="0"/>
              <a:t>devices anywhere from wristwatches to supercomputers.</a:t>
            </a:r>
            <a:endParaRPr lang="en-US" sz="1600" dirty="0"/>
          </a:p>
          <a:p>
            <a:pPr marL="177800" indent="-177800">
              <a:buClrTx/>
              <a:buSzPct val="100000"/>
              <a:buFont typeface="Arial" panose="020B0604020202020204" pitchFamily="34" charset="0"/>
              <a:buChar char="•"/>
            </a:pPr>
            <a:r>
              <a:rPr lang="en-US" sz="1600" dirty="0"/>
              <a:t>Linux is designed to be connected to the network, which makes it much simpler to write and use network-based applications.</a:t>
            </a:r>
            <a:endParaRPr lang="en-US" sz="1600" dirty="0"/>
          </a:p>
          <a:p>
            <a:pPr marL="177800" indent="-177800">
              <a:buClrTx/>
              <a:buSzPct val="100000"/>
              <a:buFont typeface="Arial" panose="020B0604020202020204" pitchFamily="34" charset="0"/>
              <a:buChar char="•"/>
            </a:pPr>
            <a:r>
              <a:rPr lang="en-US" sz="1600" dirty="0"/>
              <a:t>A Linux distribution is the term used to describe packages created by different organizations and include the Linux kernel with customized tools and software packages. </a:t>
            </a:r>
            <a:endParaRPr lang="en-US" sz="1600" dirty="0"/>
          </a:p>
        </p:txBody>
      </p:sp>
      <p:pic>
        <p:nvPicPr>
          <p:cNvPr id="3" name="Picture 2"/>
          <p:cNvPicPr>
            <a:picLocks noChangeAspect="1" noChangeArrowheads="1"/>
          </p:cNvPicPr>
          <p:nvPr/>
        </p:nvPicPr>
        <p:blipFill rotWithShape="1">
          <a:blip r:embed="rId1"/>
          <a:srcRect t="6813" b="5818"/>
          <a:stretch>
            <a:fillRect/>
          </a:stretch>
        </p:blipFill>
        <p:spPr bwMode="auto">
          <a:xfrm>
            <a:off x="5806358" y="1044849"/>
            <a:ext cx="3193577" cy="2569889"/>
          </a:xfrm>
          <a:prstGeom prst="rect">
            <a:avLst/>
          </a:prstGeom>
          <a:solidFill>
            <a:srgbClr val="FFFFFF">
              <a:shade val="85000"/>
            </a:srgbClr>
          </a:solidFill>
          <a:ln w="88900" cap="sq">
            <a:solidFill>
              <a:srgbClr val="FFFFFF"/>
            </a:solidFill>
            <a:miter lim="800000"/>
            <a:headEnd/>
            <a:tailEnd/>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ustDataLst>
      <p:tags r:id="rId2"/>
    </p:custData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The File System Types in Linux</a:t>
            </a:r>
            <a:endParaRPr lang="en-US" dirty="0"/>
          </a:p>
        </p:txBody>
      </p:sp>
      <p:sp>
        <p:nvSpPr>
          <p:cNvPr id="2" name="Content Placeholder 1"/>
          <p:cNvSpPr>
            <a:spLocks noGrp="1"/>
          </p:cNvSpPr>
          <p:nvPr>
            <p:ph idx="1"/>
          </p:nvPr>
        </p:nvSpPr>
        <p:spPr>
          <a:xfrm>
            <a:off x="144065" y="798944"/>
            <a:ext cx="8853286" cy="1447867"/>
          </a:xfrm>
        </p:spPr>
        <p:txBody>
          <a:bodyPr/>
          <a:lstStyle/>
          <a:p>
            <a:pPr marL="177800" indent="-177800">
              <a:buClrTx/>
              <a:buSzPct val="100000"/>
              <a:buFont typeface="Arial" panose="020B0604020202020204" pitchFamily="34" charset="0"/>
              <a:buChar char="•"/>
            </a:pPr>
            <a:r>
              <a:rPr lang="en-US" sz="1600" dirty="0"/>
              <a:t>There are many different kinds of file systems, varying in properties of speed, flexibility, security, size, structure, logic and more. </a:t>
            </a:r>
            <a:endParaRPr lang="en-US" sz="1600" dirty="0"/>
          </a:p>
          <a:p>
            <a:pPr marL="177800" indent="-177800">
              <a:buClrTx/>
              <a:buSzPct val="100000"/>
              <a:buFont typeface="Arial" panose="020B0604020202020204" pitchFamily="34" charset="0"/>
              <a:buChar char="•"/>
            </a:pPr>
            <a:r>
              <a:rPr lang="en-US" sz="1600" dirty="0"/>
              <a:t>The administrator decides the file system type which is suitable for the operating system.</a:t>
            </a:r>
            <a:endParaRPr lang="en-US" sz="1600" dirty="0"/>
          </a:p>
          <a:p>
            <a:pPr marL="177800" indent="-177800">
              <a:buClrTx/>
              <a:buSzPct val="100000"/>
              <a:buFont typeface="Arial" panose="020B0604020202020204" pitchFamily="34" charset="0"/>
              <a:buChar char="•"/>
            </a:pPr>
            <a:r>
              <a:rPr lang="en-US" sz="1600" dirty="0"/>
              <a:t>The following table lists a few file system types commonly found and supported by Linux.</a:t>
            </a:r>
            <a:endParaRPr lang="en-US" sz="1600" dirty="0"/>
          </a:p>
        </p:txBody>
      </p:sp>
      <p:graphicFrame>
        <p:nvGraphicFramePr>
          <p:cNvPr id="4" name="Table 3"/>
          <p:cNvGraphicFramePr>
            <a:graphicFrameLocks noGrp="1"/>
          </p:cNvGraphicFramePr>
          <p:nvPr/>
        </p:nvGraphicFramePr>
        <p:xfrm>
          <a:off x="407836" y="2364392"/>
          <a:ext cx="8325743" cy="1980164"/>
        </p:xfrm>
        <a:graphic>
          <a:graphicData uri="http://schemas.openxmlformats.org/drawingml/2006/table">
            <a:tbl>
              <a:tblPr firstRow="1" bandRow="1">
                <a:tableStyleId>{5C22544A-7EE6-4342-B048-85BDC9FD1C3A}</a:tableStyleId>
              </a:tblPr>
              <a:tblGrid>
                <a:gridCol w="2031821"/>
                <a:gridCol w="6293922"/>
              </a:tblGrid>
              <a:tr h="391394">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1580849">
                <a:tc>
                  <a:txBody>
                    <a:bodyPr/>
                    <a:lstStyle/>
                    <a:p>
                      <a:pPr fontAlgn="ctr"/>
                      <a:r>
                        <a:rPr lang="en-US" b="1" dirty="0"/>
                        <a:t>ext2 (second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ext2 was the default file system in several major Linux distributions until supplanted by ext3.</a:t>
                      </a:r>
                      <a:endParaRPr lang="en-US" b="0" dirty="0"/>
                    </a:p>
                    <a:p>
                      <a:pPr marL="285750" indent="-285750" fontAlgn="ctr">
                        <a:buFont typeface="Arial" panose="020B0604020202020204" pitchFamily="34" charset="0"/>
                        <a:buChar char="•"/>
                      </a:pPr>
                      <a:r>
                        <a:rPr lang="en-US" b="0" dirty="0"/>
                        <a:t>ext2 is still the file system of choice for flash-based storage media, as its lack of a journal, increases performance and minimizes the number of writes.</a:t>
                      </a:r>
                      <a:endParaRPr lang="en-US" b="0" dirty="0"/>
                    </a:p>
                    <a:p>
                      <a:pPr marL="285750" indent="-285750" fontAlgn="ctr">
                        <a:buFont typeface="Arial" panose="020B0604020202020204" pitchFamily="34" charset="0"/>
                        <a:buChar char="•"/>
                      </a:pPr>
                      <a:r>
                        <a:rPr lang="en-US" b="0" dirty="0"/>
                        <a:t>As flash memory devices have a limited number of write operations, minimizing write operations increases the device’s lifetime.</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The File System Types in Linux (Contd.)</a:t>
            </a:r>
            <a:endParaRPr lang="en-US" dirty="0"/>
          </a:p>
        </p:txBody>
      </p:sp>
      <p:graphicFrame>
        <p:nvGraphicFramePr>
          <p:cNvPr id="4" name="Table 3"/>
          <p:cNvGraphicFramePr>
            <a:graphicFrameLocks noGrp="1"/>
          </p:cNvGraphicFramePr>
          <p:nvPr/>
        </p:nvGraphicFramePr>
        <p:xfrm>
          <a:off x="268828" y="871460"/>
          <a:ext cx="8606344" cy="3783852"/>
        </p:xfrm>
        <a:graphic>
          <a:graphicData uri="http://schemas.openxmlformats.org/drawingml/2006/table">
            <a:tbl>
              <a:tblPr firstRow="1" bandRow="1">
                <a:tableStyleId>{5C22544A-7EE6-4342-B048-85BDC9FD1C3A}</a:tableStyleId>
              </a:tblPr>
              <a:tblGrid>
                <a:gridCol w="2205544"/>
                <a:gridCol w="6400800"/>
              </a:tblGrid>
              <a:tr h="392952">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1695083">
                <a:tc>
                  <a:txBody>
                    <a:bodyPr/>
                    <a:lstStyle/>
                    <a:p>
                      <a:pPr fontAlgn="ctr"/>
                      <a:r>
                        <a:rPr lang="en-US" b="1" dirty="0"/>
                        <a:t>ext3 (third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ext3 is a journaled file system designed to improve the existing ext2 file system.</a:t>
                      </a:r>
                      <a:endParaRPr lang="en-US" b="0" dirty="0"/>
                    </a:p>
                    <a:p>
                      <a:pPr marL="285750" indent="-285750" fontAlgn="ctr">
                        <a:buFont typeface="Arial" panose="020B0604020202020204" pitchFamily="34" charset="0"/>
                        <a:buChar char="•"/>
                      </a:pPr>
                      <a:r>
                        <a:rPr lang="en-US" b="0" dirty="0"/>
                        <a:t>A journal or log, the main feature added to ext3, is a technique used to minimize the risk of file system corruption in the event of sudden power loss.</a:t>
                      </a:r>
                      <a:endParaRPr lang="en-US" b="0" dirty="0"/>
                    </a:p>
                    <a:p>
                      <a:pPr marL="285750" indent="-285750" fontAlgn="ctr">
                        <a:buFont typeface="Arial" panose="020B0604020202020204" pitchFamily="34" charset="0"/>
                        <a:buChar char="•"/>
                      </a:pPr>
                      <a:r>
                        <a:rPr lang="en-US" b="0" dirty="0"/>
                        <a:t>The file systems keeps a log of all the changes to be made.</a:t>
                      </a:r>
                      <a:endParaRPr lang="en-US" b="0" dirty="0"/>
                    </a:p>
                    <a:p>
                      <a:pPr marL="285750" indent="-285750" fontAlgn="ctr">
                        <a:buFont typeface="Arial" panose="020B0604020202020204" pitchFamily="34" charset="0"/>
                        <a:buChar char="•"/>
                      </a:pPr>
                      <a:r>
                        <a:rPr lang="en-US" b="0" dirty="0"/>
                        <a:t>If the computer crashes before the change is complete, the journal can be used to restore or correct any issues created by the crash.</a:t>
                      </a:r>
                      <a:endParaRPr lang="en-US" b="0" dirty="0"/>
                    </a:p>
                    <a:p>
                      <a:pPr marL="285750" indent="-285750" fontAlgn="ctr">
                        <a:buFont typeface="Arial" panose="020B0604020202020204" pitchFamily="34" charset="0"/>
                        <a:buChar char="•"/>
                      </a:pPr>
                      <a:r>
                        <a:rPr lang="en-US" b="0" dirty="0"/>
                        <a:t>The maximum file size in ext3 file systems is 32 TB.</a:t>
                      </a:r>
                      <a:endParaRPr lang="en-US" b="0" dirty="0"/>
                    </a:p>
                  </a:txBody>
                  <a:tcPr marL="47625" marR="47625" marT="47625" marB="47625" anchor="ctr"/>
                </a:tc>
              </a:tr>
              <a:tr h="1494397">
                <a:tc>
                  <a:txBody>
                    <a:bodyPr/>
                    <a:lstStyle/>
                    <a:p>
                      <a:pPr fontAlgn="ctr"/>
                      <a:r>
                        <a:rPr lang="en-US" b="1" dirty="0"/>
                        <a:t>ext4 (fourth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ext4 was created based on a series of extensions to ext3.</a:t>
                      </a:r>
                      <a:endParaRPr lang="en-US" b="0" dirty="0"/>
                    </a:p>
                    <a:p>
                      <a:pPr marL="285750" indent="-285750" fontAlgn="ctr">
                        <a:buFont typeface="Arial" panose="020B0604020202020204" pitchFamily="34" charset="0"/>
                        <a:buChar char="•"/>
                      </a:pPr>
                      <a:r>
                        <a:rPr lang="en-US" b="0" dirty="0"/>
                        <a:t>While the extensions improve the performance of ext3 and increase supported file sizes, developers were concerned about stability issues and were opposed to adding the extensions to the stable ext3.</a:t>
                      </a:r>
                      <a:endParaRPr lang="en-US" b="0" dirty="0"/>
                    </a:p>
                    <a:p>
                      <a:pPr marL="285750" indent="-285750" fontAlgn="ctr">
                        <a:buFont typeface="Arial" panose="020B0604020202020204" pitchFamily="34" charset="0"/>
                        <a:buChar char="•"/>
                      </a:pPr>
                      <a:r>
                        <a:rPr lang="en-US" b="0" dirty="0"/>
                        <a:t>The ext3 project was split in two; one kept as ext3 and its normal development and the other, named ext4, incorporated the mentioned extensions.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The File System Types in Linux (Contd.)</a:t>
            </a:r>
            <a:endParaRPr lang="en-US" dirty="0"/>
          </a:p>
        </p:txBody>
      </p:sp>
      <p:graphicFrame>
        <p:nvGraphicFramePr>
          <p:cNvPr id="4" name="Table 3"/>
          <p:cNvGraphicFramePr>
            <a:graphicFrameLocks noGrp="1"/>
          </p:cNvGraphicFramePr>
          <p:nvPr/>
        </p:nvGraphicFramePr>
        <p:xfrm>
          <a:off x="380010" y="868826"/>
          <a:ext cx="8383979" cy="3649970"/>
        </p:xfrm>
        <a:graphic>
          <a:graphicData uri="http://schemas.openxmlformats.org/drawingml/2006/table">
            <a:tbl>
              <a:tblPr firstRow="1" bandRow="1">
                <a:tableStyleId>{5C22544A-7EE6-4342-B048-85BDC9FD1C3A}</a:tableStyleId>
              </a:tblPr>
              <a:tblGrid>
                <a:gridCol w="1859347"/>
                <a:gridCol w="6524632"/>
              </a:tblGrid>
              <a:tr h="378967">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918840">
                <a:tc>
                  <a:txBody>
                    <a:bodyPr/>
                    <a:lstStyle/>
                    <a:p>
                      <a:pPr fontAlgn="ctr"/>
                      <a:r>
                        <a:rPr lang="en-US" b="1" dirty="0"/>
                        <a:t>NFS (Network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NFS is a network-based file system, allowing file access over the network.</a:t>
                      </a:r>
                      <a:endParaRPr lang="en-US" b="0" dirty="0"/>
                    </a:p>
                    <a:p>
                      <a:pPr marL="285750" indent="-285750" fontAlgn="ctr">
                        <a:buFont typeface="Arial" panose="020B0604020202020204" pitchFamily="34" charset="0"/>
                        <a:buChar char="•"/>
                      </a:pPr>
                      <a:r>
                        <a:rPr lang="en-US" b="0" dirty="0"/>
                        <a:t>From the user standpoint, there is no difference between accessing a file stored locally or on another computer on the network.</a:t>
                      </a:r>
                      <a:endParaRPr lang="en-US" b="0" dirty="0"/>
                    </a:p>
                    <a:p>
                      <a:pPr marL="285750" indent="-285750" fontAlgn="ctr">
                        <a:buFont typeface="Arial" panose="020B0604020202020204" pitchFamily="34" charset="0"/>
                        <a:buChar char="•"/>
                      </a:pPr>
                      <a:r>
                        <a:rPr lang="en-US" b="0" dirty="0"/>
                        <a:t>NFS is an open standard which allows anyone to implement it.</a:t>
                      </a:r>
                      <a:endParaRPr lang="en-US" b="0" dirty="0"/>
                    </a:p>
                  </a:txBody>
                  <a:tcPr marL="47625" marR="47625" marT="47625" marB="47625" anchor="ctr"/>
                </a:tc>
              </a:tr>
              <a:tr h="488196">
                <a:tc>
                  <a:txBody>
                    <a:bodyPr/>
                    <a:lstStyle/>
                    <a:p>
                      <a:pPr fontAlgn="ctr"/>
                      <a:r>
                        <a:rPr lang="en-US" b="1" dirty="0"/>
                        <a:t>CDFS (Compact Disc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CDFS was created specifically for optical disk media.</a:t>
                      </a:r>
                      <a:endParaRPr lang="en-US" b="0" dirty="0"/>
                    </a:p>
                  </a:txBody>
                  <a:tcPr marL="47625" marR="47625" marT="47625" marB="47625" anchor="ctr"/>
                </a:tc>
              </a:tr>
              <a:tr h="1800343">
                <a:tc>
                  <a:txBody>
                    <a:bodyPr/>
                    <a:lstStyle/>
                    <a:p>
                      <a:pPr fontAlgn="ctr"/>
                      <a:r>
                        <a:rPr lang="en-US" b="1" dirty="0"/>
                        <a:t>Swap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 swap file system is used by Linux when it runs out of RAM.</a:t>
                      </a:r>
                      <a:endParaRPr lang="en-US" b="0" dirty="0"/>
                    </a:p>
                    <a:p>
                      <a:pPr marL="285750" indent="-285750" fontAlgn="ctr">
                        <a:buFont typeface="Arial" panose="020B0604020202020204" pitchFamily="34" charset="0"/>
                        <a:buChar char="•"/>
                      </a:pPr>
                      <a:r>
                        <a:rPr lang="en-US" b="0" dirty="0"/>
                        <a:t>When this happens, the kernel moves inactive RAM content to the swap partition on the disk.</a:t>
                      </a:r>
                      <a:endParaRPr lang="en-US" b="0" dirty="0"/>
                    </a:p>
                    <a:p>
                      <a:pPr marL="285750" indent="-285750" fontAlgn="ctr">
                        <a:buFont typeface="Arial" panose="020B0604020202020204" pitchFamily="34" charset="0"/>
                        <a:buChar char="•"/>
                      </a:pPr>
                      <a:r>
                        <a:rPr lang="en-US" b="0" dirty="0"/>
                        <a:t>While swap partitions can be useful to Linux computers with a limited amount of memory, they should not be considered as a primary solution.</a:t>
                      </a:r>
                      <a:endParaRPr lang="en-US" b="0" dirty="0"/>
                    </a:p>
                    <a:p>
                      <a:pPr marL="285750" indent="-285750" fontAlgn="ctr">
                        <a:buFont typeface="Arial" panose="020B0604020202020204" pitchFamily="34" charset="0"/>
                        <a:buChar char="•"/>
                      </a:pPr>
                      <a:r>
                        <a:rPr lang="en-US" b="0" dirty="0"/>
                        <a:t>Swap partition is stored on disk which has much lower access speeds than RAM.</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The File System Types in Linux (Contd.)</a:t>
            </a:r>
            <a:endParaRPr lang="en-US" dirty="0"/>
          </a:p>
        </p:txBody>
      </p:sp>
      <p:graphicFrame>
        <p:nvGraphicFramePr>
          <p:cNvPr id="4" name="Table 3"/>
          <p:cNvGraphicFramePr>
            <a:graphicFrameLocks noGrp="1"/>
          </p:cNvGraphicFramePr>
          <p:nvPr/>
        </p:nvGraphicFramePr>
        <p:xfrm>
          <a:off x="411303" y="910308"/>
          <a:ext cx="8098972" cy="3322883"/>
        </p:xfrm>
        <a:graphic>
          <a:graphicData uri="http://schemas.openxmlformats.org/drawingml/2006/table">
            <a:tbl>
              <a:tblPr firstRow="1" bandRow="1">
                <a:tableStyleId>{5C22544A-7EE6-4342-B048-85BDC9FD1C3A}</a:tableStyleId>
              </a:tblPr>
              <a:tblGrid>
                <a:gridCol w="1852551"/>
                <a:gridCol w="6246421"/>
              </a:tblGrid>
              <a:tr h="323721">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898061">
                <a:tc>
                  <a:txBody>
                    <a:bodyPr/>
                    <a:lstStyle/>
                    <a:p>
                      <a:pPr fontAlgn="ctr"/>
                      <a:r>
                        <a:rPr lang="en-US" b="1" dirty="0"/>
                        <a:t>HFS Plus or HFS+ (Hierarchical File System Plus)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file system used by Apple in its Macintosh computers.</a:t>
                      </a:r>
                      <a:endParaRPr lang="en-US" b="0" dirty="0"/>
                    </a:p>
                    <a:p>
                      <a:pPr marL="285750" indent="-285750" fontAlgn="ctr">
                        <a:buFont typeface="Arial" panose="020B0604020202020204" pitchFamily="34" charset="0"/>
                        <a:buChar char="•"/>
                      </a:pPr>
                      <a:r>
                        <a:rPr lang="en-US" b="0" dirty="0"/>
                        <a:t>The Linux kernel includes a module for mounting HFS+ for read-write operations.</a:t>
                      </a:r>
                      <a:endParaRPr lang="en-US" b="0" dirty="0"/>
                    </a:p>
                  </a:txBody>
                  <a:tcPr marL="47625" marR="47625" marT="47625" marB="47625" anchor="ctr"/>
                </a:tc>
              </a:tr>
              <a:tr h="547528">
                <a:tc>
                  <a:txBody>
                    <a:bodyPr/>
                    <a:lstStyle/>
                    <a:p>
                      <a:pPr fontAlgn="ctr"/>
                      <a:r>
                        <a:rPr lang="en-US" b="1" dirty="0"/>
                        <a:t>APFS (Apple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An updated file system that is used by Apple devices.</a:t>
                      </a:r>
                      <a:endParaRPr lang="en-US" b="0" dirty="0"/>
                    </a:p>
                    <a:p>
                      <a:pPr marL="285750" indent="-285750" fontAlgn="ctr">
                        <a:buFont typeface="Arial" panose="020B0604020202020204" pitchFamily="34" charset="0"/>
                        <a:buChar char="•"/>
                      </a:pPr>
                      <a:r>
                        <a:rPr lang="en-US" b="0" dirty="0"/>
                        <a:t>It provides strong encryption and is optimized for flash and solid-state drives.</a:t>
                      </a:r>
                      <a:endParaRPr lang="en-US" b="0" dirty="0"/>
                    </a:p>
                  </a:txBody>
                  <a:tcPr marL="47625" marR="47625" marT="47625" marB="47625" anchor="ctr"/>
                </a:tc>
              </a:tr>
              <a:tr h="1365771">
                <a:tc>
                  <a:txBody>
                    <a:bodyPr/>
                    <a:lstStyle/>
                    <a:p>
                      <a:pPr fontAlgn="ctr"/>
                      <a:r>
                        <a:rPr lang="en-US" b="1" dirty="0"/>
                        <a:t>Master Boot Record (MBR)</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Located in the first sector of a partitioned computer, the MBR stores all the information about the way in which the file system is organized.</a:t>
                      </a:r>
                      <a:endParaRPr lang="en-US" b="0" dirty="0"/>
                    </a:p>
                    <a:p>
                      <a:pPr marL="285750" indent="-285750" fontAlgn="ctr">
                        <a:buFont typeface="Arial" panose="020B0604020202020204" pitchFamily="34" charset="0"/>
                        <a:buChar char="•"/>
                      </a:pPr>
                      <a:r>
                        <a:rPr lang="en-US" b="0" dirty="0"/>
                        <a:t>The MBR quickly hands over control to a loading function, which loads the OS.</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The File System Types in Linux (Contd.)</a:t>
            </a:r>
            <a:endParaRPr lang="en-US" dirty="0"/>
          </a:p>
        </p:txBody>
      </p:sp>
      <p:sp>
        <p:nvSpPr>
          <p:cNvPr id="2" name="Content Placeholder 1"/>
          <p:cNvSpPr>
            <a:spLocks noGrp="1"/>
          </p:cNvSpPr>
          <p:nvPr>
            <p:ph idx="1"/>
          </p:nvPr>
        </p:nvSpPr>
        <p:spPr>
          <a:xfrm>
            <a:off x="14398" y="871772"/>
            <a:ext cx="3342755" cy="3657600"/>
          </a:xfrm>
        </p:spPr>
        <p:txBody>
          <a:bodyPr/>
          <a:lstStyle/>
          <a:p>
            <a:pPr marL="177800" indent="-177800">
              <a:buClrTx/>
              <a:buSzPct val="100000"/>
              <a:buFont typeface="Arial" panose="020B0604020202020204" pitchFamily="34" charset="0"/>
              <a:buChar char="•"/>
            </a:pPr>
            <a:r>
              <a:rPr lang="en-US" sz="1600" dirty="0"/>
              <a:t>Mounting is the term used for the process of assigning a directory to a partition. </a:t>
            </a:r>
            <a:endParaRPr lang="en-US" sz="1600" dirty="0"/>
          </a:p>
          <a:p>
            <a:pPr marL="177800" indent="-177800">
              <a:buClrTx/>
              <a:buSzPct val="100000"/>
              <a:buFont typeface="Arial" panose="020B0604020202020204" pitchFamily="34" charset="0"/>
              <a:buChar char="•"/>
            </a:pPr>
            <a:r>
              <a:rPr lang="en-US" sz="1600" dirty="0"/>
              <a:t>After a successful mount operation, the file system contained on the partition is accessible through the specified directory. </a:t>
            </a:r>
            <a:endParaRPr lang="en-US" sz="1600" dirty="0"/>
          </a:p>
          <a:p>
            <a:pPr marL="177800" indent="-177800">
              <a:buClrTx/>
              <a:buSzPct val="100000"/>
              <a:buFont typeface="Arial" panose="020B0604020202020204" pitchFamily="34" charset="0"/>
              <a:buChar char="•"/>
            </a:pPr>
            <a:r>
              <a:rPr lang="en-US" sz="1600" dirty="0"/>
              <a:t>The command output shows the output of the </a:t>
            </a:r>
            <a:r>
              <a:rPr lang="en-US" sz="1600" b="1" dirty="0"/>
              <a:t>mount </a:t>
            </a:r>
            <a:r>
              <a:rPr lang="en-US" sz="1600" dirty="0"/>
              <a:t>command issued in the Cisco </a:t>
            </a:r>
            <a:r>
              <a:rPr lang="en-US" sz="1600" dirty="0" err="1"/>
              <a:t>CyberOPS</a:t>
            </a:r>
            <a:r>
              <a:rPr lang="en-US" sz="1600" dirty="0"/>
              <a:t> VM.</a:t>
            </a:r>
            <a:endParaRPr lang="en-US" sz="1600" dirty="0"/>
          </a:p>
        </p:txBody>
      </p:sp>
      <p:pic>
        <p:nvPicPr>
          <p:cNvPr id="1026" name="Picture 2"/>
          <p:cNvPicPr>
            <a:picLocks noChangeAspect="1" noChangeArrowheads="1"/>
          </p:cNvPicPr>
          <p:nvPr/>
        </p:nvPicPr>
        <p:blipFill>
          <a:blip r:embed="rId1"/>
          <a:srcRect/>
          <a:stretch>
            <a:fillRect/>
          </a:stretch>
        </p:blipFill>
        <p:spPr bwMode="auto">
          <a:xfrm>
            <a:off x="3229382" y="900572"/>
            <a:ext cx="5808778" cy="3600000"/>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Linux Roles and File Permissions</a:t>
            </a:r>
            <a:endParaRPr lang="en-US" dirty="0"/>
          </a:p>
        </p:txBody>
      </p:sp>
      <p:sp>
        <p:nvSpPr>
          <p:cNvPr id="2" name="Content Placeholder 1"/>
          <p:cNvSpPr>
            <a:spLocks noGrp="1"/>
          </p:cNvSpPr>
          <p:nvPr>
            <p:ph idx="1"/>
          </p:nvPr>
        </p:nvSpPr>
        <p:spPr>
          <a:xfrm>
            <a:off x="144065" y="878774"/>
            <a:ext cx="8869306" cy="3657600"/>
          </a:xfrm>
        </p:spPr>
        <p:txBody>
          <a:bodyPr/>
          <a:lstStyle/>
          <a:p>
            <a:pPr marL="177800" indent="-177800">
              <a:buClrTx/>
              <a:buSzPct val="100000"/>
              <a:buFont typeface="Arial" panose="020B0604020202020204" pitchFamily="34" charset="0"/>
              <a:buChar char="•"/>
            </a:pPr>
            <a:r>
              <a:rPr lang="en-US" sz="1600" dirty="0"/>
              <a:t>Linux uses file permissions in order to organize the system and enforce boundaries within the computer.</a:t>
            </a:r>
            <a:endParaRPr lang="en-US" sz="1600" dirty="0"/>
          </a:p>
          <a:p>
            <a:pPr marL="177800" indent="-177800">
              <a:buClrTx/>
              <a:buSzPct val="100000"/>
              <a:buFont typeface="Arial" panose="020B0604020202020204" pitchFamily="34" charset="0"/>
              <a:buChar char="•"/>
            </a:pPr>
            <a:r>
              <a:rPr lang="en-US" sz="1600" dirty="0"/>
              <a:t>Every file in Linux carries its file permissions, which define the actions that the owner, the group, and others can perform with the file. </a:t>
            </a:r>
            <a:endParaRPr lang="en-US" sz="1600" dirty="0"/>
          </a:p>
          <a:p>
            <a:pPr marL="177800" indent="-177800">
              <a:buClrTx/>
              <a:buSzPct val="100000"/>
              <a:buFont typeface="Arial" panose="020B0604020202020204" pitchFamily="34" charset="0"/>
              <a:buChar char="•"/>
            </a:pPr>
            <a:r>
              <a:rPr lang="en-US" sz="1600" dirty="0"/>
              <a:t>The possible permission rights are Read, Write, and Execute(crud)</a:t>
            </a:r>
            <a:endParaRPr lang="en-US" sz="1600" dirty="0"/>
          </a:p>
          <a:p>
            <a:pPr marL="177800" indent="-177800">
              <a:buClrTx/>
              <a:buSzPct val="100000"/>
              <a:buFont typeface="Arial" panose="020B0604020202020204" pitchFamily="34" charset="0"/>
              <a:buChar char="•"/>
            </a:pPr>
            <a:r>
              <a:rPr lang="en-US" sz="1600" dirty="0"/>
              <a:t>The </a:t>
            </a:r>
            <a:r>
              <a:rPr lang="en-US" sz="1600" b="1" dirty="0"/>
              <a:t>ls</a:t>
            </a:r>
            <a:r>
              <a:rPr lang="en-US" sz="1600" dirty="0"/>
              <a:t> command with the </a:t>
            </a:r>
            <a:r>
              <a:rPr lang="en-US" sz="1600" b="1" dirty="0"/>
              <a:t>-l</a:t>
            </a:r>
            <a:r>
              <a:rPr lang="en-US" sz="1600" dirty="0"/>
              <a:t> parameter lists additional information about the file.</a:t>
            </a:r>
            <a:endParaRPr lang="en-US" sz="1600" dirty="0"/>
          </a:p>
          <a:p>
            <a:pPr marL="177800" indent="-177800">
              <a:buClrTx/>
              <a:buSzPct val="100000"/>
              <a:buNone/>
            </a:pPr>
            <a:endParaRPr lang="en-US" sz="1600" dirty="0"/>
          </a:p>
        </p:txBody>
      </p:sp>
    </p:spTree>
    <p:custDataLst>
      <p:tags r:id="rId1"/>
    </p:custData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Linux Roles and File Permissions (Contd.)</a:t>
            </a:r>
            <a:endParaRPr lang="en-US" dirty="0"/>
          </a:p>
        </p:txBody>
      </p:sp>
      <p:sp>
        <p:nvSpPr>
          <p:cNvPr id="2" name="Content Placeholder 1"/>
          <p:cNvSpPr>
            <a:spLocks noGrp="1"/>
          </p:cNvSpPr>
          <p:nvPr>
            <p:ph idx="1"/>
          </p:nvPr>
        </p:nvSpPr>
        <p:spPr>
          <a:xfrm>
            <a:off x="144064" y="735864"/>
            <a:ext cx="8999935" cy="520994"/>
          </a:xfrm>
        </p:spPr>
        <p:txBody>
          <a:bodyPr/>
          <a:lstStyle/>
          <a:p>
            <a:pPr marL="0" indent="0">
              <a:buClrTx/>
              <a:buSzPct val="100000"/>
              <a:buNone/>
            </a:pPr>
            <a:r>
              <a:rPr lang="en-US" sz="1600" dirty="0"/>
              <a:t>The output of the </a:t>
            </a:r>
            <a:r>
              <a:rPr lang="en-US" sz="1600" b="1" dirty="0"/>
              <a:t>ls -l</a:t>
            </a:r>
            <a:r>
              <a:rPr lang="en-US" sz="1600" dirty="0"/>
              <a:t> command provides a lot of information about the file </a:t>
            </a:r>
            <a:r>
              <a:rPr lang="en-US" sz="1600" b="1" dirty="0"/>
              <a:t>space.txt</a:t>
            </a:r>
            <a:r>
              <a:rPr lang="en-US" sz="1600" dirty="0"/>
              <a:t>:</a:t>
            </a:r>
            <a:endParaRPr lang="en-US" sz="1600" dirty="0"/>
          </a:p>
          <a:p>
            <a:pPr marL="0" indent="0">
              <a:buClrTx/>
              <a:buSzPct val="100000"/>
              <a:buNone/>
            </a:pPr>
            <a:endParaRPr lang="en-US" sz="1600" dirty="0"/>
          </a:p>
          <a:p>
            <a:endParaRPr lang="en-US" dirty="0"/>
          </a:p>
          <a:p>
            <a:pPr marL="0" indent="0">
              <a:buClrTx/>
              <a:buSzPct val="100000"/>
              <a:buNone/>
            </a:pPr>
            <a:endParaRPr lang="en-US" sz="1600" dirty="0"/>
          </a:p>
          <a:p>
            <a:pPr marL="366395" lvl="1" indent="-177800">
              <a:buClrTx/>
              <a:buSzPct val="100000"/>
              <a:buFont typeface="Arial" panose="020B0604020202020204" pitchFamily="34" charset="0"/>
              <a:buChar char="•"/>
            </a:pPr>
            <a:endParaRPr lang="en-US" sz="1500" dirty="0"/>
          </a:p>
        </p:txBody>
      </p:sp>
      <p:sp>
        <p:nvSpPr>
          <p:cNvPr id="9" name="Content Placeholder 1"/>
          <p:cNvSpPr txBox="1"/>
          <p:nvPr/>
        </p:nvSpPr>
        <p:spPr bwMode="auto">
          <a:xfrm>
            <a:off x="144064" y="1013748"/>
            <a:ext cx="4835710" cy="378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The first field displays the permissions with </a:t>
            </a:r>
            <a:r>
              <a:rPr lang="en-US" sz="1600" b="1" dirty="0"/>
              <a:t>space.txt</a:t>
            </a:r>
            <a:r>
              <a:rPr lang="en-US" sz="1600" dirty="0"/>
              <a:t> (</a:t>
            </a:r>
            <a:r>
              <a:rPr lang="en-US" sz="1600" b="1" dirty="0"/>
              <a:t>-</a:t>
            </a:r>
            <a:r>
              <a:rPr lang="en-US" sz="1600" b="1" dirty="0" err="1"/>
              <a:t>rwxrw</a:t>
            </a:r>
            <a:r>
              <a:rPr lang="en-US" sz="1600" b="1" dirty="0"/>
              <a:t>-r--</a:t>
            </a:r>
            <a:r>
              <a:rPr lang="en-US" sz="1600" dirty="0"/>
              <a:t>). </a:t>
            </a:r>
            <a:endParaRPr lang="en-US" sz="1600" dirty="0"/>
          </a:p>
          <a:p>
            <a:pPr>
              <a:buFont typeface="Arial" panose="020B0604020202020204" pitchFamily="34" charset="0"/>
              <a:buChar char="•"/>
            </a:pPr>
            <a:r>
              <a:rPr lang="en-US" sz="1600" dirty="0"/>
              <a:t>The second field defines the number of hard links to the file (number </a:t>
            </a:r>
            <a:r>
              <a:rPr lang="en-US" sz="1600" b="1" dirty="0"/>
              <a:t>1</a:t>
            </a:r>
            <a:r>
              <a:rPr lang="en-US" sz="1600" dirty="0"/>
              <a:t> after the permissions). </a:t>
            </a:r>
            <a:endParaRPr lang="en-US" sz="1600" dirty="0"/>
          </a:p>
          <a:p>
            <a:pPr>
              <a:buFont typeface="Arial" panose="020B0604020202020204" pitchFamily="34" charset="0"/>
              <a:buChar char="•"/>
            </a:pPr>
            <a:r>
              <a:rPr lang="en-US" sz="1600" dirty="0"/>
              <a:t>The third and fourth field display the user (</a:t>
            </a:r>
            <a:r>
              <a:rPr lang="en-US" sz="1600" b="1" dirty="0"/>
              <a:t>analyst</a:t>
            </a:r>
            <a:r>
              <a:rPr lang="en-US" sz="1600" dirty="0"/>
              <a:t>) and group (</a:t>
            </a:r>
            <a:r>
              <a:rPr lang="en-US" sz="1600" b="1" dirty="0"/>
              <a:t>staff</a:t>
            </a:r>
            <a:r>
              <a:rPr lang="en-US" sz="1600" dirty="0"/>
              <a:t>) who own the file, respectively.</a:t>
            </a:r>
            <a:endParaRPr lang="en-US" sz="1600" dirty="0"/>
          </a:p>
          <a:p>
            <a:pPr>
              <a:buFont typeface="Arial" panose="020B0604020202020204" pitchFamily="34" charset="0"/>
              <a:buChar char="•"/>
            </a:pPr>
            <a:r>
              <a:rPr lang="en-US" sz="1600" dirty="0"/>
              <a:t>The fifth field displays the file size in bytes. The </a:t>
            </a:r>
            <a:r>
              <a:rPr lang="en-US" sz="1600" b="1" dirty="0"/>
              <a:t>space.txt</a:t>
            </a:r>
            <a:r>
              <a:rPr lang="en-US" sz="1600" dirty="0"/>
              <a:t> file has 253 bytes.</a:t>
            </a:r>
            <a:endParaRPr lang="en-US" sz="1600" dirty="0"/>
          </a:p>
          <a:p>
            <a:pPr>
              <a:buFont typeface="Arial" panose="020B0604020202020204" pitchFamily="34" charset="0"/>
              <a:buChar char="•"/>
            </a:pPr>
            <a:r>
              <a:rPr lang="en-US" sz="1600" dirty="0"/>
              <a:t>The sixth field displays the date and time of the last modification.</a:t>
            </a:r>
            <a:endParaRPr lang="en-US" sz="1600" dirty="0"/>
          </a:p>
          <a:p>
            <a:pPr>
              <a:buFont typeface="Arial" panose="020B0604020202020204" pitchFamily="34" charset="0"/>
              <a:buChar char="•"/>
            </a:pPr>
            <a:r>
              <a:rPr lang="en-US" sz="1600" dirty="0"/>
              <a:t>The seventh field displays the file name.</a:t>
            </a:r>
            <a:endParaRPr lang="en-US" sz="1600" dirty="0"/>
          </a:p>
          <a:p>
            <a:pPr marL="0" indent="0">
              <a:buClrTx/>
              <a:buSzPct val="100000"/>
              <a:buFont typeface="Wingdings" panose="05000000000000000000" pitchFamily="2" charset="2"/>
              <a:buNone/>
            </a:pPr>
            <a:endParaRPr lang="en-US" sz="1600" dirty="0"/>
          </a:p>
          <a:p>
            <a:pPr marL="366395" lvl="1" indent="-177800">
              <a:buClrTx/>
              <a:buSzPct val="100000"/>
              <a:buFont typeface="Arial" panose="020B0604020202020204" pitchFamily="34" charset="0"/>
              <a:buChar char="•"/>
            </a:pPr>
            <a:endParaRPr lang="en-US" sz="1500" dirty="0"/>
          </a:p>
        </p:txBody>
      </p:sp>
      <p:pic>
        <p:nvPicPr>
          <p:cNvPr id="3" name="Picture 2"/>
          <p:cNvPicPr>
            <a:picLocks noChangeAspect="1"/>
          </p:cNvPicPr>
          <p:nvPr/>
        </p:nvPicPr>
        <p:blipFill>
          <a:blip r:embed="rId1"/>
          <a:stretch>
            <a:fillRect/>
          </a:stretch>
        </p:blipFill>
        <p:spPr>
          <a:xfrm>
            <a:off x="4644031" y="2282468"/>
            <a:ext cx="4295454" cy="900000"/>
          </a:xfrm>
          <a:prstGeom prst="rect">
            <a:avLst/>
          </a:prstGeom>
        </p:spPr>
      </p:pic>
    </p:spTree>
    <p:custDataLst>
      <p:tags r:id="rId2"/>
    </p:custData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Linux Roles and File Permissions (Contd.)</a:t>
            </a:r>
            <a:endParaRPr lang="en-US" dirty="0"/>
          </a:p>
        </p:txBody>
      </p:sp>
      <p:sp>
        <p:nvSpPr>
          <p:cNvPr id="4" name="Rectangle 3"/>
          <p:cNvSpPr/>
          <p:nvPr/>
        </p:nvSpPr>
        <p:spPr>
          <a:xfrm>
            <a:off x="207629" y="753882"/>
            <a:ext cx="8792305" cy="584775"/>
          </a:xfrm>
          <a:prstGeom prst="rect">
            <a:avLst/>
          </a:prstGeom>
        </p:spPr>
        <p:txBody>
          <a:bodyPr wrap="square">
            <a:spAutoFit/>
          </a:bodyPr>
          <a:lstStyle/>
          <a:p>
            <a:pPr marL="0" indent="0">
              <a:buNone/>
            </a:pPr>
            <a:r>
              <a:rPr lang="en-US" sz="1600" dirty="0">
                <a:solidFill>
                  <a:srgbClr val="000000"/>
                </a:solidFill>
              </a:rPr>
              <a:t>The figure here shows a breakdown of file permissions in Linux. The file </a:t>
            </a:r>
            <a:r>
              <a:rPr lang="en-US" sz="1600" b="1" dirty="0">
                <a:solidFill>
                  <a:srgbClr val="000000"/>
                </a:solidFill>
              </a:rPr>
              <a:t>space.txt </a:t>
            </a:r>
            <a:r>
              <a:rPr lang="en-US" sz="1600" dirty="0">
                <a:solidFill>
                  <a:srgbClr val="000000"/>
                </a:solidFill>
              </a:rPr>
              <a:t>has the following permissions:</a:t>
            </a:r>
            <a:endParaRPr lang="en-US" sz="1600" dirty="0">
              <a:solidFill>
                <a:srgbClr val="000000"/>
              </a:solidFill>
            </a:endParaRPr>
          </a:p>
        </p:txBody>
      </p:sp>
      <p:sp>
        <p:nvSpPr>
          <p:cNvPr id="2" name="Content Placeholder 1"/>
          <p:cNvSpPr>
            <a:spLocks noGrp="1"/>
          </p:cNvSpPr>
          <p:nvPr>
            <p:ph idx="1"/>
          </p:nvPr>
        </p:nvSpPr>
        <p:spPr>
          <a:xfrm>
            <a:off x="144065" y="1353007"/>
            <a:ext cx="4152965" cy="3182587"/>
          </a:xfrm>
        </p:spPr>
        <p:txBody>
          <a:bodyPr/>
          <a:lstStyle/>
          <a:p>
            <a:pPr>
              <a:buFont typeface="Arial" panose="020B0604020202020204" pitchFamily="34" charset="0"/>
              <a:buChar char="•"/>
            </a:pPr>
            <a:r>
              <a:rPr lang="en-US" sz="1600" dirty="0"/>
              <a:t>The dash (-) means that this is a file. </a:t>
            </a:r>
            <a:endParaRPr lang="en-US" sz="1600" dirty="0"/>
          </a:p>
          <a:p>
            <a:pPr>
              <a:buFont typeface="Arial" panose="020B0604020202020204" pitchFamily="34" charset="0"/>
              <a:buChar char="•"/>
            </a:pPr>
            <a:r>
              <a:rPr lang="en-US" sz="1600" dirty="0"/>
              <a:t>The first set of characters (</a:t>
            </a:r>
            <a:r>
              <a:rPr lang="en-US" sz="1600" b="1" dirty="0" err="1"/>
              <a:t>rwx</a:t>
            </a:r>
            <a:r>
              <a:rPr lang="en-US" sz="1600" dirty="0"/>
              <a:t>) is for user permission. The user (</a:t>
            </a:r>
            <a:r>
              <a:rPr lang="en-US" sz="1600" b="1" dirty="0"/>
              <a:t>analyst</a:t>
            </a:r>
            <a:r>
              <a:rPr lang="en-US" sz="1600" dirty="0"/>
              <a:t>) who owns the file can </a:t>
            </a:r>
            <a:r>
              <a:rPr lang="en-US" sz="1600" b="1" dirty="0"/>
              <a:t>R</a:t>
            </a:r>
            <a:r>
              <a:rPr lang="en-US" sz="1600" dirty="0"/>
              <a:t>ead, </a:t>
            </a:r>
            <a:r>
              <a:rPr lang="en-US" sz="1600" b="1" dirty="0"/>
              <a:t>W</a:t>
            </a:r>
            <a:r>
              <a:rPr lang="en-US" sz="1600" dirty="0"/>
              <a:t>rite and </a:t>
            </a:r>
            <a:r>
              <a:rPr lang="en-US" sz="1600" dirty="0" err="1"/>
              <a:t>e</a:t>
            </a:r>
            <a:r>
              <a:rPr lang="en-US" sz="1600" b="1" dirty="0" err="1"/>
              <a:t>X</a:t>
            </a:r>
            <a:r>
              <a:rPr lang="en-US" sz="1600" dirty="0" err="1"/>
              <a:t>ecute</a:t>
            </a:r>
            <a:r>
              <a:rPr lang="en-US" sz="1600" dirty="0"/>
              <a:t> the file.</a:t>
            </a:r>
            <a:endParaRPr lang="en-US" sz="1600" dirty="0"/>
          </a:p>
          <a:p>
            <a:pPr>
              <a:buFont typeface="Arial" panose="020B0604020202020204" pitchFamily="34" charset="0"/>
              <a:buChar char="•"/>
            </a:pPr>
            <a:r>
              <a:rPr lang="en-US" sz="1600" dirty="0"/>
              <a:t>The second set of characters is for group permissions (</a:t>
            </a:r>
            <a:r>
              <a:rPr lang="en-US" sz="1600" b="1" dirty="0" err="1"/>
              <a:t>rw</a:t>
            </a:r>
            <a:r>
              <a:rPr lang="en-US" sz="1600" b="1" dirty="0"/>
              <a:t>-</a:t>
            </a:r>
            <a:r>
              <a:rPr lang="en-US" sz="1600" dirty="0"/>
              <a:t>). The group (</a:t>
            </a:r>
            <a:r>
              <a:rPr lang="en-US" sz="1600" b="1" dirty="0"/>
              <a:t>staff</a:t>
            </a:r>
            <a:r>
              <a:rPr lang="en-US" sz="1600" dirty="0"/>
              <a:t>) who owns the file can </a:t>
            </a:r>
            <a:r>
              <a:rPr lang="en-US" sz="1600" b="1" dirty="0"/>
              <a:t>R</a:t>
            </a:r>
            <a:r>
              <a:rPr lang="en-US" sz="1600" dirty="0"/>
              <a:t>ead and </a:t>
            </a:r>
            <a:r>
              <a:rPr lang="en-US" sz="1600" b="1" dirty="0"/>
              <a:t>W</a:t>
            </a:r>
            <a:r>
              <a:rPr lang="en-US" sz="1600" dirty="0"/>
              <a:t>rite to the file.</a:t>
            </a:r>
            <a:endParaRPr lang="en-US" sz="1600" dirty="0"/>
          </a:p>
          <a:p>
            <a:pPr>
              <a:buFont typeface="Arial" panose="020B0604020202020204" pitchFamily="34" charset="0"/>
              <a:buChar char="•"/>
            </a:pPr>
            <a:r>
              <a:rPr lang="en-US" sz="1600" dirty="0"/>
              <a:t>The third set of characters is for any other user or group permissions (</a:t>
            </a:r>
            <a:r>
              <a:rPr lang="en-US" sz="1600" b="1" dirty="0"/>
              <a:t>r--</a:t>
            </a:r>
            <a:r>
              <a:rPr lang="en-US" sz="1600" dirty="0"/>
              <a:t>) who can only </a:t>
            </a:r>
            <a:r>
              <a:rPr lang="en-US" sz="1600" b="1" dirty="0"/>
              <a:t>R</a:t>
            </a:r>
            <a:r>
              <a:rPr lang="en-US" sz="1600" dirty="0"/>
              <a:t>ead the file.</a:t>
            </a:r>
            <a:endParaRPr lang="en-US" sz="1600" dirty="0"/>
          </a:p>
          <a:p>
            <a:pPr>
              <a:buClrTx/>
              <a:buSzPct val="100000"/>
              <a:buFont typeface="Arial" panose="020B0604020202020204" pitchFamily="34" charset="0"/>
              <a:buChar char="•"/>
            </a:pPr>
            <a:endParaRPr lang="en-US" sz="1600" dirty="0"/>
          </a:p>
        </p:txBody>
      </p:sp>
      <p:pic>
        <p:nvPicPr>
          <p:cNvPr id="5" name="Picture 4"/>
          <p:cNvPicPr>
            <a:picLocks noChangeAspect="1"/>
          </p:cNvPicPr>
          <p:nvPr/>
        </p:nvPicPr>
        <p:blipFill>
          <a:blip r:embed="rId1"/>
          <a:stretch>
            <a:fillRect/>
          </a:stretch>
        </p:blipFill>
        <p:spPr>
          <a:xfrm>
            <a:off x="4192559" y="1937732"/>
            <a:ext cx="4860000" cy="1110000"/>
          </a:xfrm>
          <a:prstGeom prst="rect">
            <a:avLst/>
          </a:prstGeom>
          <a:ln>
            <a:solidFill>
              <a:schemeClr val="tx1"/>
            </a:solidFill>
          </a:ln>
        </p:spPr>
      </p:pic>
    </p:spTree>
    <p:custDataLst>
      <p:tags r:id="rId2"/>
    </p:custData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Linux Roles and File Permissions (Contd.)</a:t>
            </a:r>
            <a:endParaRPr lang="en-US" dirty="0"/>
          </a:p>
        </p:txBody>
      </p:sp>
      <p:sp>
        <p:nvSpPr>
          <p:cNvPr id="2" name="Content Placeholder 1"/>
          <p:cNvSpPr>
            <a:spLocks noGrp="1"/>
          </p:cNvSpPr>
          <p:nvPr>
            <p:ph idx="1"/>
          </p:nvPr>
        </p:nvSpPr>
        <p:spPr>
          <a:xfrm>
            <a:off x="208828" y="807523"/>
            <a:ext cx="8593979" cy="890649"/>
          </a:xfrm>
        </p:spPr>
        <p:txBody>
          <a:bodyPr/>
          <a:lstStyle/>
          <a:p>
            <a:pPr>
              <a:spcBef>
                <a:spcPts val="100"/>
              </a:spcBef>
              <a:spcAft>
                <a:spcPts val="300"/>
              </a:spcAft>
              <a:buClrTx/>
              <a:buSzPct val="100000"/>
              <a:buFont typeface="Arial" panose="020B0604020202020204" pitchFamily="34" charset="0"/>
              <a:buChar char="•"/>
            </a:pPr>
            <a:r>
              <a:rPr lang="en-US" sz="1600" dirty="0"/>
              <a:t>Octal values are used to define permissions.</a:t>
            </a:r>
            <a:endParaRPr lang="en-US" sz="1600" dirty="0"/>
          </a:p>
          <a:p>
            <a:pPr>
              <a:spcBef>
                <a:spcPts val="100"/>
              </a:spcBef>
              <a:spcAft>
                <a:spcPts val="300"/>
              </a:spcAft>
              <a:buClrTx/>
              <a:buSzPct val="100000"/>
              <a:buFont typeface="Arial" panose="020B0604020202020204" pitchFamily="34" charset="0"/>
              <a:buChar char="•"/>
            </a:pPr>
            <a:r>
              <a:rPr lang="en-US" sz="1600" dirty="0"/>
              <a:t>File permissions are a fundamental part of Linux and cannot be broken.</a:t>
            </a:r>
            <a:endParaRPr lang="en-US" sz="1600" dirty="0"/>
          </a:p>
          <a:p>
            <a:pPr>
              <a:spcBef>
                <a:spcPts val="100"/>
              </a:spcBef>
              <a:spcAft>
                <a:spcPts val="300"/>
              </a:spcAft>
              <a:buClrTx/>
              <a:buSzPct val="100000"/>
              <a:buFont typeface="Arial" panose="020B0604020202020204" pitchFamily="34" charset="0"/>
              <a:buChar char="•"/>
            </a:pPr>
            <a:r>
              <a:rPr lang="en-US" sz="1600" dirty="0"/>
              <a:t>The only user that can override file permission on a Linux computer is the root user. </a:t>
            </a:r>
            <a:br>
              <a:rPr lang="en-US" sz="1600" dirty="0"/>
            </a:br>
            <a:endParaRPr lang="en-US" sz="1600" dirty="0"/>
          </a:p>
        </p:txBody>
      </p:sp>
      <p:graphicFrame>
        <p:nvGraphicFramePr>
          <p:cNvPr id="7" name="Table 6"/>
          <p:cNvGraphicFramePr>
            <a:graphicFrameLocks noGrp="1"/>
          </p:cNvGraphicFramePr>
          <p:nvPr/>
        </p:nvGraphicFramePr>
        <p:xfrm>
          <a:off x="1232587" y="1840684"/>
          <a:ext cx="6190736" cy="2777490"/>
        </p:xfrm>
        <a:graphic>
          <a:graphicData uri="http://schemas.openxmlformats.org/drawingml/2006/table">
            <a:tbl>
              <a:tblPr firstRow="1" bandRow="1">
                <a:tableStyleId>{5C22544A-7EE6-4342-B048-85BDC9FD1C3A}</a:tableStyleId>
              </a:tblPr>
              <a:tblGrid>
                <a:gridCol w="846144"/>
                <a:gridCol w="637498"/>
                <a:gridCol w="1472968"/>
                <a:gridCol w="3234126"/>
              </a:tblGrid>
              <a:tr h="282177">
                <a:tc>
                  <a:txBody>
                    <a:bodyPr/>
                    <a:lstStyle/>
                    <a:p>
                      <a:pPr algn="ctr" fontAlgn="ctr"/>
                      <a:r>
                        <a:rPr lang="en-US" b="1" dirty="0"/>
                        <a:t>Binary</a:t>
                      </a:r>
                      <a:endParaRPr lang="en-US" dirty="0"/>
                    </a:p>
                  </a:txBody>
                  <a:tcPr marL="47625" marR="47625" marT="47625" marB="47625" anchor="ctr"/>
                </a:tc>
                <a:tc>
                  <a:txBody>
                    <a:bodyPr/>
                    <a:lstStyle/>
                    <a:p>
                      <a:pPr algn="ctr" fontAlgn="ctr"/>
                      <a:r>
                        <a:rPr lang="en-US" b="1" dirty="0"/>
                        <a:t>Octal</a:t>
                      </a:r>
                      <a:endParaRPr lang="en-US" dirty="0"/>
                    </a:p>
                  </a:txBody>
                  <a:tcPr marL="47625" marR="47625" marT="47625" marB="47625" anchor="ctr"/>
                </a:tc>
                <a:tc>
                  <a:txBody>
                    <a:bodyPr/>
                    <a:lstStyle/>
                    <a:p>
                      <a:pPr algn="ctr" fontAlgn="ctr"/>
                      <a:r>
                        <a:rPr lang="en-US" b="1" dirty="0"/>
                        <a:t>Permission</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282177">
                <a:tc>
                  <a:txBody>
                    <a:bodyPr/>
                    <a:lstStyle/>
                    <a:p>
                      <a:pPr fontAlgn="ctr"/>
                      <a:r>
                        <a:rPr lang="en-US" b="0" dirty="0"/>
                        <a:t>000</a:t>
                      </a:r>
                      <a:endParaRPr lang="en-US" b="0" dirty="0"/>
                    </a:p>
                  </a:txBody>
                  <a:tcPr marL="47625" marR="47625" marT="47625" marB="47625" anchor="ctr"/>
                </a:tc>
                <a:tc>
                  <a:txBody>
                    <a:bodyPr/>
                    <a:lstStyle/>
                    <a:p>
                      <a:pPr fontAlgn="ctr"/>
                      <a:r>
                        <a:rPr lang="en-US" b="0" dirty="0"/>
                        <a:t>0</a:t>
                      </a:r>
                      <a:endParaRPr lang="en-US" b="0" dirty="0"/>
                    </a:p>
                  </a:txBody>
                  <a:tcPr marL="47625" marR="47625" marT="47625" marB="47625" anchor="ctr"/>
                </a:tc>
                <a:tc>
                  <a:txBody>
                    <a:bodyPr/>
                    <a:lstStyle/>
                    <a:p>
                      <a:pPr fontAlgn="ctr"/>
                      <a:r>
                        <a:rPr lang="en-US" b="0" dirty="0"/>
                        <a:t>---</a:t>
                      </a:r>
                      <a:endParaRPr lang="en-US" b="0" dirty="0"/>
                    </a:p>
                  </a:txBody>
                  <a:tcPr marL="47625" marR="47625" marT="47625" marB="47625" anchor="ctr"/>
                </a:tc>
                <a:tc>
                  <a:txBody>
                    <a:bodyPr/>
                    <a:lstStyle/>
                    <a:p>
                      <a:pPr fontAlgn="ctr"/>
                      <a:r>
                        <a:rPr lang="en-US" b="0" dirty="0"/>
                        <a:t>No access</a:t>
                      </a:r>
                      <a:endParaRPr lang="en-US" b="0" dirty="0"/>
                    </a:p>
                  </a:txBody>
                  <a:tcPr marL="47625" marR="47625" marT="47625" marB="47625" anchor="ctr"/>
                </a:tc>
              </a:tr>
              <a:tr h="282177">
                <a:tc>
                  <a:txBody>
                    <a:bodyPr/>
                    <a:lstStyle/>
                    <a:p>
                      <a:pPr fontAlgn="ctr"/>
                      <a:r>
                        <a:rPr lang="en-US" b="0" dirty="0"/>
                        <a:t>001</a:t>
                      </a:r>
                      <a:endParaRPr lang="en-US" b="0" dirty="0"/>
                    </a:p>
                  </a:txBody>
                  <a:tcPr marL="47625" marR="47625" marT="47625" marB="47625" anchor="ctr"/>
                </a:tc>
                <a:tc>
                  <a:txBody>
                    <a:bodyPr/>
                    <a:lstStyle/>
                    <a:p>
                      <a:pPr fontAlgn="ctr"/>
                      <a:r>
                        <a:rPr lang="en-US" b="0" dirty="0"/>
                        <a:t>1</a:t>
                      </a:r>
                      <a:endParaRPr lang="en-US" b="0" dirty="0"/>
                    </a:p>
                  </a:txBody>
                  <a:tcPr marL="47625" marR="47625" marT="47625" marB="47625" anchor="ctr"/>
                </a:tc>
                <a:tc>
                  <a:txBody>
                    <a:bodyPr/>
                    <a:lstStyle/>
                    <a:p>
                      <a:pPr fontAlgn="ctr"/>
                      <a:r>
                        <a:rPr lang="en-US" b="0" dirty="0"/>
                        <a:t>--x</a:t>
                      </a:r>
                      <a:endParaRPr lang="en-US" b="0" dirty="0"/>
                    </a:p>
                  </a:txBody>
                  <a:tcPr marL="47625" marR="47625" marT="47625" marB="47625" anchor="ctr"/>
                </a:tc>
                <a:tc>
                  <a:txBody>
                    <a:bodyPr/>
                    <a:lstStyle/>
                    <a:p>
                      <a:pPr fontAlgn="ctr"/>
                      <a:r>
                        <a:rPr lang="en-US" b="0" dirty="0"/>
                        <a:t>Execute only</a:t>
                      </a:r>
                      <a:endParaRPr lang="en-US" b="0" dirty="0"/>
                    </a:p>
                  </a:txBody>
                  <a:tcPr marL="47625" marR="47625" marT="47625" marB="47625" anchor="ctr"/>
                </a:tc>
              </a:tr>
              <a:tr h="282177">
                <a:tc>
                  <a:txBody>
                    <a:bodyPr/>
                    <a:lstStyle/>
                    <a:p>
                      <a:pPr fontAlgn="ctr"/>
                      <a:r>
                        <a:rPr lang="en-US" b="0" dirty="0"/>
                        <a:t>010</a:t>
                      </a:r>
                      <a:endParaRPr lang="en-US" b="0" dirty="0"/>
                    </a:p>
                  </a:txBody>
                  <a:tcPr marL="47625" marR="47625" marT="47625" marB="47625" anchor="ctr"/>
                </a:tc>
                <a:tc>
                  <a:txBody>
                    <a:bodyPr/>
                    <a:lstStyle/>
                    <a:p>
                      <a:pPr fontAlgn="ctr"/>
                      <a:r>
                        <a:rPr lang="en-US" b="0" dirty="0"/>
                        <a:t>2</a:t>
                      </a:r>
                      <a:endParaRPr lang="en-US" b="0" dirty="0"/>
                    </a:p>
                  </a:txBody>
                  <a:tcPr marL="47625" marR="47625" marT="47625" marB="47625" anchor="ctr"/>
                </a:tc>
                <a:tc>
                  <a:txBody>
                    <a:bodyPr/>
                    <a:lstStyle/>
                    <a:p>
                      <a:pPr fontAlgn="ctr"/>
                      <a:r>
                        <a:rPr lang="en-US" b="0" dirty="0"/>
                        <a:t>-w-</a:t>
                      </a:r>
                      <a:endParaRPr lang="en-US" b="0" dirty="0"/>
                    </a:p>
                  </a:txBody>
                  <a:tcPr marL="47625" marR="47625" marT="47625" marB="47625" anchor="ctr"/>
                </a:tc>
                <a:tc>
                  <a:txBody>
                    <a:bodyPr/>
                    <a:lstStyle/>
                    <a:p>
                      <a:pPr fontAlgn="ctr"/>
                      <a:r>
                        <a:rPr lang="en-US" b="0" dirty="0"/>
                        <a:t>Write only</a:t>
                      </a:r>
                      <a:endParaRPr lang="en-US" b="0" dirty="0"/>
                    </a:p>
                  </a:txBody>
                  <a:tcPr marL="47625" marR="47625" marT="47625" marB="47625" anchor="ctr"/>
                </a:tc>
              </a:tr>
              <a:tr h="282177">
                <a:tc>
                  <a:txBody>
                    <a:bodyPr/>
                    <a:lstStyle/>
                    <a:p>
                      <a:pPr fontAlgn="ctr"/>
                      <a:r>
                        <a:rPr lang="en-US" b="0" dirty="0"/>
                        <a:t>011</a:t>
                      </a:r>
                      <a:endParaRPr lang="en-US" b="0" dirty="0"/>
                    </a:p>
                  </a:txBody>
                  <a:tcPr marL="47625" marR="47625" marT="47625" marB="47625" anchor="ctr"/>
                </a:tc>
                <a:tc>
                  <a:txBody>
                    <a:bodyPr/>
                    <a:lstStyle/>
                    <a:p>
                      <a:pPr fontAlgn="ctr"/>
                      <a:r>
                        <a:rPr lang="en-US" b="0" dirty="0"/>
                        <a:t>3</a:t>
                      </a:r>
                      <a:endParaRPr lang="en-US" b="0" dirty="0"/>
                    </a:p>
                  </a:txBody>
                  <a:tcPr marL="47625" marR="47625" marT="47625" marB="47625" anchor="ctr"/>
                </a:tc>
                <a:tc>
                  <a:txBody>
                    <a:bodyPr/>
                    <a:lstStyle/>
                    <a:p>
                      <a:pPr fontAlgn="ctr"/>
                      <a:r>
                        <a:rPr lang="en-US" b="0" dirty="0"/>
                        <a:t>-wx</a:t>
                      </a:r>
                      <a:endParaRPr lang="en-US" b="0" dirty="0"/>
                    </a:p>
                  </a:txBody>
                  <a:tcPr marL="47625" marR="47625" marT="47625" marB="47625" anchor="ctr"/>
                </a:tc>
                <a:tc>
                  <a:txBody>
                    <a:bodyPr/>
                    <a:lstStyle/>
                    <a:p>
                      <a:pPr fontAlgn="ctr"/>
                      <a:r>
                        <a:rPr lang="en-US" b="0" dirty="0"/>
                        <a:t>Write and Execute</a:t>
                      </a:r>
                      <a:endParaRPr lang="en-US" b="0" dirty="0"/>
                    </a:p>
                  </a:txBody>
                  <a:tcPr marL="47625" marR="47625" marT="47625" marB="47625" anchor="ctr"/>
                </a:tc>
              </a:tr>
              <a:tr h="282177">
                <a:tc>
                  <a:txBody>
                    <a:bodyPr/>
                    <a:lstStyle/>
                    <a:p>
                      <a:pPr fontAlgn="ctr"/>
                      <a:r>
                        <a:rPr lang="en-US" b="0" dirty="0"/>
                        <a:t>100</a:t>
                      </a:r>
                      <a:endParaRPr lang="en-US" b="0" dirty="0"/>
                    </a:p>
                  </a:txBody>
                  <a:tcPr marL="47625" marR="47625" marT="47625" marB="47625" anchor="ctr"/>
                </a:tc>
                <a:tc>
                  <a:txBody>
                    <a:bodyPr/>
                    <a:lstStyle/>
                    <a:p>
                      <a:pPr fontAlgn="ctr"/>
                      <a:r>
                        <a:rPr lang="en-US" b="0" dirty="0"/>
                        <a:t>4</a:t>
                      </a:r>
                      <a:endParaRPr lang="en-US" b="0" dirty="0"/>
                    </a:p>
                  </a:txBody>
                  <a:tcPr marL="47625" marR="47625" marT="47625" marB="47625" anchor="ctr"/>
                </a:tc>
                <a:tc>
                  <a:txBody>
                    <a:bodyPr/>
                    <a:lstStyle/>
                    <a:p>
                      <a:pPr fontAlgn="ctr"/>
                      <a:r>
                        <a:rPr lang="en-US" b="0" dirty="0"/>
                        <a:t>r--</a:t>
                      </a:r>
                      <a:endParaRPr lang="en-US" b="0" dirty="0"/>
                    </a:p>
                  </a:txBody>
                  <a:tcPr marL="47625" marR="47625" marT="47625" marB="47625" anchor="ctr"/>
                </a:tc>
                <a:tc>
                  <a:txBody>
                    <a:bodyPr/>
                    <a:lstStyle/>
                    <a:p>
                      <a:pPr fontAlgn="ctr"/>
                      <a:r>
                        <a:rPr lang="en-US" b="0" dirty="0"/>
                        <a:t>Read only</a:t>
                      </a:r>
                      <a:endParaRPr lang="en-US" b="0" dirty="0"/>
                    </a:p>
                  </a:txBody>
                  <a:tcPr marL="47625" marR="47625" marT="47625" marB="47625" anchor="ctr"/>
                </a:tc>
              </a:tr>
              <a:tr h="282177">
                <a:tc>
                  <a:txBody>
                    <a:bodyPr/>
                    <a:lstStyle/>
                    <a:p>
                      <a:pPr fontAlgn="ctr"/>
                      <a:r>
                        <a:rPr lang="en-US" b="0" dirty="0"/>
                        <a:t>101</a:t>
                      </a:r>
                      <a:endParaRPr lang="en-US" b="0" dirty="0"/>
                    </a:p>
                  </a:txBody>
                  <a:tcPr marL="47625" marR="47625" marT="47625" marB="47625" anchor="ctr"/>
                </a:tc>
                <a:tc>
                  <a:txBody>
                    <a:bodyPr/>
                    <a:lstStyle/>
                    <a:p>
                      <a:pPr fontAlgn="ctr"/>
                      <a:r>
                        <a:rPr lang="en-US" b="0" dirty="0"/>
                        <a:t>5</a:t>
                      </a:r>
                      <a:endParaRPr lang="en-US" b="0" dirty="0"/>
                    </a:p>
                  </a:txBody>
                  <a:tcPr marL="47625" marR="47625" marT="47625" marB="47625" anchor="ctr"/>
                </a:tc>
                <a:tc>
                  <a:txBody>
                    <a:bodyPr/>
                    <a:lstStyle/>
                    <a:p>
                      <a:pPr fontAlgn="ctr"/>
                      <a:r>
                        <a:rPr lang="en-US" b="0" dirty="0"/>
                        <a:t>r-x</a:t>
                      </a:r>
                      <a:endParaRPr lang="en-US" b="0" dirty="0"/>
                    </a:p>
                  </a:txBody>
                  <a:tcPr marL="47625" marR="47625" marT="47625" marB="47625" anchor="ctr"/>
                </a:tc>
                <a:tc>
                  <a:txBody>
                    <a:bodyPr/>
                    <a:lstStyle/>
                    <a:p>
                      <a:pPr fontAlgn="ctr"/>
                      <a:r>
                        <a:rPr lang="en-US" b="0" dirty="0"/>
                        <a:t>Read and Execute</a:t>
                      </a:r>
                      <a:endParaRPr lang="en-US" b="0" dirty="0"/>
                    </a:p>
                  </a:txBody>
                  <a:tcPr marL="47625" marR="47625" marT="47625" marB="47625" anchor="ctr"/>
                </a:tc>
              </a:tr>
              <a:tr h="282177">
                <a:tc>
                  <a:txBody>
                    <a:bodyPr/>
                    <a:lstStyle/>
                    <a:p>
                      <a:pPr fontAlgn="ctr"/>
                      <a:r>
                        <a:rPr lang="en-US" b="0" dirty="0"/>
                        <a:t>110</a:t>
                      </a:r>
                      <a:endParaRPr lang="en-US" b="0" dirty="0"/>
                    </a:p>
                  </a:txBody>
                  <a:tcPr marL="47625" marR="47625" marT="47625" marB="47625" anchor="ctr"/>
                </a:tc>
                <a:tc>
                  <a:txBody>
                    <a:bodyPr/>
                    <a:lstStyle/>
                    <a:p>
                      <a:pPr fontAlgn="ctr"/>
                      <a:r>
                        <a:rPr lang="en-US" b="0" dirty="0"/>
                        <a:t>6</a:t>
                      </a:r>
                      <a:endParaRPr lang="en-US" b="0" dirty="0"/>
                    </a:p>
                  </a:txBody>
                  <a:tcPr marL="47625" marR="47625" marT="47625" marB="47625" anchor="ctr"/>
                </a:tc>
                <a:tc>
                  <a:txBody>
                    <a:bodyPr/>
                    <a:lstStyle/>
                    <a:p>
                      <a:pPr fontAlgn="ctr"/>
                      <a:r>
                        <a:rPr lang="en-US" b="0" dirty="0"/>
                        <a:t>rw-</a:t>
                      </a:r>
                      <a:endParaRPr lang="en-US" b="0" dirty="0"/>
                    </a:p>
                  </a:txBody>
                  <a:tcPr marL="47625" marR="47625" marT="47625" marB="47625" anchor="ctr"/>
                </a:tc>
                <a:tc>
                  <a:txBody>
                    <a:bodyPr/>
                    <a:lstStyle/>
                    <a:p>
                      <a:pPr fontAlgn="ctr"/>
                      <a:r>
                        <a:rPr lang="en-US" b="0" dirty="0"/>
                        <a:t>Read and Write</a:t>
                      </a:r>
                      <a:endParaRPr lang="en-US" b="0" dirty="0"/>
                    </a:p>
                  </a:txBody>
                  <a:tcPr marL="47625" marR="47625" marT="47625" marB="47625" anchor="ctr"/>
                </a:tc>
              </a:tr>
              <a:tr h="282177">
                <a:tc>
                  <a:txBody>
                    <a:bodyPr/>
                    <a:lstStyle/>
                    <a:p>
                      <a:pPr fontAlgn="ctr"/>
                      <a:r>
                        <a:rPr lang="en-US" b="0" dirty="0"/>
                        <a:t>111</a:t>
                      </a:r>
                      <a:endParaRPr lang="en-US" b="0" dirty="0"/>
                    </a:p>
                  </a:txBody>
                  <a:tcPr marL="47625" marR="47625" marT="47625" marB="47625" anchor="ctr"/>
                </a:tc>
                <a:tc>
                  <a:txBody>
                    <a:bodyPr/>
                    <a:lstStyle/>
                    <a:p>
                      <a:pPr fontAlgn="ctr"/>
                      <a:r>
                        <a:rPr lang="en-US" b="0" dirty="0"/>
                        <a:t>7</a:t>
                      </a:r>
                      <a:endParaRPr lang="en-US" b="0" dirty="0"/>
                    </a:p>
                  </a:txBody>
                  <a:tcPr marL="47625" marR="47625" marT="47625" marB="47625" anchor="ctr"/>
                </a:tc>
                <a:tc>
                  <a:txBody>
                    <a:bodyPr/>
                    <a:lstStyle/>
                    <a:p>
                      <a:pPr fontAlgn="ctr"/>
                      <a:r>
                        <a:rPr lang="en-US" b="0" dirty="0"/>
                        <a:t>rwx</a:t>
                      </a:r>
                      <a:endParaRPr lang="en-US" b="0" dirty="0"/>
                    </a:p>
                  </a:txBody>
                  <a:tcPr marL="47625" marR="47625" marT="47625" marB="47625" anchor="ctr"/>
                </a:tc>
                <a:tc>
                  <a:txBody>
                    <a:bodyPr/>
                    <a:lstStyle/>
                    <a:p>
                      <a:pPr fontAlgn="ctr"/>
                      <a:r>
                        <a:rPr lang="en-US" b="0" dirty="0"/>
                        <a:t>Read, Write and Execute</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Hard Links and Symbolic Links</a:t>
            </a:r>
            <a:endParaRPr lang="en-US" dirty="0"/>
          </a:p>
        </p:txBody>
      </p:sp>
      <p:sp>
        <p:nvSpPr>
          <p:cNvPr id="2" name="Content Placeholder 1"/>
          <p:cNvSpPr>
            <a:spLocks noGrp="1"/>
          </p:cNvSpPr>
          <p:nvPr>
            <p:ph idx="1"/>
          </p:nvPr>
        </p:nvSpPr>
        <p:spPr>
          <a:xfrm>
            <a:off x="95004" y="950026"/>
            <a:ext cx="4515097" cy="3586348"/>
          </a:xfrm>
        </p:spPr>
        <p:txBody>
          <a:bodyPr/>
          <a:lstStyle/>
          <a:p>
            <a:pPr>
              <a:spcBef>
                <a:spcPts val="100"/>
              </a:spcBef>
              <a:spcAft>
                <a:spcPts val="300"/>
              </a:spcAft>
              <a:buClrTx/>
              <a:buSzPct val="100000"/>
              <a:buFont typeface="Arial" panose="020B0604020202020204" pitchFamily="34" charset="0"/>
              <a:buChar char="•"/>
            </a:pPr>
            <a:r>
              <a:rPr lang="en-US" sz="1600" dirty="0"/>
              <a:t>A hard link is another file that points to the same location as the original file. </a:t>
            </a:r>
            <a:endParaRPr lang="en-US" sz="1600" dirty="0"/>
          </a:p>
          <a:p>
            <a:pPr>
              <a:spcBef>
                <a:spcPts val="100"/>
              </a:spcBef>
              <a:spcAft>
                <a:spcPts val="300"/>
              </a:spcAft>
              <a:buClrTx/>
              <a:buSzPct val="100000"/>
              <a:buFont typeface="Arial" panose="020B0604020202020204" pitchFamily="34" charset="0"/>
              <a:buChar char="•"/>
            </a:pPr>
            <a:r>
              <a:rPr lang="en-US" sz="1600" dirty="0"/>
              <a:t>Use the command </a:t>
            </a:r>
            <a:r>
              <a:rPr lang="en-US" sz="1600" b="1" dirty="0"/>
              <a:t>ln</a:t>
            </a:r>
            <a:r>
              <a:rPr lang="en-US" sz="1600" dirty="0"/>
              <a:t> to create a hard link.</a:t>
            </a:r>
            <a:endParaRPr lang="en-US" sz="1600" dirty="0"/>
          </a:p>
          <a:p>
            <a:pPr>
              <a:spcBef>
                <a:spcPts val="100"/>
              </a:spcBef>
              <a:spcAft>
                <a:spcPts val="300"/>
              </a:spcAft>
              <a:buClrTx/>
              <a:buSzPct val="100000"/>
              <a:buFont typeface="Arial" panose="020B0604020202020204" pitchFamily="34" charset="0"/>
              <a:buChar char="•"/>
            </a:pPr>
            <a:r>
              <a:rPr lang="en-US" sz="1600" dirty="0"/>
              <a:t>The first argument is the existing file and the second argument is the new file. </a:t>
            </a:r>
            <a:endParaRPr lang="en-US" sz="1600" dirty="0"/>
          </a:p>
          <a:p>
            <a:pPr>
              <a:spcBef>
                <a:spcPts val="100"/>
              </a:spcBef>
              <a:spcAft>
                <a:spcPts val="300"/>
              </a:spcAft>
              <a:buClrTx/>
              <a:buSzPct val="100000"/>
              <a:buFont typeface="Arial" panose="020B0604020202020204" pitchFamily="34" charset="0"/>
              <a:buChar char="•"/>
            </a:pPr>
            <a:r>
              <a:rPr lang="en-US" sz="1600" dirty="0"/>
              <a:t>As shown in the command output, the file </a:t>
            </a:r>
            <a:r>
              <a:rPr lang="en-US" sz="1600" b="1" dirty="0"/>
              <a:t>space.txt</a:t>
            </a:r>
            <a:r>
              <a:rPr lang="en-US" sz="1600" dirty="0"/>
              <a:t> is linked to </a:t>
            </a:r>
            <a:r>
              <a:rPr lang="en-US" sz="1600" b="1" dirty="0"/>
              <a:t>space.hard.txt</a:t>
            </a:r>
            <a:r>
              <a:rPr lang="en-US" sz="1600" dirty="0"/>
              <a:t> and the link field now shows 2.</a:t>
            </a:r>
            <a:endParaRPr lang="en-US" sz="1600" dirty="0"/>
          </a:p>
          <a:p>
            <a:pPr>
              <a:spcBef>
                <a:spcPts val="100"/>
              </a:spcBef>
              <a:spcAft>
                <a:spcPts val="300"/>
              </a:spcAft>
              <a:buClrTx/>
              <a:buSzPct val="100000"/>
              <a:buFont typeface="Arial" panose="020B0604020202020204" pitchFamily="34" charset="0"/>
              <a:buChar char="•"/>
            </a:pPr>
            <a:r>
              <a:rPr lang="en-US" sz="1600" dirty="0"/>
              <a:t>Both files point to the same location in the file system. If you change one file, the other is changed, as well.</a:t>
            </a:r>
            <a:endParaRPr lang="en-US" sz="1600" dirty="0"/>
          </a:p>
          <a:p>
            <a:pPr>
              <a:spcBef>
                <a:spcPts val="100"/>
              </a:spcBef>
              <a:spcAft>
                <a:spcPts val="300"/>
              </a:spcAft>
              <a:buClrTx/>
              <a:buSzPct val="100000"/>
              <a:buFont typeface="Arial" panose="020B0604020202020204" pitchFamily="34" charset="0"/>
              <a:buChar char="•"/>
            </a:pPr>
            <a:r>
              <a:rPr lang="en-US" sz="1600" dirty="0"/>
              <a:t>The </a:t>
            </a:r>
            <a:r>
              <a:rPr lang="en-US" sz="1600" b="1" dirty="0"/>
              <a:t>echo</a:t>
            </a:r>
            <a:r>
              <a:rPr lang="en-US" sz="1600" dirty="0"/>
              <a:t> command is used to add some text to </a:t>
            </a:r>
            <a:r>
              <a:rPr lang="en-US" sz="1600" b="1" dirty="0"/>
              <a:t>space.txt</a:t>
            </a:r>
            <a:r>
              <a:rPr lang="en-US" sz="1600" dirty="0"/>
              <a:t>.</a:t>
            </a:r>
            <a:endParaRPr lang="en-US" sz="1600" dirty="0"/>
          </a:p>
          <a:p>
            <a:pPr>
              <a:spcBef>
                <a:spcPts val="100"/>
              </a:spcBef>
              <a:spcAft>
                <a:spcPts val="300"/>
              </a:spcAft>
              <a:buClrTx/>
              <a:buSzPct val="100000"/>
              <a:buNone/>
            </a:pPr>
            <a:endParaRPr lang="en-US" sz="1600" dirty="0"/>
          </a:p>
        </p:txBody>
      </p:sp>
      <p:pic>
        <p:nvPicPr>
          <p:cNvPr id="4098" name="Picture 2"/>
          <p:cNvPicPr>
            <a:picLocks noChangeAspect="1" noChangeArrowheads="1"/>
          </p:cNvPicPr>
          <p:nvPr/>
        </p:nvPicPr>
        <p:blipFill>
          <a:blip r:embed="rId1"/>
          <a:srcRect/>
          <a:stretch>
            <a:fillRect/>
          </a:stretch>
        </p:blipFill>
        <p:spPr bwMode="auto">
          <a:xfrm>
            <a:off x="4476992" y="973779"/>
            <a:ext cx="4515097" cy="3621974"/>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altLang="en-US" dirty="0"/>
              <a:t>The Value of Linux</a:t>
            </a:r>
            <a:endParaRPr lang="en-US" dirty="0"/>
          </a:p>
        </p:txBody>
      </p:sp>
      <p:sp>
        <p:nvSpPr>
          <p:cNvPr id="2" name="Content Placeholder 1"/>
          <p:cNvSpPr>
            <a:spLocks noGrp="1"/>
          </p:cNvSpPr>
          <p:nvPr>
            <p:ph idx="1"/>
          </p:nvPr>
        </p:nvSpPr>
        <p:spPr>
          <a:xfrm>
            <a:off x="144065" y="837581"/>
            <a:ext cx="8853286" cy="3829327"/>
          </a:xfrm>
        </p:spPr>
        <p:txBody>
          <a:bodyPr/>
          <a:lstStyle/>
          <a:p>
            <a:pPr marL="0" indent="0">
              <a:buNone/>
            </a:pPr>
            <a:r>
              <a:rPr lang="en-US" sz="1600" dirty="0"/>
              <a:t>Linux is often the operating system of choice in the Security Operations Center (SOC). These are some of the reasons to choose Linux:</a:t>
            </a:r>
            <a:endParaRPr lang="en-US" sz="1600" dirty="0"/>
          </a:p>
          <a:p>
            <a:pPr>
              <a:buClrTx/>
              <a:buSzPct val="100000"/>
              <a:buFont typeface="Arial" panose="020B0604020202020204" pitchFamily="34" charset="0"/>
              <a:buChar char="•"/>
            </a:pPr>
            <a:r>
              <a:rPr lang="en-US" sz="1600" b="1" dirty="0"/>
              <a:t>Linux is open source - </a:t>
            </a:r>
            <a:r>
              <a:rPr lang="en-US" sz="1600" dirty="0"/>
              <a:t>Any person can acquire Linux at no charge and modify it to fit specific needs. </a:t>
            </a:r>
            <a:endParaRPr lang="en-US" sz="1600" dirty="0"/>
          </a:p>
          <a:p>
            <a:pPr>
              <a:buClrTx/>
              <a:buSzPct val="100000"/>
              <a:buFont typeface="Arial" panose="020B0604020202020204" pitchFamily="34" charset="0"/>
              <a:buChar char="•"/>
            </a:pPr>
            <a:r>
              <a:rPr lang="en-US" sz="1600" b="1" dirty="0"/>
              <a:t>The Linux CLI is very powerful -</a:t>
            </a:r>
            <a:r>
              <a:rPr lang="en-US" sz="1600" dirty="0"/>
              <a:t> The Linux Command Line Interface (CLI) is extremely powerful and enables analysts to perform tasks not only directly on a terminal, but also remotely.</a:t>
            </a:r>
            <a:endParaRPr lang="en-US" sz="1600" dirty="0"/>
          </a:p>
          <a:p>
            <a:pPr>
              <a:buClrTx/>
              <a:buSzPct val="100000"/>
              <a:buFont typeface="Arial" panose="020B0604020202020204" pitchFamily="34" charset="0"/>
              <a:buChar char="•"/>
            </a:pPr>
            <a:r>
              <a:rPr lang="en-US" sz="1600" b="1" dirty="0"/>
              <a:t>The user has more control over the OS -</a:t>
            </a:r>
            <a:r>
              <a:rPr lang="en-US" sz="1600" dirty="0"/>
              <a:t> The administrator user in Linux, known as the root user, or superuser, can modify any aspect of the computer with a few keystrokes. </a:t>
            </a:r>
            <a:endParaRPr lang="en-US" sz="1600" dirty="0"/>
          </a:p>
          <a:p>
            <a:pPr>
              <a:buClrTx/>
              <a:buSzPct val="100000"/>
              <a:buFont typeface="Arial" panose="020B0604020202020204" pitchFamily="34" charset="0"/>
              <a:buChar char="•"/>
            </a:pPr>
            <a:r>
              <a:rPr lang="en-US" sz="1600" b="1" dirty="0"/>
              <a:t>It allows for better network communication control -</a:t>
            </a:r>
            <a:r>
              <a:rPr lang="en-US" sz="1600" dirty="0"/>
              <a:t> Control is an inherent part of Linux. </a:t>
            </a:r>
            <a:endParaRPr lang="en-US" sz="1600" dirty="0"/>
          </a:p>
        </p:txBody>
      </p:sp>
    </p:spTree>
    <p:custDataLst>
      <p:tags r:id="rId1"/>
    </p:custData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Hard Links and Symbolic Links (Contd.)</a:t>
            </a:r>
            <a:endParaRPr lang="en-US" dirty="0"/>
          </a:p>
        </p:txBody>
      </p:sp>
      <p:sp>
        <p:nvSpPr>
          <p:cNvPr id="2" name="Content Placeholder 1"/>
          <p:cNvSpPr>
            <a:spLocks noGrp="1"/>
          </p:cNvSpPr>
          <p:nvPr>
            <p:ph idx="1"/>
          </p:nvPr>
        </p:nvSpPr>
        <p:spPr>
          <a:xfrm>
            <a:off x="166255" y="950026"/>
            <a:ext cx="3982464" cy="3586348"/>
          </a:xfrm>
        </p:spPr>
        <p:txBody>
          <a:bodyPr/>
          <a:lstStyle/>
          <a:p>
            <a:pPr>
              <a:spcBef>
                <a:spcPts val="100"/>
              </a:spcBef>
              <a:spcAft>
                <a:spcPts val="300"/>
              </a:spcAft>
              <a:buClrTx/>
              <a:buSzPct val="100000"/>
              <a:buFont typeface="Arial" panose="020B0604020202020204" pitchFamily="34" charset="0"/>
              <a:buChar char="•"/>
            </a:pPr>
            <a:r>
              <a:rPr lang="en-US" sz="1600" dirty="0"/>
              <a:t>A symbolic link, also called a </a:t>
            </a:r>
            <a:r>
              <a:rPr lang="en-US" sz="1600" dirty="0" err="1"/>
              <a:t>symlink</a:t>
            </a:r>
            <a:r>
              <a:rPr lang="en-US" sz="1600" dirty="0"/>
              <a:t> or soft link, is similar to a  hard link in that applying changes  to the symbolic link will also change the original file.</a:t>
            </a:r>
            <a:endParaRPr lang="en-US" sz="1600" dirty="0"/>
          </a:p>
          <a:p>
            <a:pPr>
              <a:spcBef>
                <a:spcPts val="100"/>
              </a:spcBef>
              <a:spcAft>
                <a:spcPts val="300"/>
              </a:spcAft>
              <a:buClrTx/>
              <a:buSzPct val="100000"/>
              <a:buFont typeface="Arial" panose="020B0604020202020204" pitchFamily="34" charset="0"/>
              <a:buChar char="•"/>
            </a:pPr>
            <a:r>
              <a:rPr lang="en-US" sz="1600" dirty="0"/>
              <a:t>As shown in the command output, use the </a:t>
            </a:r>
            <a:r>
              <a:rPr lang="en-US" sz="1600" b="1" dirty="0"/>
              <a:t>ln</a:t>
            </a:r>
            <a:r>
              <a:rPr lang="en-US" sz="1600" dirty="0"/>
              <a:t> command option </a:t>
            </a:r>
            <a:r>
              <a:rPr lang="en-US" sz="1600" b="1" dirty="0"/>
              <a:t>-s</a:t>
            </a:r>
            <a:r>
              <a:rPr lang="en-US" sz="1600" dirty="0"/>
              <a:t> to create a symbolic link.</a:t>
            </a:r>
            <a:endParaRPr lang="en-US" sz="1600" dirty="0"/>
          </a:p>
          <a:p>
            <a:pPr>
              <a:spcBef>
                <a:spcPts val="100"/>
              </a:spcBef>
              <a:spcAft>
                <a:spcPts val="300"/>
              </a:spcAft>
              <a:buClrTx/>
              <a:buSzPct val="100000"/>
              <a:buFont typeface="Arial" panose="020B0604020202020204" pitchFamily="34" charset="0"/>
              <a:buChar char="•"/>
            </a:pPr>
            <a:r>
              <a:rPr lang="en-US" sz="1600" dirty="0"/>
              <a:t>Notice that adding a line of text to </a:t>
            </a:r>
            <a:r>
              <a:rPr lang="en-US" sz="1600" b="1" dirty="0"/>
              <a:t>test.txt</a:t>
            </a:r>
            <a:r>
              <a:rPr lang="en-US" sz="1600" dirty="0"/>
              <a:t> also adds the line to </a:t>
            </a:r>
            <a:r>
              <a:rPr lang="en-US" sz="1600" b="1" dirty="0"/>
              <a:t>mytest.txt</a:t>
            </a:r>
            <a:r>
              <a:rPr lang="en-US" sz="1600" dirty="0"/>
              <a:t>.</a:t>
            </a:r>
            <a:endParaRPr lang="en-US" sz="1600" dirty="0"/>
          </a:p>
        </p:txBody>
      </p:sp>
      <p:pic>
        <p:nvPicPr>
          <p:cNvPr id="5122" name="Picture 2"/>
          <p:cNvPicPr>
            <a:picLocks noChangeAspect="1" noChangeArrowheads="1"/>
          </p:cNvPicPr>
          <p:nvPr/>
        </p:nvPicPr>
        <p:blipFill>
          <a:blip r:embed="rId1"/>
          <a:srcRect/>
          <a:stretch>
            <a:fillRect/>
          </a:stretch>
        </p:blipFill>
        <p:spPr bwMode="auto">
          <a:xfrm>
            <a:off x="4148718" y="1033153"/>
            <a:ext cx="4697187" cy="3481264"/>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Hard Links and Symbolic Links (Contd.)</a:t>
            </a:r>
            <a:endParaRPr lang="en-US" dirty="0"/>
          </a:p>
        </p:txBody>
      </p:sp>
      <p:sp>
        <p:nvSpPr>
          <p:cNvPr id="2" name="Content Placeholder 1"/>
          <p:cNvSpPr>
            <a:spLocks noGrp="1"/>
          </p:cNvSpPr>
          <p:nvPr>
            <p:ph idx="1"/>
          </p:nvPr>
        </p:nvSpPr>
        <p:spPr>
          <a:xfrm>
            <a:off x="166254" y="950026"/>
            <a:ext cx="8687031" cy="515704"/>
          </a:xfrm>
        </p:spPr>
        <p:txBody>
          <a:bodyPr/>
          <a:lstStyle/>
          <a:p>
            <a:pPr marL="0" indent="0">
              <a:spcBef>
                <a:spcPts val="100"/>
              </a:spcBef>
              <a:spcAft>
                <a:spcPts val="300"/>
              </a:spcAft>
              <a:buClrTx/>
              <a:buSzPct val="100000"/>
              <a:buNone/>
            </a:pPr>
            <a:r>
              <a:rPr lang="en-US" sz="1600" dirty="0"/>
              <a:t>The following table shows several benefits of symbolic links over hard links:</a:t>
            </a:r>
            <a:endParaRPr lang="en-US" sz="1600" dirty="0"/>
          </a:p>
        </p:txBody>
      </p:sp>
      <p:graphicFrame>
        <p:nvGraphicFramePr>
          <p:cNvPr id="5" name="Table 4"/>
          <p:cNvGraphicFramePr>
            <a:graphicFrameLocks noGrp="1"/>
          </p:cNvGraphicFramePr>
          <p:nvPr/>
        </p:nvGraphicFramePr>
        <p:xfrm>
          <a:off x="519659" y="1465730"/>
          <a:ext cx="7980220" cy="2528047"/>
        </p:xfrm>
        <a:graphic>
          <a:graphicData uri="http://schemas.openxmlformats.org/drawingml/2006/table">
            <a:tbl>
              <a:tblPr firstRow="1" bandRow="1">
                <a:tableStyleId>{5C22544A-7EE6-4342-B048-85BDC9FD1C3A}</a:tableStyleId>
              </a:tblPr>
              <a:tblGrid>
                <a:gridCol w="3990110"/>
                <a:gridCol w="3990110"/>
              </a:tblGrid>
              <a:tr h="452662">
                <a:tc>
                  <a:txBody>
                    <a:bodyPr/>
                    <a:lstStyle/>
                    <a:p>
                      <a:pPr algn="ctr"/>
                      <a:r>
                        <a:rPr lang="en-US" dirty="0"/>
                        <a:t>Hard Links</a:t>
                      </a:r>
                      <a:endParaRPr lang="en-US" dirty="0"/>
                    </a:p>
                  </a:txBody>
                  <a:tcPr/>
                </a:tc>
                <a:tc>
                  <a:txBody>
                    <a:bodyPr/>
                    <a:lstStyle/>
                    <a:p>
                      <a:pPr algn="ctr"/>
                      <a:r>
                        <a:rPr lang="en-US" dirty="0"/>
                        <a:t>Soft Links</a:t>
                      </a:r>
                      <a:endParaRPr lang="en-US" dirty="0"/>
                    </a:p>
                  </a:txBody>
                  <a:tcPr/>
                </a:tc>
              </a:tr>
              <a:tr h="655130">
                <a:tc>
                  <a:txBody>
                    <a:bodyPr/>
                    <a:lstStyle/>
                    <a:p>
                      <a:r>
                        <a:rPr lang="en-US" sz="1400" b="0" i="0" kern="1200" dirty="0">
                          <a:solidFill>
                            <a:schemeClr val="dk1"/>
                          </a:solidFill>
                          <a:latin typeface="+mn-lt"/>
                          <a:ea typeface="+mn-ea"/>
                          <a:cs typeface="+mn-cs"/>
                        </a:rPr>
                        <a:t>Locating hard links is difficult.</a:t>
                      </a:r>
                      <a:endParaRPr lang="en-US" dirty="0"/>
                    </a:p>
                  </a:txBody>
                  <a:tcPr/>
                </a:tc>
                <a:tc>
                  <a:txBody>
                    <a:bodyPr/>
                    <a:lstStyle/>
                    <a:p>
                      <a:r>
                        <a:rPr lang="en-US" sz="1400" b="0" i="0" kern="1200" dirty="0">
                          <a:solidFill>
                            <a:schemeClr val="dk1"/>
                          </a:solidFill>
                          <a:latin typeface="+mn-lt"/>
                          <a:ea typeface="+mn-ea"/>
                          <a:cs typeface="+mn-cs"/>
                        </a:rPr>
                        <a:t>Symbolic links show the location of the original file in the </a:t>
                      </a:r>
                      <a:r>
                        <a:rPr lang="en-US" sz="1400" b="1" i="0" kern="1200" dirty="0">
                          <a:solidFill>
                            <a:schemeClr val="dk1"/>
                          </a:solidFill>
                          <a:latin typeface="+mn-lt"/>
                          <a:ea typeface="+mn-ea"/>
                          <a:cs typeface="+mn-cs"/>
                        </a:rPr>
                        <a:t>ls -l</a:t>
                      </a:r>
                      <a:r>
                        <a:rPr lang="en-US" sz="1400" b="0" i="0" kern="1200" dirty="0">
                          <a:solidFill>
                            <a:schemeClr val="dk1"/>
                          </a:solidFill>
                          <a:latin typeface="+mn-lt"/>
                          <a:ea typeface="+mn-ea"/>
                          <a:cs typeface="+mn-cs"/>
                        </a:rPr>
                        <a:t> command.</a:t>
                      </a:r>
                      <a:endParaRPr lang="en-US" dirty="0"/>
                    </a:p>
                  </a:txBody>
                  <a:tcPr/>
                </a:tc>
              </a:tr>
              <a:tr h="655130">
                <a:tc>
                  <a:txBody>
                    <a:bodyPr/>
                    <a:lstStyle/>
                    <a:p>
                      <a:r>
                        <a:rPr lang="en-US" sz="1400" b="0" i="0" kern="1200" dirty="0">
                          <a:solidFill>
                            <a:schemeClr val="dk1"/>
                          </a:solidFill>
                          <a:latin typeface="+mn-lt"/>
                          <a:ea typeface="+mn-ea"/>
                          <a:cs typeface="+mn-cs"/>
                        </a:rPr>
                        <a:t>Hard links are limited to the file system in which they are created.</a:t>
                      </a:r>
                      <a:endParaRPr lang="en-US" dirty="0"/>
                    </a:p>
                  </a:txBody>
                  <a:tcPr/>
                </a:tc>
                <a:tc>
                  <a:txBody>
                    <a:bodyPr/>
                    <a:lstStyle/>
                    <a:p>
                      <a:r>
                        <a:rPr lang="en-US" sz="1400" b="0" i="0" kern="1200" dirty="0">
                          <a:solidFill>
                            <a:schemeClr val="dk1"/>
                          </a:solidFill>
                          <a:latin typeface="+mn-lt"/>
                          <a:ea typeface="+mn-ea"/>
                          <a:cs typeface="+mn-cs"/>
                        </a:rPr>
                        <a:t>Symbolic links can link to a file in another file system.</a:t>
                      </a:r>
                      <a:endParaRPr lang="en-US" dirty="0"/>
                    </a:p>
                  </a:txBody>
                  <a:tcPr/>
                </a:tc>
              </a:tr>
              <a:tr h="765125">
                <a:tc>
                  <a:txBody>
                    <a:bodyPr/>
                    <a:lstStyle/>
                    <a:p>
                      <a:r>
                        <a:rPr lang="en-US" sz="1400" b="0" i="0" kern="1200" dirty="0">
                          <a:solidFill>
                            <a:schemeClr val="dk1"/>
                          </a:solidFill>
                          <a:latin typeface="+mn-lt"/>
                          <a:ea typeface="+mn-ea"/>
                          <a:cs typeface="+mn-cs"/>
                        </a:rPr>
                        <a:t>Hard links cannot link to a directory as </a:t>
                      </a:r>
                      <a:r>
                        <a:rPr lang="en-US" sz="1400" b="0" i="0" kern="1200" dirty="0">
                          <a:solidFill>
                            <a:schemeClr val="dk1"/>
                          </a:solidFill>
                          <a:effectLst/>
                          <a:latin typeface="+mn-lt"/>
                          <a:ea typeface="+mn-ea"/>
                          <a:cs typeface="+mn-cs"/>
                        </a:rPr>
                        <a:t>the system itself uses hard links to define the hierarchy of the directory structure.</a:t>
                      </a:r>
                      <a:endParaRPr lang="en-US" dirty="0"/>
                    </a:p>
                  </a:txBody>
                  <a:tcPr/>
                </a:tc>
                <a:tc>
                  <a:txBody>
                    <a:bodyPr/>
                    <a:lstStyle/>
                    <a:p>
                      <a:r>
                        <a:rPr lang="en-US" sz="1400" b="0" i="0" kern="1200" dirty="0">
                          <a:solidFill>
                            <a:schemeClr val="dk1"/>
                          </a:solidFill>
                          <a:latin typeface="+mn-lt"/>
                          <a:ea typeface="+mn-ea"/>
                          <a:cs typeface="+mn-cs"/>
                        </a:rPr>
                        <a:t>Symbolic links can link to directories.</a:t>
                      </a:r>
                      <a:endParaRPr lang="en-US" dirty="0"/>
                    </a:p>
                  </a:txBody>
                  <a:tcPr/>
                </a:tc>
              </a:tr>
            </a:tbl>
          </a:graphicData>
        </a:graphic>
      </p:graphicFrame>
    </p:spTree>
    <p:custDataLst>
      <p:tags r:id="rId1"/>
    </p:custData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Linux File System </a:t>
            </a:r>
            <a:br>
              <a:rPr altLang="en-US" dirty="0"/>
            </a:br>
            <a:r>
              <a:rPr lang="en-US" dirty="0"/>
              <a:t>Lab - Navigating the Linux Filesystem and Permission Settings</a:t>
            </a:r>
            <a:endParaRPr lang="en-US" dirty="0"/>
          </a:p>
        </p:txBody>
      </p:sp>
      <p:sp>
        <p:nvSpPr>
          <p:cNvPr id="2" name="Content Placeholder 1"/>
          <p:cNvSpPr>
            <a:spLocks noGrp="1"/>
          </p:cNvSpPr>
          <p:nvPr>
            <p:ph idx="1"/>
          </p:nvPr>
        </p:nvSpPr>
        <p:spPr>
          <a:xfrm>
            <a:off x="166254" y="950025"/>
            <a:ext cx="8687031" cy="3455720"/>
          </a:xfrm>
        </p:spPr>
        <p:txBody>
          <a:bodyPr/>
          <a:lstStyle/>
          <a:p>
            <a:pPr>
              <a:spcBef>
                <a:spcPts val="100"/>
              </a:spcBef>
              <a:spcAft>
                <a:spcPts val="300"/>
              </a:spcAft>
              <a:buNone/>
            </a:pPr>
            <a:r>
              <a:rPr lang="en-US" sz="1800" dirty="0"/>
              <a:t>In this lab, you will familiarize yourself with Linux filesystems.</a:t>
            </a:r>
            <a:endParaRPr lang="en-US" sz="1800" dirty="0"/>
          </a:p>
        </p:txBody>
      </p:sp>
    </p:spTree>
    <p:custDataLst>
      <p:tags r:id="rId1"/>
    </p:custData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4.6 Working with the Linux GUI</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with the Linux GUI</a:t>
            </a:r>
            <a:br>
              <a:rPr altLang="en-US" dirty="0"/>
            </a:br>
            <a:r>
              <a:rPr lang="en-US" dirty="0"/>
              <a:t>X Window System</a:t>
            </a:r>
            <a:endParaRPr lang="en-US" dirty="0"/>
          </a:p>
        </p:txBody>
      </p:sp>
      <p:sp>
        <p:nvSpPr>
          <p:cNvPr id="2" name="Content Placeholder 1"/>
          <p:cNvSpPr>
            <a:spLocks noGrp="1"/>
          </p:cNvSpPr>
          <p:nvPr>
            <p:ph idx="1"/>
          </p:nvPr>
        </p:nvSpPr>
        <p:spPr>
          <a:xfrm>
            <a:off x="144065" y="861546"/>
            <a:ext cx="8853286" cy="3761181"/>
          </a:xfrm>
        </p:spPr>
        <p:txBody>
          <a:bodyPr/>
          <a:lstStyle/>
          <a:p>
            <a:pPr marL="177800" indent="-177800">
              <a:buClrTx/>
              <a:buSzPct val="100000"/>
              <a:buFont typeface="Arial" panose="020B0604020202020204" pitchFamily="34" charset="0"/>
              <a:buChar char="•"/>
            </a:pPr>
            <a:r>
              <a:rPr lang="en-US" sz="1600" dirty="0"/>
              <a:t>The graphical interface present in most Linux computers is based on the X Window System. </a:t>
            </a:r>
            <a:endParaRPr lang="en-US" sz="1600" dirty="0"/>
          </a:p>
          <a:p>
            <a:pPr marL="177800" indent="-177800">
              <a:buClrTx/>
              <a:buSzPct val="100000"/>
              <a:buFont typeface="Arial" panose="020B0604020202020204" pitchFamily="34" charset="0"/>
              <a:buChar char="•"/>
            </a:pPr>
            <a:r>
              <a:rPr lang="en-US" sz="1600" dirty="0"/>
              <a:t>X Window, also known as X or X11, is a windowing system designed to provide the basic framework for a GUI.</a:t>
            </a:r>
            <a:endParaRPr lang="en-US" sz="1600" dirty="0"/>
          </a:p>
          <a:p>
            <a:pPr marL="177800" indent="-177800">
              <a:buClrTx/>
              <a:buSzPct val="100000"/>
              <a:buFont typeface="Arial" panose="020B0604020202020204" pitchFamily="34" charset="0"/>
              <a:buChar char="•"/>
            </a:pPr>
            <a:r>
              <a:rPr lang="en-US" sz="1600" dirty="0"/>
              <a:t>X includes functions for drawing and moving windows on the display device and interacting with a mouse and keyboard.</a:t>
            </a:r>
            <a:endParaRPr lang="en-US" sz="1600" dirty="0"/>
          </a:p>
          <a:p>
            <a:pPr marL="177800" indent="-177800">
              <a:buClrTx/>
              <a:buSzPct val="100000"/>
              <a:buFont typeface="Arial" panose="020B0604020202020204" pitchFamily="34" charset="0"/>
              <a:buChar char="•"/>
            </a:pPr>
            <a:r>
              <a:rPr lang="en-US" sz="1600" dirty="0"/>
              <a:t>X works as a server, which allows a remote user to use the network to connect, start a graphical application, and have the graphical window open on the remote terminal.</a:t>
            </a:r>
            <a:endParaRPr lang="en-US" sz="1600" dirty="0"/>
          </a:p>
          <a:p>
            <a:pPr marL="177800" indent="-177800">
              <a:buClrTx/>
              <a:buSzPct val="100000"/>
              <a:buFont typeface="Arial" panose="020B0604020202020204" pitchFamily="34" charset="0"/>
              <a:buChar char="•"/>
            </a:pPr>
            <a:r>
              <a:rPr lang="en-US" sz="1600" dirty="0"/>
              <a:t>X does not specify the user interface, leaving it to other programs, such as window managers, to define all the graphical components.</a:t>
            </a:r>
            <a:endParaRPr lang="en-US" sz="1600" dirty="0"/>
          </a:p>
        </p:txBody>
      </p:sp>
    </p:spTree>
    <p:custDataLst>
      <p:tags r:id="rId1"/>
    </p:custData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with the Linux GUI</a:t>
            </a:r>
            <a:br>
              <a:rPr altLang="en-US" dirty="0"/>
            </a:br>
            <a:r>
              <a:rPr lang="en-US" dirty="0"/>
              <a:t>X Window System (Contd.)</a:t>
            </a:r>
            <a:endParaRPr lang="en-US" dirty="0"/>
          </a:p>
        </p:txBody>
      </p:sp>
      <p:sp>
        <p:nvSpPr>
          <p:cNvPr id="7" name="Content Placeholder 1"/>
          <p:cNvSpPr txBox="1"/>
          <p:nvPr/>
        </p:nvSpPr>
        <p:spPr bwMode="auto">
          <a:xfrm>
            <a:off x="144065" y="798944"/>
            <a:ext cx="6082564" cy="39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ClrTx/>
              <a:buSzPct val="100000"/>
              <a:buNone/>
            </a:pPr>
            <a:r>
              <a:rPr lang="en-US" sz="1600" dirty="0"/>
              <a:t>Examples of window managers are Gnome and KDE.</a:t>
            </a:r>
            <a:endParaRPr lang="en-US" sz="1600" dirty="0"/>
          </a:p>
        </p:txBody>
      </p:sp>
      <p:sp>
        <p:nvSpPr>
          <p:cNvPr id="2" name="Content Placeholder 1"/>
          <p:cNvSpPr>
            <a:spLocks noGrp="1"/>
          </p:cNvSpPr>
          <p:nvPr>
            <p:ph idx="1"/>
          </p:nvPr>
        </p:nvSpPr>
        <p:spPr>
          <a:xfrm>
            <a:off x="733367" y="4184003"/>
            <a:ext cx="3328187" cy="442286"/>
          </a:xfrm>
        </p:spPr>
        <p:txBody>
          <a:bodyPr/>
          <a:lstStyle/>
          <a:p>
            <a:pPr marL="0" indent="0">
              <a:buNone/>
            </a:pPr>
            <a:r>
              <a:rPr lang="en-US" sz="1600" dirty="0"/>
              <a:t>The Gnome Window Manager</a:t>
            </a:r>
            <a:endParaRPr lang="en-US" sz="1600" dirty="0"/>
          </a:p>
        </p:txBody>
      </p:sp>
      <p:sp>
        <p:nvSpPr>
          <p:cNvPr id="8" name="Content Placeholder 1"/>
          <p:cNvSpPr txBox="1"/>
          <p:nvPr/>
        </p:nvSpPr>
        <p:spPr bwMode="auto">
          <a:xfrm>
            <a:off x="5367890" y="4184003"/>
            <a:ext cx="2854854" cy="39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IN" sz="1600" dirty="0"/>
              <a:t>The KDE Window Manager</a:t>
            </a:r>
            <a:endParaRPr lang="en-IN" sz="1600" dirty="0"/>
          </a:p>
        </p:txBody>
      </p:sp>
      <p:pic>
        <p:nvPicPr>
          <p:cNvPr id="6146" name="Picture 2"/>
          <p:cNvPicPr>
            <a:picLocks noChangeArrowheads="1"/>
          </p:cNvPicPr>
          <p:nvPr/>
        </p:nvPicPr>
        <p:blipFill>
          <a:blip r:embed="rId1"/>
          <a:srcRect/>
          <a:stretch>
            <a:fillRect/>
          </a:stretch>
        </p:blipFill>
        <p:spPr bwMode="auto">
          <a:xfrm>
            <a:off x="181757" y="1239529"/>
            <a:ext cx="4320000" cy="2880000"/>
          </a:xfrm>
          <a:prstGeom prst="rect">
            <a:avLst/>
          </a:prstGeom>
          <a:noFill/>
          <a:ln w="9525">
            <a:noFill/>
            <a:miter lim="800000"/>
            <a:headEnd/>
            <a:tailEnd/>
          </a:ln>
        </p:spPr>
      </p:pic>
      <p:pic>
        <p:nvPicPr>
          <p:cNvPr id="5" name="Picture 3"/>
          <p:cNvPicPr>
            <a:picLocks noChangeAspect="1" noChangeArrowheads="1"/>
          </p:cNvPicPr>
          <p:nvPr/>
        </p:nvPicPr>
        <p:blipFill rotWithShape="1">
          <a:blip r:embed="rId2"/>
          <a:srcRect t="2701" b="1973"/>
          <a:stretch>
            <a:fillRect/>
          </a:stretch>
        </p:blipFill>
        <p:spPr bwMode="auto">
          <a:xfrm>
            <a:off x="4678859" y="1239529"/>
            <a:ext cx="4320000" cy="2880000"/>
          </a:xfrm>
          <a:prstGeom prst="rect">
            <a:avLst/>
          </a:prstGeom>
          <a:noFill/>
          <a:ln w="9525">
            <a:noFill/>
            <a:miter lim="800000"/>
            <a:headEnd/>
            <a:tailEnd/>
          </a:ln>
        </p:spPr>
      </p:pic>
    </p:spTree>
    <p:custDataLst>
      <p:tags r:id="rId3"/>
    </p:custData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with the Linux GUI</a:t>
            </a:r>
            <a:br>
              <a:rPr altLang="en-US" dirty="0"/>
            </a:br>
            <a:r>
              <a:rPr lang="en-US" dirty="0"/>
              <a:t>The Linux GUI</a:t>
            </a:r>
            <a:endParaRPr lang="en-US" dirty="0"/>
          </a:p>
        </p:txBody>
      </p:sp>
      <p:sp>
        <p:nvSpPr>
          <p:cNvPr id="2" name="Content Placeholder 1"/>
          <p:cNvSpPr>
            <a:spLocks noGrp="1"/>
          </p:cNvSpPr>
          <p:nvPr>
            <p:ph idx="1"/>
          </p:nvPr>
        </p:nvSpPr>
        <p:spPr>
          <a:xfrm>
            <a:off x="144064" y="813458"/>
            <a:ext cx="3665935" cy="3761181"/>
          </a:xfrm>
        </p:spPr>
        <p:txBody>
          <a:bodyPr/>
          <a:lstStyle/>
          <a:p>
            <a:pPr marL="177800" indent="-177800">
              <a:buClrTx/>
              <a:buSzPct val="100000"/>
              <a:buFont typeface="Arial" panose="020B0604020202020204" pitchFamily="34" charset="0"/>
              <a:buChar char="•"/>
            </a:pPr>
            <a:r>
              <a:rPr lang="en-US" sz="1600" dirty="0"/>
              <a:t>While an operating system does not require a GUI to function, GUIs are considered more user-friendly than the CLI. The Linux GUI as a whole can be easily replaced by the user.</a:t>
            </a:r>
            <a:endParaRPr lang="en-US" sz="1600" dirty="0"/>
          </a:p>
          <a:p>
            <a:pPr marL="177800" indent="-177800">
              <a:buClrTx/>
              <a:buSzPct val="100000"/>
              <a:buFont typeface="Arial" panose="020B0604020202020204" pitchFamily="34" charset="0"/>
              <a:buChar char="•"/>
            </a:pPr>
            <a:r>
              <a:rPr lang="en-US" sz="1600" dirty="0"/>
              <a:t>Ubuntu is a very popular and user-friendly Linux distribution.</a:t>
            </a:r>
            <a:endParaRPr lang="en-US" sz="1600" dirty="0"/>
          </a:p>
          <a:p>
            <a:pPr marL="177800" indent="-177800">
              <a:buClrTx/>
              <a:buSzPct val="100000"/>
              <a:buFont typeface="Arial" panose="020B0604020202020204" pitchFamily="34" charset="0"/>
              <a:buChar char="•"/>
            </a:pPr>
            <a:r>
              <a:rPr lang="en-US" sz="1600" dirty="0"/>
              <a:t>Ubuntu Linux uses Gnome 3 as its default GUI.</a:t>
            </a:r>
            <a:endParaRPr lang="en-US" sz="1600" dirty="0"/>
          </a:p>
          <a:p>
            <a:pPr marL="177800" indent="-177800">
              <a:buClrTx/>
              <a:buSzPct val="100000"/>
              <a:buFont typeface="Arial" panose="020B0604020202020204" pitchFamily="34" charset="0"/>
              <a:buChar char="•"/>
            </a:pPr>
            <a:r>
              <a:rPr lang="en-US" sz="1600" dirty="0"/>
              <a:t>The figure shows the location of some of the features of the Ubuntu Gnome 3 Desktop.</a:t>
            </a:r>
            <a:endParaRPr lang="en-US" sz="1600" dirty="0"/>
          </a:p>
          <a:p>
            <a:pPr marL="177800" indent="-177800">
              <a:buClrTx/>
              <a:buSzPct val="100000"/>
              <a:buNone/>
            </a:pPr>
            <a:endParaRPr lang="en-US" sz="1600" dirty="0"/>
          </a:p>
        </p:txBody>
      </p:sp>
      <p:pic>
        <p:nvPicPr>
          <p:cNvPr id="3" name="Picture 2"/>
          <p:cNvPicPr>
            <a:picLocks noChangeAspect="1"/>
          </p:cNvPicPr>
          <p:nvPr/>
        </p:nvPicPr>
        <p:blipFill>
          <a:blip r:embed="rId1"/>
          <a:stretch>
            <a:fillRect/>
          </a:stretch>
        </p:blipFill>
        <p:spPr>
          <a:xfrm>
            <a:off x="3729935" y="1058910"/>
            <a:ext cx="5320800" cy="3025680"/>
          </a:xfrm>
          <a:prstGeom prst="rect">
            <a:avLst/>
          </a:prstGeom>
        </p:spPr>
      </p:pic>
    </p:spTree>
    <p:custDataLst>
      <p:tags r:id="rId2"/>
    </p:custData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with the Linux GUI</a:t>
            </a:r>
            <a:br>
              <a:rPr altLang="en-US" dirty="0"/>
            </a:br>
            <a:r>
              <a:rPr lang="en-US" dirty="0"/>
              <a:t>The Linux GUI (Contd.)</a:t>
            </a:r>
            <a:endParaRPr lang="en-US" dirty="0"/>
          </a:p>
        </p:txBody>
      </p:sp>
      <p:sp>
        <p:nvSpPr>
          <p:cNvPr id="2" name="Content Placeholder 1"/>
          <p:cNvSpPr>
            <a:spLocks noGrp="1"/>
          </p:cNvSpPr>
          <p:nvPr>
            <p:ph idx="1"/>
          </p:nvPr>
        </p:nvSpPr>
        <p:spPr>
          <a:xfrm>
            <a:off x="144065" y="724396"/>
            <a:ext cx="8853286" cy="320634"/>
          </a:xfrm>
        </p:spPr>
        <p:txBody>
          <a:bodyPr/>
          <a:lstStyle/>
          <a:p>
            <a:pPr marL="0" indent="0">
              <a:buClrTx/>
              <a:buSzPct val="100000"/>
              <a:buNone/>
            </a:pPr>
            <a:r>
              <a:rPr lang="en-US" sz="1600" dirty="0"/>
              <a:t>The following table lists the main UI components of Unity:</a:t>
            </a:r>
            <a:endParaRPr lang="en-US" sz="1600" dirty="0"/>
          </a:p>
        </p:txBody>
      </p:sp>
      <p:graphicFrame>
        <p:nvGraphicFramePr>
          <p:cNvPr id="5" name="Table 4"/>
          <p:cNvGraphicFramePr>
            <a:graphicFrameLocks noGrp="1"/>
          </p:cNvGraphicFramePr>
          <p:nvPr/>
        </p:nvGraphicFramePr>
        <p:xfrm>
          <a:off x="330506" y="1145391"/>
          <a:ext cx="8527055" cy="3363401"/>
        </p:xfrm>
        <a:graphic>
          <a:graphicData uri="http://schemas.openxmlformats.org/drawingml/2006/table">
            <a:tbl>
              <a:tblPr firstRow="1" bandRow="1">
                <a:tableStyleId>{5C22544A-7EE6-4342-B048-85BDC9FD1C3A}</a:tableStyleId>
              </a:tblPr>
              <a:tblGrid>
                <a:gridCol w="1338761"/>
                <a:gridCol w="7188294"/>
              </a:tblGrid>
              <a:tr h="282097">
                <a:tc>
                  <a:txBody>
                    <a:bodyPr/>
                    <a:lstStyle/>
                    <a:p>
                      <a:pPr algn="ctr" fontAlgn="ctr"/>
                      <a:r>
                        <a:rPr lang="en-US" b="1" dirty="0"/>
                        <a:t>UI Component</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672156">
                <a:tc>
                  <a:txBody>
                    <a:bodyPr/>
                    <a:lstStyle/>
                    <a:p>
                      <a:pPr fontAlgn="ctr"/>
                      <a:r>
                        <a:rPr lang="en-US" b="1" dirty="0"/>
                        <a:t>Apps Menu</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 Apps Menu shows icons for the apps that are installed on the system.</a:t>
                      </a:r>
                      <a:endParaRPr lang="en-US" b="0" dirty="0"/>
                    </a:p>
                    <a:p>
                      <a:pPr marL="285750" indent="-285750" fontAlgn="ctr">
                        <a:buFont typeface="Arial" panose="020B0604020202020204" pitchFamily="34" charset="0"/>
                        <a:buChar char="•"/>
                      </a:pPr>
                      <a:r>
                        <a:rPr lang="en-US" b="0" dirty="0"/>
                        <a:t>A right-click menu provides shortcuts that allow starting or configuring the apps.</a:t>
                      </a:r>
                      <a:endParaRPr lang="en-US" b="0" dirty="0"/>
                    </a:p>
                    <a:p>
                      <a:pPr marL="285750" indent="-285750" fontAlgn="ctr">
                        <a:buFont typeface="Arial" panose="020B0604020202020204" pitchFamily="34" charset="0"/>
                        <a:buChar char="•"/>
                      </a:pPr>
                      <a:r>
                        <a:rPr lang="en-US" b="0" dirty="0"/>
                        <a:t>The system search box is available from Activities View.</a:t>
                      </a:r>
                      <a:endParaRPr lang="en-US" b="0" dirty="0"/>
                    </a:p>
                  </a:txBody>
                  <a:tcPr marL="47625" marR="47625" marT="47625" marB="47625" anchor="ctr"/>
                </a:tc>
              </a:tr>
              <a:tr h="1452275">
                <a:tc>
                  <a:txBody>
                    <a:bodyPr/>
                    <a:lstStyle/>
                    <a:p>
                      <a:pPr fontAlgn="ctr"/>
                      <a:r>
                        <a:rPr lang="en-US" b="1" dirty="0"/>
                        <a:t>Ubuntu Dock</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dock on the left side of the screen that serves as an application launcher and switcher for app favorites.</a:t>
                      </a:r>
                      <a:endParaRPr lang="en-US" b="0" dirty="0"/>
                    </a:p>
                    <a:p>
                      <a:pPr marL="285750" indent="-285750" fontAlgn="ctr">
                        <a:buFont typeface="Arial" panose="020B0604020202020204" pitchFamily="34" charset="0"/>
                        <a:buChar char="•"/>
                      </a:pPr>
                      <a:r>
                        <a:rPr lang="en-US" b="0" dirty="0"/>
                        <a:t>Click to launch an application and </a:t>
                      </a:r>
                      <a:r>
                        <a:rPr lang="en-US" sz="1400" b="0" i="0" kern="1200" dirty="0">
                          <a:solidFill>
                            <a:schemeClr val="dk1"/>
                          </a:solidFill>
                          <a:effectLst/>
                          <a:latin typeface="+mn-lt"/>
                          <a:ea typeface="+mn-ea"/>
                          <a:cs typeface="+mn-cs"/>
                        </a:rPr>
                        <a:t>when the application is running, </a:t>
                      </a:r>
                      <a:r>
                        <a:rPr lang="en-US" b="0" dirty="0"/>
                        <a:t>click again to switch between running applications.</a:t>
                      </a:r>
                      <a:endParaRPr lang="en-US" b="0" dirty="0"/>
                    </a:p>
                    <a:p>
                      <a:pPr marL="285750" indent="-285750" fontAlgn="ctr">
                        <a:buFont typeface="Arial" panose="020B0604020202020204" pitchFamily="34" charset="0"/>
                        <a:buChar char="•"/>
                      </a:pPr>
                      <a:r>
                        <a:rPr lang="en-US" b="0" dirty="0"/>
                        <a:t>If more than one application is running, launcher will display all instances.</a:t>
                      </a:r>
                      <a:endParaRPr lang="en-US" b="0" dirty="0"/>
                    </a:p>
                    <a:p>
                      <a:pPr marL="285750" indent="-285750" fontAlgn="ctr">
                        <a:buFont typeface="Arial" panose="020B0604020202020204" pitchFamily="34" charset="0"/>
                        <a:buChar char="•"/>
                      </a:pPr>
                      <a:r>
                        <a:rPr lang="en-US" b="0" dirty="0"/>
                        <a:t>Right-click any application on the launcher to see details about that the application.</a:t>
                      </a:r>
                      <a:endParaRPr lang="en-US" b="0" dirty="0"/>
                    </a:p>
                  </a:txBody>
                  <a:tcPr marL="47625" marR="47625" marT="47625" marB="47625" anchor="ctr"/>
                </a:tc>
              </a:tr>
              <a:tr h="867186">
                <a:tc>
                  <a:txBody>
                    <a:bodyPr/>
                    <a:lstStyle/>
                    <a:p>
                      <a:pPr fontAlgn="ctr"/>
                      <a:r>
                        <a:rPr lang="en-US" b="1" dirty="0"/>
                        <a:t>Top Bar</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menu bar contains a menu for the application that currently has the focus.</a:t>
                      </a:r>
                      <a:endParaRPr lang="en-US" b="0" dirty="0"/>
                    </a:p>
                    <a:p>
                      <a:pPr marL="285750" indent="-285750" fontAlgn="ctr">
                        <a:buFont typeface="Arial" panose="020B0604020202020204" pitchFamily="34" charset="0"/>
                        <a:buChar char="•"/>
                      </a:pPr>
                      <a:r>
                        <a:rPr lang="en-US" b="0" dirty="0"/>
                        <a:t>It displays the current time and indicates whether there are new system messages.</a:t>
                      </a:r>
                      <a:endParaRPr lang="en-US" b="0" dirty="0"/>
                    </a:p>
                    <a:p>
                      <a:pPr marL="285750" indent="-285750" fontAlgn="ctr">
                        <a:buFont typeface="Arial" panose="020B0604020202020204" pitchFamily="34" charset="0"/>
                        <a:buChar char="•"/>
                      </a:pPr>
                      <a:r>
                        <a:rPr lang="en-US" b="0" dirty="0"/>
                        <a:t>It also provides access to the Activity desktop view and the system Status Menu.</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with the Linux GUI</a:t>
            </a:r>
            <a:br>
              <a:rPr altLang="en-US" dirty="0"/>
            </a:br>
            <a:r>
              <a:rPr lang="en-US" dirty="0"/>
              <a:t>The Linux GUI (Contd.)</a:t>
            </a:r>
            <a:endParaRPr lang="en-US" dirty="0"/>
          </a:p>
        </p:txBody>
      </p:sp>
      <p:graphicFrame>
        <p:nvGraphicFramePr>
          <p:cNvPr id="5" name="Table 4"/>
          <p:cNvGraphicFramePr>
            <a:graphicFrameLocks noGrp="1"/>
          </p:cNvGraphicFramePr>
          <p:nvPr/>
        </p:nvGraphicFramePr>
        <p:xfrm>
          <a:off x="440675" y="970681"/>
          <a:ext cx="8262650" cy="3010883"/>
        </p:xfrm>
        <a:graphic>
          <a:graphicData uri="http://schemas.openxmlformats.org/drawingml/2006/table">
            <a:tbl>
              <a:tblPr firstRow="1" bandRow="1">
                <a:tableStyleId>{5C22544A-7EE6-4342-B048-85BDC9FD1C3A}</a:tableStyleId>
              </a:tblPr>
              <a:tblGrid>
                <a:gridCol w="1799123"/>
                <a:gridCol w="6463527"/>
              </a:tblGrid>
              <a:tr h="378173">
                <a:tc>
                  <a:txBody>
                    <a:bodyPr/>
                    <a:lstStyle/>
                    <a:p>
                      <a:pPr algn="ctr" fontAlgn="ctr"/>
                      <a:r>
                        <a:rPr lang="en-US" b="1" dirty="0"/>
                        <a:t>UI Component</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625483">
                <a:tc>
                  <a:txBody>
                    <a:bodyPr/>
                    <a:lstStyle/>
                    <a:p>
                      <a:pPr fontAlgn="ctr"/>
                      <a:r>
                        <a:rPr lang="en-US" b="1" dirty="0"/>
                        <a:t>Calendar and System Message Tray</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Click the day and time to see the full appointment calendar and any current system messages.</a:t>
                      </a:r>
                      <a:endParaRPr lang="en-US" b="0" dirty="0"/>
                    </a:p>
                    <a:p>
                      <a:pPr marL="285750" indent="-285750" fontAlgn="ctr">
                        <a:buFont typeface="Arial" panose="020B0604020202020204" pitchFamily="34" charset="0"/>
                        <a:buChar char="•"/>
                      </a:pPr>
                      <a:r>
                        <a:rPr lang="en-US" b="0" dirty="0"/>
                        <a:t>Access the appointment calendar from here to create new appointments.</a:t>
                      </a:r>
                      <a:endParaRPr lang="en-US" b="0" dirty="0"/>
                    </a:p>
                  </a:txBody>
                  <a:tcPr marL="47625" marR="47625" marT="47625" marB="47625" anchor="ctr"/>
                </a:tc>
              </a:tr>
              <a:tr h="816950">
                <a:tc>
                  <a:txBody>
                    <a:bodyPr/>
                    <a:lstStyle/>
                    <a:p>
                      <a:pPr fontAlgn="ctr"/>
                      <a:r>
                        <a:rPr lang="en-US" b="1" dirty="0"/>
                        <a:t>Activities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Switch to application view to switch to or close running applications.</a:t>
                      </a:r>
                      <a:endParaRPr lang="en-US" b="0" dirty="0"/>
                    </a:p>
                    <a:p>
                      <a:pPr marL="285750" indent="-285750" fontAlgn="ctr">
                        <a:buFont typeface="Arial" panose="020B0604020202020204" pitchFamily="34" charset="0"/>
                        <a:buChar char="•"/>
                      </a:pPr>
                      <a:r>
                        <a:rPr lang="en-US" b="0" dirty="0"/>
                        <a:t>A powerful search tool is available here that will find apps, files, and values within files.</a:t>
                      </a:r>
                      <a:endParaRPr lang="en-US" b="0" dirty="0"/>
                    </a:p>
                    <a:p>
                      <a:pPr marL="285750" indent="-285750" fontAlgn="ctr">
                        <a:buFont typeface="Arial" panose="020B0604020202020204" pitchFamily="34" charset="0"/>
                        <a:buChar char="•"/>
                      </a:pPr>
                      <a:r>
                        <a:rPr lang="en-US" b="0" dirty="0"/>
                        <a:t>Allows switching between workspaces.</a:t>
                      </a:r>
                      <a:endParaRPr lang="en-US" b="0" dirty="0"/>
                    </a:p>
                  </a:txBody>
                  <a:tcPr marL="47625" marR="47625" marT="47625" marB="47625" anchor="ctr"/>
                </a:tc>
              </a:tr>
              <a:tr h="806970">
                <a:tc>
                  <a:txBody>
                    <a:bodyPr/>
                    <a:lstStyle/>
                    <a:p>
                      <a:pPr fontAlgn="ctr"/>
                      <a:r>
                        <a:rPr lang="en-US" b="1" dirty="0"/>
                        <a:t>Status Menu</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Allows configuration of the network adaptor and other running devices.</a:t>
                      </a:r>
                      <a:endParaRPr lang="en-US" b="0" dirty="0"/>
                    </a:p>
                    <a:p>
                      <a:pPr marL="285750" indent="-285750" fontAlgn="ctr">
                        <a:buFont typeface="Arial" panose="020B0604020202020204" pitchFamily="34" charset="0"/>
                        <a:buChar char="•"/>
                      </a:pPr>
                      <a:r>
                        <a:rPr lang="en-US" b="0" dirty="0"/>
                        <a:t>The current user can logoff or change their settings.</a:t>
                      </a:r>
                      <a:endParaRPr lang="en-US" b="0" dirty="0"/>
                    </a:p>
                    <a:p>
                      <a:pPr marL="285750" indent="-285750" fontAlgn="ctr">
                        <a:buFont typeface="Arial" panose="020B0604020202020204" pitchFamily="34" charset="0"/>
                        <a:buChar char="•"/>
                      </a:pPr>
                      <a:r>
                        <a:rPr lang="en-US" b="0" dirty="0"/>
                        <a:t>System configuration changes can be made here.</a:t>
                      </a:r>
                      <a:endParaRPr lang="en-US" b="0" dirty="0"/>
                    </a:p>
                    <a:p>
                      <a:pPr marL="285750" indent="-285750" fontAlgn="ctr">
                        <a:buFont typeface="Arial" panose="020B0604020202020204" pitchFamily="34" charset="0"/>
                        <a:buChar char="•"/>
                      </a:pPr>
                      <a:r>
                        <a:rPr lang="en-US" b="0" dirty="0"/>
                        <a:t>The workstation can be locked or shutdown from here.</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4.7 Working on a Linux Host</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dirty="0"/>
              <a:t>Linux in the SOC</a:t>
            </a:r>
            <a:endParaRPr lang="en-US" dirty="0"/>
          </a:p>
        </p:txBody>
      </p:sp>
      <p:sp>
        <p:nvSpPr>
          <p:cNvPr id="2" name="Content Placeholder 1"/>
          <p:cNvSpPr>
            <a:spLocks noGrp="1"/>
          </p:cNvSpPr>
          <p:nvPr>
            <p:ph idx="1"/>
          </p:nvPr>
        </p:nvSpPr>
        <p:spPr>
          <a:xfrm>
            <a:off x="144065" y="879152"/>
            <a:ext cx="3868377" cy="3829327"/>
          </a:xfrm>
        </p:spPr>
        <p:txBody>
          <a:bodyPr/>
          <a:lstStyle/>
          <a:p>
            <a:pPr>
              <a:buClrTx/>
              <a:buSzPct val="100000"/>
              <a:buFont typeface="Arial" panose="020B0604020202020204" pitchFamily="34" charset="0"/>
              <a:buChar char="•"/>
            </a:pPr>
            <a:r>
              <a:rPr lang="en-US" sz="1600" dirty="0"/>
              <a:t>The flexibility provided by Linux is a</a:t>
            </a:r>
            <a:br>
              <a:rPr lang="en-US" sz="1600" dirty="0"/>
            </a:br>
            <a:r>
              <a:rPr lang="en-US" sz="1600" dirty="0"/>
              <a:t>great feature for the SOC. The entire</a:t>
            </a:r>
            <a:br>
              <a:rPr lang="en-US" sz="1600" dirty="0"/>
            </a:br>
            <a:r>
              <a:rPr lang="en-US" sz="1600" dirty="0"/>
              <a:t>operating system can be tailored to </a:t>
            </a:r>
            <a:br>
              <a:rPr lang="en-US" sz="1600" dirty="0"/>
            </a:br>
            <a:r>
              <a:rPr lang="en-US" sz="1600" dirty="0"/>
              <a:t>become the perfect security analysis </a:t>
            </a:r>
            <a:br>
              <a:rPr lang="en-US" sz="1600" dirty="0"/>
            </a:br>
            <a:r>
              <a:rPr lang="en-US" sz="1600" dirty="0"/>
              <a:t>platform. </a:t>
            </a:r>
            <a:endParaRPr lang="en-US" sz="1600" dirty="0"/>
          </a:p>
          <a:p>
            <a:pPr>
              <a:buClrTx/>
              <a:buSzPct val="100000"/>
              <a:buFont typeface="Arial" panose="020B0604020202020204" pitchFamily="34" charset="0"/>
              <a:buChar char="•"/>
            </a:pPr>
            <a:r>
              <a:rPr lang="en-US" sz="1600" dirty="0" err="1"/>
              <a:t>Sguil</a:t>
            </a:r>
            <a:r>
              <a:rPr lang="en-US" sz="1600" dirty="0"/>
              <a:t> is the cybersecurity analyst console in a special version of Linux called Security Onion.</a:t>
            </a:r>
            <a:endParaRPr lang="en-US" sz="1600" dirty="0"/>
          </a:p>
          <a:p>
            <a:pPr>
              <a:buClrTx/>
              <a:buSzPct val="100000"/>
              <a:buFont typeface="Arial" panose="020B0604020202020204" pitchFamily="34" charset="0"/>
              <a:buChar char="•"/>
            </a:pPr>
            <a:r>
              <a:rPr lang="en-US" sz="1600" dirty="0"/>
              <a:t>Security Onion is an open source</a:t>
            </a:r>
            <a:br>
              <a:rPr lang="en-US" sz="1600" dirty="0"/>
            </a:br>
            <a:r>
              <a:rPr lang="en-US" sz="1600" dirty="0"/>
              <a:t>suite of tools that work together for</a:t>
            </a:r>
            <a:br>
              <a:rPr lang="en-US" sz="1600" dirty="0"/>
            </a:br>
            <a:r>
              <a:rPr lang="en-US" sz="1600" dirty="0"/>
              <a:t>network security analysis.   </a:t>
            </a:r>
            <a:endParaRPr lang="en-US" sz="1600" dirty="0"/>
          </a:p>
        </p:txBody>
      </p:sp>
      <p:pic>
        <p:nvPicPr>
          <p:cNvPr id="2050" name="Picture 2"/>
          <p:cNvPicPr>
            <a:picLocks noChangeAspect="1" noChangeArrowheads="1"/>
          </p:cNvPicPr>
          <p:nvPr/>
        </p:nvPicPr>
        <p:blipFill>
          <a:blip r:embed="rId1"/>
          <a:srcRect/>
          <a:stretch>
            <a:fillRect/>
          </a:stretch>
        </p:blipFill>
        <p:spPr bwMode="auto">
          <a:xfrm>
            <a:off x="4012442" y="791571"/>
            <a:ext cx="5069647" cy="3916908"/>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Installing and Running Applications on a Linux Host</a:t>
            </a:r>
            <a:endParaRPr lang="en-US" dirty="0"/>
          </a:p>
        </p:txBody>
      </p:sp>
      <p:sp>
        <p:nvSpPr>
          <p:cNvPr id="2" name="Content Placeholder 1"/>
          <p:cNvSpPr>
            <a:spLocks noGrp="1"/>
          </p:cNvSpPr>
          <p:nvPr>
            <p:ph idx="1"/>
          </p:nvPr>
        </p:nvSpPr>
        <p:spPr>
          <a:xfrm>
            <a:off x="144065" y="798944"/>
            <a:ext cx="4130480" cy="3725555"/>
          </a:xfrm>
        </p:spPr>
        <p:txBody>
          <a:bodyPr/>
          <a:lstStyle/>
          <a:p>
            <a:pPr marL="177800" indent="-177800">
              <a:buClrTx/>
              <a:buSzPct val="100000"/>
              <a:buFont typeface="Arial" panose="020B0604020202020204" pitchFamily="34" charset="0"/>
              <a:buChar char="•"/>
            </a:pPr>
            <a:r>
              <a:rPr lang="en-US" sz="1600" dirty="0"/>
              <a:t>Many end-user applications are complex programs written in compiled languages.</a:t>
            </a:r>
            <a:endParaRPr lang="en-US" sz="1600" dirty="0"/>
          </a:p>
          <a:p>
            <a:pPr marL="177800" indent="-177800">
              <a:buClrTx/>
              <a:buSzPct val="100000"/>
              <a:buFont typeface="Arial" panose="020B0604020202020204" pitchFamily="34" charset="0"/>
              <a:buChar char="•"/>
            </a:pPr>
            <a:r>
              <a:rPr lang="en-US" sz="1600" dirty="0"/>
              <a:t>To aid in the installation process, Linux includes programs called package managers.</a:t>
            </a:r>
            <a:endParaRPr lang="en-US" sz="1600" dirty="0"/>
          </a:p>
          <a:p>
            <a:pPr marL="177800" indent="-177800">
              <a:buClrTx/>
              <a:buSzPct val="100000"/>
              <a:buFont typeface="Arial" panose="020B0604020202020204" pitchFamily="34" charset="0"/>
              <a:buChar char="•"/>
            </a:pPr>
            <a:r>
              <a:rPr lang="en-US" sz="1600" dirty="0"/>
              <a:t>By using a package manager to install a package, all the necessary files are placed in the correct file system location.</a:t>
            </a:r>
            <a:endParaRPr lang="en-US" sz="1600" dirty="0"/>
          </a:p>
          <a:p>
            <a:pPr marL="177800" indent="-177800">
              <a:buClrTx/>
              <a:buSzPct val="100000"/>
              <a:buFont typeface="Arial" panose="020B0604020202020204" pitchFamily="34" charset="0"/>
              <a:buChar char="•"/>
            </a:pPr>
            <a:r>
              <a:rPr lang="en-US" sz="1600" dirty="0"/>
              <a:t>A package is the term used to refer to a program and all its supporting files. </a:t>
            </a:r>
            <a:endParaRPr lang="en-US" sz="1600" dirty="0"/>
          </a:p>
          <a:p>
            <a:pPr marL="177800" indent="-177800">
              <a:buClrTx/>
              <a:buSzPct val="100000"/>
              <a:buFont typeface="Arial" panose="020B0604020202020204" pitchFamily="34" charset="0"/>
              <a:buChar char="•"/>
            </a:pPr>
            <a:r>
              <a:rPr lang="en-US" sz="1600" dirty="0"/>
              <a:t>The command output shows the output </a:t>
            </a:r>
            <a:br>
              <a:rPr lang="en-US" sz="1600" dirty="0"/>
            </a:br>
            <a:r>
              <a:rPr lang="en-US" sz="1600" dirty="0"/>
              <a:t>of a few </a:t>
            </a:r>
            <a:r>
              <a:rPr lang="en-US" sz="1600" b="1" dirty="0"/>
              <a:t>apt-get</a:t>
            </a:r>
            <a:r>
              <a:rPr lang="en-US" sz="1600" dirty="0"/>
              <a:t> commands used in </a:t>
            </a:r>
            <a:br>
              <a:rPr lang="en-US" sz="1600" dirty="0"/>
            </a:br>
            <a:r>
              <a:rPr lang="en-US" sz="1600" dirty="0"/>
              <a:t>Debian distributions.</a:t>
            </a:r>
            <a:endParaRPr lang="en-US" sz="1600" dirty="0"/>
          </a:p>
          <a:p>
            <a:pPr marL="177800" indent="-177800">
              <a:buClrTx/>
              <a:buSzPct val="100000"/>
              <a:buFont typeface="Arial" panose="020B0604020202020204" pitchFamily="34" charset="0"/>
              <a:buChar char="•"/>
            </a:pPr>
            <a:endParaRPr lang="en-US" sz="1600" b="1" dirty="0"/>
          </a:p>
        </p:txBody>
      </p:sp>
      <p:pic>
        <p:nvPicPr>
          <p:cNvPr id="8194" name="Picture 2"/>
          <p:cNvPicPr>
            <a:picLocks noChangeAspect="1" noChangeArrowheads="1"/>
          </p:cNvPicPr>
          <p:nvPr/>
        </p:nvPicPr>
        <p:blipFill>
          <a:blip r:embed="rId1"/>
          <a:srcRect/>
          <a:stretch>
            <a:fillRect/>
          </a:stretch>
        </p:blipFill>
        <p:spPr bwMode="auto">
          <a:xfrm>
            <a:off x="4208921" y="866899"/>
            <a:ext cx="4791014" cy="3657600"/>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Keeping the System Up to Date</a:t>
            </a:r>
            <a:endParaRPr lang="en-US" dirty="0"/>
          </a:p>
        </p:txBody>
      </p:sp>
      <p:sp>
        <p:nvSpPr>
          <p:cNvPr id="2" name="Content Placeholder 1"/>
          <p:cNvSpPr>
            <a:spLocks noGrp="1"/>
          </p:cNvSpPr>
          <p:nvPr>
            <p:ph idx="1"/>
          </p:nvPr>
        </p:nvSpPr>
        <p:spPr>
          <a:xfrm>
            <a:off x="144065" y="798945"/>
            <a:ext cx="8853286" cy="1136734"/>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OS updates, also known as patches, are released periodically by OS companies to address any known vulnerabilities in their operating systems.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Modern operating systems will alert the user when updates are available for download and installation, but the user can check for updates at any time.</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following table compares Arch Linux and Debian/Ubuntu Linux distribution commands to perform package system basic operations.</a:t>
            </a:r>
            <a:endParaRPr lang="en-US" sz="1600" b="1" dirty="0"/>
          </a:p>
        </p:txBody>
      </p:sp>
      <p:graphicFrame>
        <p:nvGraphicFramePr>
          <p:cNvPr id="5" name="Table 4"/>
          <p:cNvGraphicFramePr>
            <a:graphicFrameLocks noGrp="1"/>
          </p:cNvGraphicFramePr>
          <p:nvPr/>
        </p:nvGraphicFramePr>
        <p:xfrm>
          <a:off x="432519" y="2571750"/>
          <a:ext cx="8253351" cy="2110420"/>
        </p:xfrm>
        <a:graphic>
          <a:graphicData uri="http://schemas.openxmlformats.org/drawingml/2006/table">
            <a:tbl>
              <a:tblPr firstRow="1" bandRow="1">
                <a:tableStyleId>{5C22544A-7EE6-4342-B048-85BDC9FD1C3A}</a:tableStyleId>
              </a:tblPr>
              <a:tblGrid>
                <a:gridCol w="3420095"/>
                <a:gridCol w="2268187"/>
                <a:gridCol w="2565069"/>
              </a:tblGrid>
              <a:tr h="422084">
                <a:tc>
                  <a:txBody>
                    <a:bodyPr/>
                    <a:lstStyle/>
                    <a:p>
                      <a:pPr algn="ctr" fontAlgn="ctr"/>
                      <a:r>
                        <a:rPr lang="en-US" b="1" dirty="0"/>
                        <a:t>Task</a:t>
                      </a:r>
                      <a:endParaRPr lang="en-US" dirty="0"/>
                    </a:p>
                  </a:txBody>
                  <a:tcPr marL="47625" marR="47625" marT="47625" marB="47625" anchor="ctr"/>
                </a:tc>
                <a:tc>
                  <a:txBody>
                    <a:bodyPr/>
                    <a:lstStyle/>
                    <a:p>
                      <a:pPr algn="ctr" fontAlgn="ctr"/>
                      <a:r>
                        <a:rPr lang="en-US" b="1" dirty="0"/>
                        <a:t>Arch</a:t>
                      </a:r>
                      <a:endParaRPr lang="en-US" dirty="0"/>
                    </a:p>
                  </a:txBody>
                  <a:tcPr marL="47625" marR="47625" marT="47625" marB="47625" anchor="ctr"/>
                </a:tc>
                <a:tc>
                  <a:txBody>
                    <a:bodyPr/>
                    <a:lstStyle/>
                    <a:p>
                      <a:pPr algn="ctr" fontAlgn="ctr"/>
                      <a:r>
                        <a:rPr lang="en-US" b="1" dirty="0"/>
                        <a:t>Debian/Ubuntu</a:t>
                      </a:r>
                      <a:endParaRPr lang="en-US" dirty="0"/>
                    </a:p>
                  </a:txBody>
                  <a:tcPr marL="47625" marR="47625" marT="47625" marB="47625" anchor="ctr"/>
                </a:tc>
              </a:tr>
              <a:tr h="422084">
                <a:tc>
                  <a:txBody>
                    <a:bodyPr/>
                    <a:lstStyle/>
                    <a:p>
                      <a:pPr fontAlgn="ctr"/>
                      <a:r>
                        <a:rPr lang="en-US" b="0" dirty="0"/>
                        <a:t>Install a package by name</a:t>
                      </a:r>
                      <a:endParaRPr lang="en-US" b="0" dirty="0"/>
                    </a:p>
                  </a:txBody>
                  <a:tcPr marL="47625" marR="47625" marT="47625" marB="47625" anchor="ctr"/>
                </a:tc>
                <a:tc>
                  <a:txBody>
                    <a:bodyPr/>
                    <a:lstStyle/>
                    <a:p>
                      <a:pPr fontAlgn="ctr"/>
                      <a:r>
                        <a:rPr lang="en-US" b="1" dirty="0"/>
                        <a:t>pacman -S</a:t>
                      </a:r>
                      <a:endParaRPr lang="en-US" b="0" dirty="0"/>
                    </a:p>
                  </a:txBody>
                  <a:tcPr marL="47625" marR="47625" marT="47625" marB="47625" anchor="ctr"/>
                </a:tc>
                <a:tc>
                  <a:txBody>
                    <a:bodyPr/>
                    <a:lstStyle/>
                    <a:p>
                      <a:pPr fontAlgn="ctr"/>
                      <a:r>
                        <a:rPr lang="en-US" b="1" dirty="0"/>
                        <a:t>apt install</a:t>
                      </a:r>
                      <a:endParaRPr lang="en-US" b="0" dirty="0"/>
                    </a:p>
                  </a:txBody>
                  <a:tcPr marL="47625" marR="47625" marT="47625" marB="47625" anchor="ctr"/>
                </a:tc>
              </a:tr>
              <a:tr h="422084">
                <a:tc>
                  <a:txBody>
                    <a:bodyPr/>
                    <a:lstStyle/>
                    <a:p>
                      <a:pPr fontAlgn="ctr"/>
                      <a:r>
                        <a:rPr lang="en-US" b="0" dirty="0"/>
                        <a:t>Remove a package by name</a:t>
                      </a:r>
                      <a:endParaRPr lang="en-US" b="0" dirty="0"/>
                    </a:p>
                  </a:txBody>
                  <a:tcPr marL="47625" marR="47625" marT="47625" marB="47625" anchor="ctr"/>
                </a:tc>
                <a:tc>
                  <a:txBody>
                    <a:bodyPr/>
                    <a:lstStyle/>
                    <a:p>
                      <a:pPr fontAlgn="ctr"/>
                      <a:r>
                        <a:rPr lang="en-US" b="1" dirty="0"/>
                        <a:t>pacman -Rs</a:t>
                      </a:r>
                      <a:endParaRPr lang="en-US" b="0" dirty="0"/>
                    </a:p>
                  </a:txBody>
                  <a:tcPr marL="47625" marR="47625" marT="47625" marB="47625" anchor="ctr"/>
                </a:tc>
                <a:tc>
                  <a:txBody>
                    <a:bodyPr/>
                    <a:lstStyle/>
                    <a:p>
                      <a:pPr fontAlgn="ctr"/>
                      <a:r>
                        <a:rPr lang="en-US" b="1" dirty="0"/>
                        <a:t>apt remove</a:t>
                      </a:r>
                      <a:endParaRPr lang="en-US" b="0" dirty="0"/>
                    </a:p>
                  </a:txBody>
                  <a:tcPr marL="47625" marR="47625" marT="47625" marB="47625" anchor="ctr"/>
                </a:tc>
              </a:tr>
              <a:tr h="422084">
                <a:tc>
                  <a:txBody>
                    <a:bodyPr/>
                    <a:lstStyle/>
                    <a:p>
                      <a:pPr fontAlgn="ctr"/>
                      <a:r>
                        <a:rPr lang="en-US" b="0" dirty="0"/>
                        <a:t>Update a local package</a:t>
                      </a:r>
                      <a:endParaRPr lang="en-US" b="0" dirty="0"/>
                    </a:p>
                  </a:txBody>
                  <a:tcPr marL="47625" marR="47625" marT="47625" marB="47625" anchor="ctr"/>
                </a:tc>
                <a:tc>
                  <a:txBody>
                    <a:bodyPr/>
                    <a:lstStyle/>
                    <a:p>
                      <a:pPr fontAlgn="ctr"/>
                      <a:r>
                        <a:rPr lang="en-US" b="1" dirty="0"/>
                        <a:t>pacman -Syy</a:t>
                      </a:r>
                      <a:endParaRPr lang="en-US" b="0" dirty="0"/>
                    </a:p>
                  </a:txBody>
                  <a:tcPr marL="47625" marR="47625" marT="47625" marB="47625" anchor="ctr"/>
                </a:tc>
                <a:tc>
                  <a:txBody>
                    <a:bodyPr/>
                    <a:lstStyle/>
                    <a:p>
                      <a:pPr fontAlgn="ctr"/>
                      <a:r>
                        <a:rPr lang="en-US" b="1" dirty="0"/>
                        <a:t>apt-get update</a:t>
                      </a:r>
                      <a:endParaRPr lang="en-US" b="0" dirty="0"/>
                    </a:p>
                  </a:txBody>
                  <a:tcPr marL="47625" marR="47625" marT="47625" marB="47625" anchor="ctr"/>
                </a:tc>
              </a:tr>
              <a:tr h="422084">
                <a:tc>
                  <a:txBody>
                    <a:bodyPr/>
                    <a:lstStyle/>
                    <a:p>
                      <a:pPr fontAlgn="ctr"/>
                      <a:r>
                        <a:rPr lang="en-US" b="0" dirty="0"/>
                        <a:t>Upgrade all currently installed packages</a:t>
                      </a:r>
                      <a:endParaRPr lang="en-US" b="0" dirty="0"/>
                    </a:p>
                  </a:txBody>
                  <a:tcPr marL="47625" marR="47625" marT="47625" marB="47625" anchor="ctr"/>
                </a:tc>
                <a:tc>
                  <a:txBody>
                    <a:bodyPr/>
                    <a:lstStyle/>
                    <a:p>
                      <a:pPr fontAlgn="ctr"/>
                      <a:r>
                        <a:rPr lang="en-US" b="1" dirty="0"/>
                        <a:t>pacman -Syu</a:t>
                      </a:r>
                      <a:endParaRPr lang="en-US" b="0" dirty="0"/>
                    </a:p>
                  </a:txBody>
                  <a:tcPr marL="47625" marR="47625" marT="47625" marB="47625" anchor="ctr"/>
                </a:tc>
                <a:tc>
                  <a:txBody>
                    <a:bodyPr/>
                    <a:lstStyle/>
                    <a:p>
                      <a:pPr fontAlgn="ctr"/>
                      <a:r>
                        <a:rPr lang="en-US" b="1" dirty="0"/>
                        <a:t>apt-get upgrade</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Keeping the System Up to Date (Contd.)</a:t>
            </a:r>
            <a:endParaRPr lang="en-US" dirty="0"/>
          </a:p>
        </p:txBody>
      </p:sp>
      <p:sp>
        <p:nvSpPr>
          <p:cNvPr id="2" name="Content Placeholder 1"/>
          <p:cNvSpPr>
            <a:spLocks noGrp="1"/>
          </p:cNvSpPr>
          <p:nvPr>
            <p:ph idx="1"/>
          </p:nvPr>
        </p:nvSpPr>
        <p:spPr>
          <a:xfrm>
            <a:off x="143693" y="871125"/>
            <a:ext cx="3592284" cy="3737429"/>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A Linux GUI can also be used to manually check and install updates. </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In Ubuntu for example, to install updates you would click </a:t>
            </a:r>
            <a:r>
              <a:rPr lang="en-US" sz="1600" b="1" dirty="0"/>
              <a:t>Dash Search Box,</a:t>
            </a:r>
            <a:r>
              <a:rPr lang="en-US" sz="1600" dirty="0"/>
              <a:t> type </a:t>
            </a:r>
            <a:r>
              <a:rPr lang="en-US" sz="1600" b="1" dirty="0"/>
              <a:t>software updater</a:t>
            </a:r>
            <a:r>
              <a:rPr lang="en-US" sz="1600" dirty="0"/>
              <a:t>, and then click the </a:t>
            </a:r>
            <a:r>
              <a:rPr lang="en-US" sz="1600" b="1" dirty="0"/>
              <a:t>Software Updater</a:t>
            </a:r>
            <a:r>
              <a:rPr lang="en-US" sz="1600" dirty="0"/>
              <a:t> icon.</a:t>
            </a:r>
            <a:endParaRPr lang="en-US" sz="1600" b="1" dirty="0"/>
          </a:p>
        </p:txBody>
      </p:sp>
      <p:pic>
        <p:nvPicPr>
          <p:cNvPr id="3" name="Picture 2"/>
          <p:cNvPicPr>
            <a:picLocks noChangeAspect="1"/>
          </p:cNvPicPr>
          <p:nvPr/>
        </p:nvPicPr>
        <p:blipFill>
          <a:blip r:embed="rId1"/>
          <a:stretch>
            <a:fillRect/>
          </a:stretch>
        </p:blipFill>
        <p:spPr>
          <a:xfrm>
            <a:off x="3579358" y="871125"/>
            <a:ext cx="5420949" cy="3060000"/>
          </a:xfrm>
          <a:prstGeom prst="rect">
            <a:avLst/>
          </a:prstGeom>
        </p:spPr>
      </p:pic>
    </p:spTree>
    <p:custDataLst>
      <p:tags r:id="rId2"/>
    </p:custData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63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Processes and Forks</a:t>
            </a:r>
            <a:endParaRPr lang="en-US" dirty="0"/>
          </a:p>
        </p:txBody>
      </p:sp>
      <p:sp>
        <p:nvSpPr>
          <p:cNvPr id="2" name="Content Placeholder 1"/>
          <p:cNvSpPr>
            <a:spLocks noGrp="1"/>
          </p:cNvSpPr>
          <p:nvPr>
            <p:ph idx="1"/>
          </p:nvPr>
        </p:nvSpPr>
        <p:spPr>
          <a:xfrm>
            <a:off x="145357" y="875198"/>
            <a:ext cx="8853286" cy="3123925"/>
          </a:xfrm>
        </p:spPr>
        <p:txBody>
          <a:bodyPr/>
          <a:lstStyle/>
          <a:p>
            <a:pPr marL="177800" indent="-177800">
              <a:spcBef>
                <a:spcPts val="100"/>
              </a:spcBef>
              <a:spcAft>
                <a:spcPts val="100"/>
              </a:spcAft>
              <a:buClrTx/>
              <a:buSzPct val="100000"/>
              <a:buFont typeface="Arial" panose="020B0604020202020204" pitchFamily="34" charset="0"/>
              <a:buChar char="•"/>
            </a:pPr>
            <a:r>
              <a:rPr lang="en-US" sz="1600" dirty="0"/>
              <a:t>A process is a running instance of a computer program. </a:t>
            </a:r>
            <a:endParaRPr lang="en-US" sz="1600" dirty="0"/>
          </a:p>
          <a:p>
            <a:pPr marL="177800" indent="-177800">
              <a:spcBef>
                <a:spcPts val="100"/>
              </a:spcBef>
              <a:spcAft>
                <a:spcPts val="100"/>
              </a:spcAft>
              <a:buClrTx/>
              <a:buSzPct val="100000"/>
              <a:buFont typeface="Arial" panose="020B0604020202020204" pitchFamily="34" charset="0"/>
              <a:buChar char="•"/>
            </a:pPr>
            <a:r>
              <a:rPr lang="en-US" sz="1600" dirty="0"/>
              <a:t>Forking is a method that the kernel uses to allow a process to create a copy of itself.</a:t>
            </a:r>
            <a:endParaRPr lang="en-US" sz="1600" dirty="0"/>
          </a:p>
          <a:p>
            <a:pPr marL="177800" indent="-177800">
              <a:spcBef>
                <a:spcPts val="100"/>
              </a:spcBef>
              <a:spcAft>
                <a:spcPts val="100"/>
              </a:spcAft>
              <a:buClrTx/>
              <a:buSzPct val="100000"/>
              <a:buFont typeface="Arial" panose="020B0604020202020204" pitchFamily="34" charset="0"/>
              <a:buChar char="•"/>
            </a:pPr>
            <a:r>
              <a:rPr lang="en-US" sz="1600" dirty="0"/>
              <a:t>Processes need a way to create new processes in multitasking operating systems. The fork operation is the only way of doing so in Linux.</a:t>
            </a:r>
            <a:endParaRPr lang="en-US" sz="1600" dirty="0"/>
          </a:p>
          <a:p>
            <a:pPr marL="177800" indent="-177800">
              <a:spcBef>
                <a:spcPts val="100"/>
              </a:spcBef>
              <a:spcAft>
                <a:spcPts val="100"/>
              </a:spcAft>
              <a:buClrTx/>
              <a:buSzPct val="100000"/>
              <a:buFont typeface="Arial" panose="020B0604020202020204" pitchFamily="34" charset="0"/>
              <a:buChar char="•"/>
            </a:pPr>
            <a:r>
              <a:rPr lang="en-US" sz="1600" dirty="0"/>
              <a:t>When a process calls a fork, the caller process becomes the parent process and the newly created process becomes its child. </a:t>
            </a:r>
            <a:endParaRPr lang="en-US" sz="1600" dirty="0"/>
          </a:p>
          <a:p>
            <a:pPr marL="177800" indent="-177800">
              <a:spcBef>
                <a:spcPts val="100"/>
              </a:spcBef>
              <a:spcAft>
                <a:spcPts val="100"/>
              </a:spcAft>
              <a:buClrTx/>
              <a:buSzPct val="100000"/>
              <a:buFont typeface="Arial" panose="020B0604020202020204" pitchFamily="34" charset="0"/>
              <a:buChar char="•"/>
            </a:pPr>
            <a:r>
              <a:rPr lang="en-US" sz="1600" dirty="0"/>
              <a:t>After the fork, the processes are, to some extent, independent processes. They have different process IDs but run the same program code.</a:t>
            </a:r>
            <a:endParaRPr lang="en-US" sz="1600" dirty="0"/>
          </a:p>
          <a:p>
            <a:pPr marL="177800" indent="-177800">
              <a:spcBef>
                <a:spcPts val="300"/>
              </a:spcBef>
              <a:spcAft>
                <a:spcPts val="300"/>
              </a:spcAft>
              <a:buClrTx/>
              <a:buSzPct val="100000"/>
              <a:buNone/>
            </a:pPr>
            <a:endParaRPr lang="en-US" sz="1600" b="1" dirty="0"/>
          </a:p>
        </p:txBody>
      </p:sp>
    </p:spTree>
    <p:custDataLst>
      <p:tags r:id="rId1"/>
    </p:custData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63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Processes and Forks (Contd.)</a:t>
            </a:r>
            <a:endParaRPr lang="en-US" dirty="0"/>
          </a:p>
        </p:txBody>
      </p:sp>
      <p:sp>
        <p:nvSpPr>
          <p:cNvPr id="2" name="Content Placeholder 1"/>
          <p:cNvSpPr>
            <a:spLocks noGrp="1"/>
          </p:cNvSpPr>
          <p:nvPr>
            <p:ph idx="1"/>
          </p:nvPr>
        </p:nvSpPr>
        <p:spPr>
          <a:xfrm>
            <a:off x="144065" y="676895"/>
            <a:ext cx="8853286" cy="512928"/>
          </a:xfrm>
        </p:spPr>
        <p:txBody>
          <a:bodyPr/>
          <a:lstStyle/>
          <a:p>
            <a:pPr marL="0" indent="0">
              <a:spcBef>
                <a:spcPts val="100"/>
              </a:spcBef>
              <a:spcAft>
                <a:spcPts val="100"/>
              </a:spcAft>
              <a:buClrTx/>
              <a:buSzPct val="100000"/>
              <a:buNone/>
            </a:pPr>
            <a:r>
              <a:rPr lang="en-US" sz="1600" dirty="0"/>
              <a:t>The following table lists three commands that are used to manage processes.</a:t>
            </a:r>
            <a:endParaRPr lang="en-US" sz="1600" dirty="0"/>
          </a:p>
          <a:p>
            <a:pPr marL="177800" indent="-177800">
              <a:spcBef>
                <a:spcPts val="300"/>
              </a:spcBef>
              <a:spcAft>
                <a:spcPts val="300"/>
              </a:spcAft>
              <a:buClrTx/>
              <a:buSzPct val="100000"/>
              <a:buNone/>
            </a:pPr>
            <a:endParaRPr lang="en-US" sz="1600" b="1" dirty="0"/>
          </a:p>
        </p:txBody>
      </p:sp>
      <p:graphicFrame>
        <p:nvGraphicFramePr>
          <p:cNvPr id="5" name="Table 4"/>
          <p:cNvGraphicFramePr>
            <a:graphicFrameLocks noGrp="1"/>
          </p:cNvGraphicFramePr>
          <p:nvPr/>
        </p:nvGraphicFramePr>
        <p:xfrm>
          <a:off x="243216" y="1189823"/>
          <a:ext cx="8754135" cy="2936393"/>
        </p:xfrm>
        <a:graphic>
          <a:graphicData uri="http://schemas.openxmlformats.org/drawingml/2006/table">
            <a:tbl>
              <a:tblPr firstRow="1" bandRow="1">
                <a:tableStyleId>{5C22544A-7EE6-4342-B048-85BDC9FD1C3A}</a:tableStyleId>
              </a:tblPr>
              <a:tblGrid>
                <a:gridCol w="1023724"/>
                <a:gridCol w="7730411"/>
              </a:tblGrid>
              <a:tr h="321316">
                <a:tc>
                  <a:txBody>
                    <a:bodyPr/>
                    <a:lstStyle/>
                    <a:p>
                      <a:pPr algn="ctr" fontAlgn="ctr"/>
                      <a:r>
                        <a:rPr lang="en-US" b="1" dirty="0"/>
                        <a:t>Command</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931057">
                <a:tc>
                  <a:txBody>
                    <a:bodyPr/>
                    <a:lstStyle/>
                    <a:p>
                      <a:pPr fontAlgn="ctr"/>
                      <a:r>
                        <a:rPr lang="en-US" b="1" dirty="0"/>
                        <a:t>ps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list the processes running on the computer at the time it is invoked.</a:t>
                      </a:r>
                      <a:endParaRPr lang="en-US" b="0" dirty="0"/>
                    </a:p>
                    <a:p>
                      <a:pPr marL="285750" indent="-285750" fontAlgn="ctr">
                        <a:buFont typeface="Arial" panose="020B0604020202020204" pitchFamily="34" charset="0"/>
                        <a:buChar char="•"/>
                      </a:pPr>
                      <a:r>
                        <a:rPr lang="en-US" b="0" dirty="0"/>
                        <a:t>It can be instructed to display running processes that belong to the current user or other users.</a:t>
                      </a:r>
                      <a:endParaRPr lang="en-US" b="0" dirty="0"/>
                    </a:p>
                  </a:txBody>
                  <a:tcPr marL="47625" marR="47625" marT="47625" marB="47625" anchor="ctr"/>
                </a:tc>
              </a:tr>
              <a:tr h="512269">
                <a:tc>
                  <a:txBody>
                    <a:bodyPr/>
                    <a:lstStyle/>
                    <a:p>
                      <a:pPr fontAlgn="ctr"/>
                      <a:r>
                        <a:rPr lang="en-US" b="1" dirty="0"/>
                        <a:t>top</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list running processes, but unlike </a:t>
                      </a:r>
                      <a:r>
                        <a:rPr lang="en-US" b="1" dirty="0"/>
                        <a:t>ps</a:t>
                      </a:r>
                      <a:r>
                        <a:rPr lang="en-US" b="0" dirty="0"/>
                        <a:t>, </a:t>
                      </a:r>
                      <a:r>
                        <a:rPr lang="en-US" b="1" dirty="0"/>
                        <a:t>top</a:t>
                      </a:r>
                      <a:r>
                        <a:rPr lang="en-US" b="0" dirty="0"/>
                        <a:t> keeps displaying running processes dynamically.</a:t>
                      </a:r>
                      <a:endParaRPr lang="en-US" b="0" dirty="0"/>
                    </a:p>
                    <a:p>
                      <a:pPr marL="285750" indent="-285750" fontAlgn="ctr">
                        <a:buFont typeface="Arial" panose="020B0604020202020204" pitchFamily="34" charset="0"/>
                        <a:buChar char="•"/>
                      </a:pPr>
                      <a:r>
                        <a:rPr lang="en-US" b="0" dirty="0"/>
                        <a:t>Press </a:t>
                      </a:r>
                      <a:r>
                        <a:rPr lang="en-US" b="1" dirty="0"/>
                        <a:t>q</a:t>
                      </a:r>
                      <a:r>
                        <a:rPr lang="en-US" b="0" dirty="0"/>
                        <a:t> to exit top.</a:t>
                      </a:r>
                      <a:endParaRPr lang="en-US" b="0" dirty="0"/>
                    </a:p>
                  </a:txBody>
                  <a:tcPr marL="47625" marR="47625" marT="47625" marB="47625" anchor="ctr"/>
                </a:tc>
              </a:tr>
              <a:tr h="931057">
                <a:tc>
                  <a:txBody>
                    <a:bodyPr/>
                    <a:lstStyle/>
                    <a:p>
                      <a:pPr fontAlgn="ctr"/>
                      <a:r>
                        <a:rPr lang="en-US" b="1" dirty="0"/>
                        <a:t>kill</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modify the behavior of a specific process.</a:t>
                      </a:r>
                      <a:endParaRPr lang="en-US" b="0" dirty="0"/>
                    </a:p>
                    <a:p>
                      <a:pPr marL="285750" indent="-285750" fontAlgn="ctr">
                        <a:buFont typeface="Arial" panose="020B0604020202020204" pitchFamily="34" charset="0"/>
                        <a:buChar char="•"/>
                      </a:pPr>
                      <a:r>
                        <a:rPr lang="en-US" b="0" dirty="0"/>
                        <a:t>Depending on the parameters, </a:t>
                      </a:r>
                      <a:r>
                        <a:rPr lang="en-US" b="1" dirty="0"/>
                        <a:t>kill</a:t>
                      </a:r>
                      <a:r>
                        <a:rPr lang="en-US" b="0" dirty="0"/>
                        <a:t> will remove, restart, or pause a process.</a:t>
                      </a:r>
                      <a:endParaRPr lang="en-US" b="0" dirty="0"/>
                    </a:p>
                    <a:p>
                      <a:pPr marL="285750" indent="-285750" fontAlgn="ctr">
                        <a:buFont typeface="Arial" panose="020B0604020202020204" pitchFamily="34" charset="0"/>
                        <a:buChar char="•"/>
                      </a:pPr>
                      <a:r>
                        <a:rPr lang="en-US" b="0" dirty="0"/>
                        <a:t>In many cases, the user will run </a:t>
                      </a:r>
                      <a:r>
                        <a:rPr lang="en-US" b="1" dirty="0"/>
                        <a:t>ps</a:t>
                      </a:r>
                      <a:r>
                        <a:rPr lang="en-US" b="0" dirty="0"/>
                        <a:t> or </a:t>
                      </a:r>
                      <a:r>
                        <a:rPr lang="en-US" b="1" dirty="0"/>
                        <a:t>top</a:t>
                      </a:r>
                      <a:r>
                        <a:rPr lang="en-US" b="0" dirty="0"/>
                        <a:t> before running kill.</a:t>
                      </a:r>
                      <a:endParaRPr lang="en-US" b="0" dirty="0"/>
                    </a:p>
                    <a:p>
                      <a:pPr marL="285750" indent="-285750" fontAlgn="ctr">
                        <a:buFont typeface="Arial" panose="020B0604020202020204" pitchFamily="34" charset="0"/>
                        <a:buChar char="•"/>
                      </a:pPr>
                      <a:r>
                        <a:rPr lang="en-US" b="0" dirty="0"/>
                        <a:t>This is done so the user can learn the PID of a process before running kill.</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Processes and Forks (Contd.)</a:t>
            </a:r>
            <a:endParaRPr lang="en-US" dirty="0"/>
          </a:p>
        </p:txBody>
      </p:sp>
      <p:sp>
        <p:nvSpPr>
          <p:cNvPr id="2" name="Content Placeholder 1"/>
          <p:cNvSpPr>
            <a:spLocks noGrp="1"/>
          </p:cNvSpPr>
          <p:nvPr>
            <p:ph idx="1"/>
          </p:nvPr>
        </p:nvSpPr>
        <p:spPr>
          <a:xfrm>
            <a:off x="144064" y="877057"/>
            <a:ext cx="3436417" cy="3776354"/>
          </a:xfrm>
        </p:spPr>
        <p:txBody>
          <a:bodyPr/>
          <a:lstStyle/>
          <a:p>
            <a:pPr marL="0" indent="0">
              <a:spcBef>
                <a:spcPts val="300"/>
              </a:spcBef>
              <a:spcAft>
                <a:spcPts val="300"/>
              </a:spcAft>
              <a:buNone/>
            </a:pPr>
            <a:r>
              <a:rPr lang="en-US" sz="1800" dirty="0"/>
              <a:t>The command output shows </a:t>
            </a:r>
            <a:br>
              <a:rPr lang="en-US" sz="1800" dirty="0"/>
            </a:br>
            <a:r>
              <a:rPr lang="en-US" sz="1800" dirty="0"/>
              <a:t>the output of the </a:t>
            </a:r>
            <a:r>
              <a:rPr lang="en-US" sz="1800" b="1" dirty="0"/>
              <a:t>top</a:t>
            </a:r>
            <a:r>
              <a:rPr lang="en-US" sz="1800" dirty="0"/>
              <a:t> command on a Linux computer.</a:t>
            </a:r>
            <a:endParaRPr lang="en-US" sz="1800" b="1" dirty="0"/>
          </a:p>
        </p:txBody>
      </p:sp>
      <p:pic>
        <p:nvPicPr>
          <p:cNvPr id="10243" name="Picture 3"/>
          <p:cNvPicPr>
            <a:picLocks noChangeAspect="1" noChangeArrowheads="1"/>
          </p:cNvPicPr>
          <p:nvPr/>
        </p:nvPicPr>
        <p:blipFill>
          <a:blip r:embed="rId1"/>
          <a:srcRect/>
          <a:stretch>
            <a:fillRect/>
          </a:stretch>
        </p:blipFill>
        <p:spPr bwMode="auto">
          <a:xfrm>
            <a:off x="3439235" y="961901"/>
            <a:ext cx="5491937" cy="3621974"/>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Malware on a Linux Host</a:t>
            </a:r>
            <a:endParaRPr lang="en-US" dirty="0"/>
          </a:p>
        </p:txBody>
      </p:sp>
      <p:sp>
        <p:nvSpPr>
          <p:cNvPr id="2" name="Content Placeholder 1"/>
          <p:cNvSpPr>
            <a:spLocks noGrp="1"/>
          </p:cNvSpPr>
          <p:nvPr>
            <p:ph idx="1"/>
          </p:nvPr>
        </p:nvSpPr>
        <p:spPr>
          <a:xfrm>
            <a:off x="144065" y="855023"/>
            <a:ext cx="4819821" cy="3776354"/>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Linux malware includes viruses, Trojan horses, worms, and other types of malware that can affect the operating system.</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A common Linux attack vector is its services and processes.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command output shows an attacker using the Telnet command to probe the nature and version of a web server (port 80).</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attacker has learned that the server is running </a:t>
            </a:r>
            <a:r>
              <a:rPr lang="en-US" sz="1600" dirty="0" err="1"/>
              <a:t>nginx</a:t>
            </a:r>
            <a:r>
              <a:rPr lang="en-US" sz="1600" dirty="0"/>
              <a:t> version 1.12.0. The next step would be to research known vulnerabilities in the </a:t>
            </a:r>
            <a:r>
              <a:rPr lang="en-US" sz="1600" dirty="0" err="1"/>
              <a:t>nginx</a:t>
            </a:r>
            <a:r>
              <a:rPr lang="en-US" sz="1600" dirty="0"/>
              <a:t> 1.12.0 code.</a:t>
            </a:r>
            <a:endParaRPr lang="en-US" sz="1600" b="1" dirty="0"/>
          </a:p>
        </p:txBody>
      </p:sp>
      <p:pic>
        <p:nvPicPr>
          <p:cNvPr id="11266" name="Picture 2"/>
          <p:cNvPicPr>
            <a:picLocks noChangeAspect="1" noChangeArrowheads="1"/>
          </p:cNvPicPr>
          <p:nvPr/>
        </p:nvPicPr>
        <p:blipFill>
          <a:blip r:embed="rId1"/>
          <a:srcRect/>
          <a:stretch>
            <a:fillRect/>
          </a:stretch>
        </p:blipFill>
        <p:spPr bwMode="auto">
          <a:xfrm>
            <a:off x="4963886" y="870332"/>
            <a:ext cx="4030621" cy="3861830"/>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Rootkit Check</a:t>
            </a:r>
            <a:endParaRPr lang="en-US" dirty="0"/>
          </a:p>
        </p:txBody>
      </p:sp>
      <p:sp>
        <p:nvSpPr>
          <p:cNvPr id="2" name="Content Placeholder 1"/>
          <p:cNvSpPr>
            <a:spLocks noGrp="1"/>
          </p:cNvSpPr>
          <p:nvPr>
            <p:ph idx="1"/>
          </p:nvPr>
        </p:nvSpPr>
        <p:spPr>
          <a:xfrm>
            <a:off x="144065" y="855023"/>
            <a:ext cx="5674844" cy="3776354"/>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A rootkit is a type of malware designed to increase an unauthorized user’s privileges or grant access to portions of the software that should not normally be allowed.</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A rootkit is destructive as it changes kernel code and its modules, changing the most fundamental operations of the OS itself.</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Rootkit detection methods include booting the computer  from a trusted media.</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Rootkit removal can be complicated. Re-installation of the operating system is the only real solution to the problem.</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b="1" dirty="0"/>
              <a:t>chkrootkit</a:t>
            </a:r>
            <a:r>
              <a:rPr lang="en-US" sz="1600" dirty="0"/>
              <a:t> is a popular Linux-based program designed to check the computer for known rootkits.</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command output shows the output of </a:t>
            </a:r>
            <a:r>
              <a:rPr lang="en-US" sz="1600" b="1" dirty="0" err="1"/>
              <a:t>chkrootkit</a:t>
            </a:r>
            <a:r>
              <a:rPr lang="en-US" sz="1600" dirty="0"/>
              <a:t> on an Ubuntu Linux.</a:t>
            </a:r>
            <a:endParaRPr lang="en-US" sz="1600" b="1" dirty="0"/>
          </a:p>
        </p:txBody>
      </p:sp>
      <p:pic>
        <p:nvPicPr>
          <p:cNvPr id="12290" name="Picture 2"/>
          <p:cNvPicPr>
            <a:picLocks noChangeAspect="1" noChangeArrowheads="1"/>
          </p:cNvPicPr>
          <p:nvPr/>
        </p:nvPicPr>
        <p:blipFill>
          <a:blip r:embed="rId1"/>
          <a:srcRect/>
          <a:stretch>
            <a:fillRect/>
          </a:stretch>
        </p:blipFill>
        <p:spPr bwMode="auto">
          <a:xfrm>
            <a:off x="5662152" y="880090"/>
            <a:ext cx="3312000" cy="3834649"/>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Piping Commands</a:t>
            </a:r>
            <a:endParaRPr lang="en-US" dirty="0"/>
          </a:p>
        </p:txBody>
      </p:sp>
      <p:sp>
        <p:nvSpPr>
          <p:cNvPr id="2" name="Content Placeholder 1"/>
          <p:cNvSpPr>
            <a:spLocks noGrp="1"/>
          </p:cNvSpPr>
          <p:nvPr>
            <p:ph idx="1"/>
          </p:nvPr>
        </p:nvSpPr>
        <p:spPr>
          <a:xfrm>
            <a:off x="144065" y="855023"/>
            <a:ext cx="4945728" cy="3776354"/>
          </a:xfrm>
        </p:spPr>
        <p:txBody>
          <a:bodyPr/>
          <a:lstStyle/>
          <a:p>
            <a:pPr marL="177800" indent="-177800">
              <a:spcBef>
                <a:spcPts val="300"/>
              </a:spcBef>
              <a:spcAft>
                <a:spcPts val="300"/>
              </a:spcAft>
              <a:buClrTx/>
              <a:buSzPct val="100000"/>
              <a:buFont typeface="Arial" panose="020B0604020202020204" pitchFamily="34" charset="0"/>
              <a:buChar char="•"/>
            </a:pPr>
            <a:r>
              <a:rPr lang="en-US" sz="1600" dirty="0"/>
              <a:t>Although command line tools are usually designed to perform a specific, well-defined task, many commands can be combined to perform more complex tasks by a technique known as piping.</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Piping consists of chaining commands together, feeding the output of one command into the input of another.</a:t>
            </a:r>
            <a:endParaRPr lang="en-US" sz="1600" dirty="0"/>
          </a:p>
          <a:p>
            <a:pPr marL="177800" indent="-177800">
              <a:spcBef>
                <a:spcPts val="300"/>
              </a:spcBef>
              <a:spcAft>
                <a:spcPts val="300"/>
              </a:spcAft>
              <a:buClrTx/>
              <a:buSzPct val="100000"/>
              <a:buFont typeface="Arial" panose="020B0604020202020204" pitchFamily="34" charset="0"/>
              <a:buChar char="•"/>
            </a:pPr>
            <a:r>
              <a:rPr lang="en-US" sz="1600" dirty="0"/>
              <a:t>The two commands, </a:t>
            </a:r>
            <a:r>
              <a:rPr lang="en-US" sz="1600" b="1" dirty="0"/>
              <a:t>ls</a:t>
            </a:r>
            <a:r>
              <a:rPr lang="en-US" sz="1600" dirty="0"/>
              <a:t> and </a:t>
            </a:r>
            <a:r>
              <a:rPr lang="en-US" sz="1600" b="1" dirty="0"/>
              <a:t>grep</a:t>
            </a:r>
            <a:r>
              <a:rPr lang="en-US" sz="1600" dirty="0"/>
              <a:t>, can be piped together to filter out the output of </a:t>
            </a:r>
            <a:r>
              <a:rPr lang="en-US" sz="1600" b="1" dirty="0"/>
              <a:t>ls</a:t>
            </a:r>
            <a:r>
              <a:rPr lang="en-US" sz="1600" dirty="0"/>
              <a:t>. This is shown in the output of the </a:t>
            </a:r>
            <a:r>
              <a:rPr lang="en-US" sz="1600" b="1" dirty="0"/>
              <a:t>ls -l | grep host</a:t>
            </a:r>
            <a:r>
              <a:rPr lang="en-US" sz="1600" dirty="0"/>
              <a:t> command and the </a:t>
            </a:r>
            <a:r>
              <a:rPr lang="en-US" sz="1600" b="1" dirty="0"/>
              <a:t>ls -l | grep file</a:t>
            </a:r>
            <a:r>
              <a:rPr lang="en-US" sz="1600" dirty="0"/>
              <a:t> command.</a:t>
            </a:r>
            <a:endParaRPr lang="en-US" sz="1600" dirty="0"/>
          </a:p>
          <a:p>
            <a:pPr marL="177800" indent="-177800">
              <a:spcBef>
                <a:spcPts val="300"/>
              </a:spcBef>
              <a:spcAft>
                <a:spcPts val="300"/>
              </a:spcAft>
              <a:buClrTx/>
              <a:buSzPct val="100000"/>
              <a:buNone/>
            </a:pPr>
            <a:endParaRPr lang="en-US" sz="1600" dirty="0"/>
          </a:p>
          <a:p>
            <a:pPr marL="177800" indent="-177800">
              <a:spcBef>
                <a:spcPts val="300"/>
              </a:spcBef>
              <a:spcAft>
                <a:spcPts val="300"/>
              </a:spcAft>
              <a:buClrTx/>
              <a:buSzPct val="100000"/>
              <a:buFont typeface="Arial" panose="020B0604020202020204" pitchFamily="34" charset="0"/>
              <a:buChar char="•"/>
            </a:pPr>
            <a:endParaRPr lang="en-US" sz="1600" b="1" dirty="0"/>
          </a:p>
        </p:txBody>
      </p:sp>
      <p:pic>
        <p:nvPicPr>
          <p:cNvPr id="13314" name="Picture 2"/>
          <p:cNvPicPr>
            <a:picLocks noChangeAspect="1" noChangeArrowheads="1"/>
          </p:cNvPicPr>
          <p:nvPr/>
        </p:nvPicPr>
        <p:blipFill>
          <a:blip r:embed="rId1"/>
          <a:srcRect/>
          <a:stretch>
            <a:fillRect/>
          </a:stretch>
        </p:blipFill>
        <p:spPr bwMode="auto">
          <a:xfrm>
            <a:off x="4999512" y="855023"/>
            <a:ext cx="3955288" cy="3776354"/>
          </a:xfrm>
          <a:prstGeom prst="rect">
            <a:avLst/>
          </a:prstGeom>
          <a:noFill/>
          <a:ln w="9525">
            <a:noFill/>
            <a:miter lim="800000"/>
            <a:headEnd/>
            <a:tailEnd/>
          </a:ln>
        </p:spPr>
      </p:pic>
    </p:spTree>
    <p:custDataLst>
      <p:tags r:id="rId2"/>
    </p:custData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72032" y="0"/>
            <a:ext cx="8999935" cy="122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Working on a Linux Host </a:t>
            </a:r>
            <a:br>
              <a:rPr altLang="en-US" dirty="0"/>
            </a:br>
            <a:r>
              <a:rPr lang="en-US" dirty="0"/>
              <a:t>Video Demonstration - Applications, Rootkits, and Piping Commands</a:t>
            </a:r>
            <a:endParaRPr lang="en-US" dirty="0"/>
          </a:p>
        </p:txBody>
      </p:sp>
      <p:sp>
        <p:nvSpPr>
          <p:cNvPr id="2" name="Content Placeholder 1"/>
          <p:cNvSpPr>
            <a:spLocks noGrp="1"/>
          </p:cNvSpPr>
          <p:nvPr>
            <p:ph idx="1"/>
          </p:nvPr>
        </p:nvSpPr>
        <p:spPr>
          <a:xfrm>
            <a:off x="145356" y="1228309"/>
            <a:ext cx="8853286" cy="696209"/>
          </a:xfrm>
        </p:spPr>
        <p:txBody>
          <a:bodyPr/>
          <a:lstStyle/>
          <a:p>
            <a:pPr marL="0" indent="0">
              <a:spcBef>
                <a:spcPts val="300"/>
              </a:spcBef>
              <a:spcAft>
                <a:spcPts val="300"/>
              </a:spcAft>
              <a:buClrTx/>
              <a:buSzPct val="100000"/>
              <a:buNone/>
            </a:pPr>
            <a:r>
              <a:rPr lang="en-US" sz="1600" dirty="0"/>
              <a:t>Watch the video to view a demonstration of installing and updating applications, checking for a rootkit, and using piping commands.</a:t>
            </a:r>
            <a:endParaRPr lang="en-US" sz="1600" b="1" dirty="0"/>
          </a:p>
        </p:txBody>
      </p:sp>
      <p:pic>
        <p:nvPicPr>
          <p:cNvPr id="3" name="Picture 2"/>
          <p:cNvPicPr>
            <a:picLocks noChangeAspect="1"/>
          </p:cNvPicPr>
          <p:nvPr/>
        </p:nvPicPr>
        <p:blipFill>
          <a:blip r:embed="rId1"/>
          <a:stretch>
            <a:fillRect/>
          </a:stretch>
        </p:blipFill>
        <p:spPr>
          <a:xfrm>
            <a:off x="1927149" y="1911120"/>
            <a:ext cx="4668232" cy="2628000"/>
          </a:xfrm>
          <a:prstGeom prst="rect">
            <a:avLst/>
          </a:prstGeom>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dirty="0"/>
              <a:t>Linux in the SOC (Contd.)</a:t>
            </a:r>
            <a:endParaRPr lang="en-US" dirty="0"/>
          </a:p>
        </p:txBody>
      </p:sp>
      <p:sp>
        <p:nvSpPr>
          <p:cNvPr id="2" name="Content Placeholder 1"/>
          <p:cNvSpPr>
            <a:spLocks noGrp="1"/>
          </p:cNvSpPr>
          <p:nvPr>
            <p:ph idx="1"/>
          </p:nvPr>
        </p:nvSpPr>
        <p:spPr>
          <a:xfrm>
            <a:off x="144065" y="798945"/>
            <a:ext cx="8853286" cy="333819"/>
          </a:xfrm>
        </p:spPr>
        <p:txBody>
          <a:bodyPr/>
          <a:lstStyle/>
          <a:p>
            <a:pPr marL="0" indent="0">
              <a:buNone/>
            </a:pPr>
            <a:r>
              <a:rPr lang="en-US" sz="1600" dirty="0"/>
              <a:t>The following table lists a few tools that are often found in a SOC:</a:t>
            </a:r>
            <a:endParaRPr lang="en-US" sz="1600" dirty="0"/>
          </a:p>
          <a:p>
            <a:pPr>
              <a:buFont typeface="Arial" panose="020B0604020202020204" pitchFamily="34" charset="0"/>
              <a:buChar char="•"/>
            </a:pPr>
            <a:endParaRPr lang="en-US" sz="1600" dirty="0"/>
          </a:p>
        </p:txBody>
      </p:sp>
      <p:graphicFrame>
        <p:nvGraphicFramePr>
          <p:cNvPr id="5" name="Table 4"/>
          <p:cNvGraphicFramePr>
            <a:graphicFrameLocks noGrp="1"/>
          </p:cNvGraphicFramePr>
          <p:nvPr/>
        </p:nvGraphicFramePr>
        <p:xfrm>
          <a:off x="353947" y="1276730"/>
          <a:ext cx="8272699" cy="2679110"/>
        </p:xfrm>
        <a:graphic>
          <a:graphicData uri="http://schemas.openxmlformats.org/drawingml/2006/table">
            <a:tbl>
              <a:tblPr firstRow="1" bandRow="1">
                <a:tableStyleId>{5C22544A-7EE6-4342-B048-85BDC9FD1C3A}</a:tableStyleId>
              </a:tblPr>
              <a:tblGrid>
                <a:gridCol w="2453117"/>
                <a:gridCol w="5819582"/>
              </a:tblGrid>
              <a:tr h="275066">
                <a:tc>
                  <a:txBody>
                    <a:bodyPr/>
                    <a:lstStyle/>
                    <a:p>
                      <a:pPr algn="ctr" fontAlgn="ctr"/>
                      <a:r>
                        <a:rPr lang="en-US" b="1" dirty="0"/>
                        <a:t>SOC Tool</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869523">
                <a:tc>
                  <a:txBody>
                    <a:bodyPr/>
                    <a:lstStyle/>
                    <a:p>
                      <a:pPr fontAlgn="ctr"/>
                      <a:r>
                        <a:rPr lang="en-US" b="1" dirty="0"/>
                        <a:t>Network packet capture software</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crucial tool for a SOC analyst as it makes it possible to observe and understand every detail of a network transaction.</a:t>
                      </a:r>
                      <a:endParaRPr lang="en-US" b="0" dirty="0"/>
                    </a:p>
                    <a:p>
                      <a:pPr marL="285750" indent="-285750" fontAlgn="ctr">
                        <a:buFont typeface="Arial" panose="020B0604020202020204" pitchFamily="34" charset="0"/>
                        <a:buChar char="•"/>
                      </a:pPr>
                      <a:r>
                        <a:rPr lang="en-US" b="0" dirty="0"/>
                        <a:t>Wireshark is a popular packet capture tool.</a:t>
                      </a:r>
                      <a:endParaRPr lang="en-US" b="0" dirty="0"/>
                    </a:p>
                  </a:txBody>
                  <a:tcPr marL="47625" marR="47625" marT="47625" marB="47625" anchor="ctr"/>
                </a:tc>
              </a:tr>
              <a:tr h="655404">
                <a:tc>
                  <a:txBody>
                    <a:bodyPr/>
                    <a:lstStyle/>
                    <a:p>
                      <a:pPr fontAlgn="ctr"/>
                      <a:r>
                        <a:rPr lang="en-US" b="1" dirty="0"/>
                        <a:t>Malware analysis tools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These tools allow analysts to safely run and observe malware execution without the risk of compromising the underlying system.</a:t>
                      </a:r>
                      <a:endParaRPr lang="en-US" b="0" dirty="0"/>
                    </a:p>
                  </a:txBody>
                  <a:tcPr marL="47625" marR="47625" marT="47625" marB="47625" anchor="ctr"/>
                </a:tc>
              </a:tr>
              <a:tr h="845573">
                <a:tc>
                  <a:txBody>
                    <a:bodyPr/>
                    <a:lstStyle/>
                    <a:p>
                      <a:pPr fontAlgn="ctr"/>
                      <a:r>
                        <a:rPr lang="en-US" b="1" dirty="0"/>
                        <a:t>Intrusion detection systems (IDSs)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These tools are used for real-time traffic monitoring and inspection.</a:t>
                      </a:r>
                      <a:endParaRPr lang="en-US" b="0" dirty="0"/>
                    </a:p>
                    <a:p>
                      <a:pPr marL="285750" indent="-285750" fontAlgn="ctr">
                        <a:buFont typeface="Arial" panose="020B0604020202020204" pitchFamily="34" charset="0"/>
                        <a:buChar char="•"/>
                      </a:pPr>
                      <a:r>
                        <a:rPr lang="en-US" b="0" dirty="0"/>
                        <a:t>If any aspect of the currently flowing traffic matches any of the established rules, a pre-defined action is taken.</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4.8 Linux Basics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8853286" cy="3844308"/>
          </a:xfrm>
        </p:spPr>
        <p:txBody>
          <a:bodyPr/>
          <a:lstStyle/>
          <a:p>
            <a:pPr marL="177800" indent="-177800">
              <a:spcBef>
                <a:spcPts val="100"/>
              </a:spcBef>
              <a:spcAft>
                <a:spcPts val="300"/>
              </a:spcAft>
              <a:buClrTx/>
              <a:buSzPct val="100000"/>
              <a:buFont typeface="Arial" panose="020B0604020202020204" pitchFamily="34" charset="0"/>
              <a:buChar char="•"/>
            </a:pPr>
            <a:r>
              <a:rPr lang="en-US" sz="1600" dirty="0"/>
              <a:t>Linux is a fast, reliable, and small open-source operating system.</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In Linux, the user communicates with the operating system through a GUI or a command-line interface (CLI), or shell.</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Servers are computers that have software installed that enables them to provide services to client computers across the network.</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In Linux, servers are managed by using configuration files. Various settings can be modified and saved in configuration files.</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Linux supports a number of different file systems that vary by speed, flexibility, security, size, structure, logic, and more. Some of the file systems that are supported by Linux are ext2, ext3, ext4, NFS, and CDFS.</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The X Windows, or X11, system is a basic software framework that includes functions for creating, controlling, and configuring a windows GUI in a point-and-click interface.</a:t>
            </a:r>
            <a:endParaRPr lang="en-US" sz="1600" dirty="0"/>
          </a:p>
          <a:p>
            <a:pPr marL="177800" indent="-177800">
              <a:spcBef>
                <a:spcPts val="100"/>
              </a:spcBef>
              <a:spcAft>
                <a:spcPts val="300"/>
              </a:spcAft>
              <a:buClrTx/>
              <a:buSzPct val="100000"/>
              <a:buFont typeface="Arial" panose="020B0604020202020204" pitchFamily="34" charset="0"/>
              <a:buChar char="•"/>
            </a:pPr>
            <a:r>
              <a:rPr lang="en-US" sz="1600" dirty="0"/>
              <a:t>To install applications on Linux hosts, programs called package managers are used. Packages are software applications and all of their supporting files.</a:t>
            </a:r>
            <a:endParaRPr lang="en-US" sz="1600" b="1" dirty="0"/>
          </a:p>
        </p:txBody>
      </p:sp>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 Linux Basics Summary</a:t>
            </a:r>
            <a:br>
              <a:rPr altLang="en-US" dirty="0"/>
            </a:br>
            <a:r>
              <a:rPr lang="en-US" dirty="0"/>
              <a:t>What Did I Learn in this Module?</a:t>
            </a:r>
            <a:endParaRPr lang="en-US" dirty="0"/>
          </a:p>
        </p:txBody>
      </p:sp>
    </p:spTree>
    <p:custDataLst>
      <p:tags r:id="rId1"/>
    </p:custData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panose="020B0604020202020204" pitchFamily="34" charset="0"/>
              </a:rPr>
              <a:t>Module 4</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787400" y="838271"/>
          <a:ext cx="7747000" cy="2133529"/>
        </p:xfrm>
        <a:graphic>
          <a:graphicData uri="http://schemas.openxmlformats.org/drawingml/2006/table">
            <a:tbl>
              <a:tblPr firstRow="1" bandRow="1">
                <a:tableStyleId>{F5AB1C69-6EDB-4FF4-983F-18BD219EF322}</a:tableStyleId>
              </a:tblPr>
              <a:tblGrid>
                <a:gridCol w="3873500"/>
                <a:gridCol w="3873500"/>
              </a:tblGrid>
              <a:tr h="2133529">
                <a:tc>
                  <a:txBody>
                    <a:bodyPr/>
                    <a:lstStyle/>
                    <a:p>
                      <a:pPr marL="173355" indent="-173355">
                        <a:spcBef>
                          <a:spcPts val="200"/>
                        </a:spcBef>
                        <a:spcAft>
                          <a:spcPts val="200"/>
                        </a:spcAft>
                        <a:buFont typeface="Arial" panose="020B0604020202020204" pitchFamily="34" charset="0"/>
                        <a:buChar char="•"/>
                      </a:pPr>
                      <a:r>
                        <a:rPr lang="en-US" sz="1600" b="0" dirty="0">
                          <a:solidFill>
                            <a:srgbClr val="58585B"/>
                          </a:solidFill>
                        </a:rPr>
                        <a:t>Security Operations Center (SOC)</a:t>
                      </a:r>
                      <a:endParaRPr lang="en-US" sz="1600" b="0" dirty="0">
                        <a:solidFill>
                          <a:srgbClr val="58585B"/>
                        </a:solidFill>
                      </a:endParaRPr>
                    </a:p>
                    <a:p>
                      <a:pPr marL="173355" indent="-173355">
                        <a:spcBef>
                          <a:spcPts val="200"/>
                        </a:spcBef>
                        <a:spcAft>
                          <a:spcPts val="200"/>
                        </a:spcAft>
                        <a:buFont typeface="Arial" panose="020B0604020202020204" pitchFamily="34" charset="0"/>
                        <a:buChar char="•"/>
                      </a:pPr>
                      <a:r>
                        <a:rPr lang="en-US" sz="1600" b="0" dirty="0">
                          <a:solidFill>
                            <a:srgbClr val="58585B"/>
                          </a:solidFill>
                        </a:rPr>
                        <a:t>Security information and event management (SIEM)</a:t>
                      </a:r>
                      <a:endParaRPr lang="en-US" sz="1600" b="0" dirty="0">
                        <a:solidFill>
                          <a:srgbClr val="58585B"/>
                        </a:solidFill>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dirty="0">
                          <a:solidFill>
                            <a:srgbClr val="58585B"/>
                          </a:solidFill>
                        </a:rPr>
                        <a:t>Intrusion detection systems (IDSs)</a:t>
                      </a:r>
                      <a:endParaRPr lang="en-US" sz="1600" b="0" dirty="0">
                        <a:solidFill>
                          <a:srgbClr val="58585B"/>
                        </a:solidFill>
                      </a:endParaRPr>
                    </a:p>
                    <a:p>
                      <a:pPr marL="173355" indent="-173355">
                        <a:spcBef>
                          <a:spcPts val="200"/>
                        </a:spcBef>
                        <a:spcAft>
                          <a:spcPts val="200"/>
                        </a:spcAft>
                        <a:buFont typeface="Arial" panose="020B0604020202020204" pitchFamily="34" charset="0"/>
                        <a:buChar char="•"/>
                      </a:pPr>
                      <a:r>
                        <a:rPr lang="en-US" sz="1600" b="0" kern="1200" dirty="0" err="1">
                          <a:solidFill>
                            <a:srgbClr val="58585B"/>
                          </a:solidFill>
                          <a:latin typeface="+mn-lt"/>
                          <a:ea typeface="+mn-ea"/>
                          <a:cs typeface="+mn-cs"/>
                        </a:rPr>
                        <a:t>PenTesting</a:t>
                      </a:r>
                      <a:endParaRPr lang="en-US" sz="1600" b="0" kern="1200" dirty="0">
                        <a:solidFill>
                          <a:srgbClr val="58585B"/>
                        </a:solidFill>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kern="1200" dirty="0" err="1">
                          <a:solidFill>
                            <a:srgbClr val="58585B"/>
                          </a:solidFill>
                          <a:latin typeface="+mn-lt"/>
                          <a:ea typeface="+mn-ea"/>
                          <a:cs typeface="+mn-cs"/>
                        </a:rPr>
                        <a:t>Symlink</a:t>
                      </a:r>
                      <a:r>
                        <a:rPr lang="en-US" sz="1600" b="0" kern="1200" dirty="0">
                          <a:solidFill>
                            <a:srgbClr val="58585B"/>
                          </a:solidFill>
                          <a:latin typeface="+mn-lt"/>
                          <a:ea typeface="+mn-ea"/>
                          <a:cs typeface="+mn-cs"/>
                        </a:rPr>
                        <a:t>, Hard link</a:t>
                      </a:r>
                      <a:endParaRPr lang="en-US" sz="1600" b="0" kern="1200" dirty="0">
                        <a:solidFill>
                          <a:srgbClr val="58585B"/>
                        </a:solidFill>
                        <a:latin typeface="+mn-lt"/>
                        <a:ea typeface="+mn-ea"/>
                        <a:cs typeface="+mn-cs"/>
                      </a:endParaRPr>
                    </a:p>
                    <a:p>
                      <a:pPr marL="173355" indent="-173355">
                        <a:spcBef>
                          <a:spcPts val="200"/>
                        </a:spcBef>
                        <a:spcAft>
                          <a:spcPts val="200"/>
                        </a:spcAft>
                        <a:buFont typeface="Arial" panose="020B0604020202020204" pitchFamily="34" charset="0"/>
                        <a:buChar char="•"/>
                      </a:pPr>
                      <a:endParaRPr lang="en-US" sz="1600" b="0" kern="1200" dirty="0">
                        <a:solidFill>
                          <a:srgbClr val="58585B"/>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Bef>
                          <a:spcPts val="200"/>
                        </a:spcBef>
                        <a:spcAft>
                          <a:spcPts val="200"/>
                        </a:spcAft>
                        <a:buFont typeface="Arial" panose="020B0604020202020204" pitchFamily="34" charset="0"/>
                        <a:buChar char="•"/>
                      </a:pPr>
                      <a:r>
                        <a:rPr lang="en-US" sz="1600" b="0" baseline="0" dirty="0" err="1">
                          <a:solidFill>
                            <a:srgbClr val="58585B"/>
                          </a:solidFill>
                          <a:latin typeface="+mn-lt"/>
                        </a:rPr>
                        <a:t>ps</a:t>
                      </a:r>
                      <a:r>
                        <a:rPr lang="en-US" sz="1600" b="0" baseline="0" dirty="0">
                          <a:solidFill>
                            <a:srgbClr val="58585B"/>
                          </a:solidFill>
                          <a:latin typeface="+mn-lt"/>
                        </a:rPr>
                        <a:t>, top, kill </a:t>
                      </a:r>
                      <a:endParaRPr lang="en-US" sz="1600" b="0" baseline="0" dirty="0">
                        <a:solidFill>
                          <a:srgbClr val="58585B"/>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Is, grep</a:t>
                      </a:r>
                      <a:endParaRPr lang="en-US" sz="1600" b="0" baseline="0" dirty="0">
                        <a:solidFill>
                          <a:srgbClr val="58585B"/>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Forking</a:t>
                      </a:r>
                      <a:endParaRPr lang="en-US" sz="1600" b="0" baseline="0" dirty="0">
                        <a:solidFill>
                          <a:srgbClr val="58585B"/>
                        </a:solidFill>
                        <a:latin typeface="+mn-lt"/>
                      </a:endParaRP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ext2, ext3, ext4</a:t>
                      </a:r>
                      <a:endParaRPr lang="en-US" sz="1600" b="0" baseline="0" dirty="0">
                        <a:solidFill>
                          <a:srgbClr val="58585B"/>
                        </a:solidFill>
                        <a:latin typeface="+mn-lt"/>
                      </a:endParaRPr>
                    </a:p>
                    <a:p>
                      <a:pPr marL="285750" marR="0" lvl="0" indent="-285750"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dirty="0">
                          <a:solidFill>
                            <a:srgbClr val="58585B"/>
                          </a:solidFill>
                        </a:rPr>
                        <a:t>NFS (Network File System)</a:t>
                      </a:r>
                      <a:endParaRPr lang="en-US" sz="1600" b="0" dirty="0">
                        <a:solidFill>
                          <a:srgbClr val="58585B"/>
                        </a:solidFill>
                      </a:endParaRPr>
                    </a:p>
                    <a:p>
                      <a:pPr marL="173355" indent="-173355">
                        <a:spcBef>
                          <a:spcPts val="200"/>
                        </a:spcBef>
                        <a:spcAft>
                          <a:spcPts val="200"/>
                        </a:spcAft>
                        <a:buFont typeface="Arial" panose="020B0604020202020204" pitchFamily="34" charset="0"/>
                        <a:buChar char="•"/>
                      </a:pPr>
                      <a:r>
                        <a:rPr lang="en-US" sz="1600" b="0" dirty="0">
                          <a:solidFill>
                            <a:srgbClr val="58585B"/>
                          </a:solidFill>
                        </a:rPr>
                        <a:t>Intrusion detection systems (IDSs)</a:t>
                      </a:r>
                      <a:endParaRPr lang="en-US" sz="1600" b="0" dirty="0">
                        <a:solidFill>
                          <a:srgbClr val="58585B"/>
                        </a:solidFill>
                      </a:endParaRPr>
                    </a:p>
                    <a:p>
                      <a:pPr marL="285750" indent="-285750">
                        <a:spcBef>
                          <a:spcPts val="200"/>
                        </a:spcBef>
                        <a:spcAft>
                          <a:spcPts val="200"/>
                        </a:spcAft>
                        <a:buFont typeface="Arial" panose="020B0604020202020204" pitchFamily="34" charset="0"/>
                        <a:buChar char="•"/>
                      </a:pPr>
                      <a:endParaRPr lang="en-US" sz="1600" b="0" baseline="0" dirty="0">
                        <a:solidFill>
                          <a:srgbClr val="58585B"/>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dirty="0"/>
              <a:t>Linux in the SOC (Contd.)</a:t>
            </a:r>
            <a:endParaRPr lang="en-US" dirty="0"/>
          </a:p>
        </p:txBody>
      </p:sp>
      <p:graphicFrame>
        <p:nvGraphicFramePr>
          <p:cNvPr id="5" name="Table 4"/>
          <p:cNvGraphicFramePr>
            <a:graphicFrameLocks noGrp="1"/>
          </p:cNvGraphicFramePr>
          <p:nvPr/>
        </p:nvGraphicFramePr>
        <p:xfrm>
          <a:off x="302588" y="980881"/>
          <a:ext cx="8420310" cy="3133609"/>
        </p:xfrm>
        <a:graphic>
          <a:graphicData uri="http://schemas.openxmlformats.org/drawingml/2006/table">
            <a:tbl>
              <a:tblPr firstRow="1" bandRow="1">
                <a:tableStyleId>{5C22544A-7EE6-4342-B048-85BDC9FD1C3A}</a:tableStyleId>
              </a:tblPr>
              <a:tblGrid>
                <a:gridCol w="2348545"/>
                <a:gridCol w="6071765"/>
              </a:tblGrid>
              <a:tr h="302441">
                <a:tc>
                  <a:txBody>
                    <a:bodyPr/>
                    <a:lstStyle/>
                    <a:p>
                      <a:pPr algn="ctr" fontAlgn="ctr"/>
                      <a:r>
                        <a:rPr lang="en-US" b="1" dirty="0"/>
                        <a:t>SOC Tool</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tr>
              <a:tr h="611951">
                <a:tc>
                  <a:txBody>
                    <a:bodyPr/>
                    <a:lstStyle/>
                    <a:p>
                      <a:pPr fontAlgn="ctr"/>
                      <a:r>
                        <a:rPr lang="en-US" b="1" dirty="0"/>
                        <a:t>Firewalls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software is used to specify, based on pre-defined rules, whether traffic is allowed to enter or leave a network or device.</a:t>
                      </a:r>
                      <a:endParaRPr lang="en-US" b="0" dirty="0"/>
                    </a:p>
                  </a:txBody>
                  <a:tcPr marL="47625" marR="47625" marT="47625" marB="47625" anchor="ctr"/>
                </a:tc>
              </a:tr>
              <a:tr h="808978">
                <a:tc>
                  <a:txBody>
                    <a:bodyPr/>
                    <a:lstStyle/>
                    <a:p>
                      <a:pPr fontAlgn="ctr"/>
                      <a:r>
                        <a:rPr lang="en-US" b="1" dirty="0"/>
                        <a:t>Log managers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Log files are used to record events.</a:t>
                      </a:r>
                      <a:endParaRPr lang="en-US" b="0" dirty="0"/>
                    </a:p>
                    <a:p>
                      <a:pPr marL="285750" indent="-285750" fontAlgn="ctr">
                        <a:buFont typeface="Arial" panose="020B0604020202020204" pitchFamily="34" charset="0"/>
                        <a:buChar char="•"/>
                      </a:pPr>
                      <a:r>
                        <a:rPr lang="en-US" b="0" dirty="0"/>
                        <a:t>Because a network can generate a very large number of log entries, log manager software is employed to facilitate log monitoring.</a:t>
                      </a:r>
                      <a:endParaRPr lang="en-US" b="0" dirty="0"/>
                    </a:p>
                  </a:txBody>
                  <a:tcPr marL="47625" marR="47625" marT="47625" marB="47625" anchor="ctr"/>
                </a:tc>
              </a:tr>
              <a:tr h="668740">
                <a:tc>
                  <a:txBody>
                    <a:bodyPr/>
                    <a:lstStyle/>
                    <a:p>
                      <a:pPr fontAlgn="ctr"/>
                      <a:r>
                        <a:rPr lang="en-US" b="1" dirty="0"/>
                        <a:t>Security information and event management (SIEM)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SIEMs provide real-time analysis of alerts and log entries generated by network appliances such as IDSs and firewalls.</a:t>
                      </a:r>
                      <a:endParaRPr lang="en-US" b="0" dirty="0"/>
                    </a:p>
                  </a:txBody>
                  <a:tcPr marL="47625" marR="47625" marT="47625" marB="47625" anchor="ctr"/>
                </a:tc>
              </a:tr>
              <a:tr h="720632">
                <a:tc>
                  <a:txBody>
                    <a:bodyPr/>
                    <a:lstStyle/>
                    <a:p>
                      <a:pPr fontAlgn="ctr"/>
                      <a:r>
                        <a:rPr lang="en-US" b="1" dirty="0"/>
                        <a:t>Ticketing systems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Task ticket assignment, editing, and recording is done through a ticket management system. Security alerts are often assigned to analysts through a ticketing system.</a:t>
                      </a:r>
                      <a:endParaRPr lang="en-US" b="0" dirty="0"/>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Linux Overview</a:t>
            </a:r>
            <a:br>
              <a:rPr altLang="en-US" dirty="0"/>
            </a:br>
            <a:r>
              <a:rPr lang="en-US" dirty="0"/>
              <a:t>Linux Tools</a:t>
            </a:r>
            <a:endParaRPr lang="en-US" dirty="0"/>
          </a:p>
        </p:txBody>
      </p:sp>
      <p:sp>
        <p:nvSpPr>
          <p:cNvPr id="2" name="Content Placeholder 1"/>
          <p:cNvSpPr>
            <a:spLocks noGrp="1"/>
          </p:cNvSpPr>
          <p:nvPr>
            <p:ph idx="1"/>
          </p:nvPr>
        </p:nvSpPr>
        <p:spPr>
          <a:xfrm>
            <a:off x="83905" y="823009"/>
            <a:ext cx="4588141" cy="3827646"/>
          </a:xfrm>
        </p:spPr>
        <p:txBody>
          <a:bodyPr/>
          <a:lstStyle/>
          <a:p>
            <a:pPr>
              <a:buClrTx/>
              <a:buSzPct val="100000"/>
              <a:buFont typeface="Arial" panose="020B0604020202020204" pitchFamily="34" charset="0"/>
              <a:buChar char="•"/>
            </a:pPr>
            <a:r>
              <a:rPr lang="en-US" sz="1600" dirty="0"/>
              <a:t>Linux computers that are used in the SOC often contain penetration testing tools. </a:t>
            </a:r>
            <a:endParaRPr lang="en-US" sz="1600" dirty="0"/>
          </a:p>
          <a:p>
            <a:pPr>
              <a:buClrTx/>
              <a:buSzPct val="100000"/>
              <a:buFont typeface="Arial" panose="020B0604020202020204" pitchFamily="34" charset="0"/>
              <a:buChar char="•"/>
            </a:pPr>
            <a:r>
              <a:rPr lang="en-US" sz="1600" dirty="0"/>
              <a:t>A penetration test, also known as </a:t>
            </a:r>
            <a:r>
              <a:rPr lang="en-US" sz="1600" dirty="0" err="1"/>
              <a:t>PenTesting</a:t>
            </a:r>
            <a:r>
              <a:rPr lang="en-US" sz="1600" dirty="0"/>
              <a:t>, is the process of looking for vulnerabilities in a network or computer by attacking it. </a:t>
            </a:r>
            <a:endParaRPr lang="en-US" sz="1600" dirty="0"/>
          </a:p>
          <a:p>
            <a:pPr>
              <a:buClrTx/>
              <a:buSzPct val="100000"/>
              <a:buFont typeface="Arial" panose="020B0604020202020204" pitchFamily="34" charset="0"/>
              <a:buChar char="•"/>
            </a:pPr>
            <a:r>
              <a:rPr lang="en-US" sz="1600" dirty="0"/>
              <a:t>Packet generators, port scanners, and proof-of-concept exploits are examples of </a:t>
            </a:r>
            <a:r>
              <a:rPr lang="en-US" sz="1600" dirty="0" err="1"/>
              <a:t>PenTesting</a:t>
            </a:r>
            <a:r>
              <a:rPr lang="en-US" sz="1600" dirty="0"/>
              <a:t> tools.</a:t>
            </a:r>
            <a:endParaRPr lang="en-US" sz="1600" dirty="0"/>
          </a:p>
          <a:p>
            <a:pPr>
              <a:buClrTx/>
              <a:buSzPct val="100000"/>
              <a:buFont typeface="Arial" panose="020B0604020202020204" pitchFamily="34" charset="0"/>
              <a:buChar char="•"/>
            </a:pPr>
            <a:r>
              <a:rPr lang="en-US" sz="1600" dirty="0"/>
              <a:t>Kali Linux is a Linux distribution which contains many penetration tools together in a single Linux distribution. </a:t>
            </a:r>
            <a:endParaRPr lang="en-US" sz="1600" dirty="0"/>
          </a:p>
          <a:p>
            <a:pPr>
              <a:buClrTx/>
              <a:buSzPct val="100000"/>
              <a:buFont typeface="Arial" panose="020B0604020202020204" pitchFamily="34" charset="0"/>
              <a:buChar char="•"/>
            </a:pPr>
            <a:r>
              <a:rPr lang="en-US" sz="1600" dirty="0"/>
              <a:t>Notice all the major categories of penetration testing tools of Kali Linux.</a:t>
            </a:r>
            <a:endParaRPr lang="en-US" sz="1600" dirty="0"/>
          </a:p>
        </p:txBody>
      </p:sp>
      <p:pic>
        <p:nvPicPr>
          <p:cNvPr id="3074" name="Picture 2"/>
          <p:cNvPicPr>
            <a:picLocks noChangeAspect="1" noChangeArrowheads="1"/>
          </p:cNvPicPr>
          <p:nvPr/>
        </p:nvPicPr>
        <p:blipFill>
          <a:blip r:embed="rId1"/>
          <a:srcRect/>
          <a:stretch>
            <a:fillRect/>
          </a:stretch>
        </p:blipFill>
        <p:spPr bwMode="auto">
          <a:xfrm>
            <a:off x="4647982" y="833796"/>
            <a:ext cx="4380931" cy="3875964"/>
          </a:xfrm>
          <a:prstGeom prst="rect">
            <a:avLst/>
          </a:prstGeom>
          <a:noFill/>
          <a:ln w="9525">
            <a:noFill/>
            <a:miter lim="800000"/>
            <a:headEnd/>
            <a:tailEnd/>
          </a:ln>
        </p:spPr>
      </p:pic>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THUMBNAIL_REFRESH" val="1"/>
</p:tagLst>
</file>

<file path=ppt/tags/tag52.xml><?xml version="1.0" encoding="utf-8"?>
<p:tagLst xmlns:p="http://schemas.openxmlformats.org/presentationml/2006/main">
  <p:tag name="ARTICULATE_SLIDE_THUMBNAIL_REFRESH" val="1"/>
</p:tagLst>
</file>

<file path=ppt/tags/tag53.xml><?xml version="1.0" encoding="utf-8"?>
<p:tagLst xmlns:p="http://schemas.openxmlformats.org/presentationml/2006/main">
  <p:tag name="ARTICULATE_SLIDE_THUMBNAIL_REFRESH" val="1"/>
</p:tagLst>
</file>

<file path=ppt/tags/tag54.xml><?xml version="1.0" encoding="utf-8"?>
<p:tagLst xmlns:p="http://schemas.openxmlformats.org/presentationml/2006/main">
  <p:tag name="ARTICULATE_SLIDE_THUMBNAIL_REFRESH" val="1"/>
</p:tagLst>
</file>

<file path=ppt/tags/tag55.xml><?xml version="1.0" encoding="utf-8"?>
<p:tagLst xmlns:p="http://schemas.openxmlformats.org/presentationml/2006/main">
  <p:tag name="ARTICULATE_SLIDE_THUMBNAIL_REFRESH" val="1"/>
</p:tagLst>
</file>

<file path=ppt/tags/tag56.xml><?xml version="1.0" encoding="utf-8"?>
<p:tagLst xmlns:p="http://schemas.openxmlformats.org/presentationml/2006/main">
  <p:tag name="ARTICULATE_SLIDE_THUMBNAIL_REFRESH" val="1"/>
</p:tagLst>
</file>

<file path=ppt/tags/tag57.xml><?xml version="1.0" encoding="utf-8"?>
<p:tagLst xmlns:p="http://schemas.openxmlformats.org/presentationml/2006/main">
  <p:tag name="ARTICULATE_SLIDE_THUMBNAIL_REFRESH" val="1"/>
</p:tagLst>
</file>

<file path=ppt/tags/tag58.xml><?xml version="1.0" encoding="utf-8"?>
<p:tagLst xmlns:p="http://schemas.openxmlformats.org/presentationml/2006/main">
  <p:tag name="ARTICULATE_SLIDE_THUMBNAIL_REFRESH" val="1"/>
</p:tagLst>
</file>

<file path=ppt/tags/tag59.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60.xml><?xml version="1.0" encoding="utf-8"?>
<p:tagLst xmlns:p="http://schemas.openxmlformats.org/presentationml/2006/main">
  <p:tag name="ARTICULATE_SLIDE_THUMBNAIL_REFRESH" val="1"/>
</p:tagLst>
</file>

<file path=ppt/tags/tag61.xml><?xml version="1.0" encoding="utf-8"?>
<p:tagLst xmlns:p="http://schemas.openxmlformats.org/presentationml/2006/main">
  <p:tag name="ARTICULATE_SLIDE_THUMBNAIL_REFRESH" val="1"/>
</p:tagLst>
</file>

<file path=ppt/tags/tag62.xml><?xml version="1.0" encoding="utf-8"?>
<p:tagLst xmlns:p="http://schemas.openxmlformats.org/presentationml/2006/main">
  <p:tag name="ARTICULATE_SLIDE_THUMBNAIL_REFRESH" val="1"/>
</p:tagLst>
</file>

<file path=ppt/tags/tag63.xml><?xml version="1.0" encoding="utf-8"?>
<p:tagLst xmlns:p="http://schemas.openxmlformats.org/presentationml/2006/main">
  <p:tag name="ARTICULATE_SLIDE_THUMBNAIL_REFRESH" val="1"/>
</p:tagLst>
</file>

<file path=ppt/tags/tag64.xml><?xml version="1.0" encoding="utf-8"?>
<p:tagLst xmlns:p="http://schemas.openxmlformats.org/presentationml/2006/main">
  <p:tag name="ARTICULATE_SLIDE_THUMBNAIL_REFRESH" val="1"/>
</p:tagLst>
</file>

<file path=ppt/tags/tag65.xml><?xml version="1.0" encoding="utf-8"?>
<p:tagLst xmlns:p="http://schemas.openxmlformats.org/presentationml/2006/main">
  <p:tag name="ARTICULATE_SLIDE_THUMBNAIL_REFRESH" val="1"/>
</p:tagLst>
</file>

<file path=ppt/tags/tag66.xml><?xml version="1.0" encoding="utf-8"?>
<p:tagLst xmlns:p="http://schemas.openxmlformats.org/presentationml/2006/main">
  <p:tag name="ARTICULATE_SLIDE_THUMBNAIL_REFRESH" val="1"/>
</p:tagLst>
</file>

<file path=ppt/tags/tag67.xml><?xml version="1.0" encoding="utf-8"?>
<p:tagLst xmlns:p="http://schemas.openxmlformats.org/presentationml/2006/main">
  <p:tag name="ARTICULATE_SLIDE_THUMBNAIL_REFRESH" val="1"/>
</p:tagLst>
</file>

<file path=ppt/tags/tag68.xml><?xml version="1.0" encoding="utf-8"?>
<p:tagLst xmlns:p="http://schemas.openxmlformats.org/presentationml/2006/main">
  <p:tag name="ARTICULATE_SLIDE_THUMBNAIL_REFRESH" val="1"/>
</p:tagLst>
</file>

<file path=ppt/tags/tag69.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70.xml><?xml version="1.0" encoding="utf-8"?>
<p:tagLst xmlns:p="http://schemas.openxmlformats.org/presentationml/2006/main">
  <p:tag name="ARTICULATE_SLIDE_THUMBNAIL_REFRESH" val="1"/>
</p:tagLst>
</file>

<file path=ppt/tags/tag71.xml><?xml version="1.0" encoding="utf-8"?>
<p:tagLst xmlns:p="http://schemas.openxmlformats.org/presentationml/2006/main">
  <p:tag name="ARTICULATE_SLIDE_THUMBNAIL_REFRESH" val="1"/>
</p:tagLst>
</file>

<file path=ppt/tags/tag72.xml><?xml version="1.0" encoding="utf-8"?>
<p:tagLst xmlns:p="http://schemas.openxmlformats.org/presentationml/2006/main">
  <p:tag name="ARTICULATE_SLIDE_THUMBNAIL_REFRESH" val="1"/>
</p:tagLst>
</file>

<file path=ppt/tags/tag73.xml><?xml version="1.0" encoding="utf-8"?>
<p:tagLst xmlns:p="http://schemas.openxmlformats.org/presentationml/2006/main">
  <p:tag name="ARTICULATE_SLIDE_COUNT" val="71"/>
  <p:tag name="ARTICULATE_PROJECT_OPEN" val="0"/>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33341</Words>
  <Application>WPS Presentation</Application>
  <PresentationFormat>On-screen Show (16:9)</PresentationFormat>
  <Paragraphs>975</Paragraphs>
  <Slides>73</Slides>
  <Notes>82</Notes>
  <HiddenSlides>9</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73</vt:i4>
      </vt:variant>
    </vt:vector>
  </HeadingPairs>
  <TitlesOfParts>
    <vt:vector size="89"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4: Linux Overview</vt:lpstr>
      <vt:lpstr>Module Objectives</vt:lpstr>
      <vt:lpstr>4.1 Linux Basics</vt:lpstr>
      <vt:lpstr>PowerPoint 演示文稿</vt:lpstr>
      <vt:lpstr>PowerPoint 演示文稿</vt:lpstr>
      <vt:lpstr>PowerPoint 演示文稿</vt:lpstr>
      <vt:lpstr>PowerPoint 演示文稿</vt:lpstr>
      <vt:lpstr>PowerPoint 演示文稿</vt:lpstr>
      <vt:lpstr>PowerPoint 演示文稿</vt:lpstr>
      <vt:lpstr>4.2 Working in the Linux Shell</vt:lpstr>
      <vt:lpstr>PowerPoint 演示文稿</vt:lpstr>
      <vt:lpstr>PowerPoint 演示文稿</vt:lpstr>
      <vt:lpstr>PowerPoint 演示文稿</vt:lpstr>
      <vt:lpstr>Working in the Linux Shell  Basic Commands (Contd.)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4.3 Linux Servers and Clients</vt:lpstr>
      <vt:lpstr>PowerPoint 演示文稿</vt:lpstr>
      <vt:lpstr>PowerPoint 演示文稿</vt:lpstr>
      <vt:lpstr>PowerPoint 演示文稿</vt:lpstr>
      <vt:lpstr>PowerPoint 演示文稿</vt:lpstr>
      <vt:lpstr>PowerPoint 演示文稿</vt:lpstr>
      <vt:lpstr>4.4 Basic Server Administration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4.5 The Linux File System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4.6 Working with the Linux GUI</vt:lpstr>
      <vt:lpstr>PowerPoint 演示文稿</vt:lpstr>
      <vt:lpstr>PowerPoint 演示文稿</vt:lpstr>
      <vt:lpstr>PowerPoint 演示文稿</vt:lpstr>
      <vt:lpstr>PowerPoint 演示文稿</vt:lpstr>
      <vt:lpstr>PowerPoint 演示文稿</vt:lpstr>
      <vt:lpstr>4.7 Working on a Linux Host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4.8 Linux Basics Summary</vt:lpstr>
      <vt:lpstr>PowerPoint 演示文稿</vt:lpstr>
      <vt:lpstr>Module 4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1705</cp:revision>
  <dcterms:created xsi:type="dcterms:W3CDTF">2016-08-22T22:27:00Z</dcterms:created>
  <dcterms:modified xsi:type="dcterms:W3CDTF">2021-11-30T19:21:40Z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8D7FB9BAF34445A4B90F85E197A117A5</vt:lpwstr>
  </property>
</Properties>
</file>