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1079" r:id="rId5"/>
    <p:sldId id="759" r:id="rId6"/>
    <p:sldId id="1209" r:id="rId7"/>
    <p:sldId id="1211" r:id="rId8"/>
    <p:sldId id="1212" r:id="rId9"/>
    <p:sldId id="1216" r:id="rId10"/>
    <p:sldId id="1217" r:id="rId11"/>
    <p:sldId id="1218" r:id="rId12"/>
    <p:sldId id="1220" r:id="rId13"/>
    <p:sldId id="1276" r:id="rId14"/>
    <p:sldId id="1224" r:id="rId15"/>
    <p:sldId id="1251" r:id="rId16"/>
    <p:sldId id="1227" r:id="rId17"/>
    <p:sldId id="1228" r:id="rId18"/>
    <p:sldId id="1266" r:id="rId19"/>
    <p:sldId id="1229" r:id="rId20"/>
    <p:sldId id="1230" r:id="rId21"/>
    <p:sldId id="1231" r:id="rId22"/>
    <p:sldId id="1256" r:id="rId23"/>
    <p:sldId id="1232" r:id="rId24"/>
    <p:sldId id="1233" r:id="rId25"/>
    <p:sldId id="1234" r:id="rId26"/>
    <p:sldId id="1235" r:id="rId27"/>
    <p:sldId id="1267" r:id="rId28"/>
    <p:sldId id="1268" r:id="rId29"/>
    <p:sldId id="1269" r:id="rId30"/>
    <p:sldId id="1239" r:id="rId31"/>
    <p:sldId id="1240" r:id="rId32"/>
    <p:sldId id="1270" r:id="rId33"/>
    <p:sldId id="1242" r:id="rId34"/>
    <p:sldId id="1243" r:id="rId35"/>
    <p:sldId id="1244" r:id="rId36"/>
    <p:sldId id="1245" r:id="rId37"/>
    <p:sldId id="1275" r:id="rId38"/>
    <p:sldId id="291" r:id="rId39"/>
  </p:sldIdLst>
  <p:sldSz cx="9144000" cy="5143500" type="screen16x9"/>
  <p:notesSz cx="6858000" cy="9144000"/>
  <p:custDataLst>
    <p:tags r:id="rId44"/>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Sneha Alex" initials="SA" lastIdx="18" clrIdx="5"/>
  <p:cmAuthor id="6" name="admin" initials="a"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38" autoAdjust="0"/>
    <p:restoredTop sz="79218" autoAdjust="0"/>
  </p:normalViewPr>
  <p:slideViewPr>
    <p:cSldViewPr snapToGrid="0" showGuides="1">
      <p:cViewPr>
        <p:scale>
          <a:sx n="91" d="100"/>
          <a:sy n="91" d="100"/>
        </p:scale>
        <p:origin x="-1038" y="42"/>
      </p:cViewPr>
      <p:guideLst>
        <p:guide orient="horz" pos="1620"/>
        <p:guide pos="340"/>
      </p:guideLst>
    </p:cSldViewPr>
  </p:slideViewPr>
  <p:outlineViewPr>
    <p:cViewPr>
      <p:scale>
        <a:sx n="33" d="100"/>
        <a:sy n="33" d="100"/>
      </p:scale>
      <p:origin x="246" y="358362"/>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28.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i="0" kern="1200" dirty="0" smtClean="0">
                <a:solidFill>
                  <a:schemeClr val="tx1"/>
                </a:solidFill>
                <a:latin typeface="+mn-lt"/>
                <a:ea typeface="+mn-ea"/>
                <a:cs typeface="+mn-cs"/>
              </a:rPr>
              <a:t>CyberOps Associate v1.0</a:t>
            </a:r>
            <a:endParaRPr lang="en-US" sz="1200" b="0" i="0" kern="1200" dirty="0" smtClean="0">
              <a:solidFill>
                <a:schemeClr val="tx1"/>
              </a:solidFill>
              <a:latin typeface="+mn-lt"/>
              <a:ea typeface="+mn-ea"/>
              <a:cs typeface="+mn-cs"/>
            </a:endParaRPr>
          </a:p>
          <a:p>
            <a:r>
              <a:rPr lang="en-US" sz="1200" b="0" dirty="0" smtClean="0"/>
              <a:t>Module 23</a:t>
            </a:r>
            <a:r>
              <a:rPr lang="en-US" sz="1200" b="0" baseline="0" dirty="0" smtClean="0"/>
              <a:t> – Endpoint Vulnerability Assessment</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23.2.2</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Metric Groups</a:t>
            </a:r>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23.2.3</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Base Metric Group</a:t>
            </a:r>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23.2.4</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The CVSS Process</a:t>
            </a:r>
            <a:endParaRPr lang="en-US" sz="1200" b="0" i="0" kern="1200" dirty="0" smtClean="0">
              <a:solidFill>
                <a:schemeClr val="tx1"/>
              </a:solidFill>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23.2.4</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The CVSS Process</a:t>
            </a:r>
            <a:endParaRPr lang="en-US" sz="1200" b="0" i="0" kern="1200" dirty="0" smtClean="0">
              <a:solidFill>
                <a:schemeClr val="tx1"/>
              </a:solidFill>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23.2.5</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Reports</a:t>
            </a:r>
            <a:endParaRPr lang="en-US" sz="1200" b="0" i="0" kern="1200" dirty="0" smtClean="0">
              <a:solidFill>
                <a:schemeClr val="tx1"/>
              </a:solidFill>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23.2.6</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Other Vulnerability Information Sources</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latin typeface="+mn-lt"/>
                <a:ea typeface="+mn-ea"/>
                <a:cs typeface="+mn-cs"/>
              </a:rPr>
              <a:t>23.2.7 </a:t>
            </a:r>
            <a:r>
              <a:rPr lang="en-GB" dirty="0" smtClean="0"/>
              <a:t>– </a:t>
            </a:r>
            <a:r>
              <a:rPr lang="en-IN" sz="1200" b="0" i="0" kern="1200" dirty="0" smtClean="0">
                <a:solidFill>
                  <a:schemeClr val="tx1"/>
                </a:solidFill>
                <a:effectLst/>
                <a:latin typeface="+mn-lt"/>
                <a:ea typeface="+mn-ea"/>
                <a:cs typeface="+mn-cs"/>
              </a:rPr>
              <a:t>Check Your Understanding - Identify CVSS Metrics</a:t>
            </a:r>
            <a:endParaRPr lang="en-IN" sz="1200" b="0" i="0" kern="1200" dirty="0" smtClean="0">
              <a:solidFill>
                <a:schemeClr val="tx1"/>
              </a:solidFill>
              <a:effectLst/>
              <a:latin typeface="+mn-lt"/>
              <a:ea typeface="+mn-ea"/>
              <a:cs typeface="+mn-cs"/>
            </a:endParaRPr>
          </a:p>
          <a:p>
            <a:r>
              <a:rPr lang="en-US" sz="1200" b="0" i="0" kern="1200" dirty="0" smtClean="0">
                <a:solidFill>
                  <a:schemeClr val="tx1"/>
                </a:solidFill>
                <a:latin typeface="+mn-lt"/>
                <a:ea typeface="+mn-ea"/>
                <a:cs typeface="+mn-cs"/>
              </a:rPr>
              <a:t> </a:t>
            </a:r>
            <a:endParaRPr lang="en-US" sz="1200" b="0" i="0" kern="1200" dirty="0" smtClean="0">
              <a:solidFill>
                <a:schemeClr val="tx1"/>
              </a:solidFill>
              <a:latin typeface="+mn-lt"/>
              <a:ea typeface="+mn-ea"/>
              <a:cs typeface="+mn-cs"/>
            </a:endParaRPr>
          </a:p>
          <a:p>
            <a:endParaRPr lang="en-US" sz="1200" b="0" i="0" kern="1200" dirty="0">
              <a:solidFill>
                <a:schemeClr val="tx1"/>
              </a:solidFill>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23.2.6</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Other Vulnerability Information Sources</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GB" sz="1200" b="0" i="0" kern="1200" dirty="0" smtClean="0">
                <a:solidFill>
                  <a:schemeClr val="tx1"/>
                </a:solidFill>
                <a:latin typeface="+mn-lt"/>
                <a:ea typeface="+mn-ea"/>
                <a:cs typeface="+mn-cs"/>
              </a:rPr>
              <a:t>23.2.7 - Check Your Understanding - Identify CVSS Metrics</a:t>
            </a:r>
            <a:endParaRPr lang="en-GB" sz="1200" b="0" i="0" kern="1200" dirty="0" smtClean="0">
              <a:solidFill>
                <a:schemeClr val="tx1"/>
              </a:solidFill>
              <a:latin typeface="+mn-lt"/>
              <a:ea typeface="+mn-ea"/>
              <a:cs typeface="+mn-cs"/>
            </a:endParaRPr>
          </a:p>
          <a:p>
            <a:endParaRPr lang="en-US" sz="1200" b="0" i="0" kern="1200" dirty="0">
              <a:solidFill>
                <a:schemeClr val="tx1"/>
              </a:solidFill>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endParaRPr lang="en-US" sz="1200" b="0" dirty="0" smtClean="0"/>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23.3</a:t>
            </a:r>
            <a:r>
              <a:rPr lang="en-IN" sz="1200" b="0" baseline="0" dirty="0" smtClean="0">
                <a:solidFill>
                  <a:srgbClr val="FF0000"/>
                </a:solidFill>
              </a:rPr>
              <a:t> – Secure Device Management</a:t>
            </a:r>
            <a:endParaRPr lang="en-US" dirty="0" smtClean="0"/>
          </a:p>
          <a:p>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12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endParaRPr lang="en-US" sz="1050" b="1" dirty="0" smtClean="0"/>
          </a:p>
          <a:p>
            <a:pPr marL="628650" lvl="1" indent="-171450">
              <a:buFont typeface="Arial" panose="020B0604020202020204" pitchFamily="34" charset="0"/>
              <a:buChar char="•"/>
            </a:pPr>
            <a:r>
              <a:rPr lang="en-IN" sz="1050" b="0" baseline="0" dirty="0" smtClean="0"/>
              <a:t>Provide an overview of security device management.</a:t>
            </a:r>
            <a:endParaRPr lang="en-IN" sz="1050" b="0" baseline="0" dirty="0" smtClean="0"/>
          </a:p>
          <a:p>
            <a:pPr marL="628650" lvl="1" indent="-171450">
              <a:buFont typeface="Arial" panose="020B0604020202020204" pitchFamily="34" charset="0"/>
              <a:buChar char="•"/>
            </a:pPr>
            <a:r>
              <a:rPr lang="en-IN" sz="1050" b="0" baseline="0" dirty="0" smtClean="0"/>
              <a:t>Explain the Risk management lifecycle.</a:t>
            </a:r>
            <a:endParaRPr lang="en-IN" sz="1050" b="0" baseline="0" dirty="0" smtClean="0"/>
          </a:p>
          <a:p>
            <a:pPr marL="628650" lvl="1" indent="-171450">
              <a:buFont typeface="Arial" panose="020B0604020202020204" pitchFamily="34" charset="0"/>
              <a:buChar char="•"/>
            </a:pPr>
            <a:r>
              <a:rPr lang="en-IN" sz="1050" b="0" baseline="0" dirty="0" smtClean="0"/>
              <a:t>List the steps in Vulnerability management lifecycle.</a:t>
            </a:r>
            <a:endParaRPr lang="en-IN" sz="1050" b="0" baseline="0" dirty="0" smtClean="0"/>
          </a:p>
          <a:p>
            <a:pPr marL="628650" lvl="1" indent="-171450">
              <a:buFont typeface="Arial" panose="020B0604020202020204" pitchFamily="34" charset="0"/>
              <a:buChar char="•"/>
            </a:pPr>
            <a:r>
              <a:rPr lang="en-IN" sz="1050" b="0" baseline="0" dirty="0" smtClean="0"/>
              <a:t>Provide a brief on asset management.</a:t>
            </a:r>
            <a:endParaRPr lang="en-IN" sz="1050" b="0" baseline="0" dirty="0" smtClean="0"/>
          </a:p>
          <a:p>
            <a:pPr marL="628650" lvl="1" indent="-171450">
              <a:buFont typeface="Arial" panose="020B0604020202020204" pitchFamily="34" charset="0"/>
              <a:buChar char="•"/>
            </a:pPr>
            <a:r>
              <a:rPr lang="en-IN" sz="1050" b="0" baseline="0" dirty="0" smtClean="0"/>
              <a:t>Discuss Mobile Device management</a:t>
            </a:r>
            <a:endParaRPr lang="en-IN" sz="1050" b="0" baseline="0" dirty="0" smtClean="0"/>
          </a:p>
          <a:p>
            <a:pPr marL="628650" lvl="1" indent="-171450">
              <a:buFont typeface="Arial" panose="020B0604020202020204" pitchFamily="34" charset="0"/>
              <a:buChar char="•"/>
            </a:pPr>
            <a:r>
              <a:rPr lang="en-IN" sz="1050" b="0" baseline="0" dirty="0" smtClean="0"/>
              <a:t>Define Configuration management</a:t>
            </a:r>
            <a:endParaRPr lang="en-IN" sz="1050" b="0" baseline="0" dirty="0" smtClean="0"/>
          </a:p>
          <a:p>
            <a:pPr marL="628650" lvl="1" indent="-171450">
              <a:buFont typeface="Arial" panose="020B0604020202020204" pitchFamily="34" charset="0"/>
              <a:buChar char="•"/>
            </a:pPr>
            <a:r>
              <a:rPr lang="en-IN" sz="1050" b="0" baseline="0" dirty="0" smtClean="0"/>
              <a:t>Explain Enterprise Patch Management</a:t>
            </a:r>
            <a:endParaRPr lang="en-IN" sz="1050" b="0" baseline="0" dirty="0" smtClean="0"/>
          </a:p>
          <a:p>
            <a:pPr marL="628650" lvl="1" indent="-171450">
              <a:buFont typeface="Arial" panose="020B0604020202020204" pitchFamily="34" charset="0"/>
              <a:buChar char="•"/>
            </a:pPr>
            <a:r>
              <a:rPr lang="en-IN" sz="1050" b="0" baseline="0" dirty="0" smtClean="0"/>
              <a:t>Walk the learners through the Patch management techniques</a:t>
            </a:r>
            <a:endParaRPr lang="en-IN" sz="1050" b="0" baseline="0" dirty="0" smtClean="0"/>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kern="1200" baseline="0" dirty="0" smtClean="0">
                <a:solidFill>
                  <a:schemeClr val="tx1"/>
                </a:solidFill>
                <a:latin typeface="+mn-lt"/>
                <a:ea typeface="+mn-ea"/>
                <a:cs typeface="+mn-cs"/>
              </a:rPr>
              <a:t>Encourage the learners to complete the ‘</a:t>
            </a:r>
            <a:r>
              <a:rPr lang="en-IN" sz="1050" b="0" i="0" kern="1200" dirty="0" smtClean="0">
                <a:solidFill>
                  <a:schemeClr val="tx1"/>
                </a:solidFill>
                <a:effectLst/>
                <a:latin typeface="+mn-lt"/>
                <a:ea typeface="+mn-ea"/>
                <a:cs typeface="+mn-cs"/>
              </a:rPr>
              <a:t>Check Your Understanding - Identify the Risk Response’ in section 23.3.2.</a:t>
            </a:r>
            <a:endParaRPr lang="en-IN" sz="1050" b="0" baseline="0" dirty="0" smtClean="0"/>
          </a:p>
          <a:p>
            <a:pPr marL="171450" lvl="0" indent="-171450">
              <a:buFont typeface="Arial" panose="020B0604020202020204" pitchFamily="34" charset="0"/>
              <a:buChar char="•"/>
            </a:pPr>
            <a:r>
              <a:rPr lang="en-US" sz="1050" b="1" dirty="0" smtClean="0"/>
              <a:t>Key Points:</a:t>
            </a:r>
            <a:r>
              <a:rPr lang="en-US" sz="1050" b="1" baseline="0" dirty="0" smtClean="0"/>
              <a:t> </a:t>
            </a:r>
            <a:r>
              <a:rPr lang="en-IN" sz="1200" b="0" baseline="0" dirty="0" smtClean="0"/>
              <a:t>Risk Management, Vulnerability Management, Asset Management, Mobile Device Management, Configuration and Patch Management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23.3.1 – Risk Management</a:t>
            </a:r>
            <a:endParaRPr lang="en-GB"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GB" sz="1200" b="0" i="0" kern="1200" dirty="0" smtClean="0">
                <a:solidFill>
                  <a:schemeClr val="tx1"/>
                </a:solidFill>
                <a:latin typeface="+mn-lt"/>
                <a:ea typeface="+mn-ea"/>
                <a:cs typeface="+mn-cs"/>
              </a:rPr>
              <a:t>23.3.2 – </a:t>
            </a:r>
            <a:r>
              <a:rPr lang="en-IN" sz="1200" b="0" i="0" kern="1200" dirty="0" smtClean="0">
                <a:solidFill>
                  <a:schemeClr val="tx1"/>
                </a:solidFill>
                <a:effectLst/>
                <a:latin typeface="+mn-lt"/>
                <a:ea typeface="+mn-ea"/>
                <a:cs typeface="+mn-cs"/>
              </a:rPr>
              <a:t>Check Your Understanding - Identify the Risk Response</a:t>
            </a:r>
            <a:endParaRPr lang="en-IN" sz="1200" b="0" i="0" kern="1200" dirty="0" smtClean="0">
              <a:solidFill>
                <a:schemeClr val="tx1"/>
              </a:solidFill>
              <a:effectLst/>
              <a:latin typeface="+mn-lt"/>
              <a:ea typeface="+mn-ea"/>
              <a:cs typeface="+mn-cs"/>
            </a:endParaRPr>
          </a:p>
          <a:p>
            <a:endParaRPr lang="en-GB" sz="1200" b="0" i="0" kern="1200" dirty="0" smtClean="0">
              <a:solidFill>
                <a:schemeClr val="tx1"/>
              </a:solidFill>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23.3.3 – Vulnerability Management</a:t>
            </a:r>
            <a:endParaRPr lang="en-GB" sz="1200" b="0" i="0" kern="1200" dirty="0" smtClean="0">
              <a:solidFill>
                <a:schemeClr val="tx1"/>
              </a:solidFill>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endParaRPr lang="en-US" b="0" dirty="0" smtClean="0"/>
          </a:p>
          <a:p>
            <a:r>
              <a:rPr lang="en-US" sz="1200" b="0" i="0" kern="1200" dirty="0" smtClean="0">
                <a:solidFill>
                  <a:schemeClr val="tx1"/>
                </a:solidFill>
                <a:latin typeface="+mn-lt"/>
                <a:ea typeface="+mn-ea"/>
                <a:cs typeface="+mn-cs"/>
              </a:rPr>
              <a:t>CyberOps Associate v1.0</a:t>
            </a:r>
            <a:endParaRPr lang="en-US" sz="1200" b="0" i="0" kern="1200" dirty="0" smtClean="0">
              <a:solidFill>
                <a:schemeClr val="tx1"/>
              </a:solidFill>
              <a:latin typeface="+mn-lt"/>
              <a:ea typeface="+mn-ea"/>
              <a:cs typeface="+mn-cs"/>
            </a:endParaRPr>
          </a:p>
          <a:p>
            <a:r>
              <a:rPr lang="en-US" sz="1200" b="0" dirty="0" smtClean="0"/>
              <a:t>Module 23</a:t>
            </a:r>
            <a:r>
              <a:rPr lang="en-US" sz="1200" b="0" baseline="0" dirty="0" smtClean="0"/>
              <a:t> – Endpoint Vulnerability Assessment</a:t>
            </a:r>
            <a:endParaRPr lang="en-US" dirty="0" smtClean="0"/>
          </a:p>
          <a:p>
            <a:r>
              <a:rPr lang="en-IN" dirty="0" smtClean="0"/>
              <a:t>23.0 – Introduction</a:t>
            </a:r>
            <a:endParaRPr lang="en-IN" dirty="0" smtClean="0"/>
          </a:p>
          <a:p>
            <a:pPr marL="0" marR="0" indent="0" algn="l" defTabSz="457200" rtl="0" eaLnBrk="1" fontAlgn="auto" latinLnBrk="0" hangingPunct="1">
              <a:lnSpc>
                <a:spcPct val="100000"/>
              </a:lnSpc>
              <a:spcBef>
                <a:spcPts val="0"/>
              </a:spcBef>
              <a:spcAft>
                <a:spcPts val="0"/>
              </a:spcAft>
              <a:buClrTx/>
              <a:buSzTx/>
              <a:buFontTx/>
              <a:buNone/>
              <a:defRPr/>
            </a:pPr>
            <a:r>
              <a:rPr lang="en-IN" dirty="0" smtClean="0"/>
              <a:t>23.0.2 - </a:t>
            </a:r>
            <a:r>
              <a:rPr lang="en-GB" sz="1200" b="0" i="0" kern="1200" dirty="0" smtClean="0">
                <a:solidFill>
                  <a:schemeClr val="tx1"/>
                </a:solidFill>
                <a:latin typeface="+mn-lt"/>
                <a:ea typeface="+mn-ea"/>
                <a:cs typeface="+mn-cs"/>
              </a:rPr>
              <a:t>What ill I Learn in this Module?</a:t>
            </a:r>
            <a:endParaRPr lang="en-US" dirty="0" smtClean="0"/>
          </a:p>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23.3.3 – Vulnerability Management</a:t>
            </a:r>
            <a:endParaRPr lang="en-GB" sz="1200" b="0" i="0" kern="1200" dirty="0" smtClean="0">
              <a:solidFill>
                <a:schemeClr val="tx1"/>
              </a:solidFill>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23.3.4 – Asset Management</a:t>
            </a:r>
            <a:endParaRPr lang="en-GB" sz="1200" b="0" i="0" kern="1200" dirty="0" smtClean="0">
              <a:solidFill>
                <a:schemeClr val="tx1"/>
              </a:solidFill>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23.3.5 – </a:t>
            </a:r>
            <a:r>
              <a:rPr lang="en-US" sz="1200" b="0" i="0" kern="1200" dirty="0" smtClean="0">
                <a:solidFill>
                  <a:schemeClr val="tx1"/>
                </a:solidFill>
                <a:latin typeface="+mn-lt"/>
                <a:ea typeface="+mn-ea"/>
                <a:cs typeface="+mn-cs"/>
              </a:rPr>
              <a:t>Mobile Device Management</a:t>
            </a:r>
            <a:endParaRPr lang="en-US" sz="1200" b="0" i="0" kern="1200" dirty="0">
              <a:solidFill>
                <a:schemeClr val="tx1"/>
              </a:solidFill>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23.3.6 – Configuration </a:t>
            </a:r>
            <a:r>
              <a:rPr lang="en-US" sz="1200" b="0" i="0" kern="1200" dirty="0" smtClean="0">
                <a:solidFill>
                  <a:schemeClr val="tx1"/>
                </a:solidFill>
                <a:latin typeface="+mn-lt"/>
                <a:ea typeface="+mn-ea"/>
                <a:cs typeface="+mn-cs"/>
              </a:rPr>
              <a:t>Management</a:t>
            </a:r>
            <a:endParaRPr lang="en-US" sz="1200" b="0" i="0" kern="1200" dirty="0">
              <a:solidFill>
                <a:schemeClr val="tx1"/>
              </a:solidFill>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23.3.7</a:t>
            </a:r>
            <a:r>
              <a:rPr lang="en-GB" sz="1200" b="0" i="0" kern="1200" baseline="0" dirty="0" smtClean="0">
                <a:solidFill>
                  <a:schemeClr val="tx1"/>
                </a:solidFill>
                <a:latin typeface="+mn-lt"/>
                <a:ea typeface="+mn-ea"/>
                <a:cs typeface="+mn-cs"/>
              </a:rPr>
              <a:t> – Enterprise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a:t>
            </a:r>
            <a:endParaRPr lang="en-US" sz="1200" b="0" i="0" kern="1200" dirty="0">
              <a:solidFill>
                <a:schemeClr val="tx1"/>
              </a:solidFill>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23.3.8</a:t>
            </a:r>
            <a:r>
              <a:rPr lang="en-GB" sz="1200" b="0" i="0" kern="1200" baseline="0" dirty="0" smtClean="0">
                <a:solidFill>
                  <a:schemeClr val="tx1"/>
                </a:solidFill>
                <a:latin typeface="+mn-lt"/>
                <a:ea typeface="+mn-ea"/>
                <a:cs typeface="+mn-cs"/>
              </a:rPr>
              <a:t> -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 Techniques</a:t>
            </a:r>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23.3.8</a:t>
            </a:r>
            <a:r>
              <a:rPr lang="en-GB" sz="1200" b="0" i="0" kern="1200" baseline="0" dirty="0" smtClean="0">
                <a:solidFill>
                  <a:schemeClr val="tx1"/>
                </a:solidFill>
                <a:latin typeface="+mn-lt"/>
                <a:ea typeface="+mn-ea"/>
                <a:cs typeface="+mn-cs"/>
              </a:rPr>
              <a:t> -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 Techniques</a:t>
            </a:r>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endParaRPr lang="en-GB" sz="1200" b="0" i="0" kern="1200" dirty="0" smtClean="0">
              <a:solidFill>
                <a:schemeClr val="tx1"/>
              </a:solidFill>
              <a:latin typeface="+mn-lt"/>
              <a:ea typeface="+mn-ea"/>
              <a:cs typeface="+mn-cs"/>
            </a:endParaRPr>
          </a:p>
          <a:p>
            <a:r>
              <a:rPr lang="en-GB" sz="1200" b="0" i="0" kern="1200" dirty="0" smtClean="0">
                <a:solidFill>
                  <a:schemeClr val="tx1"/>
                </a:solidFill>
                <a:latin typeface="+mn-lt"/>
                <a:ea typeface="+mn-ea"/>
                <a:cs typeface="+mn-cs"/>
              </a:rPr>
              <a:t>23.3.8</a:t>
            </a:r>
            <a:r>
              <a:rPr lang="en-GB" sz="1200" b="0" i="0" kern="1200" baseline="0" dirty="0" smtClean="0">
                <a:solidFill>
                  <a:schemeClr val="tx1"/>
                </a:solidFill>
                <a:latin typeface="+mn-lt"/>
                <a:ea typeface="+mn-ea"/>
                <a:cs typeface="+mn-cs"/>
              </a:rPr>
              <a:t> -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 Techniques</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i="0" kern="1200" dirty="0" smtClean="0">
                <a:solidFill>
                  <a:schemeClr val="tx1"/>
                </a:solidFill>
                <a:latin typeface="+mn-lt"/>
                <a:ea typeface="+mn-ea"/>
                <a:cs typeface="+mn-cs"/>
              </a:rPr>
              <a:t>23.3.9 - </a:t>
            </a:r>
            <a:r>
              <a:rPr lang="en-GB" sz="1200" b="0" i="0" kern="1200" dirty="0" smtClean="0">
                <a:solidFill>
                  <a:schemeClr val="tx1"/>
                </a:solidFill>
                <a:latin typeface="+mn-lt"/>
                <a:ea typeface="+mn-ea"/>
                <a:cs typeface="+mn-cs"/>
              </a:rPr>
              <a:t>Check Your Understanding - Identify Device Management Activities</a:t>
            </a:r>
            <a:endParaRPr lang="en-GB"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endParaRPr lang="en-US" sz="1200" b="0" i="0" kern="1200" dirty="0" smtClean="0">
              <a:solidFill>
                <a:schemeClr val="tx1"/>
              </a:solidFill>
              <a:latin typeface="+mn-lt"/>
              <a:ea typeface="+mn-ea"/>
              <a:cs typeface="+mn-cs"/>
            </a:endParaRPr>
          </a:p>
          <a:p>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10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endParaRPr lang="en-US" sz="1050" b="1" dirty="0" smtClean="0"/>
          </a:p>
          <a:p>
            <a:pPr marL="628650" lvl="1" indent="-171450">
              <a:buFont typeface="Arial" panose="020B0604020202020204" pitchFamily="34" charset="0"/>
              <a:buChar char="•"/>
            </a:pPr>
            <a:r>
              <a:rPr lang="en-US" sz="1200" kern="1200" dirty="0" smtClean="0">
                <a:solidFill>
                  <a:schemeClr val="tx1"/>
                </a:solidFill>
                <a:latin typeface="+mn-lt"/>
                <a:ea typeface="+mn-ea"/>
                <a:cs typeface="+mn-cs"/>
              </a:rPr>
              <a:t>Introduce the topic and discuss ISMS.</a:t>
            </a:r>
            <a:endParaRPr lang="en-US" sz="1200" kern="1200" dirty="0" smtClean="0">
              <a:solidFill>
                <a:schemeClr val="tx1"/>
              </a:solidFill>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latin typeface="+mn-lt"/>
                <a:ea typeface="+mn-ea"/>
                <a:cs typeface="+mn-cs"/>
              </a:rPr>
              <a:t>Walk the learners</a:t>
            </a:r>
            <a:r>
              <a:rPr lang="en-US" sz="1200" kern="1200" baseline="0" dirty="0" smtClean="0">
                <a:solidFill>
                  <a:schemeClr val="tx1"/>
                </a:solidFill>
                <a:latin typeface="+mn-lt"/>
                <a:ea typeface="+mn-ea"/>
                <a:cs typeface="+mn-cs"/>
              </a:rPr>
              <a:t> through the different ISO standards</a:t>
            </a:r>
            <a:endParaRPr lang="en-US" sz="1200" kern="1200" baseline="0" dirty="0" smtClean="0">
              <a:solidFill>
                <a:schemeClr val="tx1"/>
              </a:solidFill>
              <a:latin typeface="+mn-lt"/>
              <a:ea typeface="+mn-ea"/>
              <a:cs typeface="+mn-cs"/>
            </a:endParaRPr>
          </a:p>
          <a:p>
            <a:pPr marL="628650" lvl="1" indent="-171450">
              <a:buFont typeface="Arial" panose="020B0604020202020204" pitchFamily="34" charset="0"/>
              <a:buChar char="•"/>
            </a:pPr>
            <a:r>
              <a:rPr lang="en-US" sz="1200" kern="1200" baseline="0" dirty="0" smtClean="0">
                <a:solidFill>
                  <a:schemeClr val="tx1"/>
                </a:solidFill>
                <a:latin typeface="+mn-lt"/>
                <a:ea typeface="+mn-ea"/>
                <a:cs typeface="+mn-cs"/>
              </a:rPr>
              <a:t>Describe the NIST Cybersecurity framework along with its core functions.</a:t>
            </a:r>
            <a:endParaRPr lang="en-US" sz="1200" kern="1200" dirty="0" smtClean="0">
              <a:solidFill>
                <a:schemeClr val="tx1"/>
              </a:solidFill>
              <a:latin typeface="+mn-lt"/>
              <a:ea typeface="+mn-ea"/>
              <a:cs typeface="+mn-cs"/>
            </a:endParaRPr>
          </a:p>
          <a:p>
            <a:pPr marL="171450" lvl="0" indent="-171450">
              <a:buFont typeface="Arial" panose="020B0604020202020204" pitchFamily="34" charset="0"/>
              <a:buChar char="•"/>
            </a:pPr>
            <a:r>
              <a:rPr lang="en-US" sz="1050" b="1" dirty="0" smtClean="0"/>
              <a:t>Key Points:</a:t>
            </a:r>
            <a:r>
              <a:rPr lang="en-US" sz="1050" b="1" baseline="0" dirty="0" smtClean="0"/>
              <a:t> </a:t>
            </a:r>
            <a:r>
              <a:rPr lang="en-GB" sz="1050" dirty="0" smtClean="0"/>
              <a:t>Information Security Management System (ISMS),</a:t>
            </a:r>
            <a:r>
              <a:rPr lang="en-GB" sz="1050" baseline="0" dirty="0" smtClean="0"/>
              <a:t> </a:t>
            </a:r>
            <a:r>
              <a:rPr lang="en-CA" altLang="en-US" dirty="0" smtClean="0"/>
              <a:t>ISO-27001, NIST Cybersecurity Framework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endParaRPr lang="en-US" sz="1200" b="0" i="0" kern="1200" dirty="0" smtClean="0">
              <a:solidFill>
                <a:schemeClr val="tx1"/>
              </a:solidFill>
              <a:latin typeface="+mn-lt"/>
              <a:ea typeface="+mn-ea"/>
              <a:cs typeface="+mn-cs"/>
            </a:endParaRPr>
          </a:p>
          <a:p>
            <a:r>
              <a:rPr lang="en-IN" sz="1200" b="0" i="0" kern="1200" dirty="0" smtClean="0">
                <a:solidFill>
                  <a:schemeClr val="tx1"/>
                </a:solidFill>
                <a:latin typeface="+mn-lt"/>
                <a:ea typeface="+mn-ea"/>
                <a:cs typeface="+mn-cs"/>
              </a:rPr>
              <a:t>23.4.1 – Security Management Systems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endParaRPr lang="en-US" sz="1200" b="0" dirty="0" smtClean="0"/>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23.1</a:t>
            </a:r>
            <a:r>
              <a:rPr lang="en-IN" sz="1200" b="0" baseline="0" dirty="0" smtClean="0">
                <a:solidFill>
                  <a:srgbClr val="FF0000"/>
                </a:solidFill>
              </a:rPr>
              <a:t> – Network and Server Profiling</a:t>
            </a:r>
            <a:endParaRPr lang="en-US" dirty="0" smtClean="0"/>
          </a:p>
          <a:p>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10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endParaRPr lang="en-US" sz="1050" b="1" dirty="0" smtClean="0"/>
          </a:p>
          <a:p>
            <a:pPr marL="628650" lvl="1" indent="-171450" algn="l" defTabSz="457200" rtl="0" eaLnBrk="1" latinLnBrk="0" hangingPunct="1">
              <a:buFont typeface="Arial" panose="020B0604020202020204" pitchFamily="34" charset="0"/>
              <a:buChar char="•"/>
            </a:pPr>
            <a:r>
              <a:rPr lang="en-US" sz="1050" b="0" kern="1200" dirty="0" smtClean="0">
                <a:solidFill>
                  <a:schemeClr val="tx1"/>
                </a:solidFill>
                <a:latin typeface="+mn-lt"/>
                <a:ea typeface="+mn-ea"/>
                <a:cs typeface="+mn-cs"/>
              </a:rPr>
              <a:t>Explain the importance of network and server profiling</a:t>
            </a:r>
            <a:endParaRPr lang="en-US" sz="1050" b="0" kern="1200" dirty="0" smtClean="0">
              <a:solidFill>
                <a:schemeClr val="tx1"/>
              </a:solidFill>
              <a:latin typeface="+mn-lt"/>
              <a:ea typeface="+mn-ea"/>
              <a:cs typeface="+mn-cs"/>
            </a:endParaRPr>
          </a:p>
          <a:p>
            <a:pPr marL="628650" lvl="1" indent="-171450" algn="l" defTabSz="457200" rtl="0" eaLnBrk="1" latinLnBrk="0" hangingPunct="1">
              <a:buFont typeface="Arial" panose="020B0604020202020204" pitchFamily="34" charset="0"/>
              <a:buChar char="•"/>
            </a:pPr>
            <a:r>
              <a:rPr lang="en-GB" sz="1050" b="0" kern="1200" dirty="0" smtClean="0">
                <a:solidFill>
                  <a:schemeClr val="tx1"/>
                </a:solidFill>
                <a:latin typeface="+mn-lt"/>
                <a:ea typeface="+mn-ea"/>
                <a:cs typeface="+mn-cs"/>
              </a:rPr>
              <a:t>Emphasize on</a:t>
            </a:r>
            <a:r>
              <a:rPr lang="en-GB" sz="1050" b="0" kern="1200" baseline="0" dirty="0" smtClean="0">
                <a:solidFill>
                  <a:schemeClr val="tx1"/>
                </a:solidFill>
                <a:latin typeface="+mn-lt"/>
                <a:ea typeface="+mn-ea"/>
                <a:cs typeface="+mn-cs"/>
              </a:rPr>
              <a:t> the different activities and tools in vulnerability testing</a:t>
            </a:r>
            <a:endParaRPr lang="en-US" sz="1050" b="0" kern="1200" dirty="0" smtClean="0">
              <a:solidFill>
                <a:schemeClr val="tx1"/>
              </a:solidFill>
              <a:latin typeface="+mn-lt"/>
              <a:ea typeface="+mn-ea"/>
              <a:cs typeface="+mn-cs"/>
            </a:endParaRPr>
          </a:p>
          <a:p>
            <a:pPr marL="628650" lvl="1" indent="-171450" algn="l" defTabSz="457200" rtl="0" eaLnBrk="1" latinLnBrk="0" hangingPunct="1">
              <a:buFont typeface="Arial" panose="020B0604020202020204" pitchFamily="34" charset="0"/>
              <a:buChar char="•"/>
            </a:pPr>
            <a:r>
              <a:rPr lang="en-US" sz="1050" b="0" kern="1200" dirty="0" smtClean="0">
                <a:solidFill>
                  <a:schemeClr val="tx1"/>
                </a:solidFill>
                <a:latin typeface="+mn-lt"/>
                <a:ea typeface="+mn-ea"/>
                <a:cs typeface="+mn-cs"/>
              </a:rPr>
              <a:t>Discuss tools that can be used to</a:t>
            </a:r>
            <a:r>
              <a:rPr lang="en-GB" sz="1050" b="0" kern="1200" dirty="0" smtClean="0">
                <a:solidFill>
                  <a:schemeClr val="tx1"/>
                </a:solidFill>
                <a:latin typeface="+mn-lt"/>
                <a:ea typeface="+mn-ea"/>
                <a:cs typeface="+mn-cs"/>
              </a:rPr>
              <a:t> describe normal network traffic characteristics.</a:t>
            </a:r>
            <a:endParaRPr lang="en-GB" sz="1050" b="0" kern="1200" dirty="0" smtClean="0">
              <a:solidFill>
                <a:schemeClr val="tx1"/>
              </a:solidFill>
              <a:latin typeface="+mn-lt"/>
              <a:ea typeface="+mn-ea"/>
              <a:cs typeface="+mn-cs"/>
            </a:endParaRPr>
          </a:p>
          <a:p>
            <a:pPr marL="628650" lvl="1" indent="-171450" algn="l" defTabSz="457200" rtl="0" eaLnBrk="1" latinLnBrk="0" hangingPunct="1">
              <a:buFont typeface="Arial" panose="020B0604020202020204" pitchFamily="34" charset="0"/>
              <a:buChar char="•"/>
            </a:pPr>
            <a:r>
              <a:rPr lang="en-US" sz="1050" b="0" kern="1200" dirty="0" smtClean="0">
                <a:solidFill>
                  <a:schemeClr val="tx1"/>
                </a:solidFill>
                <a:latin typeface="+mn-lt"/>
                <a:ea typeface="+mn-ea"/>
                <a:cs typeface="+mn-cs"/>
              </a:rPr>
              <a:t>Walk</a:t>
            </a:r>
            <a:r>
              <a:rPr lang="en-US" sz="1050" b="0" kern="1200" baseline="0" dirty="0" smtClean="0">
                <a:solidFill>
                  <a:schemeClr val="tx1"/>
                </a:solidFill>
                <a:latin typeface="+mn-lt"/>
                <a:ea typeface="+mn-ea"/>
                <a:cs typeface="+mn-cs"/>
              </a:rPr>
              <a:t> the learners through Network Anomaly Detection.</a:t>
            </a:r>
            <a:endParaRPr lang="en-US" sz="1050" b="1" dirty="0" smtClean="0"/>
          </a:p>
          <a:p>
            <a:pPr marL="171450" lvl="0" indent="-171450">
              <a:buFont typeface="Arial" panose="020B0604020202020204" pitchFamily="34" charset="0"/>
              <a:buChar char="•"/>
            </a:pPr>
            <a:r>
              <a:rPr lang="en-US" sz="1050" b="1" dirty="0" smtClean="0"/>
              <a:t>Key Points: </a:t>
            </a:r>
            <a:r>
              <a:rPr lang="en-US" sz="1200" b="0" i="0" kern="1200" dirty="0" smtClean="0">
                <a:solidFill>
                  <a:schemeClr val="tx1"/>
                </a:solidFill>
                <a:latin typeface="+mn-lt"/>
                <a:ea typeface="+mn-ea"/>
                <a:cs typeface="+mn-cs"/>
              </a:rPr>
              <a:t>Network Profiling, Server Profiling, Anomaly detection, Network Vulnerability</a:t>
            </a:r>
            <a:r>
              <a:rPr lang="en-US" sz="1200" b="0" i="0" kern="1200" baseline="0" dirty="0" smtClean="0">
                <a:solidFill>
                  <a:schemeClr val="tx1"/>
                </a:solidFill>
                <a:latin typeface="+mn-lt"/>
                <a:ea typeface="+mn-ea"/>
                <a:cs typeface="+mn-cs"/>
              </a:rPr>
              <a:t> Assessment.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endParaRPr lang="en-US" sz="1200" b="0" i="0" kern="1200" dirty="0" smtClean="0">
              <a:solidFill>
                <a:schemeClr val="tx1"/>
              </a:solidFill>
              <a:latin typeface="+mn-lt"/>
              <a:ea typeface="+mn-ea"/>
              <a:cs typeface="+mn-cs"/>
            </a:endParaRPr>
          </a:p>
          <a:p>
            <a:r>
              <a:rPr lang="en-IN" sz="1200" b="0" i="0" kern="1200" dirty="0" smtClean="0">
                <a:solidFill>
                  <a:schemeClr val="tx1"/>
                </a:solidFill>
                <a:latin typeface="+mn-lt"/>
                <a:ea typeface="+mn-ea"/>
                <a:cs typeface="+mn-cs"/>
              </a:rPr>
              <a:t>23.4.</a:t>
            </a:r>
            <a:r>
              <a:rPr lang="en-IN" sz="1200" b="0" i="0" kern="1200" baseline="0" dirty="0" smtClean="0">
                <a:solidFill>
                  <a:schemeClr val="tx1"/>
                </a:solidFill>
                <a:latin typeface="+mn-lt"/>
                <a:ea typeface="+mn-ea"/>
                <a:cs typeface="+mn-cs"/>
              </a:rPr>
              <a:t>2 – ISO 27001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endParaRPr lang="en-US" sz="1200" b="0" i="0" kern="1200" dirty="0" smtClean="0">
              <a:solidFill>
                <a:schemeClr val="tx1"/>
              </a:solidFill>
              <a:latin typeface="+mn-lt"/>
              <a:ea typeface="+mn-ea"/>
              <a:cs typeface="+mn-cs"/>
            </a:endParaRPr>
          </a:p>
          <a:p>
            <a:r>
              <a:rPr lang="en-IN" sz="1200" b="0" i="0" kern="1200" dirty="0" smtClean="0">
                <a:solidFill>
                  <a:schemeClr val="tx1"/>
                </a:solidFill>
                <a:latin typeface="+mn-lt"/>
                <a:ea typeface="+mn-ea"/>
                <a:cs typeface="+mn-cs"/>
              </a:rPr>
              <a:t>23.4.</a:t>
            </a:r>
            <a:r>
              <a:rPr lang="en-IN" sz="1200" b="0" i="0" kern="1200" baseline="0" dirty="0" smtClean="0">
                <a:solidFill>
                  <a:schemeClr val="tx1"/>
                </a:solidFill>
                <a:latin typeface="+mn-lt"/>
                <a:ea typeface="+mn-ea"/>
                <a:cs typeface="+mn-cs"/>
              </a:rPr>
              <a:t>3 – NIST Cybersecurity Framework</a:t>
            </a:r>
            <a:endParaRPr lang="en-IN" sz="1200" b="0" i="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i="0" kern="1200" baseline="0" dirty="0" smtClean="0">
                <a:solidFill>
                  <a:schemeClr val="tx1"/>
                </a:solidFill>
                <a:latin typeface="+mn-lt"/>
                <a:ea typeface="+mn-ea"/>
                <a:cs typeface="+mn-cs"/>
              </a:rPr>
              <a:t>23.4.4 – </a:t>
            </a:r>
            <a:r>
              <a:rPr lang="en-IN" sz="1200" b="0" i="0" kern="1200" dirty="0" smtClean="0">
                <a:solidFill>
                  <a:schemeClr val="tx1"/>
                </a:solidFill>
                <a:effectLst/>
                <a:latin typeface="+mn-lt"/>
                <a:ea typeface="+mn-ea"/>
                <a:cs typeface="+mn-cs"/>
              </a:rPr>
              <a:t>Check Your Understanding - Identify the Stages in the NIST Cybersecurity Framework</a:t>
            </a:r>
            <a:endParaRPr lang="en-IN" sz="1200" b="0" i="0" kern="1200" dirty="0" smtClean="0">
              <a:solidFill>
                <a:schemeClr val="tx1"/>
              </a:solidFill>
              <a:effectLst/>
              <a:latin typeface="+mn-lt"/>
              <a:ea typeface="+mn-ea"/>
              <a:cs typeface="+mn-cs"/>
            </a:endParaRPr>
          </a:p>
          <a:p>
            <a:endParaRPr lang="en-IN" sz="1200" b="0" i="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endParaRPr lang="en-US" sz="1200" b="0" dirty="0" smtClean="0"/>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smtClean="0">
                <a:solidFill>
                  <a:srgbClr val="FF0000"/>
                </a:solidFill>
              </a:rPr>
              <a:t>23.5</a:t>
            </a:r>
            <a:r>
              <a:rPr lang="en-IN" sz="1200" b="0" baseline="0" dirty="0" smtClean="0">
                <a:solidFill>
                  <a:srgbClr val="FF0000"/>
                </a:solidFill>
              </a:rPr>
              <a:t> – </a:t>
            </a:r>
            <a:r>
              <a:rPr lang="en-GB" dirty="0" smtClean="0"/>
              <a:t>Endpoint</a:t>
            </a:r>
            <a:r>
              <a:rPr lang="en-GB" baseline="0" dirty="0" smtClean="0"/>
              <a:t> Vulnerability Assessment </a:t>
            </a:r>
            <a:r>
              <a:rPr lang="en-GB" sz="1200" b="0" i="0" kern="1200" dirty="0" smtClean="0">
                <a:solidFill>
                  <a:schemeClr val="tx1"/>
                </a:solidFill>
                <a:latin typeface="+mn-lt"/>
                <a:ea typeface="+mn-ea"/>
                <a:cs typeface="+mn-cs"/>
              </a:rPr>
              <a:t>Summary</a:t>
            </a:r>
            <a:endParaRPr lang="en-GB" sz="1200" b="0" i="0" kern="1200" dirty="0" smtClean="0">
              <a:solidFill>
                <a:schemeClr val="tx1"/>
              </a:solidFill>
              <a:latin typeface="+mn-lt"/>
              <a:ea typeface="+mn-ea"/>
              <a:cs typeface="+mn-cs"/>
            </a:endParaRPr>
          </a:p>
          <a:p>
            <a:pPr>
              <a:buFontTx/>
              <a:buNone/>
            </a:pPr>
            <a:br>
              <a:rPr lang="en-US" sz="1200" b="0" i="0" kern="1200" dirty="0" smtClean="0">
                <a:solidFill>
                  <a:schemeClr val="tx1"/>
                </a:solidFill>
                <a:latin typeface="+mn-lt"/>
                <a:ea typeface="+mn-ea"/>
                <a:cs typeface="+mn-cs"/>
              </a:rPr>
            </a:br>
            <a:r>
              <a:rPr lang="en-US" sz="1200" b="1" u="sng" dirty="0" smtClean="0">
                <a:solidFill>
                  <a:prstClr val="black"/>
                </a:solidFill>
              </a:rPr>
              <a:t>In-Session Activities / Explanations:</a:t>
            </a:r>
            <a:endParaRPr lang="en-US" sz="1200" dirty="0" smtClean="0">
              <a:solidFill>
                <a:prstClr val="black"/>
              </a:solidFill>
            </a:endParaRPr>
          </a:p>
          <a:p>
            <a:pPr marL="171450" lvl="0" indent="-171450">
              <a:buFont typeface="Arial" panose="020B0604020202020204" pitchFamily="34" charset="0"/>
              <a:buChar char="•"/>
            </a:pPr>
            <a:r>
              <a:rPr lang="en-US" sz="1200" b="1" dirty="0" smtClean="0">
                <a:solidFill>
                  <a:prstClr val="black"/>
                </a:solidFill>
              </a:rPr>
              <a:t>Time: </a:t>
            </a:r>
            <a:r>
              <a:rPr lang="en-US" sz="1200" b="0" dirty="0" smtClean="0">
                <a:solidFill>
                  <a:prstClr val="black"/>
                </a:solidFill>
              </a:rPr>
              <a:t>5</a:t>
            </a:r>
            <a:r>
              <a:rPr lang="en-US" sz="1200" dirty="0" smtClean="0">
                <a:solidFill>
                  <a:prstClr val="black"/>
                </a:solidFill>
              </a:rPr>
              <a:t> mins</a:t>
            </a:r>
            <a:endParaRPr lang="en-US" sz="1200" dirty="0" smtClean="0">
              <a:solidFill>
                <a:prstClr val="black"/>
              </a:solidFill>
            </a:endParaRPr>
          </a:p>
          <a:p>
            <a:pPr marL="171450" lvl="0" indent="-171450">
              <a:buFont typeface="Arial" panose="020B0604020202020204" pitchFamily="34" charset="0"/>
              <a:buChar char="•"/>
              <a:tabLst>
                <a:tab pos="117475" algn="l"/>
              </a:tabLst>
            </a:pPr>
            <a:r>
              <a:rPr lang="en-US" sz="1200" b="1" dirty="0" smtClean="0">
                <a:solidFill>
                  <a:prstClr val="black"/>
                </a:solidFill>
              </a:rPr>
              <a:t>Instructor Notes: </a:t>
            </a:r>
            <a:endParaRPr lang="en-US" sz="1200" b="1" dirty="0" smtClean="0">
              <a:solidFill>
                <a:prstClr val="black"/>
              </a:solidFill>
            </a:endParaRPr>
          </a:p>
          <a:p>
            <a:pPr marL="341630" lvl="1" indent="-171450" algn="l" defTabSz="457200" rtl="0" eaLnBrk="1" latinLnBrk="0" hangingPunct="1">
              <a:buFont typeface="Arial" panose="020B0604020202020204" pitchFamily="34" charset="0"/>
              <a:buChar char="•"/>
              <a:tabLst>
                <a:tab pos="117475" algn="l"/>
              </a:tabLst>
            </a:pPr>
            <a:r>
              <a:rPr lang="en-US" sz="1200" kern="1200" dirty="0" smtClean="0">
                <a:solidFill>
                  <a:schemeClr val="tx1"/>
                </a:solidFill>
                <a:latin typeface="+mn-lt"/>
                <a:ea typeface="+mn-ea"/>
                <a:cs typeface="+mn-cs"/>
              </a:rPr>
              <a:t>Read out the summary points mentioned on the slide.</a:t>
            </a:r>
            <a:endParaRPr lang="en-US" sz="12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200" kern="1200" dirty="0" smtClean="0">
                <a:solidFill>
                  <a:schemeClr val="tx1"/>
                </a:solidFill>
                <a:latin typeface="+mn-lt"/>
                <a:ea typeface="+mn-ea"/>
                <a:cs typeface="+mn-cs"/>
              </a:rPr>
              <a:t>Discuss the same with the participants.</a:t>
            </a:r>
            <a:endParaRPr lang="en-US" sz="12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200" kern="1200" dirty="0" smtClean="0">
                <a:solidFill>
                  <a:schemeClr val="tx1"/>
                </a:solidFill>
                <a:latin typeface="+mn-lt"/>
                <a:ea typeface="+mn-ea"/>
                <a:cs typeface="+mn-cs"/>
              </a:rPr>
              <a:t>Ask if they have any questions or doubts. </a:t>
            </a:r>
            <a:endParaRPr lang="en-US" sz="1200" kern="1200" dirty="0" smtClean="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kern="1200" dirty="0" smtClean="0">
                <a:solidFill>
                  <a:schemeClr val="tx1"/>
                </a:solidFill>
                <a:latin typeface="+mn-lt"/>
                <a:ea typeface="+mn-ea"/>
                <a:cs typeface="+mn-cs"/>
              </a:rPr>
              <a:t>Ensure</a:t>
            </a:r>
            <a:r>
              <a:rPr lang="en-US" sz="1200" kern="1200" baseline="0" dirty="0" smtClean="0">
                <a:solidFill>
                  <a:schemeClr val="tx1"/>
                </a:solidFill>
                <a:latin typeface="+mn-lt"/>
                <a:ea typeface="+mn-ea"/>
                <a:cs typeface="+mn-cs"/>
              </a:rPr>
              <a:t> that the learners complete</a:t>
            </a:r>
            <a:r>
              <a:rPr lang="en-US" sz="1200" kern="1200" dirty="0" smtClean="0">
                <a:solidFill>
                  <a:schemeClr val="tx1"/>
                </a:solidFill>
                <a:latin typeface="+mn-lt"/>
                <a:ea typeface="+mn-ea"/>
                <a:cs typeface="+mn-cs"/>
              </a:rPr>
              <a:t> the module quiz.</a:t>
            </a:r>
            <a:endParaRPr lang="en-US" sz="1200" kern="1200" dirty="0" smtClean="0">
              <a:solidFill>
                <a:schemeClr val="tx1"/>
              </a:solidFill>
              <a:latin typeface="+mn-lt"/>
              <a:ea typeface="+mn-ea"/>
              <a:cs typeface="+mn-cs"/>
            </a:endParaRPr>
          </a:p>
          <a:p>
            <a:pPr marL="171450" lvl="0" indent="-171450" algn="l" defTabSz="457200" rtl="0" eaLnBrk="1" latinLnBrk="0" hangingPunct="1">
              <a:buFont typeface="Arial" panose="020B0604020202020204" pitchFamily="34" charset="0"/>
              <a:buChar char="•"/>
              <a:tabLst>
                <a:tab pos="117475" algn="l"/>
              </a:tabLst>
            </a:pPr>
            <a:r>
              <a:rPr lang="en-US" sz="1200" b="1" kern="1200" dirty="0" smtClean="0">
                <a:solidFill>
                  <a:prstClr val="black"/>
                </a:solidFill>
                <a:latin typeface="+mn-lt"/>
                <a:ea typeface="+mn-ea"/>
                <a:cs typeface="+mn-cs"/>
              </a:rPr>
              <a:t>Key Points</a:t>
            </a:r>
            <a:r>
              <a:rPr lang="en-US" sz="1200" b="1" i="0" kern="1200" dirty="0" smtClean="0">
                <a:solidFill>
                  <a:prstClr val="black"/>
                </a:solidFill>
                <a:latin typeface="+mn-lt"/>
                <a:ea typeface="+mn-ea"/>
                <a:cs typeface="+mn-cs"/>
              </a:rPr>
              <a:t>:</a:t>
            </a:r>
            <a:r>
              <a:rPr lang="en-US" sz="1200" b="0" i="1" kern="1200" baseline="0" dirty="0" smtClean="0">
                <a:solidFill>
                  <a:prstClr val="black"/>
                </a:solidFill>
                <a:latin typeface="+mn-lt"/>
                <a:ea typeface="+mn-ea"/>
                <a:cs typeface="+mn-cs"/>
              </a:rPr>
              <a:t> </a:t>
            </a:r>
            <a:r>
              <a:rPr lang="en-US" sz="1200" b="0" i="0" kern="1200" baseline="0" dirty="0" smtClean="0">
                <a:solidFill>
                  <a:prstClr val="black"/>
                </a:solidFill>
                <a:latin typeface="+mn-lt"/>
                <a:ea typeface="+mn-ea"/>
                <a:cs typeface="+mn-cs"/>
              </a:rPr>
              <a:t>NA</a:t>
            </a:r>
            <a:endParaRPr lang="en-US" sz="1200" dirty="0" smtClean="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smtClean="0">
                <a:solidFill>
                  <a:srgbClr val="FF0000"/>
                </a:solidFill>
              </a:rPr>
              <a:t>23.5</a:t>
            </a:r>
            <a:r>
              <a:rPr lang="en-IN" sz="1200" b="0" baseline="0" dirty="0" smtClean="0">
                <a:solidFill>
                  <a:srgbClr val="FF0000"/>
                </a:solidFill>
              </a:rPr>
              <a:t> – </a:t>
            </a:r>
            <a:r>
              <a:rPr lang="en-GB" dirty="0" smtClean="0"/>
              <a:t>Endpoint</a:t>
            </a:r>
            <a:r>
              <a:rPr lang="en-GB" baseline="0" dirty="0" smtClean="0"/>
              <a:t> Vulnerability Assessment </a:t>
            </a:r>
            <a:r>
              <a:rPr lang="en-GB" sz="1200" b="0" i="0" kern="1200" dirty="0" smtClean="0">
                <a:solidFill>
                  <a:schemeClr val="tx1"/>
                </a:solidFill>
                <a:latin typeface="+mn-lt"/>
                <a:ea typeface="+mn-ea"/>
                <a:cs typeface="+mn-cs"/>
              </a:rPr>
              <a:t>Summary</a:t>
            </a:r>
            <a:endParaRPr lang="en-GB"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dirty="0" smtClean="0"/>
              <a:t>23.5.1 - </a:t>
            </a:r>
            <a:r>
              <a:rPr lang="en-GB" sz="1200" b="0" i="0" kern="1200" dirty="0" smtClean="0">
                <a:solidFill>
                  <a:schemeClr val="tx1"/>
                </a:solidFill>
                <a:latin typeface="+mn-lt"/>
                <a:ea typeface="+mn-ea"/>
                <a:cs typeface="+mn-cs"/>
              </a:rPr>
              <a:t>What Did I Learn in this Module?</a:t>
            </a:r>
            <a:endParaRPr lang="en-GB"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smtClean="0">
                <a:solidFill>
                  <a:srgbClr val="FF0000"/>
                </a:solidFill>
              </a:rPr>
              <a:t>23.5</a:t>
            </a:r>
            <a:r>
              <a:rPr lang="en-IN" sz="1200" b="0" baseline="0" dirty="0" smtClean="0">
                <a:solidFill>
                  <a:srgbClr val="FF0000"/>
                </a:solidFill>
              </a:rPr>
              <a:t> – </a:t>
            </a:r>
            <a:r>
              <a:rPr lang="en-GB" dirty="0" smtClean="0"/>
              <a:t>Endpoint</a:t>
            </a:r>
            <a:r>
              <a:rPr lang="en-GB" baseline="0" dirty="0" smtClean="0"/>
              <a:t> Vulnerability Assessment </a:t>
            </a:r>
            <a:r>
              <a:rPr lang="en-GB" sz="1200" b="0" i="0" kern="1200" dirty="0" smtClean="0">
                <a:solidFill>
                  <a:schemeClr val="tx1"/>
                </a:solidFill>
                <a:latin typeface="+mn-lt"/>
                <a:ea typeface="+mn-ea"/>
                <a:cs typeface="+mn-cs"/>
              </a:rPr>
              <a:t>Summary</a:t>
            </a:r>
            <a:endParaRPr lang="en-GB"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dirty="0" smtClean="0"/>
              <a:t>23.5.1 - </a:t>
            </a:r>
            <a:r>
              <a:rPr lang="en-GB" sz="1200" b="0" i="0" kern="1200" dirty="0" smtClean="0">
                <a:solidFill>
                  <a:schemeClr val="tx1"/>
                </a:solidFill>
                <a:latin typeface="+mn-lt"/>
                <a:ea typeface="+mn-ea"/>
                <a:cs typeface="+mn-cs"/>
              </a:rPr>
              <a:t>What Did I Learn in this Module</a:t>
            </a:r>
            <a:r>
              <a:rPr lang="en-GB" sz="1200" b="0" i="0" kern="1200" dirty="0" smtClean="0">
                <a:solidFill>
                  <a:schemeClr val="tx1"/>
                </a:solidFill>
                <a:latin typeface="+mn-lt"/>
                <a:ea typeface="+mn-ea"/>
                <a:cs typeface="+mn-cs"/>
              </a:rPr>
              <a:t>?</a:t>
            </a:r>
            <a:endParaRPr lang="en-GB"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GB" sz="1200" b="0" i="0" kern="1200" dirty="0" smtClean="0">
                <a:solidFill>
                  <a:schemeClr val="tx1"/>
                </a:solidFill>
                <a:latin typeface="+mn-lt"/>
                <a:ea typeface="+mn-ea"/>
                <a:cs typeface="+mn-cs"/>
              </a:rPr>
              <a:t>23.5.2 </a:t>
            </a:r>
            <a:r>
              <a:rPr lang="en-IN" sz="1200" b="0" baseline="0" dirty="0" smtClean="0">
                <a:solidFill>
                  <a:srgbClr val="FF0000"/>
                </a:solidFill>
              </a:rPr>
              <a:t>–</a:t>
            </a:r>
            <a:r>
              <a:rPr lang="en-GB" sz="1200" b="0" i="0" kern="1200" dirty="0" smtClean="0">
                <a:solidFill>
                  <a:schemeClr val="tx1"/>
                </a:solidFill>
                <a:latin typeface="+mn-lt"/>
                <a:ea typeface="+mn-ea"/>
                <a:cs typeface="+mn-cs"/>
              </a:rPr>
              <a:t> </a:t>
            </a:r>
            <a:r>
              <a:rPr lang="en-US" sz="1200" b="0" i="0" kern="1200" dirty="0" smtClean="0">
                <a:solidFill>
                  <a:schemeClr val="tx1"/>
                </a:solidFill>
                <a:effectLst/>
                <a:latin typeface="+mn-lt"/>
                <a:ea typeface="+mn-ea"/>
                <a:cs typeface="+mn-cs"/>
              </a:rPr>
              <a:t>Endpoint Vulnerability Quiz</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GB"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a:buFontTx/>
              <a:buNone/>
            </a:pPr>
            <a:r>
              <a:rPr lang="en-US" dirty="0" smtClean="0">
                <a:latin typeface="Arial" panose="020B0604020202020204" pitchFamily="34" charset="0"/>
              </a:rPr>
              <a:t>New </a:t>
            </a:r>
            <a:r>
              <a:rPr lang="en-US" dirty="0">
                <a:latin typeface="Arial" panose="020B0604020202020204" pitchFamily="34" charset="0"/>
              </a:rPr>
              <a:t>Terms and </a:t>
            </a:r>
            <a:r>
              <a:rPr lang="en-US" dirty="0" smtClean="0">
                <a:latin typeface="Arial" panose="020B0604020202020204" pitchFamily="34" charset="0"/>
              </a:rPr>
              <a:t>Commands</a:t>
            </a: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23.1 – Network and Server Profiling </a:t>
            </a:r>
            <a:endParaRPr lang="en-US" sz="1200" b="0" dirty="0" smtClean="0">
              <a:solidFill>
                <a:srgbClr val="FF0000"/>
              </a:solidFill>
            </a:endParaRPr>
          </a:p>
          <a:p>
            <a:r>
              <a:rPr lang="en-US" sz="1200" b="0" i="0" kern="1200" dirty="0" smtClean="0">
                <a:solidFill>
                  <a:schemeClr val="tx1"/>
                </a:solidFill>
                <a:latin typeface="+mn-lt"/>
                <a:ea typeface="+mn-ea"/>
                <a:cs typeface="+mn-cs"/>
              </a:rPr>
              <a:t>23.1.1 </a:t>
            </a:r>
            <a:r>
              <a:rPr lang="en-GB" dirty="0" smtClean="0"/>
              <a:t>– </a:t>
            </a:r>
            <a:r>
              <a:rPr lang="en-US" sz="1200" b="0" i="0" kern="1200" dirty="0" smtClean="0">
                <a:solidFill>
                  <a:schemeClr val="tx1"/>
                </a:solidFill>
                <a:latin typeface="+mn-lt"/>
                <a:ea typeface="+mn-ea"/>
                <a:cs typeface="+mn-cs"/>
              </a:rPr>
              <a:t>Network Profiling</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23.1 – Network and Server Profiling </a:t>
            </a:r>
            <a:endParaRPr lang="en-US" sz="1200" b="0" dirty="0" smtClean="0">
              <a:solidFill>
                <a:srgbClr val="FF0000"/>
              </a:solidFill>
            </a:endParaRPr>
          </a:p>
          <a:p>
            <a:r>
              <a:rPr lang="en-US" sz="1200" b="0" i="0" kern="1200" dirty="0" smtClean="0">
                <a:solidFill>
                  <a:schemeClr val="tx1"/>
                </a:solidFill>
                <a:latin typeface="+mn-lt"/>
                <a:ea typeface="+mn-ea"/>
                <a:cs typeface="+mn-cs"/>
              </a:rPr>
              <a:t>23.1.2 </a:t>
            </a:r>
            <a:r>
              <a:rPr lang="en-GB" dirty="0" smtClean="0"/>
              <a:t>– </a:t>
            </a:r>
            <a:r>
              <a:rPr lang="en-US" sz="1200" b="0" i="0" kern="1200" dirty="0" smtClean="0">
                <a:solidFill>
                  <a:schemeClr val="tx1"/>
                </a:solidFill>
                <a:latin typeface="+mn-lt"/>
                <a:ea typeface="+mn-ea"/>
                <a:cs typeface="+mn-cs"/>
              </a:rPr>
              <a:t>Server Profiling</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23.1 – Network and Server Profiling .</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latin typeface="+mn-lt"/>
                <a:ea typeface="+mn-ea"/>
                <a:cs typeface="+mn-cs"/>
              </a:rPr>
              <a:t>23.1.3 </a:t>
            </a:r>
            <a:r>
              <a:rPr lang="en-GB" dirty="0" smtClean="0"/>
              <a:t>– </a:t>
            </a:r>
            <a:r>
              <a:rPr lang="en-US" sz="1200" b="0" i="0" kern="1200" dirty="0" smtClean="0">
                <a:solidFill>
                  <a:schemeClr val="tx1"/>
                </a:solidFill>
                <a:latin typeface="+mn-lt"/>
                <a:ea typeface="+mn-ea"/>
                <a:cs typeface="+mn-cs"/>
              </a:rPr>
              <a:t>Network Anomaly Detection</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23.1 – Network and Server Profiling .</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latin typeface="+mn-lt"/>
                <a:ea typeface="+mn-ea"/>
                <a:cs typeface="+mn-cs"/>
              </a:rPr>
              <a:t>23.1.4</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Network Vulnerability Testing</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i="0" kern="1200" dirty="0" smtClean="0">
                <a:solidFill>
                  <a:schemeClr val="tx1"/>
                </a:solidFill>
                <a:latin typeface="+mn-lt"/>
                <a:ea typeface="+mn-ea"/>
                <a:cs typeface="+mn-cs"/>
              </a:rPr>
              <a:t>23.1.5 – </a:t>
            </a:r>
            <a:r>
              <a:rPr lang="en-US" sz="1200" b="0" i="0" kern="1200" dirty="0" smtClean="0">
                <a:solidFill>
                  <a:schemeClr val="tx1"/>
                </a:solidFill>
                <a:latin typeface="+mn-lt"/>
                <a:ea typeface="+mn-ea"/>
                <a:cs typeface="+mn-cs"/>
              </a:rPr>
              <a:t>Check Your Understanding</a:t>
            </a:r>
            <a:r>
              <a:rPr lang="en-IN" sz="1200" b="0" i="0" kern="1200" dirty="0" smtClean="0">
                <a:solidFill>
                  <a:schemeClr val="tx1"/>
                </a:solidFill>
                <a:latin typeface="+mn-lt"/>
                <a:ea typeface="+mn-ea"/>
                <a:cs typeface="+mn-cs"/>
              </a:rPr>
              <a:t> - </a:t>
            </a:r>
            <a:r>
              <a:rPr lang="en-GB" sz="1200" b="0" i="0" kern="1200" dirty="0" smtClean="0">
                <a:solidFill>
                  <a:schemeClr val="tx1"/>
                </a:solidFill>
                <a:latin typeface="+mn-lt"/>
                <a:ea typeface="+mn-ea"/>
                <a:cs typeface="+mn-cs"/>
              </a:rPr>
              <a:t>Identify the Elements of Network Profiling</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endParaRPr lang="en-US" sz="1200" b="0" dirty="0" smtClean="0"/>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23.2</a:t>
            </a:r>
            <a:r>
              <a:rPr lang="en-IN" sz="1200" b="0" baseline="0" dirty="0" smtClean="0">
                <a:solidFill>
                  <a:srgbClr val="FF0000"/>
                </a:solidFill>
              </a:rPr>
              <a:t> – Network and Server Profiling</a:t>
            </a:r>
            <a:endParaRPr lang="en-US" dirty="0" smtClean="0"/>
          </a:p>
          <a:p>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10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endParaRPr lang="en-US" sz="1050" b="1" dirty="0" smtClean="0"/>
          </a:p>
          <a:p>
            <a:pPr marL="628650" lvl="1" indent="-171450">
              <a:buFont typeface="Arial" panose="020B0604020202020204" pitchFamily="34" charset="0"/>
              <a:buChar char="•"/>
            </a:pPr>
            <a:r>
              <a:rPr lang="en-US" sz="1050" b="0" dirty="0" smtClean="0"/>
              <a:t>Provide</a:t>
            </a:r>
            <a:r>
              <a:rPr lang="en-US" sz="1050" b="0" baseline="0" dirty="0" smtClean="0"/>
              <a:t> an overview of CVSS.</a:t>
            </a:r>
            <a:endParaRPr lang="en-US" sz="1050" b="0" baseline="0" dirty="0" smtClean="0"/>
          </a:p>
          <a:p>
            <a:pPr marL="628650" lvl="1" indent="-171450">
              <a:buFont typeface="Arial" panose="020B0604020202020204" pitchFamily="34" charset="0"/>
              <a:buChar char="•"/>
            </a:pPr>
            <a:r>
              <a:rPr lang="en-US" sz="1050" b="0" baseline="0" dirty="0" smtClean="0"/>
              <a:t>Discuss the CVSS process</a:t>
            </a:r>
            <a:endParaRPr lang="en-US" sz="1050" b="0" baseline="0" dirty="0" smtClean="0"/>
          </a:p>
          <a:p>
            <a:pPr marL="628650" lvl="1" indent="-171450">
              <a:buFont typeface="Arial" panose="020B0604020202020204" pitchFamily="34" charset="0"/>
              <a:buChar char="•"/>
            </a:pPr>
            <a:r>
              <a:rPr lang="en-US" sz="1050" b="0" baseline="0" dirty="0" smtClean="0"/>
              <a:t>Review the CVSS reports</a:t>
            </a:r>
            <a:endParaRPr lang="en-US" sz="1050" b="0" baseline="0" dirty="0" smtClean="0"/>
          </a:p>
          <a:p>
            <a:pPr marL="628650" lvl="1" indent="-171450">
              <a:buFont typeface="Arial" panose="020B0604020202020204" pitchFamily="34" charset="0"/>
              <a:buChar char="•"/>
            </a:pPr>
            <a:r>
              <a:rPr lang="en-US" sz="1050" b="0" baseline="0" dirty="0" smtClean="0"/>
              <a:t>Explain the CVSS metric groups</a:t>
            </a:r>
            <a:endParaRPr lang="en-US" sz="1050" b="0" baseline="0" dirty="0" smtClean="0"/>
          </a:p>
          <a:p>
            <a:pPr marL="0" marR="0" lvl="0" indent="-28702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smtClean="0"/>
              <a:t>Key Points:</a:t>
            </a:r>
            <a:r>
              <a:rPr lang="en-US" sz="1050" b="1" baseline="0" dirty="0" smtClean="0"/>
              <a:t> </a:t>
            </a:r>
            <a:r>
              <a:rPr lang="en-US" sz="1050" b="0" baseline="0" dirty="0" smtClean="0"/>
              <a:t>CVSS, key terms, CVSS base metric group, CVSS Process, CVSS Reports,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endParaRPr lang="en-US" sz="1200" b="0" baseline="0" dirty="0" smtClean="0"/>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endParaRPr lang="en-GB"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latin typeface="+mn-lt"/>
                <a:ea typeface="+mn-ea"/>
                <a:cs typeface="+mn-cs"/>
              </a:rPr>
              <a:t>23.2.1</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Overview</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2020</a:t>
            </a:r>
            <a:r>
              <a:rPr lang="en-US" sz="600" baseline="0" dirty="0" smtClean="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 </a:t>
            </a:r>
            <a:r>
              <a:rPr lang="en-US" sz="600" dirty="0">
                <a:solidFill>
                  <a:schemeClr val="accent5">
                    <a:lumMod val="50000"/>
                  </a:schemeClr>
                </a:solidFill>
                <a:latin typeface="+mn-lt"/>
                <a:ea typeface="+mn-ea"/>
                <a:cs typeface="CiscoSans Thin"/>
              </a:rPr>
              <a:t>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a:t>
            </a:r>
            <a:r>
              <a:rPr lang="en-US" sz="600" dirty="0" smtClean="0">
                <a:solidFill>
                  <a:schemeClr val="accent3">
                    <a:lumMod val="85000"/>
                  </a:schemeClr>
                </a:solidFill>
                <a:latin typeface="+mn-lt"/>
                <a:ea typeface="+mn-ea"/>
                <a:cs typeface="CiscoSans Thin"/>
              </a:rPr>
              <a:t>2020  </a:t>
            </a:r>
            <a:r>
              <a:rPr lang="en-US" sz="600" dirty="0">
                <a:solidFill>
                  <a:schemeClr val="accent3">
                    <a:lumMod val="85000"/>
                  </a:schemeClr>
                </a:solidFill>
                <a:latin typeface="+mn-lt"/>
                <a:ea typeface="+mn-ea"/>
                <a:cs typeface="CiscoSans Thin"/>
              </a:rPr>
              <a:t>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20.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3.xml"/><Relationship Id="rId2" Type="http://schemas.openxmlformats.org/officeDocument/2006/relationships/tags" Target="../tags/tag24.xml"/><Relationship Id="rId1"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image" Target="../media/image2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tags" Target="../tags/tag27.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98247" y="1575450"/>
            <a:ext cx="7449552" cy="1332931"/>
          </a:xfrm>
        </p:spPr>
        <p:txBody>
          <a:bodyPr/>
          <a:lstStyle/>
          <a:p>
            <a:r>
              <a:rPr lang="en-US" dirty="0" smtClean="0">
                <a:solidFill>
                  <a:srgbClr val="AFE8FB"/>
                </a:solidFill>
              </a:rPr>
              <a:t>Module 23</a:t>
            </a:r>
            <a:r>
              <a:rPr dirty="0" smtClean="0">
                <a:solidFill>
                  <a:srgbClr val="AFE8FB"/>
                </a:solidFill>
              </a:rPr>
              <a:t>: </a:t>
            </a:r>
            <a:r>
              <a:rPr lang="en-US" dirty="0" smtClean="0">
                <a:solidFill>
                  <a:srgbClr val="AFE8FB"/>
                </a:solidFill>
              </a:rPr>
              <a:t>Endpoint Vulnerability Assessment</a:t>
            </a:r>
            <a:endParaRPr lang="en-US" dirty="0">
              <a:solidFill>
                <a:srgbClr val="AFE8FB"/>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dirty="0" smtClean="0">
                <a:solidFill>
                  <a:srgbClr val="AFE8FB"/>
                </a:solidFill>
              </a:rPr>
              <a:t>CyberOps Associate  v1.0</a:t>
            </a:r>
            <a:endParaRPr lang="en-US" dirty="0">
              <a:solidFill>
                <a:srgbClr val="AFE8FB"/>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CVSS Metric Groups</a:t>
            </a:r>
            <a:endParaRPr dirty="0" smtClean="0"/>
          </a:p>
        </p:txBody>
      </p:sp>
      <p:sp>
        <p:nvSpPr>
          <p:cNvPr id="2" name="Content Placeholder 1"/>
          <p:cNvSpPr>
            <a:spLocks noGrp="1"/>
          </p:cNvSpPr>
          <p:nvPr>
            <p:ph idx="1"/>
          </p:nvPr>
        </p:nvSpPr>
        <p:spPr>
          <a:xfrm>
            <a:off x="135008" y="706912"/>
            <a:ext cx="3867006" cy="2074883"/>
          </a:xfrm>
        </p:spPr>
        <p:txBody>
          <a:bodyPr/>
          <a:lstStyle/>
          <a:p>
            <a:pPr marL="177800" indent="-177800">
              <a:buClrTx/>
              <a:buSzPct val="100000"/>
              <a:buFont typeface="Arial" panose="020B0604020202020204" pitchFamily="34" charset="0"/>
              <a:buChar char="•"/>
            </a:pPr>
            <a:r>
              <a:rPr lang="en-GB" sz="1600" dirty="0" smtClean="0"/>
              <a:t>The CVSS uses three groups of metrics to assess vulnerability.</a:t>
            </a:r>
            <a:endParaRPr lang="en-GB" sz="1600" dirty="0" smtClean="0"/>
          </a:p>
          <a:p>
            <a:pPr marL="366395" lvl="1" indent="-177800">
              <a:buClrTx/>
              <a:buSzPct val="100000"/>
              <a:buFont typeface="Arial" panose="020B0604020202020204" pitchFamily="34" charset="0"/>
              <a:buChar char="•"/>
            </a:pPr>
            <a:r>
              <a:rPr lang="en-GB" sz="1600" b="1" dirty="0" smtClean="0"/>
              <a:t>Base Metric Group</a:t>
            </a:r>
            <a:r>
              <a:rPr lang="en-GB" sz="1600" dirty="0" smtClean="0"/>
              <a:t>: Represents </a:t>
            </a:r>
            <a:r>
              <a:rPr lang="en-GB" sz="1600" dirty="0"/>
              <a:t>the characteristics of a vulnerability that are constant over time and across contexts. </a:t>
            </a:r>
            <a:endParaRPr lang="en-GB" sz="1600" b="1" dirty="0" smtClean="0"/>
          </a:p>
          <a:p>
            <a:pPr marL="366395" lvl="1" indent="-177800">
              <a:buClrTx/>
              <a:buSzPct val="100000"/>
              <a:buFont typeface="Arial" panose="020B0604020202020204" pitchFamily="34" charset="0"/>
              <a:buChar char="•"/>
            </a:pPr>
            <a:r>
              <a:rPr lang="en-GB" sz="1600" b="1" dirty="0" smtClean="0"/>
              <a:t>Temporal Metric Group</a:t>
            </a:r>
            <a:r>
              <a:rPr lang="en-GB" sz="1600" dirty="0" smtClean="0"/>
              <a:t>: </a:t>
            </a:r>
            <a:r>
              <a:rPr lang="en-GB" sz="1600" dirty="0"/>
              <a:t>M</a:t>
            </a:r>
            <a:r>
              <a:rPr lang="en-GB" sz="1600" dirty="0" smtClean="0"/>
              <a:t>easures </a:t>
            </a:r>
            <a:r>
              <a:rPr lang="en-GB" sz="1600" dirty="0"/>
              <a:t>the characteristics of a vulnerability that may change over time, but not across user environments. </a:t>
            </a:r>
            <a:endParaRPr lang="en-GB" sz="1600" b="1" dirty="0" smtClean="0"/>
          </a:p>
          <a:p>
            <a:pPr marL="366395" lvl="1" indent="-177800">
              <a:buClrTx/>
              <a:buSzPct val="100000"/>
              <a:buFont typeface="Arial" panose="020B0604020202020204" pitchFamily="34" charset="0"/>
              <a:buChar char="•"/>
            </a:pPr>
            <a:r>
              <a:rPr lang="en-GB" sz="1600" b="1" dirty="0" smtClean="0"/>
              <a:t>Environmental Metric Group</a:t>
            </a:r>
            <a:r>
              <a:rPr lang="en-GB" sz="1600" dirty="0" smtClean="0"/>
              <a:t>: Measures </a:t>
            </a:r>
            <a:r>
              <a:rPr lang="en-GB" sz="1600" dirty="0"/>
              <a:t>the aspects </a:t>
            </a:r>
            <a:r>
              <a:rPr lang="en-GB" sz="1600" dirty="0" smtClean="0"/>
              <a:t>of a vulnerability </a:t>
            </a:r>
            <a:r>
              <a:rPr lang="en-GB" sz="1600" dirty="0"/>
              <a:t>that are rooted in a specific organization’s environment.</a:t>
            </a:r>
            <a:endParaRPr lang="en-GB" sz="1600" b="1" dirty="0" smtClean="0"/>
          </a:p>
          <a:p>
            <a:pPr marL="366395" lvl="1" indent="-177800">
              <a:buClrTx/>
              <a:buSzPct val="100000"/>
              <a:buFont typeface="Arial" panose="020B0604020202020204" pitchFamily="34" charset="0"/>
              <a:buChar char="•"/>
            </a:pPr>
            <a:endParaRPr lang="en-GB" dirty="0" smtClean="0"/>
          </a:p>
          <a:p>
            <a:pPr marL="177800" indent="-177800">
              <a:spcBef>
                <a:spcPts val="0"/>
              </a:spcBef>
              <a:spcAft>
                <a:spcPts val="400"/>
              </a:spcAft>
              <a:buClrTx/>
              <a:buSzPct val="100000"/>
              <a:buNone/>
            </a:pPr>
            <a:endParaRPr lang="en-GB" sz="1600" dirty="0" smtClean="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44711" y="1116569"/>
            <a:ext cx="5140864" cy="3463066"/>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CVSS Base Metric Group</a:t>
            </a:r>
            <a:endParaRPr dirty="0" smtClean="0"/>
          </a:p>
        </p:txBody>
      </p:sp>
      <p:sp>
        <p:nvSpPr>
          <p:cNvPr id="2" name="Content Placeholder 1"/>
          <p:cNvSpPr>
            <a:spLocks noGrp="1"/>
          </p:cNvSpPr>
          <p:nvPr>
            <p:ph idx="1"/>
          </p:nvPr>
        </p:nvSpPr>
        <p:spPr>
          <a:xfrm>
            <a:off x="144065" y="692068"/>
            <a:ext cx="4404967" cy="305459"/>
          </a:xfrm>
        </p:spPr>
        <p:txBody>
          <a:bodyPr/>
          <a:lstStyle/>
          <a:p>
            <a:pPr>
              <a:spcBef>
                <a:spcPts val="400"/>
              </a:spcBef>
              <a:spcAft>
                <a:spcPts val="400"/>
              </a:spcAft>
              <a:buClrTx/>
              <a:buSzPct val="100000"/>
              <a:buFont typeface="Arial" panose="020B0604020202020204" pitchFamily="34" charset="0"/>
              <a:buChar char="•"/>
            </a:pPr>
            <a:r>
              <a:rPr lang="en-US" sz="1600" dirty="0"/>
              <a:t>Base Metric Group Exploitability </a:t>
            </a:r>
            <a:r>
              <a:rPr lang="en-US" sz="1600" dirty="0" smtClean="0"/>
              <a:t>metrics </a:t>
            </a:r>
            <a:r>
              <a:rPr lang="en-US" sz="1600" dirty="0"/>
              <a:t>include the following criteria</a:t>
            </a:r>
            <a:r>
              <a:rPr lang="en-US" sz="1600" dirty="0" smtClean="0"/>
              <a:t>:</a:t>
            </a:r>
            <a:endParaRPr lang="en-US" sz="1600" dirty="0" smtClean="0"/>
          </a:p>
          <a:p>
            <a:pPr lvl="1" fontAlgn="ctr">
              <a:spcBef>
                <a:spcPts val="400"/>
              </a:spcBef>
              <a:spcAft>
                <a:spcPts val="400"/>
              </a:spcAft>
            </a:pPr>
            <a:r>
              <a:rPr lang="en-US" sz="1600" dirty="0"/>
              <a:t>Attack vector</a:t>
            </a:r>
            <a:endParaRPr lang="en-IN" sz="1600" dirty="0"/>
          </a:p>
          <a:p>
            <a:pPr lvl="1" fontAlgn="ctr">
              <a:spcBef>
                <a:spcPts val="400"/>
              </a:spcBef>
              <a:spcAft>
                <a:spcPts val="400"/>
              </a:spcAft>
            </a:pPr>
            <a:r>
              <a:rPr lang="en-US" sz="1600" dirty="0"/>
              <a:t>Attack complexity</a:t>
            </a:r>
            <a:endParaRPr lang="en-IN" sz="1600" dirty="0"/>
          </a:p>
          <a:p>
            <a:pPr lvl="1" fontAlgn="ctr">
              <a:spcBef>
                <a:spcPts val="400"/>
              </a:spcBef>
              <a:spcAft>
                <a:spcPts val="400"/>
              </a:spcAft>
            </a:pPr>
            <a:r>
              <a:rPr lang="en-US" sz="1600" dirty="0"/>
              <a:t>Privileges required</a:t>
            </a:r>
            <a:endParaRPr lang="en-IN" sz="1600" dirty="0"/>
          </a:p>
          <a:p>
            <a:pPr lvl="1" fontAlgn="ctr">
              <a:spcBef>
                <a:spcPts val="400"/>
              </a:spcBef>
              <a:spcAft>
                <a:spcPts val="400"/>
              </a:spcAft>
            </a:pPr>
            <a:r>
              <a:rPr lang="en-US" sz="1600" dirty="0"/>
              <a:t>User interaction</a:t>
            </a:r>
            <a:endParaRPr lang="en-IN" sz="1600" dirty="0"/>
          </a:p>
          <a:p>
            <a:pPr lvl="1" fontAlgn="ctr">
              <a:spcBef>
                <a:spcPts val="400"/>
              </a:spcBef>
              <a:spcAft>
                <a:spcPts val="400"/>
              </a:spcAft>
            </a:pPr>
            <a:r>
              <a:rPr lang="en-US" sz="1600" dirty="0" smtClean="0"/>
              <a:t>Scope</a:t>
            </a:r>
            <a:endParaRPr lang="en-US" sz="1600" dirty="0"/>
          </a:p>
          <a:p>
            <a:pPr>
              <a:spcBef>
                <a:spcPts val="400"/>
              </a:spcBef>
              <a:spcAft>
                <a:spcPts val="400"/>
              </a:spcAft>
              <a:buClrTx/>
              <a:buSzPct val="100000"/>
              <a:buFont typeface="Arial" panose="020B0604020202020204" pitchFamily="34" charset="0"/>
              <a:buChar char="•"/>
            </a:pPr>
            <a:r>
              <a:rPr lang="en-GB" sz="1600" dirty="0" smtClean="0"/>
              <a:t>Base </a:t>
            </a:r>
            <a:r>
              <a:rPr lang="en-GB" sz="1600" dirty="0"/>
              <a:t>Metric Group Impact </a:t>
            </a:r>
            <a:r>
              <a:rPr lang="en-GB" sz="1600" dirty="0" smtClean="0"/>
              <a:t>metrics </a:t>
            </a:r>
            <a:r>
              <a:rPr lang="en-GB" sz="1600" dirty="0"/>
              <a:t>components </a:t>
            </a:r>
            <a:r>
              <a:rPr lang="en-GB" sz="1600" dirty="0" smtClean="0"/>
              <a:t>include the following criteria:</a:t>
            </a:r>
            <a:endParaRPr lang="en-GB" sz="1600" dirty="0"/>
          </a:p>
          <a:p>
            <a:pPr marL="361950" lvl="2" indent="-180975" fontAlgn="ctr">
              <a:spcBef>
                <a:spcPts val="400"/>
              </a:spcBef>
              <a:spcAft>
                <a:spcPts val="400"/>
              </a:spcAft>
            </a:pPr>
            <a:r>
              <a:rPr lang="en-US" sz="1600" dirty="0"/>
              <a:t>Confidentiality Impact</a:t>
            </a:r>
            <a:endParaRPr lang="en-IN" sz="1600" dirty="0"/>
          </a:p>
          <a:p>
            <a:pPr marL="361950" lvl="2" indent="-180975" fontAlgn="ctr">
              <a:spcBef>
                <a:spcPts val="400"/>
              </a:spcBef>
              <a:spcAft>
                <a:spcPts val="400"/>
              </a:spcAft>
            </a:pPr>
            <a:r>
              <a:rPr lang="en-US" sz="1600" dirty="0"/>
              <a:t>Integrity Impact</a:t>
            </a:r>
            <a:endParaRPr lang="en-IN" sz="1600" dirty="0"/>
          </a:p>
          <a:p>
            <a:pPr marL="361950" lvl="2" indent="-180975" fontAlgn="ctr">
              <a:spcBef>
                <a:spcPts val="400"/>
              </a:spcBef>
              <a:spcAft>
                <a:spcPts val="400"/>
              </a:spcAft>
            </a:pPr>
            <a:r>
              <a:rPr lang="en-US" sz="1600" dirty="0"/>
              <a:t>Availability Impact</a:t>
            </a:r>
            <a:endParaRPr lang="en-IN" sz="1600" dirty="0"/>
          </a:p>
          <a:p>
            <a:pPr marL="439420" lvl="2" indent="-177800">
              <a:spcBef>
                <a:spcPts val="400"/>
              </a:spcBef>
              <a:spcAft>
                <a:spcPts val="400"/>
              </a:spcAft>
              <a:buSzPct val="100000"/>
              <a:buNone/>
            </a:pPr>
            <a:endParaRPr lang="en-GB" sz="1600" dirty="0"/>
          </a:p>
          <a:p>
            <a:pPr>
              <a:spcBef>
                <a:spcPts val="400"/>
              </a:spcBef>
              <a:spcAft>
                <a:spcPts val="400"/>
              </a:spcAft>
              <a:buClrTx/>
              <a:buSzPct val="100000"/>
              <a:buFont typeface="Arial" panose="020B0604020202020204" pitchFamily="34" charset="0"/>
              <a:buChar char="•"/>
            </a:pPr>
            <a:endParaRPr lang="en-GB" sz="1600" dirty="0" smtClean="0"/>
          </a:p>
          <a:p>
            <a:pPr>
              <a:spcBef>
                <a:spcPts val="400"/>
              </a:spcBef>
              <a:spcAft>
                <a:spcPts val="400"/>
              </a:spcAft>
              <a:buClrTx/>
              <a:buSzPct val="100000"/>
              <a:buFont typeface="Arial" panose="020B0604020202020204" pitchFamily="34" charset="0"/>
              <a:buChar char="•"/>
            </a:pPr>
            <a:endParaRPr lang="en-GB" sz="1600" dirty="0" smtClean="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060309" y="554328"/>
            <a:ext cx="2427588" cy="4161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The CVSS Process</a:t>
            </a:r>
            <a:endParaRPr dirty="0" smtClean="0"/>
          </a:p>
        </p:txBody>
      </p:sp>
      <p:sp>
        <p:nvSpPr>
          <p:cNvPr id="2" name="Content Placeholder 1"/>
          <p:cNvSpPr>
            <a:spLocks noGrp="1"/>
          </p:cNvSpPr>
          <p:nvPr>
            <p:ph idx="1"/>
          </p:nvPr>
        </p:nvSpPr>
        <p:spPr>
          <a:xfrm>
            <a:off x="144065" y="711823"/>
            <a:ext cx="8999935" cy="863602"/>
          </a:xfrm>
        </p:spPr>
        <p:txBody>
          <a:bodyPr/>
          <a:lstStyle/>
          <a:p>
            <a:pPr>
              <a:spcBef>
                <a:spcPts val="400"/>
              </a:spcBef>
              <a:spcAft>
                <a:spcPts val="400"/>
              </a:spcAft>
              <a:buClrTx/>
              <a:buSzPct val="100000"/>
              <a:buFont typeface="Arial" panose="020B0604020202020204" pitchFamily="34" charset="0"/>
              <a:buChar char="•"/>
            </a:pPr>
            <a:r>
              <a:rPr lang="en-GB" sz="1600" dirty="0" smtClean="0"/>
              <a:t>The CVSS process uses a tool called the CVSS v3.1 Calculator.</a:t>
            </a:r>
            <a:endParaRPr lang="en-GB" sz="1600" dirty="0" smtClean="0"/>
          </a:p>
          <a:p>
            <a:pPr>
              <a:spcBef>
                <a:spcPts val="400"/>
              </a:spcBef>
              <a:spcAft>
                <a:spcPts val="400"/>
              </a:spcAft>
              <a:buClrTx/>
              <a:buSzPct val="100000"/>
              <a:buFont typeface="Arial" panose="020B0604020202020204" pitchFamily="34" charset="0"/>
              <a:buChar char="•"/>
            </a:pPr>
            <a:r>
              <a:rPr lang="en-US" sz="1600" dirty="0" smtClean="0"/>
              <a:t>The calculator is like a questionnaire in which the choices are made that describe the vulnerability for each metric group. </a:t>
            </a:r>
            <a:endParaRPr lang="en-US" sz="1600" dirty="0" smtClean="0"/>
          </a:p>
          <a:p>
            <a:pPr>
              <a:spcBef>
                <a:spcPts val="400"/>
              </a:spcBef>
              <a:spcAft>
                <a:spcPts val="400"/>
              </a:spcAft>
              <a:buClrTx/>
              <a:buSzPct val="100000"/>
              <a:buFont typeface="Arial" panose="020B0604020202020204" pitchFamily="34" charset="0"/>
              <a:buChar char="•"/>
            </a:pPr>
            <a:r>
              <a:rPr lang="en-US" sz="1600" dirty="0" smtClean="0"/>
              <a:t>Later, a score is generated and numeric severity rating is displayed.</a:t>
            </a:r>
            <a:endParaRPr lang="en-US" sz="1600" dirty="0" smtClean="0"/>
          </a:p>
          <a:p>
            <a:pPr>
              <a:spcBef>
                <a:spcPts val="0"/>
              </a:spcBef>
              <a:spcAft>
                <a:spcPts val="400"/>
              </a:spcAft>
              <a:buClrTx/>
              <a:buSzPct val="100000"/>
              <a:buFont typeface="Arial" panose="020B0604020202020204" pitchFamily="34" charset="0"/>
              <a:buChar char="•"/>
            </a:pPr>
            <a:endParaRPr lang="en-GB" sz="1600" dirty="0" smtClean="0"/>
          </a:p>
          <a:p>
            <a:pPr marL="0" indent="0">
              <a:spcBef>
                <a:spcPts val="0"/>
              </a:spcBef>
              <a:spcAft>
                <a:spcPts val="400"/>
              </a:spcAft>
              <a:buClrTx/>
              <a:buSzPct val="100000"/>
              <a:buNone/>
            </a:pPr>
            <a:endParaRPr lang="en-GB" sz="1600" dirty="0" smtClean="0"/>
          </a:p>
        </p:txBody>
      </p:sp>
      <p:pic>
        <p:nvPicPr>
          <p:cNvPr id="4100" name="Picture 4"/>
          <p:cNvPicPr>
            <a:picLocks noChangeAspect="1" noChangeArrowheads="1"/>
          </p:cNvPicPr>
          <p:nvPr/>
        </p:nvPicPr>
        <p:blipFill rotWithShape="1">
          <a:blip r:embed="rId1">
            <a:extLst>
              <a:ext uri="{28A0092B-C50C-407E-A947-70E740481C1C}">
                <a14:useLocalDpi xmlns:a14="http://schemas.microsoft.com/office/drawing/2010/main" val="0"/>
              </a:ext>
            </a:extLst>
          </a:blip>
          <a:srcRect l="1302" t="3198" r="1273" b="3178"/>
          <a:stretch>
            <a:fillRect/>
          </a:stretch>
        </p:blipFill>
        <p:spPr bwMode="auto">
          <a:xfrm>
            <a:off x="1426766" y="2025532"/>
            <a:ext cx="6498034" cy="269774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813" y="822694"/>
            <a:ext cx="3023472" cy="887350"/>
          </a:xfrm>
        </p:spPr>
        <p:txBody>
          <a:bodyPr/>
          <a:lstStyle/>
          <a:p>
            <a:pPr>
              <a:spcBef>
                <a:spcPts val="400"/>
              </a:spcBef>
              <a:spcAft>
                <a:spcPts val="400"/>
              </a:spcAft>
              <a:buClrTx/>
              <a:buSzPct val="100000"/>
              <a:buFont typeface="Arial" panose="020B0604020202020204" pitchFamily="34" charset="0"/>
              <a:buChar char="•"/>
            </a:pPr>
            <a:r>
              <a:rPr lang="en-IN" sz="1600" dirty="0"/>
              <a:t>After the Base Metric group is completed, the </a:t>
            </a:r>
            <a:r>
              <a:rPr lang="en-IN" sz="1600" dirty="0" smtClean="0"/>
              <a:t>Temporal </a:t>
            </a:r>
            <a:r>
              <a:rPr lang="en-IN" sz="1600" dirty="0"/>
              <a:t>and Environmental metric values modify the Base Metric results to provide an overall score. </a:t>
            </a:r>
            <a:endParaRPr lang="en-US" sz="1600" dirty="0"/>
          </a:p>
        </p:txBody>
      </p:sp>
      <p:pic>
        <p:nvPicPr>
          <p:cNvPr id="8" name="Picture 7" descr="score-interactions.PNG"/>
          <p:cNvPicPr>
            <a:picLocks noChangeAspect="1"/>
          </p:cNvPicPr>
          <p:nvPr/>
        </p:nvPicPr>
        <p:blipFill>
          <a:blip r:embed="rId1"/>
          <a:stretch>
            <a:fillRect/>
          </a:stretch>
        </p:blipFill>
        <p:spPr>
          <a:xfrm>
            <a:off x="3213253" y="822694"/>
            <a:ext cx="5478571" cy="3905279"/>
          </a:xfrm>
          <a:prstGeom prst="rect">
            <a:avLst/>
          </a:prstGeom>
        </p:spPr>
      </p:pic>
      <p:sp>
        <p:nvSpPr>
          <p:cNvPr id="5"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The CVSS Process (Contd.)</a:t>
            </a:r>
            <a:endParaRPr dirty="0" smtClean="0"/>
          </a:p>
        </p:txBody>
      </p:sp>
    </p:spTree>
    <p:custDataLst>
      <p:tags r:id="rId2"/>
    </p:custData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CVSS Reports</a:t>
            </a:r>
            <a:endParaRPr dirty="0" smtClean="0"/>
          </a:p>
        </p:txBody>
      </p:sp>
      <p:sp>
        <p:nvSpPr>
          <p:cNvPr id="2" name="Content Placeholder 1"/>
          <p:cNvSpPr>
            <a:spLocks noGrp="1"/>
          </p:cNvSpPr>
          <p:nvPr>
            <p:ph idx="1"/>
          </p:nvPr>
        </p:nvSpPr>
        <p:spPr>
          <a:xfrm>
            <a:off x="144065" y="738981"/>
            <a:ext cx="8853286" cy="1298051"/>
          </a:xfrm>
        </p:spPr>
        <p:txBody>
          <a:bodyPr/>
          <a:lstStyle/>
          <a:p>
            <a:pPr marL="285750" indent="-285750">
              <a:spcBef>
                <a:spcPts val="400"/>
              </a:spcBef>
              <a:spcAft>
                <a:spcPts val="400"/>
              </a:spcAft>
              <a:buClrTx/>
              <a:buSzPct val="100000"/>
              <a:buFont typeface="Arial" panose="020B0604020202020204" pitchFamily="34" charset="0"/>
              <a:buChar char="•"/>
            </a:pPr>
            <a:r>
              <a:rPr lang="en-GB" sz="1600" dirty="0">
                <a:solidFill>
                  <a:sysClr val="windowText" lastClr="000000"/>
                </a:solidFill>
              </a:rPr>
              <a:t>The higher the severity rating, the greater the potential impact of an exploit and the greater the urgency in addressing the vulnerability.</a:t>
            </a:r>
            <a:endParaRPr lang="en-GB" sz="1600" dirty="0">
              <a:solidFill>
                <a:sysClr val="windowText" lastClr="000000"/>
              </a:solidFill>
            </a:endParaRPr>
          </a:p>
          <a:p>
            <a:pPr marL="285750" indent="-285750">
              <a:spcBef>
                <a:spcPts val="400"/>
              </a:spcBef>
              <a:spcAft>
                <a:spcPts val="400"/>
              </a:spcAft>
              <a:buClrTx/>
              <a:buSzPct val="100000"/>
              <a:buFont typeface="Arial" panose="020B0604020202020204" pitchFamily="34" charset="0"/>
              <a:buChar char="•"/>
            </a:pPr>
            <a:r>
              <a:rPr lang="en-GB" sz="1600" dirty="0">
                <a:solidFill>
                  <a:sysClr val="windowText" lastClr="000000"/>
                </a:solidFill>
              </a:rPr>
              <a:t>Any vulnerability that exceeds 3.9 should be </a:t>
            </a:r>
            <a:r>
              <a:rPr lang="en-GB" sz="1600" dirty="0" smtClean="0">
                <a:solidFill>
                  <a:sysClr val="windowText" lastClr="000000"/>
                </a:solidFill>
              </a:rPr>
              <a:t>addressed.</a:t>
            </a:r>
            <a:endParaRPr lang="en-GB" sz="1600" dirty="0"/>
          </a:p>
          <a:p>
            <a:pPr marL="285750" indent="-285750">
              <a:spcBef>
                <a:spcPts val="400"/>
              </a:spcBef>
              <a:spcAft>
                <a:spcPts val="400"/>
              </a:spcAft>
              <a:buClrTx/>
              <a:buSzPct val="100000"/>
              <a:buFont typeface="Arial" panose="020B0604020202020204" pitchFamily="34" charset="0"/>
              <a:buChar char="•"/>
            </a:pPr>
            <a:r>
              <a:rPr lang="en-GB" sz="1600" dirty="0" smtClean="0"/>
              <a:t>The ranges of scores and the corresponding qualitative meaning is shown in the table:</a:t>
            </a: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graphicFrame>
        <p:nvGraphicFramePr>
          <p:cNvPr id="9" name="Table 8"/>
          <p:cNvGraphicFramePr>
            <a:graphicFrameLocks noGrp="1"/>
          </p:cNvGraphicFramePr>
          <p:nvPr/>
        </p:nvGraphicFramePr>
        <p:xfrm>
          <a:off x="534155" y="2186153"/>
          <a:ext cx="7695445" cy="1871494"/>
        </p:xfrm>
        <a:graphic>
          <a:graphicData uri="http://schemas.openxmlformats.org/drawingml/2006/table">
            <a:tbl>
              <a:tblPr firstRow="1" bandRow="1">
                <a:tableStyleId>{5C22544A-7EE6-4342-B048-85BDC9FD1C3A}</a:tableStyleId>
              </a:tblPr>
              <a:tblGrid>
                <a:gridCol w="2734146"/>
                <a:gridCol w="4961299"/>
              </a:tblGrid>
              <a:tr h="273805">
                <a:tc>
                  <a:txBody>
                    <a:bodyPr/>
                    <a:lstStyle/>
                    <a:p>
                      <a:pPr algn="ctr" fontAlgn="ctr"/>
                      <a:r>
                        <a:rPr lang="en-US" b="1" dirty="0"/>
                        <a:t>Rating</a:t>
                      </a:r>
                      <a:endParaRPr lang="en-US" b="0" dirty="0"/>
                    </a:p>
                  </a:txBody>
                  <a:tcPr marL="47625" marR="47625" marT="47625" marB="47625" anchor="ctr"/>
                </a:tc>
                <a:tc>
                  <a:txBody>
                    <a:bodyPr/>
                    <a:lstStyle/>
                    <a:p>
                      <a:pPr algn="ctr" fontAlgn="ctr"/>
                      <a:r>
                        <a:rPr lang="en-US" b="1" dirty="0"/>
                        <a:t>CVSS Score</a:t>
                      </a:r>
                      <a:endParaRPr lang="en-US" b="0" dirty="0"/>
                    </a:p>
                  </a:txBody>
                  <a:tcPr marL="47625" marR="47625" marT="47625" marB="47625" anchor="ctr"/>
                </a:tc>
              </a:tr>
              <a:tr h="259487">
                <a:tc>
                  <a:txBody>
                    <a:bodyPr/>
                    <a:lstStyle/>
                    <a:p>
                      <a:pPr fontAlgn="ctr"/>
                      <a:r>
                        <a:rPr lang="en-US" b="0" dirty="0"/>
                        <a:t>None</a:t>
                      </a:r>
                      <a:endParaRPr lang="en-US" b="0" dirty="0"/>
                    </a:p>
                  </a:txBody>
                  <a:tcPr marL="47625" marR="47625" marT="47625" marB="47625" anchor="ctr"/>
                </a:tc>
                <a:tc>
                  <a:txBody>
                    <a:bodyPr/>
                    <a:lstStyle/>
                    <a:p>
                      <a:pPr fontAlgn="ctr"/>
                      <a:r>
                        <a:rPr lang="en-US" b="0" dirty="0"/>
                        <a:t>0</a:t>
                      </a:r>
                      <a:endParaRPr lang="en-US" b="0" dirty="0"/>
                    </a:p>
                  </a:txBody>
                  <a:tcPr marL="47625" marR="47625" marT="47625" marB="47625" anchor="ctr"/>
                </a:tc>
              </a:tr>
              <a:tr h="262376">
                <a:tc>
                  <a:txBody>
                    <a:bodyPr/>
                    <a:lstStyle/>
                    <a:p>
                      <a:pPr fontAlgn="ctr"/>
                      <a:r>
                        <a:rPr lang="en-US" b="0" dirty="0"/>
                        <a:t>Low</a:t>
                      </a:r>
                      <a:endParaRPr lang="en-US" b="0" dirty="0"/>
                    </a:p>
                  </a:txBody>
                  <a:tcPr marL="47625" marR="47625" marT="47625" marB="47625" anchor="ctr"/>
                </a:tc>
                <a:tc>
                  <a:txBody>
                    <a:bodyPr/>
                    <a:lstStyle/>
                    <a:p>
                      <a:pPr fontAlgn="ctr"/>
                      <a:r>
                        <a:rPr lang="en-US" b="0" dirty="0"/>
                        <a:t>0.1 – 3.9</a:t>
                      </a:r>
                      <a:endParaRPr lang="en-US" b="0" dirty="0"/>
                    </a:p>
                  </a:txBody>
                  <a:tcPr marL="47625" marR="47625" marT="47625" marB="47625" anchor="ctr"/>
                </a:tc>
              </a:tr>
              <a:tr h="295410">
                <a:tc>
                  <a:txBody>
                    <a:bodyPr/>
                    <a:lstStyle/>
                    <a:p>
                      <a:pPr fontAlgn="ctr"/>
                      <a:r>
                        <a:rPr lang="en-US" b="0" dirty="0"/>
                        <a:t>Medium</a:t>
                      </a:r>
                      <a:endParaRPr lang="en-US" b="0" dirty="0"/>
                    </a:p>
                  </a:txBody>
                  <a:tcPr marL="47625" marR="47625" marT="47625" marB="47625" anchor="ctr"/>
                </a:tc>
                <a:tc>
                  <a:txBody>
                    <a:bodyPr/>
                    <a:lstStyle/>
                    <a:p>
                      <a:pPr fontAlgn="ctr"/>
                      <a:r>
                        <a:rPr lang="en-US" b="0" dirty="0"/>
                        <a:t>4.0 – 6.9</a:t>
                      </a:r>
                      <a:endParaRPr lang="en-US" b="0" dirty="0"/>
                    </a:p>
                  </a:txBody>
                  <a:tcPr marL="47625" marR="47625" marT="47625" marB="47625" anchor="ctr"/>
                </a:tc>
              </a:tr>
              <a:tr h="328444">
                <a:tc>
                  <a:txBody>
                    <a:bodyPr/>
                    <a:lstStyle/>
                    <a:p>
                      <a:pPr fontAlgn="ctr"/>
                      <a:r>
                        <a:rPr lang="en-US" b="0" dirty="0"/>
                        <a:t>High</a:t>
                      </a:r>
                      <a:endParaRPr lang="en-US" b="0" dirty="0"/>
                    </a:p>
                  </a:txBody>
                  <a:tcPr marL="47625" marR="47625" marT="47625" marB="47625" anchor="ctr"/>
                </a:tc>
                <a:tc>
                  <a:txBody>
                    <a:bodyPr/>
                    <a:lstStyle/>
                    <a:p>
                      <a:pPr fontAlgn="ctr"/>
                      <a:r>
                        <a:rPr lang="en-US" b="0" dirty="0"/>
                        <a:t>7.0 – 8.9</a:t>
                      </a:r>
                      <a:endParaRPr lang="en-US" b="0" dirty="0"/>
                    </a:p>
                  </a:txBody>
                  <a:tcPr marL="47625" marR="47625" marT="47625" marB="47625" anchor="ctr"/>
                </a:tc>
              </a:tr>
              <a:tr h="241160">
                <a:tc>
                  <a:txBody>
                    <a:bodyPr/>
                    <a:lstStyle/>
                    <a:p>
                      <a:pPr fontAlgn="ctr"/>
                      <a:r>
                        <a:rPr lang="en-US" b="0" dirty="0"/>
                        <a:t>Critical</a:t>
                      </a:r>
                      <a:endParaRPr lang="en-US" b="0" dirty="0"/>
                    </a:p>
                  </a:txBody>
                  <a:tcPr marL="47625" marR="47625" marT="47625" marB="47625" anchor="ctr"/>
                </a:tc>
                <a:tc>
                  <a:txBody>
                    <a:bodyPr/>
                    <a:lstStyle/>
                    <a:p>
                      <a:pPr fontAlgn="ctr"/>
                      <a:r>
                        <a:rPr lang="en-US" b="0" dirty="0"/>
                        <a:t>9.0 – 10.0</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Other Vulnerability Information Sources</a:t>
            </a:r>
            <a:endParaRPr dirty="0"/>
          </a:p>
        </p:txBody>
      </p:sp>
      <p:sp>
        <p:nvSpPr>
          <p:cNvPr id="2" name="Content Placeholder 1"/>
          <p:cNvSpPr>
            <a:spLocks noGrp="1"/>
          </p:cNvSpPr>
          <p:nvPr>
            <p:ph idx="1"/>
          </p:nvPr>
        </p:nvSpPr>
        <p:spPr>
          <a:xfrm>
            <a:off x="144066" y="809057"/>
            <a:ext cx="2925059" cy="3737435"/>
          </a:xfrm>
        </p:spPr>
        <p:txBody>
          <a:bodyPr/>
          <a:lstStyle/>
          <a:p>
            <a:pPr marL="0" indent="0">
              <a:buNone/>
            </a:pPr>
            <a:r>
              <a:rPr lang="en-US" sz="1600" b="1" dirty="0" smtClean="0"/>
              <a:t>Common </a:t>
            </a:r>
            <a:r>
              <a:rPr lang="en-US" sz="1600" b="1" dirty="0"/>
              <a:t>Vulnerabilities and Exposures (</a:t>
            </a:r>
            <a:r>
              <a:rPr lang="en-US" sz="1600" b="1" dirty="0" smtClean="0"/>
              <a:t>CVE): </a:t>
            </a:r>
            <a:endParaRPr lang="en-US" sz="1600" b="1" dirty="0" smtClean="0"/>
          </a:p>
          <a:p>
            <a:pPr>
              <a:buFont typeface="Arial" panose="020B0604020202020204" pitchFamily="34" charset="0"/>
              <a:buChar char="•"/>
            </a:pPr>
            <a:r>
              <a:rPr lang="en-US" sz="1600" dirty="0" smtClean="0"/>
              <a:t>CVE </a:t>
            </a:r>
            <a:r>
              <a:rPr lang="en-US" sz="1600" dirty="0"/>
              <a:t>identifier provides a standard way to research a reference to vulnerabilities. </a:t>
            </a:r>
            <a:endParaRPr lang="en-US" sz="1600" dirty="0" smtClean="0"/>
          </a:p>
          <a:p>
            <a:pPr>
              <a:buFont typeface="Arial" panose="020B0604020202020204" pitchFamily="34" charset="0"/>
              <a:buChar char="•"/>
            </a:pPr>
            <a:r>
              <a:rPr lang="en-IN" sz="1600" dirty="0"/>
              <a:t>T</a:t>
            </a:r>
            <a:r>
              <a:rPr lang="en-IN" sz="1600" dirty="0" smtClean="0"/>
              <a:t>hreat </a:t>
            </a:r>
            <a:r>
              <a:rPr lang="en-IN" sz="1600" dirty="0"/>
              <a:t>intelligence services use CVE identifiers, and they appear in various security system logs</a:t>
            </a:r>
            <a:r>
              <a:rPr lang="en-IN" sz="1600" dirty="0" smtClean="0"/>
              <a:t>.</a:t>
            </a:r>
            <a:endParaRPr lang="en-IN" sz="1600" dirty="0" smtClean="0"/>
          </a:p>
          <a:p>
            <a:pPr>
              <a:buFont typeface="Arial" panose="020B0604020202020204" pitchFamily="34" charset="0"/>
              <a:buChar char="•"/>
            </a:pPr>
            <a:r>
              <a:rPr lang="en-IN" sz="1600" dirty="0"/>
              <a:t>The CVE Details website provides a linkage between CVSS scores and CVE information. </a:t>
            </a:r>
            <a:endParaRPr lang="en-US" sz="1600" dirty="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056140" y="945835"/>
            <a:ext cx="5935460" cy="323212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Other Vulnerability Information Sources (Contd.)</a:t>
            </a:r>
            <a:endParaRPr dirty="0"/>
          </a:p>
        </p:txBody>
      </p:sp>
      <p:sp>
        <p:nvSpPr>
          <p:cNvPr id="7" name="Content Placeholder 1"/>
          <p:cNvSpPr>
            <a:spLocks noGrp="1"/>
          </p:cNvSpPr>
          <p:nvPr>
            <p:ph idx="1"/>
          </p:nvPr>
        </p:nvSpPr>
        <p:spPr>
          <a:xfrm>
            <a:off x="144065" y="824517"/>
            <a:ext cx="3101553" cy="3737435"/>
          </a:xfrm>
        </p:spPr>
        <p:txBody>
          <a:bodyPr/>
          <a:lstStyle/>
          <a:p>
            <a:pPr marL="0" indent="0">
              <a:buNone/>
            </a:pPr>
            <a:r>
              <a:rPr lang="en-IN" sz="1600" b="1" dirty="0"/>
              <a:t>National Vulnerability Database (NVD)</a:t>
            </a:r>
            <a:r>
              <a:rPr lang="en-IN" sz="1600" dirty="0"/>
              <a:t>: </a:t>
            </a:r>
            <a:endParaRPr lang="en-IN" sz="1600" dirty="0" smtClean="0"/>
          </a:p>
          <a:p>
            <a:pPr>
              <a:buFont typeface="Arial" panose="020B0604020202020204" pitchFamily="34" charset="0"/>
              <a:buChar char="•"/>
            </a:pPr>
            <a:r>
              <a:rPr lang="en-IN" sz="1600" dirty="0" smtClean="0"/>
              <a:t>This </a:t>
            </a:r>
            <a:r>
              <a:rPr lang="en-IN" sz="1600" dirty="0"/>
              <a:t>utilizes CVE identifiers and supplies additional information on vulnerabilities such as CVSS threat scores, technical details, affected entities, and resources for further investigation</a:t>
            </a:r>
            <a:r>
              <a:rPr lang="en-IN" sz="1600" dirty="0" smtClean="0"/>
              <a:t>.</a:t>
            </a:r>
            <a:endParaRPr lang="en-IN" sz="1600" dirty="0" smtClean="0"/>
          </a:p>
          <a:p>
            <a:pPr>
              <a:buFont typeface="Arial" panose="020B0604020202020204" pitchFamily="34" charset="0"/>
              <a:buChar char="•"/>
            </a:pPr>
            <a:r>
              <a:rPr lang="en-IN" sz="1600" dirty="0"/>
              <a:t>The database was created and is maintained by the U.S. government National Institute of Standards and Technology (NIST) agency.</a:t>
            </a:r>
            <a:endParaRPr lang="en-GB" sz="1600" dirty="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127183" y="905001"/>
            <a:ext cx="5931564" cy="331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5892" y="908088"/>
            <a:ext cx="8948640" cy="1802391"/>
          </a:xfrm>
        </p:spPr>
        <p:txBody>
          <a:bodyPr/>
          <a:lstStyle/>
          <a:p>
            <a:r>
              <a:rPr dirty="0" smtClean="0">
                <a:solidFill>
                  <a:schemeClr val="accent5">
                    <a:lumMod val="40000"/>
                    <a:lumOff val="60000"/>
                  </a:schemeClr>
                </a:solidFill>
              </a:rPr>
              <a:t>23.3 </a:t>
            </a:r>
            <a:r>
              <a:rPr lang="en-GB" dirty="0" smtClean="0">
                <a:solidFill>
                  <a:schemeClr val="accent5">
                    <a:lumMod val="40000"/>
                    <a:lumOff val="60000"/>
                  </a:schemeClr>
                </a:solidFill>
              </a:rPr>
              <a:t>Secure Device Management</a:t>
            </a:r>
            <a:endParaRPr lang="en-GB" dirty="0" smtClean="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Risk Management</a:t>
            </a:r>
            <a:endParaRPr dirty="0"/>
          </a:p>
        </p:txBody>
      </p:sp>
      <p:sp>
        <p:nvSpPr>
          <p:cNvPr id="2" name="Content Placeholder 1"/>
          <p:cNvSpPr>
            <a:spLocks noGrp="1"/>
          </p:cNvSpPr>
          <p:nvPr>
            <p:ph idx="1"/>
          </p:nvPr>
        </p:nvSpPr>
        <p:spPr>
          <a:xfrm>
            <a:off x="121489" y="655754"/>
            <a:ext cx="4142693" cy="2680526"/>
          </a:xfrm>
        </p:spPr>
        <p:txBody>
          <a:bodyPr/>
          <a:lstStyle/>
          <a:p>
            <a:pPr marL="177800" indent="-177800">
              <a:spcBef>
                <a:spcPts val="300"/>
              </a:spcBef>
              <a:spcAft>
                <a:spcPts val="300"/>
              </a:spcAft>
              <a:buClrTx/>
              <a:buSzPct val="100000"/>
              <a:buFont typeface="Arial" panose="020B0604020202020204" pitchFamily="34" charset="0"/>
              <a:buChar char="•"/>
            </a:pPr>
            <a:r>
              <a:rPr lang="en-GB" sz="1600" dirty="0" smtClean="0"/>
              <a:t>Risk management involves the selection and specification of security controls for an organization.</a:t>
            </a:r>
            <a:endParaRPr lang="en-GB" sz="1600" dirty="0" smtClean="0"/>
          </a:p>
          <a:p>
            <a:pPr marL="177800" indent="-177800">
              <a:spcBef>
                <a:spcPts val="300"/>
              </a:spcBef>
              <a:spcAft>
                <a:spcPts val="300"/>
              </a:spcAft>
              <a:buClrTx/>
              <a:buSzPct val="100000"/>
              <a:buFont typeface="Arial" panose="020B0604020202020204" pitchFamily="34" charset="0"/>
              <a:buChar char="•"/>
            </a:pPr>
            <a:r>
              <a:rPr lang="en-IN" sz="1600" dirty="0"/>
              <a:t>A mandatory activity in risk assessment is </a:t>
            </a:r>
            <a:r>
              <a:rPr lang="en-IN" sz="1600" dirty="0" smtClean="0"/>
              <a:t>to identify </a:t>
            </a:r>
            <a:r>
              <a:rPr lang="en-IN" sz="1600" dirty="0"/>
              <a:t>threats and </a:t>
            </a:r>
            <a:r>
              <a:rPr lang="en-IN" sz="1600" dirty="0" smtClean="0"/>
              <a:t>vulnerabilities.</a:t>
            </a:r>
            <a:endParaRPr lang="en-IN" sz="1600" dirty="0" smtClean="0"/>
          </a:p>
          <a:p>
            <a:pPr marL="177800" indent="-177800">
              <a:spcBef>
                <a:spcPts val="300"/>
              </a:spcBef>
              <a:spcAft>
                <a:spcPts val="300"/>
              </a:spcAft>
              <a:buClrTx/>
              <a:buSzPct val="100000"/>
              <a:buFont typeface="Arial" panose="020B0604020202020204" pitchFamily="34" charset="0"/>
              <a:buChar char="•"/>
            </a:pPr>
            <a:r>
              <a:rPr lang="en-GB" sz="1600" dirty="0"/>
              <a:t>W</a:t>
            </a:r>
            <a:r>
              <a:rPr lang="en-GB" sz="1600" dirty="0" smtClean="0"/>
              <a:t>ays </a:t>
            </a:r>
            <a:r>
              <a:rPr lang="en-GB" sz="1600" dirty="0"/>
              <a:t>to respond to </a:t>
            </a:r>
            <a:r>
              <a:rPr lang="en-GB" sz="1600" dirty="0" smtClean="0"/>
              <a:t>identified risks:</a:t>
            </a:r>
            <a:endParaRPr lang="en-GB" sz="1600" dirty="0" smtClean="0"/>
          </a:p>
          <a:p>
            <a:pPr lvl="2" indent="-250825"/>
            <a:r>
              <a:rPr lang="en-US" sz="1600" b="1" dirty="0"/>
              <a:t>Risk avoidance </a:t>
            </a:r>
            <a:r>
              <a:rPr lang="en-US" sz="1600" dirty="0"/>
              <a:t>- Stop performing </a:t>
            </a:r>
            <a:r>
              <a:rPr lang="en-US" sz="1600" dirty="0" smtClean="0"/>
              <a:t>the activities </a:t>
            </a:r>
            <a:r>
              <a:rPr lang="en-US" sz="1600" dirty="0"/>
              <a:t>that create risk.</a:t>
            </a:r>
            <a:endParaRPr lang="en-US" sz="1600" dirty="0"/>
          </a:p>
          <a:p>
            <a:pPr lvl="2" indent="-250825"/>
            <a:r>
              <a:rPr lang="en-US" sz="1600" b="1" dirty="0"/>
              <a:t>Risk reduction</a:t>
            </a:r>
            <a:r>
              <a:rPr lang="en-US" sz="1600" dirty="0"/>
              <a:t> - Take measures to reduce vulnerability.</a:t>
            </a:r>
            <a:endParaRPr lang="en-US" sz="1600" dirty="0"/>
          </a:p>
          <a:p>
            <a:pPr lvl="2" indent="-250825"/>
            <a:r>
              <a:rPr lang="en-US" sz="1600" b="1" dirty="0"/>
              <a:t>Risk sharing</a:t>
            </a:r>
            <a:r>
              <a:rPr lang="en-US" sz="1600" dirty="0"/>
              <a:t> - Shift some </a:t>
            </a:r>
            <a:r>
              <a:rPr lang="en-US" sz="1600" dirty="0" smtClean="0"/>
              <a:t>risk </a:t>
            </a:r>
            <a:r>
              <a:rPr lang="en-US" sz="1600" dirty="0"/>
              <a:t>to other parties.</a:t>
            </a:r>
            <a:endParaRPr lang="en-US" sz="1600" dirty="0"/>
          </a:p>
          <a:p>
            <a:pPr lvl="2" indent="-250825"/>
            <a:r>
              <a:rPr lang="en-US" sz="1600" b="1" dirty="0"/>
              <a:t>Risk retention </a:t>
            </a:r>
            <a:r>
              <a:rPr lang="en-US" sz="1600" dirty="0"/>
              <a:t>- Accept the risk and its consequences.</a:t>
            </a:r>
            <a:endParaRPr lang="en-US" sz="1600" dirty="0"/>
          </a:p>
          <a:p>
            <a:pPr marL="366395" lvl="1" indent="-177800">
              <a:spcBef>
                <a:spcPts val="0"/>
              </a:spcBef>
              <a:spcAft>
                <a:spcPts val="400"/>
              </a:spcAft>
              <a:buClrTx/>
              <a:buSzPct val="100000"/>
              <a:buFont typeface="Arial" panose="020B0604020202020204" pitchFamily="34" charset="0"/>
              <a:buChar char="•"/>
            </a:pPr>
            <a:endParaRPr lang="en-GB"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9" name="Picture 8" descr="risk-mgmt-process.png"/>
          <p:cNvPicPr>
            <a:picLocks noChangeAspect="1"/>
          </p:cNvPicPr>
          <p:nvPr/>
        </p:nvPicPr>
        <p:blipFill>
          <a:blip r:embed="rId1"/>
          <a:stretch>
            <a:fillRect/>
          </a:stretch>
        </p:blipFill>
        <p:spPr>
          <a:xfrm>
            <a:off x="4140458" y="791045"/>
            <a:ext cx="4901766" cy="3467280"/>
          </a:xfrm>
          <a:prstGeom prst="rect">
            <a:avLst/>
          </a:prstGeom>
          <a:ln w="3175">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Vulnerability Management</a:t>
            </a:r>
            <a:endParaRPr dirty="0"/>
          </a:p>
        </p:txBody>
      </p:sp>
      <p:sp>
        <p:nvSpPr>
          <p:cNvPr id="2" name="Content Placeholder 1"/>
          <p:cNvSpPr>
            <a:spLocks noGrp="1"/>
          </p:cNvSpPr>
          <p:nvPr>
            <p:ph idx="1"/>
          </p:nvPr>
        </p:nvSpPr>
        <p:spPr>
          <a:xfrm>
            <a:off x="132189" y="682326"/>
            <a:ext cx="5209356" cy="3915558"/>
          </a:xfrm>
        </p:spPr>
        <p:txBody>
          <a:bodyPr/>
          <a:lstStyle/>
          <a:p>
            <a:pPr>
              <a:buFont typeface="Arial" panose="020B0604020202020204" pitchFamily="34" charset="0"/>
              <a:buChar char="•"/>
            </a:pPr>
            <a:r>
              <a:rPr lang="en-US" sz="1600" dirty="0" smtClean="0"/>
              <a:t>Vulnerability management is a security practice designed to proactively prevent the exploitation of IT vulnerabilities.</a:t>
            </a:r>
            <a:endParaRPr lang="en-US" sz="1600" dirty="0" smtClean="0"/>
          </a:p>
          <a:p>
            <a:pPr>
              <a:buFont typeface="Arial" panose="020B0604020202020204" pitchFamily="34" charset="0"/>
              <a:buChar char="•"/>
            </a:pPr>
            <a:r>
              <a:rPr lang="en-US" sz="1600" dirty="0" smtClean="0"/>
              <a:t>The </a:t>
            </a:r>
            <a:r>
              <a:rPr lang="en-US" sz="1600" dirty="0"/>
              <a:t>steps in the Vulnerability Management Life Cycle:</a:t>
            </a:r>
            <a:endParaRPr lang="en-US" sz="1600" dirty="0"/>
          </a:p>
          <a:p>
            <a:pPr lvl="1">
              <a:buFont typeface="Arial" panose="020B0604020202020204" pitchFamily="34" charset="0"/>
              <a:buChar char="•"/>
            </a:pPr>
            <a:r>
              <a:rPr lang="en-US" sz="1600" b="1" dirty="0"/>
              <a:t>Discover</a:t>
            </a:r>
            <a:r>
              <a:rPr lang="en-US" sz="1600" dirty="0"/>
              <a:t> - </a:t>
            </a:r>
            <a:r>
              <a:rPr lang="en-US" sz="1600" dirty="0" smtClean="0"/>
              <a:t>Develop </a:t>
            </a:r>
            <a:r>
              <a:rPr lang="en-US" sz="1600" dirty="0"/>
              <a:t>a network baseline. Identify security vulnerabilities on a regular automated schedule.</a:t>
            </a:r>
            <a:endParaRPr lang="en-US" sz="1600" dirty="0"/>
          </a:p>
          <a:p>
            <a:pPr lvl="1">
              <a:buFont typeface="Arial" panose="020B0604020202020204" pitchFamily="34" charset="0"/>
              <a:buChar char="•"/>
            </a:pPr>
            <a:r>
              <a:rPr lang="en-US" sz="1600" b="1" dirty="0"/>
              <a:t>Prioritize Assets </a:t>
            </a:r>
            <a:r>
              <a:rPr lang="en-US" sz="1600" dirty="0"/>
              <a:t>- Categorize assets into groups or business units, and assign a business value </a:t>
            </a:r>
            <a:r>
              <a:rPr lang="en-US" sz="1600" dirty="0" smtClean="0"/>
              <a:t>based </a:t>
            </a:r>
            <a:r>
              <a:rPr lang="en-US" sz="1600" dirty="0"/>
              <a:t>on their criticality to business operations.</a:t>
            </a:r>
            <a:endParaRPr lang="en-US" sz="1600" dirty="0"/>
          </a:p>
          <a:p>
            <a:pPr lvl="1">
              <a:buFont typeface="Arial" panose="020B0604020202020204" pitchFamily="34" charset="0"/>
              <a:buChar char="•"/>
            </a:pPr>
            <a:r>
              <a:rPr lang="en-US" sz="1600" b="1" dirty="0"/>
              <a:t>Assess</a:t>
            </a:r>
            <a:r>
              <a:rPr lang="en-US" sz="1600" dirty="0"/>
              <a:t> - </a:t>
            </a:r>
            <a:r>
              <a:rPr lang="en-GB" sz="1600" dirty="0"/>
              <a:t>Determine a baseline risk profile to eliminate risks based on asset criticality, vulnerability, threats, and asset classification</a:t>
            </a:r>
            <a:r>
              <a:rPr lang="en-GB" sz="1600" dirty="0" smtClean="0"/>
              <a:t>.</a:t>
            </a:r>
            <a:endParaRPr lang="en-US" sz="1600" dirty="0"/>
          </a:p>
        </p:txBody>
      </p:sp>
      <p:pic>
        <p:nvPicPr>
          <p:cNvPr id="5" name="Picture 4" descr="vulnerability-mgmt-lifecycle.png"/>
          <p:cNvPicPr>
            <a:picLocks noChangeAspect="1"/>
          </p:cNvPicPr>
          <p:nvPr/>
        </p:nvPicPr>
        <p:blipFill>
          <a:blip r:embed="rId1"/>
          <a:stretch>
            <a:fillRect/>
          </a:stretch>
        </p:blipFill>
        <p:spPr>
          <a:xfrm>
            <a:off x="5337898" y="759770"/>
            <a:ext cx="3355848" cy="3718843"/>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Holder"/>
          <p:cNvSpPr>
            <a:spLocks noGrp="1" noChangeArrowheads="1"/>
          </p:cNvSpPr>
          <p:nvPr>
            <p:ph idx="1"/>
          </p:nvPr>
        </p:nvSpPr>
        <p:spPr>
          <a:xfrm>
            <a:off x="99461" y="654207"/>
            <a:ext cx="8731272" cy="601388"/>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a:t>
            </a:r>
            <a:r>
              <a:rPr lang="en-US" altLang="en-US" sz="1600" b="1" dirty="0" smtClean="0">
                <a:ea typeface="Calibri" panose="020F0502020204030204" pitchFamily="34" charset="0"/>
                <a:cs typeface="Calibri" panose="020F0502020204030204" pitchFamily="34" charset="0"/>
              </a:rPr>
              <a:t>Title: </a:t>
            </a:r>
            <a:r>
              <a:rPr sz="1600" dirty="0" smtClean="0"/>
              <a:t>Endpoint Vulnerability Assessment</a:t>
            </a:r>
            <a:endParaRPr sz="1600" dirty="0" smtClean="0"/>
          </a:p>
          <a:p>
            <a:pPr marL="0" lvl="0" indent="0" defTabSz="914400" eaLnBrk="0" hangingPunct="0">
              <a:spcBef>
                <a:spcPct val="0"/>
              </a:spcBef>
              <a:spcAft>
                <a:spcPct val="0"/>
              </a:spcAft>
              <a:buClrTx/>
              <a:buSzTx/>
              <a:buNone/>
            </a:pPr>
            <a:endParaRPr lang="en-US" altLang="en-US" sz="1600" dirty="0">
              <a:ea typeface="Calibri" panose="020F0502020204030204" pitchFamily="34" charset="0"/>
              <a:cs typeface="Calibri" panose="020F0502020204030204" pitchFamily="34" charset="0"/>
            </a:endParaRPr>
          </a:p>
          <a:p>
            <a:pPr marL="0" indent="0" defTabSz="914400" eaLnBrk="0" hangingPunct="0">
              <a:spcBef>
                <a:spcPct val="0"/>
              </a:spcBef>
              <a:spcAft>
                <a:spcPct val="0"/>
              </a:spcAft>
              <a:buClrTx/>
              <a:buSzTx/>
              <a:buNone/>
            </a:pPr>
            <a:r>
              <a:rPr lang="en-US" altLang="en-US" sz="1600" b="1" dirty="0" smtClean="0">
                <a:ea typeface="Calibri" panose="020F0502020204030204" pitchFamily="34" charset="0"/>
                <a:cs typeface="Calibri" panose="020F0502020204030204" pitchFamily="34" charset="0"/>
              </a:rPr>
              <a:t>Module Objective</a:t>
            </a:r>
            <a:r>
              <a:rPr lang="en-US" altLang="en-US" sz="1600" dirty="0" smtClean="0">
                <a:ea typeface="Calibri" panose="020F0502020204030204" pitchFamily="34" charset="0"/>
                <a:cs typeface="Calibri" panose="020F0502020204030204" pitchFamily="34" charset="0"/>
              </a:rPr>
              <a:t>: </a:t>
            </a:r>
            <a:r>
              <a:rPr lang="en-GB" sz="1600" dirty="0" smtClean="0"/>
              <a:t>Explain how endpoint vulnerabilities are assessed and managed.</a:t>
            </a:r>
            <a:endParaRPr lang="en-US" altLang="en-US" sz="1600" dirty="0">
              <a:latin typeface="Arial" panose="020B0604020202020204" pitchFamily="34" charset="0"/>
            </a:endParaRPr>
          </a:p>
          <a:p>
            <a:pPr marL="0" indent="0">
              <a:spcBef>
                <a:spcPct val="30000"/>
              </a:spcBef>
              <a:buNone/>
            </a:pPr>
            <a:endParaRPr lang="en-US" sz="1600" dirty="0"/>
          </a:p>
          <a:p>
            <a:pPr marL="89535" indent="0">
              <a:spcBef>
                <a:spcPct val="30000"/>
              </a:spcBef>
              <a:buNone/>
            </a:pPr>
            <a:endParaRPr lang="en-US" sz="1600" dirty="0"/>
          </a:p>
          <a:p>
            <a:pPr marL="89535" indent="0">
              <a:spcBef>
                <a:spcPct val="30000"/>
              </a:spcBef>
              <a:buNone/>
            </a:pPr>
            <a:r>
              <a:rPr lang="en-IN" sz="1600" dirty="0" smtClean="0"/>
              <a:t>Content</a:t>
            </a:r>
            <a:endParaRPr lang="en-US" sz="1600" dirty="0"/>
          </a:p>
        </p:txBody>
      </p:sp>
      <p:graphicFrame>
        <p:nvGraphicFramePr>
          <p:cNvPr id="5" name="Table 4"/>
          <p:cNvGraphicFramePr>
            <a:graphicFrameLocks noGrp="1"/>
          </p:cNvGraphicFramePr>
          <p:nvPr/>
        </p:nvGraphicFramePr>
        <p:xfrm>
          <a:off x="200430" y="1583221"/>
          <a:ext cx="8398412" cy="2183130"/>
        </p:xfrm>
        <a:graphic>
          <a:graphicData uri="http://schemas.openxmlformats.org/drawingml/2006/table">
            <a:tbl>
              <a:tblPr firstRow="1" bandRow="1">
                <a:tableStyleId>{5C22544A-7EE6-4342-B048-85BDC9FD1C3A}</a:tableStyleId>
              </a:tblPr>
              <a:tblGrid>
                <a:gridCol w="3347271"/>
                <a:gridCol w="5051141"/>
              </a:tblGrid>
              <a:tr h="218078">
                <a:tc>
                  <a:txBody>
                    <a:bodyPr/>
                    <a:lstStyle/>
                    <a:p>
                      <a:pPr algn="ctr" fontAlgn="ctr"/>
                      <a:r>
                        <a:rPr lang="en-US" b="1" dirty="0"/>
                        <a:t>Topic Title</a:t>
                      </a:r>
                      <a:endParaRPr lang="en-US" b="0" dirty="0"/>
                    </a:p>
                  </a:txBody>
                  <a:tcPr marL="47625" marR="47625" marT="47625" marB="47625" anchor="ctr"/>
                </a:tc>
                <a:tc>
                  <a:txBody>
                    <a:bodyPr/>
                    <a:lstStyle/>
                    <a:p>
                      <a:pPr algn="ctr" fontAlgn="ctr"/>
                      <a:r>
                        <a:rPr lang="en-US" b="1" dirty="0"/>
                        <a:t>Topic Objective</a:t>
                      </a:r>
                      <a:endParaRPr lang="en-US" b="0" dirty="0"/>
                    </a:p>
                  </a:txBody>
                  <a:tcPr marL="47625" marR="47625" marT="47625" marB="47625" anchor="ctr"/>
                </a:tc>
              </a:tr>
              <a:tr h="298059">
                <a:tc>
                  <a:txBody>
                    <a:bodyPr/>
                    <a:lstStyle/>
                    <a:p>
                      <a:pPr fontAlgn="ctr"/>
                      <a:r>
                        <a:rPr lang="en-US" b="1" dirty="0">
                          <a:solidFill>
                            <a:schemeClr val="bg1"/>
                          </a:solidFill>
                        </a:rPr>
                        <a:t>Network and Server Profiling</a:t>
                      </a:r>
                      <a:endParaRPr lang="en-US" b="1" dirty="0">
                        <a:solidFill>
                          <a:schemeClr val="bg1"/>
                        </a:solidFill>
                      </a:endParaRPr>
                    </a:p>
                  </a:txBody>
                  <a:tcPr marL="47625" marR="47625" marT="47625" marB="47625" anchor="ctr">
                    <a:solidFill>
                      <a:schemeClr val="accent1"/>
                    </a:solidFill>
                  </a:tcPr>
                </a:tc>
                <a:tc>
                  <a:txBody>
                    <a:bodyPr/>
                    <a:lstStyle/>
                    <a:p>
                      <a:pPr fontAlgn="ctr"/>
                      <a:r>
                        <a:rPr lang="en-GB" b="0" dirty="0"/>
                        <a:t>Explain the value of network and server profiling.</a:t>
                      </a:r>
                      <a:endParaRPr lang="en-GB" b="0" dirty="0"/>
                    </a:p>
                  </a:txBody>
                  <a:tcPr marL="47625" marR="47625" marT="47625" marB="47625" anchor="ctr"/>
                </a:tc>
              </a:tr>
              <a:tr h="504125">
                <a:tc>
                  <a:txBody>
                    <a:bodyPr/>
                    <a:lstStyle/>
                    <a:p>
                      <a:pPr fontAlgn="ctr"/>
                      <a:r>
                        <a:rPr lang="en-GB" b="1" dirty="0">
                          <a:solidFill>
                            <a:schemeClr val="bg1"/>
                          </a:solidFill>
                        </a:rPr>
                        <a:t>Common Vulnerability Scoring System (CVSS)</a:t>
                      </a:r>
                      <a:endParaRPr lang="en-GB" b="1" dirty="0">
                        <a:solidFill>
                          <a:schemeClr val="bg1"/>
                        </a:solidFill>
                      </a:endParaRPr>
                    </a:p>
                  </a:txBody>
                  <a:tcPr marL="47625" marR="47625" marT="47625" marB="47625" anchor="ctr">
                    <a:solidFill>
                      <a:schemeClr val="accent1"/>
                    </a:solidFill>
                  </a:tcPr>
                </a:tc>
                <a:tc>
                  <a:txBody>
                    <a:bodyPr/>
                    <a:lstStyle/>
                    <a:p>
                      <a:pPr fontAlgn="ctr"/>
                      <a:r>
                        <a:rPr lang="en-GB" b="0" dirty="0"/>
                        <a:t>Explain how CVSS reports are used to describe security vulnerabilities.</a:t>
                      </a:r>
                      <a:endParaRPr lang="en-GB" b="0" dirty="0"/>
                    </a:p>
                  </a:txBody>
                  <a:tcPr marL="47625" marR="47625" marT="47625" marB="47625" anchor="ctr"/>
                </a:tc>
              </a:tr>
              <a:tr h="504125">
                <a:tc>
                  <a:txBody>
                    <a:bodyPr/>
                    <a:lstStyle/>
                    <a:p>
                      <a:pPr fontAlgn="ctr"/>
                      <a:r>
                        <a:rPr lang="en-US" b="1" dirty="0">
                          <a:solidFill>
                            <a:schemeClr val="bg1"/>
                          </a:solidFill>
                        </a:rPr>
                        <a:t>Secure Device Management</a:t>
                      </a:r>
                      <a:endParaRPr lang="en-US" b="1" dirty="0">
                        <a:solidFill>
                          <a:schemeClr val="bg1"/>
                        </a:solidFill>
                      </a:endParaRPr>
                    </a:p>
                  </a:txBody>
                  <a:tcPr marL="47625" marR="47625" marT="47625" marB="47625" anchor="ctr">
                    <a:solidFill>
                      <a:schemeClr val="accent1"/>
                    </a:solidFill>
                  </a:tcPr>
                </a:tc>
                <a:tc>
                  <a:txBody>
                    <a:bodyPr/>
                    <a:lstStyle/>
                    <a:p>
                      <a:pPr fontAlgn="ctr"/>
                      <a:r>
                        <a:rPr lang="en-GB" b="0" dirty="0"/>
                        <a:t>Explain how secure device management techniques are used to protect data and assets.</a:t>
                      </a:r>
                      <a:endParaRPr lang="en-GB" b="0" dirty="0"/>
                    </a:p>
                  </a:txBody>
                  <a:tcPr marL="47625" marR="47625" marT="47625" marB="47625" anchor="ctr"/>
                </a:tc>
              </a:tr>
              <a:tr h="504125">
                <a:tc>
                  <a:txBody>
                    <a:bodyPr/>
                    <a:lstStyle/>
                    <a:p>
                      <a:pPr fontAlgn="ctr"/>
                      <a:r>
                        <a:rPr lang="en-US" b="1" dirty="0">
                          <a:solidFill>
                            <a:schemeClr val="bg1"/>
                          </a:solidFill>
                        </a:rPr>
                        <a:t>Information Security Management Systems</a:t>
                      </a:r>
                      <a:endParaRPr lang="en-US" b="1" dirty="0">
                        <a:solidFill>
                          <a:schemeClr val="bg1"/>
                        </a:solidFill>
                      </a:endParaRPr>
                    </a:p>
                  </a:txBody>
                  <a:tcPr marL="47625" marR="47625" marT="47625" marB="47625" anchor="ctr">
                    <a:solidFill>
                      <a:schemeClr val="accent1"/>
                    </a:solidFill>
                  </a:tcPr>
                </a:tc>
                <a:tc>
                  <a:txBody>
                    <a:bodyPr/>
                    <a:lstStyle/>
                    <a:p>
                      <a:pPr fontAlgn="ctr"/>
                      <a:r>
                        <a:rPr lang="en-GB" b="0" dirty="0"/>
                        <a:t>Explain how information security management systems are used to protect assets.</a:t>
                      </a:r>
                      <a:endParaRPr lang="en-GB" b="0" dirty="0"/>
                    </a:p>
                  </a:txBody>
                  <a:tcPr marL="47625" marR="47625" marT="47625" marB="47625"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Vulnerability Management (Contd.)</a:t>
            </a:r>
            <a:endParaRPr dirty="0"/>
          </a:p>
        </p:txBody>
      </p:sp>
      <p:sp>
        <p:nvSpPr>
          <p:cNvPr id="2" name="Content Placeholder 1"/>
          <p:cNvSpPr>
            <a:spLocks noGrp="1"/>
          </p:cNvSpPr>
          <p:nvPr>
            <p:ph idx="1"/>
          </p:nvPr>
        </p:nvSpPr>
        <p:spPr>
          <a:xfrm>
            <a:off x="49065" y="816708"/>
            <a:ext cx="5011822" cy="3783661"/>
          </a:xfrm>
        </p:spPr>
        <p:txBody>
          <a:bodyPr/>
          <a:lstStyle/>
          <a:p>
            <a:pPr marL="355600" lvl="1" indent="-177800">
              <a:buFont typeface="Arial" panose="020B0604020202020204" pitchFamily="34" charset="0"/>
              <a:buChar char="•"/>
            </a:pPr>
            <a:r>
              <a:rPr lang="en-GB" sz="1600" b="1" dirty="0" smtClean="0"/>
              <a:t>Report </a:t>
            </a:r>
            <a:r>
              <a:rPr lang="en-GB" sz="1600" dirty="0" smtClean="0"/>
              <a:t>- Measure the level of business risk associated with your assets according to your security policies. Document a security plan, monitor suspicious activity, and describe known vulnerabilities.</a:t>
            </a:r>
            <a:endParaRPr lang="en-GB" sz="1600" dirty="0" smtClean="0"/>
          </a:p>
          <a:p>
            <a:pPr marL="355600" lvl="1" indent="-177800">
              <a:lnSpc>
                <a:spcPct val="50000"/>
              </a:lnSpc>
              <a:buFont typeface="Arial" panose="020B0604020202020204" pitchFamily="34" charset="0"/>
              <a:buChar char="•"/>
            </a:pPr>
            <a:endParaRPr lang="en-GB" sz="1600" dirty="0" smtClean="0"/>
          </a:p>
          <a:p>
            <a:pPr marL="355600" lvl="1" indent="-177800">
              <a:buFont typeface="Arial" panose="020B0604020202020204" pitchFamily="34" charset="0"/>
              <a:buChar char="•"/>
            </a:pPr>
            <a:r>
              <a:rPr lang="en-GB" sz="1600" b="1" dirty="0" smtClean="0"/>
              <a:t>Remediate</a:t>
            </a:r>
            <a:r>
              <a:rPr lang="en-GB" sz="1600" dirty="0" smtClean="0"/>
              <a:t> - Prioritize according to business risk and address vulnerabilities in order of risk.</a:t>
            </a:r>
            <a:endParaRPr lang="en-GB" sz="1600" dirty="0" smtClean="0"/>
          </a:p>
          <a:p>
            <a:pPr marL="355600" lvl="1" indent="-177800">
              <a:lnSpc>
                <a:spcPct val="50000"/>
              </a:lnSpc>
              <a:buFont typeface="Arial" panose="020B0604020202020204" pitchFamily="34" charset="0"/>
              <a:buChar char="•"/>
            </a:pPr>
            <a:endParaRPr lang="en-GB" sz="1600" dirty="0" smtClean="0"/>
          </a:p>
          <a:p>
            <a:pPr marL="355600" lvl="1" indent="-177800">
              <a:buFont typeface="Arial" panose="020B0604020202020204" pitchFamily="34" charset="0"/>
              <a:buChar char="•"/>
            </a:pPr>
            <a:r>
              <a:rPr lang="en-GB" sz="1600" b="1" dirty="0" smtClean="0"/>
              <a:t>Verify</a:t>
            </a:r>
            <a:r>
              <a:rPr lang="en-GB" sz="1600" dirty="0" smtClean="0"/>
              <a:t> - Verify that threats have been eliminated through follow-up audits.</a:t>
            </a:r>
            <a:endParaRPr lang="en-GB" sz="1600" b="1" dirty="0" smtClean="0"/>
          </a:p>
          <a:p>
            <a:pPr marL="177800" indent="-177800">
              <a:spcAft>
                <a:spcPts val="300"/>
              </a:spcAft>
              <a:buFont typeface="Arial" panose="020B0604020202020204" pitchFamily="34" charset="0"/>
              <a:buChar char="•"/>
            </a:pPr>
            <a:endParaRPr lang="en-GB" sz="1600" dirty="0" smtClean="0"/>
          </a:p>
          <a:p>
            <a:pPr marL="177800" indent="-17780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7" name="Picture 6" descr="vulnerability-mgmt-lifecycle.png"/>
          <p:cNvPicPr>
            <a:picLocks noChangeAspect="1"/>
          </p:cNvPicPr>
          <p:nvPr/>
        </p:nvPicPr>
        <p:blipFill>
          <a:blip r:embed="rId1"/>
          <a:stretch>
            <a:fillRect/>
          </a:stretch>
        </p:blipFill>
        <p:spPr>
          <a:xfrm>
            <a:off x="5300290" y="914821"/>
            <a:ext cx="3351774" cy="3714330"/>
          </a:xfrm>
          <a:prstGeom prst="rect">
            <a:avLst/>
          </a:prstGeom>
          <a:ln>
            <a:solidFill>
              <a:schemeClr val="bg1">
                <a:lumMod val="8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Asset Management</a:t>
            </a:r>
            <a:endParaRPr dirty="0"/>
          </a:p>
        </p:txBody>
      </p:sp>
      <p:sp>
        <p:nvSpPr>
          <p:cNvPr id="2" name="Content Placeholder 1"/>
          <p:cNvSpPr>
            <a:spLocks noGrp="1"/>
          </p:cNvSpPr>
          <p:nvPr>
            <p:ph idx="1"/>
          </p:nvPr>
        </p:nvSpPr>
        <p:spPr>
          <a:xfrm>
            <a:off x="70587" y="641049"/>
            <a:ext cx="8860723" cy="637969"/>
          </a:xfrm>
        </p:spPr>
        <p:txBody>
          <a:bodyPr/>
          <a:lstStyle/>
          <a:p>
            <a:pPr>
              <a:spcBef>
                <a:spcPts val="0"/>
              </a:spcBef>
              <a:spcAft>
                <a:spcPts val="300"/>
              </a:spcAft>
              <a:buFont typeface="Arial" panose="020B0604020202020204" pitchFamily="34" charset="0"/>
              <a:buChar char="•"/>
            </a:pPr>
            <a:r>
              <a:rPr lang="en-GB" sz="1600" dirty="0" smtClean="0"/>
              <a:t>Asset management involves the implementation of systems that track the location and configuration of networked devices and software across an enterprise.</a:t>
            </a:r>
            <a:endParaRPr lang="en-GB" sz="1600" dirty="0" smtClean="0"/>
          </a:p>
          <a:p>
            <a:pPr>
              <a:spcBef>
                <a:spcPts val="0"/>
              </a:spcBef>
              <a:spcAft>
                <a:spcPts val="300"/>
              </a:spcAft>
              <a:buFont typeface="Arial" panose="020B0604020202020204" pitchFamily="34" charset="0"/>
              <a:buChar char="•"/>
            </a:pPr>
            <a:endParaRPr lang="en-GB" sz="1600" dirty="0" smtClean="0"/>
          </a:p>
        </p:txBody>
      </p:sp>
      <p:sp>
        <p:nvSpPr>
          <p:cNvPr id="3" name="Content Placeholder 2"/>
          <p:cNvSpPr txBox="1"/>
          <p:nvPr/>
        </p:nvSpPr>
        <p:spPr>
          <a:xfrm>
            <a:off x="81486" y="1195071"/>
            <a:ext cx="4464856" cy="3785652"/>
          </a:xfrm>
          <a:prstGeom prst="rect">
            <a:avLst/>
          </a:prstGeom>
          <a:noFill/>
        </p:spPr>
        <p:txBody>
          <a:bodyPr wrap="square" rtlCol="0">
            <a:spAutoFit/>
          </a:bodyPr>
          <a:lstStyle/>
          <a:p>
            <a:pPr marL="180975" indent="-180975">
              <a:buFont typeface="Arial" panose="020B0604020202020204" pitchFamily="34" charset="0"/>
              <a:buChar char="•"/>
            </a:pPr>
            <a:r>
              <a:rPr lang="en-IN" sz="1600" b="1" dirty="0" smtClean="0">
                <a:solidFill>
                  <a:srgbClr val="000000"/>
                </a:solidFill>
              </a:rPr>
              <a:t>Tools and Techniques for Asset management:</a:t>
            </a:r>
            <a:endParaRPr lang="en-IN" sz="1600" b="1" dirty="0" smtClean="0">
              <a:solidFill>
                <a:srgbClr val="000000"/>
              </a:solidFill>
            </a:endParaRPr>
          </a:p>
          <a:p>
            <a:pPr marL="361950" indent="-180975">
              <a:buFont typeface="Arial" panose="020B0604020202020204" pitchFamily="34" charset="0"/>
              <a:buChar char="•"/>
            </a:pPr>
            <a:r>
              <a:rPr lang="en-IN" sz="1600" dirty="0" smtClean="0">
                <a:solidFill>
                  <a:srgbClr val="000000"/>
                </a:solidFill>
              </a:rPr>
              <a:t>Automated </a:t>
            </a:r>
            <a:r>
              <a:rPr lang="en-IN" sz="1600" dirty="0">
                <a:solidFill>
                  <a:srgbClr val="000000"/>
                </a:solidFill>
              </a:rPr>
              <a:t>discovery and inventory of the actual state of devices</a:t>
            </a:r>
            <a:endParaRPr lang="en-IN" sz="1600" dirty="0">
              <a:solidFill>
                <a:srgbClr val="000000"/>
              </a:solidFill>
            </a:endParaRPr>
          </a:p>
          <a:p>
            <a:pPr marL="361950" indent="-180975">
              <a:buFont typeface="Arial" panose="020B0604020202020204" pitchFamily="34" charset="0"/>
              <a:buChar char="•"/>
            </a:pPr>
            <a:r>
              <a:rPr lang="en-IN" sz="1600" dirty="0">
                <a:solidFill>
                  <a:srgbClr val="000000"/>
                </a:solidFill>
              </a:rPr>
              <a:t>Articulation of the desired state for those devices using policies, plans, and procedures in the organization’s information security plan</a:t>
            </a:r>
            <a:endParaRPr lang="en-IN" sz="1600" dirty="0">
              <a:solidFill>
                <a:srgbClr val="000000"/>
              </a:solidFill>
            </a:endParaRPr>
          </a:p>
          <a:p>
            <a:pPr marL="361950" indent="-180975">
              <a:buFont typeface="Arial" panose="020B0604020202020204" pitchFamily="34" charset="0"/>
              <a:buChar char="•"/>
            </a:pPr>
            <a:r>
              <a:rPr lang="en-IN" sz="1600" dirty="0">
                <a:solidFill>
                  <a:srgbClr val="000000"/>
                </a:solidFill>
              </a:rPr>
              <a:t>Identification of non-compliant authorized assets</a:t>
            </a:r>
            <a:endParaRPr lang="en-IN" sz="1600" dirty="0">
              <a:solidFill>
                <a:srgbClr val="000000"/>
              </a:solidFill>
            </a:endParaRPr>
          </a:p>
          <a:p>
            <a:pPr marL="361950" indent="-180975">
              <a:buFont typeface="Arial" panose="020B0604020202020204" pitchFamily="34" charset="0"/>
              <a:buChar char="•"/>
            </a:pPr>
            <a:r>
              <a:rPr lang="en-IN" sz="1600" dirty="0">
                <a:solidFill>
                  <a:srgbClr val="000000"/>
                </a:solidFill>
              </a:rPr>
              <a:t>Remediation or acceptance of device state, possible iteration of desired state definition</a:t>
            </a:r>
            <a:endParaRPr lang="en-IN" sz="1600" dirty="0">
              <a:solidFill>
                <a:srgbClr val="000000"/>
              </a:solidFill>
            </a:endParaRPr>
          </a:p>
          <a:p>
            <a:pPr marL="361950" indent="-180975">
              <a:buFont typeface="Arial" panose="020B0604020202020204" pitchFamily="34" charset="0"/>
              <a:buChar char="•"/>
            </a:pPr>
            <a:r>
              <a:rPr lang="en-IN" sz="1600" dirty="0">
                <a:solidFill>
                  <a:srgbClr val="000000"/>
                </a:solidFill>
              </a:rPr>
              <a:t>Repeat the process at regular </a:t>
            </a:r>
            <a:r>
              <a:rPr lang="en-IN" sz="1600" dirty="0" smtClean="0">
                <a:solidFill>
                  <a:srgbClr val="000000"/>
                </a:solidFill>
              </a:rPr>
              <a:t>or ongoing intervals</a:t>
            </a:r>
            <a:endParaRPr lang="en-IN" sz="1600" dirty="0">
              <a:solidFill>
                <a:srgbClr val="000000"/>
              </a:solidFill>
            </a:endParaRPr>
          </a:p>
          <a:p>
            <a:pPr marL="285750" indent="-285750">
              <a:buFont typeface="Arial" panose="020B0604020202020204" pitchFamily="34" charset="0"/>
              <a:buChar char="•"/>
            </a:pPr>
            <a:endParaRPr lang="en-IN" sz="1600" dirty="0">
              <a:solidFill>
                <a:srgbClr val="000000"/>
              </a:solidFill>
            </a:endParaRPr>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92024" y="1801406"/>
            <a:ext cx="4467802" cy="239172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Mobile Device Management</a:t>
            </a:r>
            <a:endParaRPr dirty="0"/>
          </a:p>
        </p:txBody>
      </p:sp>
      <p:sp>
        <p:nvSpPr>
          <p:cNvPr id="3" name="Content Placeholer 2"/>
          <p:cNvSpPr/>
          <p:nvPr/>
        </p:nvSpPr>
        <p:spPr>
          <a:xfrm>
            <a:off x="91540" y="836915"/>
            <a:ext cx="3077173" cy="336619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80975" indent="-180975">
              <a:spcBef>
                <a:spcPts val="0"/>
              </a:spcBef>
              <a:buClr>
                <a:schemeClr val="tx2"/>
              </a:buClr>
              <a:buFont typeface="Arial" panose="020B0604020202020204" pitchFamily="34" charset="0"/>
              <a:buChar char="•"/>
            </a:pPr>
            <a:r>
              <a:rPr lang="en-IN" sz="1600" dirty="0">
                <a:solidFill>
                  <a:srgbClr val="000000"/>
                </a:solidFill>
              </a:rPr>
              <a:t>Mobile devices cannot be physically controlled on the premises of an </a:t>
            </a:r>
            <a:r>
              <a:rPr lang="en-IN" sz="1600" dirty="0" smtClean="0">
                <a:solidFill>
                  <a:srgbClr val="000000"/>
                </a:solidFill>
              </a:rPr>
              <a:t>organization.</a:t>
            </a:r>
            <a:endParaRPr lang="en-IN" sz="1600" dirty="0" smtClean="0">
              <a:solidFill>
                <a:srgbClr val="000000"/>
              </a:solidFill>
            </a:endParaRPr>
          </a:p>
          <a:p>
            <a:pPr>
              <a:spcBef>
                <a:spcPts val="0"/>
              </a:spcBef>
              <a:buClr>
                <a:schemeClr val="tx2"/>
              </a:buClr>
            </a:pPr>
            <a:endParaRPr lang="en-IN" sz="1600" dirty="0" smtClean="0">
              <a:solidFill>
                <a:srgbClr val="000000"/>
              </a:solidFill>
            </a:endParaRPr>
          </a:p>
          <a:p>
            <a:pPr marL="180975" indent="-180975">
              <a:spcBef>
                <a:spcPts val="0"/>
              </a:spcBef>
              <a:buClr>
                <a:schemeClr val="tx2"/>
              </a:buClr>
              <a:buFont typeface="Arial" panose="020B0604020202020204" pitchFamily="34" charset="0"/>
              <a:buChar char="•"/>
            </a:pPr>
            <a:r>
              <a:rPr lang="en-GB" sz="1600" dirty="0" smtClean="0">
                <a:solidFill>
                  <a:sysClr val="windowText" lastClr="000000"/>
                </a:solidFill>
              </a:rPr>
              <a:t>MDM </a:t>
            </a:r>
            <a:r>
              <a:rPr lang="en-GB" sz="1600" dirty="0">
                <a:solidFill>
                  <a:sysClr val="windowText" lastClr="000000"/>
                </a:solidFill>
              </a:rPr>
              <a:t>systems, such as Cisco Meraki Systems Manager</a:t>
            </a:r>
            <a:r>
              <a:rPr lang="en-GB" sz="1600" dirty="0" smtClean="0">
                <a:solidFill>
                  <a:sysClr val="windowText" lastClr="000000"/>
                </a:solidFill>
              </a:rPr>
              <a:t>, </a:t>
            </a:r>
            <a:r>
              <a:rPr lang="en-GB" sz="1600" dirty="0">
                <a:solidFill>
                  <a:sysClr val="windowText" lastClr="000000"/>
                </a:solidFill>
              </a:rPr>
              <a:t>allows the security personnel to configure, monitor and update a very diverse set of mobile clients from the cloud. </a:t>
            </a:r>
            <a:endParaRPr lang="en-GB" sz="1600" dirty="0">
              <a:solidFill>
                <a:sysClr val="windowText" lastClr="000000"/>
              </a:solidFill>
            </a:endParaRPr>
          </a:p>
        </p:txBody>
      </p:sp>
      <p:pic>
        <p:nvPicPr>
          <p:cNvPr id="819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02757" y="951052"/>
            <a:ext cx="5544272" cy="346382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Configuration Management</a:t>
            </a:r>
            <a:endParaRPr dirty="0"/>
          </a:p>
        </p:txBody>
      </p:sp>
      <p:sp>
        <p:nvSpPr>
          <p:cNvPr id="2" name="Content Placeholder 1"/>
          <p:cNvSpPr>
            <a:spLocks noGrp="1"/>
          </p:cNvSpPr>
          <p:nvPr>
            <p:ph idx="1"/>
          </p:nvPr>
        </p:nvSpPr>
        <p:spPr>
          <a:xfrm>
            <a:off x="108440" y="834568"/>
            <a:ext cx="8703052" cy="3879936"/>
          </a:xfrm>
        </p:spPr>
        <p:txBody>
          <a:bodyPr/>
          <a:lstStyle/>
          <a:p>
            <a:pPr>
              <a:buFont typeface="Arial" panose="020B0604020202020204" pitchFamily="34" charset="0"/>
              <a:buChar char="•"/>
            </a:pPr>
            <a:r>
              <a:rPr lang="en-GB" sz="1600" b="1" dirty="0" smtClean="0"/>
              <a:t>Configuration Management</a:t>
            </a:r>
            <a:r>
              <a:rPr lang="en-GB" sz="1600" dirty="0" smtClean="0"/>
              <a:t>: As defined by NIST, configuration management:</a:t>
            </a:r>
            <a:endParaRPr lang="en-GB" sz="1600" dirty="0" smtClean="0"/>
          </a:p>
          <a:p>
            <a:pPr indent="8255">
              <a:buClr>
                <a:srgbClr val="000000"/>
              </a:buClr>
              <a:buNone/>
            </a:pPr>
            <a:r>
              <a:rPr lang="en-GB" sz="1600" i="1" dirty="0" smtClean="0"/>
              <a:t>Comprises a collection of activities focused on establishing and maintaining the integrity of products and systems, through control of the processes for initializing, changing, and monitoring the configurations of those products and systems.</a:t>
            </a:r>
            <a:endParaRPr lang="en-GB" sz="1600" dirty="0" smtClean="0"/>
          </a:p>
          <a:p>
            <a:pPr>
              <a:buFont typeface="Arial" panose="020B0604020202020204" pitchFamily="34" charset="0"/>
              <a:buChar char="•"/>
            </a:pPr>
            <a:r>
              <a:rPr lang="en-GB" sz="1600" b="1" dirty="0" smtClean="0"/>
              <a:t>Configuration tools </a:t>
            </a:r>
            <a:r>
              <a:rPr lang="en-GB" sz="1600" dirty="0" smtClean="0"/>
              <a:t>: Puppet, Chef, Ansible, and SaltStack</a:t>
            </a:r>
            <a:endParaRPr lang="en-GB" sz="1600" dirty="0" smtClean="0"/>
          </a:p>
        </p:txBody>
      </p:sp>
    </p:spTree>
    <p:custDataLst>
      <p:tags r:id="rId1"/>
    </p:custData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Secure Device Management</a:t>
            </a:r>
            <a:endParaRPr lang="en-GB" sz="1600" dirty="0" smtClean="0"/>
          </a:p>
          <a:p>
            <a:r>
              <a:rPr dirty="0" smtClean="0"/>
              <a:t>Enterprise Patch Management</a:t>
            </a:r>
            <a:endParaRPr dirty="0"/>
          </a:p>
        </p:txBody>
      </p:sp>
      <p:sp>
        <p:nvSpPr>
          <p:cNvPr id="2" name="Content Placeholder 1"/>
          <p:cNvSpPr>
            <a:spLocks noGrp="1"/>
          </p:cNvSpPr>
          <p:nvPr>
            <p:ph idx="1"/>
          </p:nvPr>
        </p:nvSpPr>
        <p:spPr>
          <a:xfrm>
            <a:off x="109616" y="763318"/>
            <a:ext cx="3566092" cy="4380182"/>
          </a:xfrm>
        </p:spPr>
        <p:txBody>
          <a:bodyPr/>
          <a:lstStyle/>
          <a:p>
            <a:pPr>
              <a:buFont typeface="Arial" panose="020B0604020202020204" pitchFamily="34" charset="0"/>
              <a:buChar char="•"/>
            </a:pPr>
            <a:r>
              <a:rPr lang="en-GB" sz="1600" dirty="0" smtClean="0"/>
              <a:t>Patch management involves all aspects of software patching, including identifying required patches, acquiring, distributing, installing, and verifying.</a:t>
            </a:r>
            <a:endParaRPr lang="en-GB" sz="1600" dirty="0" smtClean="0"/>
          </a:p>
          <a:p>
            <a:pPr>
              <a:buFont typeface="Arial" panose="020B0604020202020204" pitchFamily="34" charset="0"/>
              <a:buChar char="•"/>
            </a:pPr>
            <a:r>
              <a:rPr lang="en-GB" sz="1600" dirty="0" smtClean="0"/>
              <a:t>Patch management is required by some compliance regulations such as Sarbanes Oxley (SOX) and the Health Insurance Portability and Accountability Act (HIPAA). </a:t>
            </a:r>
            <a:endParaRPr lang="en-GB" sz="1600" dirty="0" smtClean="0"/>
          </a:p>
          <a:p>
            <a:pPr>
              <a:spcBef>
                <a:spcPts val="0"/>
              </a:spcBef>
              <a:buFont typeface="Arial" panose="020B0604020202020204" pitchFamily="34" charset="0"/>
              <a:buChar char="•"/>
            </a:pPr>
            <a:endParaRPr lang="en-GB" sz="1600" dirty="0" smtClean="0"/>
          </a:p>
        </p:txBody>
      </p:sp>
      <p:pic>
        <p:nvPicPr>
          <p:cNvPr id="1027"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743474" y="829631"/>
            <a:ext cx="4950942" cy="3790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1248"/>
            <a:ext cx="9144000" cy="757551"/>
          </a:xfrm>
        </p:spPr>
        <p:txBody>
          <a:bodyPr/>
          <a:lstStyle/>
          <a:p>
            <a:r>
              <a:rPr lang="en-US" altLang="en-US" sz="1600" dirty="0"/>
              <a:t>Secure Device Management</a:t>
            </a:r>
            <a:br>
              <a:rPr lang="en-US" altLang="en-US" sz="1600" dirty="0"/>
            </a:br>
            <a:r>
              <a:rPr lang="en-CA" altLang="en-US" dirty="0"/>
              <a:t>Patch Management Techniques</a:t>
            </a:r>
            <a:endParaRPr lang="en-CA" altLang="en-US" sz="1800" dirty="0">
              <a:solidFill>
                <a:srgbClr val="FF0000"/>
              </a:solidFill>
            </a:endParaRPr>
          </a:p>
        </p:txBody>
      </p:sp>
      <p:sp>
        <p:nvSpPr>
          <p:cNvPr id="14" name="Content Placeholder 13"/>
          <p:cNvSpPr/>
          <p:nvPr/>
        </p:nvSpPr>
        <p:spPr>
          <a:xfrm>
            <a:off x="63372" y="955727"/>
            <a:ext cx="3810477" cy="348677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00"/>
                </a:solidFill>
              </a:rPr>
              <a:t>Agent-based</a:t>
            </a:r>
            <a:r>
              <a:rPr lang="en-US" sz="1600" dirty="0">
                <a:solidFill>
                  <a:srgbClr val="000000"/>
                </a:solidFill>
              </a:rPr>
              <a: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a:solidFill>
                  <a:srgbClr val="000000"/>
                </a:solidFill>
              </a:rPr>
              <a:t>This requires a software agent to be running on each host to be patched.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IN" sz="1600" dirty="0">
                <a:solidFill>
                  <a:srgbClr val="000000"/>
                </a:solidFill>
              </a:rPr>
              <a:t>The agent reports whether vulnerable software is installed on the host.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The </a:t>
            </a:r>
            <a:r>
              <a:rPr lang="en-US" sz="1600" dirty="0">
                <a:solidFill>
                  <a:srgbClr val="000000"/>
                </a:solidFill>
              </a:rPr>
              <a:t>agent communicates with the patch management </a:t>
            </a:r>
            <a:r>
              <a:rPr lang="en-US" sz="1600" dirty="0" smtClean="0">
                <a:solidFill>
                  <a:srgbClr val="000000"/>
                </a:solidFill>
              </a:rPr>
              <a:t>server and determines </a:t>
            </a:r>
            <a:r>
              <a:rPr lang="en-US" sz="1600" dirty="0">
                <a:solidFill>
                  <a:srgbClr val="000000"/>
                </a:solidFill>
              </a:rPr>
              <a:t>if patches exist that require installation, and installs the patches. </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Agent-based </a:t>
            </a:r>
            <a:r>
              <a:rPr lang="en-US" sz="1600" dirty="0">
                <a:solidFill>
                  <a:srgbClr val="000000"/>
                </a:solidFill>
              </a:rPr>
              <a:t>approaches are the preferred means of patching mobile devices.</a:t>
            </a:r>
            <a:endParaRPr lang="en-US" sz="1600" dirty="0">
              <a:solidFill>
                <a:srgbClr val="000000"/>
              </a:solidFill>
            </a:endParaRPr>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73849" y="1047751"/>
            <a:ext cx="5124758" cy="350067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1248"/>
            <a:ext cx="9144000" cy="757551"/>
          </a:xfrm>
        </p:spPr>
        <p:txBody>
          <a:bodyPr/>
          <a:lstStyle/>
          <a:p>
            <a:r>
              <a:rPr lang="en-US" altLang="en-US" sz="1600" dirty="0"/>
              <a:t>Secure Device Management</a:t>
            </a:r>
            <a:br>
              <a:rPr lang="en-US" altLang="en-US" sz="1600" dirty="0"/>
            </a:br>
            <a:r>
              <a:rPr lang="en-CA" altLang="en-US" dirty="0"/>
              <a:t>Patch Management Techniques</a:t>
            </a:r>
            <a:endParaRPr lang="en-CA" altLang="en-US" sz="1800" dirty="0">
              <a:solidFill>
                <a:srgbClr val="FF0000"/>
              </a:solidFill>
            </a:endParaRPr>
          </a:p>
        </p:txBody>
      </p:sp>
      <p:sp>
        <p:nvSpPr>
          <p:cNvPr id="14" name="Content Placeholder 13"/>
          <p:cNvSpPr/>
          <p:nvPr/>
        </p:nvSpPr>
        <p:spPr>
          <a:xfrm>
            <a:off x="45266" y="696375"/>
            <a:ext cx="3293917" cy="348677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rgbClr val="000000"/>
                </a:solidFill>
              </a:rPr>
              <a:t>Agentless Scanning</a:t>
            </a:r>
            <a:r>
              <a:rPr lang="en-US" sz="1600" dirty="0" smtClean="0">
                <a:solidFill>
                  <a:srgbClr val="000000"/>
                </a:solidFill>
              </a:rPr>
              <a: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a:solidFill>
                  <a:srgbClr val="000000"/>
                </a:solidFill>
              </a:rPr>
              <a:t>Patch management servers scan the network for devices that require patching.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The </a:t>
            </a:r>
            <a:r>
              <a:rPr lang="en-US" sz="1600" dirty="0">
                <a:solidFill>
                  <a:srgbClr val="000000"/>
                </a:solidFill>
              </a:rPr>
              <a:t>server determines which patches are required and installs those patches on the clients.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Only </a:t>
            </a:r>
            <a:r>
              <a:rPr lang="en-US" sz="1600" dirty="0">
                <a:solidFill>
                  <a:srgbClr val="000000"/>
                </a:solidFill>
              </a:rPr>
              <a:t>devices that are on scanned network segments can be </a:t>
            </a:r>
            <a:r>
              <a:rPr lang="en-US" sz="1600" dirty="0" smtClean="0">
                <a:solidFill>
                  <a:srgbClr val="000000"/>
                </a:solidFill>
              </a:rPr>
              <a:t>patched, which </a:t>
            </a:r>
            <a:r>
              <a:rPr lang="en-US" sz="1600" dirty="0">
                <a:solidFill>
                  <a:srgbClr val="000000"/>
                </a:solidFill>
              </a:rPr>
              <a:t>can be a problem for mobile devices.</a:t>
            </a:r>
            <a:endParaRPr lang="en-US" sz="1600" dirty="0">
              <a:solidFill>
                <a:srgbClr val="000000"/>
              </a:solidFill>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66046" y="902809"/>
            <a:ext cx="5601516" cy="362601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1248"/>
            <a:ext cx="9144000" cy="757551"/>
          </a:xfrm>
        </p:spPr>
        <p:txBody>
          <a:bodyPr/>
          <a:lstStyle/>
          <a:p>
            <a:r>
              <a:rPr lang="en-US" altLang="en-US" sz="1600" dirty="0"/>
              <a:t>Secure Device Management</a:t>
            </a:r>
            <a:br>
              <a:rPr lang="en-US" altLang="en-US" sz="1600" dirty="0"/>
            </a:br>
            <a:r>
              <a:rPr lang="en-CA" altLang="en-US" dirty="0"/>
              <a:t>Patch Management Techniques</a:t>
            </a:r>
            <a:endParaRPr lang="en-CA" altLang="en-US" sz="1800" dirty="0">
              <a:solidFill>
                <a:srgbClr val="FF0000"/>
              </a:solidFill>
            </a:endParaRPr>
          </a:p>
        </p:txBody>
      </p:sp>
      <p:sp>
        <p:nvSpPr>
          <p:cNvPr id="14" name="Content Placeholder 13"/>
          <p:cNvSpPr/>
          <p:nvPr/>
        </p:nvSpPr>
        <p:spPr>
          <a:xfrm>
            <a:off x="72737" y="755802"/>
            <a:ext cx="2996388" cy="306531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b="1" dirty="0" smtClean="0">
                <a:solidFill>
                  <a:srgbClr val="000000"/>
                </a:solidFill>
              </a:rPr>
              <a:t>Passive Network Monitoring</a:t>
            </a:r>
            <a:r>
              <a:rPr lang="en-US" sz="1600" dirty="0" smtClean="0">
                <a:solidFill>
                  <a:srgbClr val="000000"/>
                </a:solidFill>
              </a:rPr>
              <a: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a:solidFill>
                  <a:srgbClr val="000000"/>
                </a:solidFill>
              </a:rPr>
              <a:t>Devices requiring patching are identified through the monitoring of traffic on the network.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This </a:t>
            </a:r>
            <a:r>
              <a:rPr lang="en-US" sz="1600" dirty="0">
                <a:solidFill>
                  <a:srgbClr val="000000"/>
                </a:solidFill>
              </a:rPr>
              <a:t>approach is only effective for software that includes version information in its network traffic.</a:t>
            </a:r>
            <a:endParaRPr lang="en-US" sz="1600" dirty="0">
              <a:solidFill>
                <a:srgbClr val="000000"/>
              </a:solidFill>
            </a:endParaRPr>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84480" y="839685"/>
            <a:ext cx="5525632" cy="377035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07284"/>
            <a:ext cx="7598042" cy="1802391"/>
          </a:xfrm>
        </p:spPr>
        <p:txBody>
          <a:bodyPr/>
          <a:lstStyle/>
          <a:p>
            <a:r>
              <a:rPr lang="en-US" dirty="0" smtClean="0">
                <a:solidFill>
                  <a:schemeClr val="accent5">
                    <a:lumMod val="40000"/>
                    <a:lumOff val="60000"/>
                  </a:schemeClr>
                </a:solidFill>
              </a:rPr>
              <a:t>23.4 Information Security </a:t>
            </a:r>
            <a:r>
              <a:rPr lang="en-GB" dirty="0">
                <a:solidFill>
                  <a:schemeClr val="accent5">
                    <a:lumMod val="40000"/>
                    <a:lumOff val="60000"/>
                  </a:schemeClr>
                </a:solidFill>
              </a:rPr>
              <a:t>Management Systems</a:t>
            </a:r>
            <a:endParaRPr lang="en-GB"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7643"/>
            <a:ext cx="9144000" cy="757551"/>
          </a:xfrm>
        </p:spPr>
        <p:txBody>
          <a:bodyPr/>
          <a:lstStyle/>
          <a:p>
            <a:r>
              <a:rPr lang="en-US" altLang="en-US" sz="1600" dirty="0"/>
              <a:t>Information Security Management Systems</a:t>
            </a:r>
            <a:br>
              <a:rPr lang="en-US" altLang="en-US" sz="1600" dirty="0"/>
            </a:br>
            <a:r>
              <a:rPr lang="en-CA" altLang="en-US" dirty="0"/>
              <a:t>Security Management Systems</a:t>
            </a:r>
            <a:endParaRPr lang="en-CA" altLang="en-US" sz="1800" dirty="0">
              <a:solidFill>
                <a:srgbClr val="FF0000"/>
              </a:solidFill>
            </a:endParaRPr>
          </a:p>
        </p:txBody>
      </p:sp>
      <p:sp>
        <p:nvSpPr>
          <p:cNvPr id="4" name="Content Placeholder 1"/>
          <p:cNvSpPr txBox="1"/>
          <p:nvPr/>
        </p:nvSpPr>
        <p:spPr>
          <a:xfrm>
            <a:off x="102175" y="805761"/>
            <a:ext cx="8806435" cy="584775"/>
          </a:xfrm>
          <a:prstGeom prst="rect">
            <a:avLst/>
          </a:prstGeom>
          <a:noFill/>
        </p:spPr>
        <p:txBody>
          <a:bodyPr wrap="square" rtlCol="0">
            <a:spAutoFit/>
          </a:bodyPr>
          <a:lstStyle/>
          <a:p>
            <a:pPr marL="180975" indent="-180975">
              <a:buFont typeface="Arial" panose="020B0604020202020204" pitchFamily="34" charset="0"/>
              <a:buChar char="•"/>
            </a:pPr>
            <a:r>
              <a:rPr lang="en-GB" sz="1600" dirty="0">
                <a:solidFill>
                  <a:srgbClr val="000000"/>
                </a:solidFill>
              </a:rPr>
              <a:t>An Information Security Management System (ISMS) consists of a </a:t>
            </a:r>
            <a:r>
              <a:rPr lang="en-GB" sz="1600" dirty="0" smtClean="0">
                <a:solidFill>
                  <a:srgbClr val="000000"/>
                </a:solidFill>
              </a:rPr>
              <a:t>m</a:t>
            </a:r>
            <a:r>
              <a:rPr lang="en-US" sz="1600" dirty="0" smtClean="0">
                <a:solidFill>
                  <a:srgbClr val="000000"/>
                </a:solidFill>
              </a:rPr>
              <a:t>anagement </a:t>
            </a:r>
            <a:r>
              <a:rPr lang="en-US" sz="1600" dirty="0">
                <a:solidFill>
                  <a:srgbClr val="000000"/>
                </a:solidFill>
              </a:rPr>
              <a:t>framework to identify, analyze, and address information security risks</a:t>
            </a:r>
            <a:r>
              <a:rPr lang="en-US" sz="1600" dirty="0" smtClean="0">
                <a:solidFill>
                  <a:srgbClr val="000000"/>
                </a:solidFill>
              </a:rPr>
              <a:t>.</a:t>
            </a:r>
            <a:endParaRPr lang="en-US" sz="1600" dirty="0">
              <a:solidFill>
                <a:srgbClr val="000000"/>
              </a:solidFill>
            </a:endParaRPr>
          </a:p>
        </p:txBody>
      </p:sp>
      <p:sp>
        <p:nvSpPr>
          <p:cNvPr id="3" name="Content Placeholder 2"/>
          <p:cNvSpPr>
            <a:spLocks noGrp="1"/>
          </p:cNvSpPr>
          <p:nvPr>
            <p:ph idx="1"/>
          </p:nvPr>
        </p:nvSpPr>
        <p:spPr>
          <a:xfrm>
            <a:off x="71640" y="1432722"/>
            <a:ext cx="3798729" cy="1397991"/>
          </a:xfrm>
        </p:spPr>
        <p:txBody>
          <a:bodyPr>
            <a:noAutofit/>
          </a:bodyPr>
          <a:lstStyle/>
          <a:p>
            <a:pPr>
              <a:spcBef>
                <a:spcPts val="300"/>
              </a:spcBef>
              <a:spcAft>
                <a:spcPts val="300"/>
              </a:spcAft>
              <a:buFont typeface="Arial" panose="020B0604020202020204" pitchFamily="34" charset="0"/>
              <a:buChar char="•"/>
            </a:pPr>
            <a:r>
              <a:rPr lang="en-IN" sz="1600" dirty="0" smtClean="0"/>
              <a:t>ISMSs </a:t>
            </a:r>
            <a:r>
              <a:rPr lang="en-IN" sz="1600" dirty="0"/>
              <a:t>provide conceptual models that guide organizations in planning, implementing, governing, and evaluating information security programs</a:t>
            </a:r>
            <a:r>
              <a:rPr lang="en-IN" sz="1600" dirty="0" smtClean="0"/>
              <a:t>.</a:t>
            </a:r>
            <a:endParaRPr lang="en-GB" sz="1600" dirty="0" smtClean="0"/>
          </a:p>
          <a:p>
            <a:pPr>
              <a:spcBef>
                <a:spcPts val="300"/>
              </a:spcBef>
              <a:spcAft>
                <a:spcPts val="300"/>
              </a:spcAft>
              <a:buFont typeface="Arial" panose="020B0604020202020204" pitchFamily="34" charset="0"/>
              <a:buChar char="•"/>
            </a:pPr>
            <a:r>
              <a:rPr lang="en-GB" sz="1600" dirty="0" smtClean="0"/>
              <a:t>It incorporates the “plan-do-check-act” framework, known as the Deming cycle.</a:t>
            </a:r>
            <a:endParaRPr lang="en-GB" sz="1600" dirty="0" smtClean="0"/>
          </a:p>
          <a:p>
            <a:pPr>
              <a:spcBef>
                <a:spcPts val="300"/>
              </a:spcBef>
              <a:spcAft>
                <a:spcPts val="300"/>
              </a:spcAft>
              <a:buFont typeface="Arial" panose="020B0604020202020204" pitchFamily="34" charset="0"/>
              <a:buChar char="•"/>
            </a:pPr>
            <a:r>
              <a:rPr lang="en-IN" sz="1600" dirty="0" smtClean="0"/>
              <a:t>ISM </a:t>
            </a:r>
            <a:r>
              <a:rPr lang="en-IN" sz="1600" dirty="0"/>
              <a:t>is seen as an elaboration on </a:t>
            </a:r>
            <a:r>
              <a:rPr lang="en-IN" sz="1600" dirty="0" smtClean="0"/>
              <a:t>People-Process-Technology-Culture </a:t>
            </a:r>
            <a:r>
              <a:rPr lang="en-IN" sz="1600" dirty="0"/>
              <a:t>model of organizational capability</a:t>
            </a:r>
            <a:endParaRPr lang="en-US" sz="1600" dirty="0" smtClean="0">
              <a:solidFill>
                <a:srgbClr val="FF0000"/>
              </a:solidFill>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25104" y="1557044"/>
            <a:ext cx="4996212" cy="202781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 Box 1"/>
          <p:cNvSpPr/>
          <p:nvPr/>
        </p:nvSpPr>
        <p:spPr>
          <a:xfrm>
            <a:off x="3850320" y="3523656"/>
            <a:ext cx="4963886" cy="49236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ysClr val="windowText" lastClr="000000"/>
                </a:solidFill>
              </a:rPr>
              <a:t>A General Model for Organizational Capability</a:t>
            </a:r>
            <a:endParaRPr lang="en-IN" sz="1600" dirty="0" smtClean="0">
              <a:solidFill>
                <a:sysClr val="windowText" lastClr="000000"/>
              </a:solidFill>
            </a:endParaRP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521034"/>
            <a:ext cx="7598042" cy="1802391"/>
          </a:xfrm>
        </p:spPr>
        <p:txBody>
          <a:bodyPr/>
          <a:lstStyle/>
          <a:p>
            <a:r>
              <a:rPr lang="en-US" dirty="0" smtClean="0">
                <a:solidFill>
                  <a:schemeClr val="accent5">
                    <a:lumMod val="40000"/>
                    <a:lumOff val="60000"/>
                  </a:schemeClr>
                </a:solidFill>
              </a:rPr>
              <a:t>23.1 Network and Server Profiling</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32340"/>
            <a:ext cx="9144000" cy="757551"/>
          </a:xfrm>
        </p:spPr>
        <p:txBody>
          <a:bodyPr/>
          <a:lstStyle/>
          <a:p>
            <a:r>
              <a:rPr lang="en-US" altLang="en-US" sz="1600" dirty="0"/>
              <a:t>Information Security Management Systems</a:t>
            </a:r>
            <a:br>
              <a:rPr lang="en-US" altLang="en-US" sz="1600" dirty="0"/>
            </a:br>
            <a:r>
              <a:rPr lang="en-CA" altLang="en-US" dirty="0" smtClean="0"/>
              <a:t>ISO-27001</a:t>
            </a:r>
            <a:endParaRPr lang="en-CA" altLang="en-US" sz="1800" dirty="0">
              <a:solidFill>
                <a:srgbClr val="FF0000"/>
              </a:solidFill>
            </a:endParaRPr>
          </a:p>
        </p:txBody>
      </p:sp>
      <p:sp>
        <p:nvSpPr>
          <p:cNvPr id="3" name="Content Placeholder 2"/>
          <p:cNvSpPr>
            <a:spLocks noGrp="1"/>
          </p:cNvSpPr>
          <p:nvPr>
            <p:ph idx="1"/>
          </p:nvPr>
        </p:nvSpPr>
        <p:spPr>
          <a:xfrm>
            <a:off x="-1" y="769475"/>
            <a:ext cx="9370337" cy="253569"/>
          </a:xfrm>
        </p:spPr>
        <p:txBody>
          <a:bodyPr>
            <a:noAutofit/>
          </a:bodyPr>
          <a:lstStyle/>
          <a:p>
            <a:pPr>
              <a:spcBef>
                <a:spcPts val="300"/>
              </a:spcBef>
              <a:spcAft>
                <a:spcPts val="300"/>
              </a:spcAft>
              <a:buFont typeface="Arial" panose="020B0604020202020204" pitchFamily="34" charset="0"/>
              <a:buChar char="•"/>
            </a:pPr>
            <a:r>
              <a:rPr lang="en-US" sz="1600" dirty="0"/>
              <a:t>ISO/IEC 27000 family of standards – internationally accepted </a:t>
            </a:r>
            <a:r>
              <a:rPr lang="en-US" sz="1600" dirty="0" smtClean="0"/>
              <a:t>standards that </a:t>
            </a:r>
            <a:r>
              <a:rPr lang="en-US" sz="1600" dirty="0"/>
              <a:t>facilitate business conducted between </a:t>
            </a:r>
            <a:r>
              <a:rPr lang="en-US" sz="1600" dirty="0" smtClean="0"/>
              <a:t>countries</a:t>
            </a:r>
            <a:r>
              <a:rPr lang="en-IN" sz="1600" dirty="0" smtClean="0"/>
              <a:t>. The </a:t>
            </a:r>
            <a:r>
              <a:rPr lang="en-IN" sz="1600" dirty="0"/>
              <a:t>ISO </a:t>
            </a:r>
            <a:r>
              <a:rPr lang="en-IN" sz="1600" dirty="0" smtClean="0"/>
              <a:t>27001 - global</a:t>
            </a:r>
            <a:r>
              <a:rPr lang="en-IN" sz="1600" dirty="0"/>
              <a:t>, industry-wide specification for an ISMS. </a:t>
            </a:r>
            <a:endParaRPr lang="en-US" sz="1600" dirty="0">
              <a:solidFill>
                <a:srgbClr val="FF0000"/>
              </a:solidFill>
            </a:endParaRPr>
          </a:p>
          <a:p>
            <a:pPr>
              <a:spcBef>
                <a:spcPts val="300"/>
              </a:spcBef>
              <a:spcAft>
                <a:spcPts val="300"/>
              </a:spcAft>
              <a:buNone/>
            </a:pPr>
            <a:endParaRPr lang="en-US" sz="1600" dirty="0">
              <a:solidFill>
                <a:srgbClr val="FF0000"/>
              </a:solidFill>
            </a:endParaRPr>
          </a:p>
        </p:txBody>
      </p:sp>
      <p:graphicFrame>
        <p:nvGraphicFramePr>
          <p:cNvPr id="6" name="Table 5"/>
          <p:cNvGraphicFramePr>
            <a:graphicFrameLocks noGrp="1"/>
          </p:cNvGraphicFramePr>
          <p:nvPr/>
        </p:nvGraphicFramePr>
        <p:xfrm>
          <a:off x="64446" y="1419697"/>
          <a:ext cx="6156350" cy="3169920"/>
        </p:xfrm>
        <a:graphic>
          <a:graphicData uri="http://schemas.openxmlformats.org/drawingml/2006/table">
            <a:tbl>
              <a:tblPr firstRow="1" bandRow="1">
                <a:tableStyleId>{5C22544A-7EE6-4342-B048-85BDC9FD1C3A}</a:tableStyleId>
              </a:tblPr>
              <a:tblGrid>
                <a:gridCol w="1746537"/>
                <a:gridCol w="1578945"/>
                <a:gridCol w="1291779"/>
                <a:gridCol w="1539089"/>
              </a:tblGrid>
              <a:tr h="285485">
                <a:tc>
                  <a:txBody>
                    <a:bodyPr/>
                    <a:lstStyle/>
                    <a:p>
                      <a:pPr algn="ctr"/>
                      <a:r>
                        <a:rPr lang="en-IN" dirty="0" smtClean="0"/>
                        <a:t>Plan</a:t>
                      </a:r>
                      <a:endParaRPr lang="en-IN" dirty="0"/>
                    </a:p>
                  </a:txBody>
                  <a:tcPr anchor="ctr"/>
                </a:tc>
                <a:tc>
                  <a:txBody>
                    <a:bodyPr/>
                    <a:lstStyle/>
                    <a:p>
                      <a:pPr algn="ctr"/>
                      <a:r>
                        <a:rPr lang="en-IN" dirty="0" smtClean="0"/>
                        <a:t>     Do</a:t>
                      </a:r>
                      <a:endParaRPr lang="en-IN" dirty="0"/>
                    </a:p>
                  </a:txBody>
                  <a:tcPr anchor="ctr"/>
                </a:tc>
                <a:tc>
                  <a:txBody>
                    <a:bodyPr/>
                    <a:lstStyle/>
                    <a:p>
                      <a:pPr algn="ctr"/>
                      <a:r>
                        <a:rPr lang="en-IN" dirty="0" smtClean="0"/>
                        <a:t>Check</a:t>
                      </a:r>
                      <a:endParaRPr lang="en-IN" dirty="0"/>
                    </a:p>
                  </a:txBody>
                  <a:tcPr anchor="ctr"/>
                </a:tc>
                <a:tc>
                  <a:txBody>
                    <a:bodyPr/>
                    <a:lstStyle/>
                    <a:p>
                      <a:pPr algn="ctr"/>
                      <a:r>
                        <a:rPr lang="en-IN" dirty="0" smtClean="0"/>
                        <a:t>Act</a:t>
                      </a:r>
                      <a:endParaRPr lang="en-IN" dirty="0"/>
                    </a:p>
                  </a:txBody>
                  <a:tcPr anchor="ctr"/>
                </a:tc>
              </a:tr>
              <a:tr h="2764561">
                <a:tc>
                  <a:txBody>
                    <a:bodyPr/>
                    <a:lstStyle/>
                    <a:p>
                      <a:pPr marL="180975" indent="-180975" algn="l">
                        <a:spcBef>
                          <a:spcPts val="0"/>
                        </a:spcBef>
                        <a:buClr>
                          <a:schemeClr val="tx2"/>
                        </a:buClr>
                        <a:buFont typeface="Arial" panose="020B0604020202020204" pitchFamily="34" charset="0"/>
                        <a:buChar char="•"/>
                      </a:pPr>
                      <a:r>
                        <a:rPr lang="en-GB" sz="1400" dirty="0" smtClean="0"/>
                        <a:t>Understand</a:t>
                      </a:r>
                      <a:r>
                        <a:rPr lang="en-GB" sz="1400" baseline="0" dirty="0" smtClean="0"/>
                        <a:t> </a:t>
                      </a:r>
                      <a:r>
                        <a:rPr lang="en-GB" sz="1400" dirty="0" smtClean="0"/>
                        <a:t>business objectives</a:t>
                      </a:r>
                      <a:endParaRPr lang="en-GB" sz="1400" dirty="0" smtClean="0"/>
                    </a:p>
                    <a:p>
                      <a:pPr marL="180975" indent="-180975" algn="l">
                        <a:buClr>
                          <a:schemeClr val="tx2"/>
                        </a:buClr>
                        <a:buFont typeface="Arial" panose="020B0604020202020204" pitchFamily="34" charset="0"/>
                        <a:buChar char="•"/>
                      </a:pPr>
                      <a:r>
                        <a:rPr lang="en-GB" sz="1400" dirty="0" smtClean="0"/>
                        <a:t>Define activities</a:t>
                      </a:r>
                      <a:r>
                        <a:rPr lang="en-GB" sz="1400" baseline="0" dirty="0" smtClean="0"/>
                        <a:t> scope</a:t>
                      </a:r>
                      <a:endParaRPr lang="en-GB" sz="1400" dirty="0" smtClean="0"/>
                    </a:p>
                    <a:p>
                      <a:pPr marL="180975" indent="-180975" algn="l">
                        <a:buClr>
                          <a:schemeClr val="tx2"/>
                        </a:buClr>
                        <a:buFont typeface="Arial" panose="020B0604020202020204" pitchFamily="34" charset="0"/>
                        <a:buChar char="•"/>
                      </a:pPr>
                      <a:r>
                        <a:rPr lang="en-GB" sz="1400" dirty="0" smtClean="0"/>
                        <a:t>Access and manage support</a:t>
                      </a:r>
                      <a:endParaRPr lang="en-GB" sz="1400" dirty="0" smtClean="0"/>
                    </a:p>
                    <a:p>
                      <a:pPr marL="180975" indent="-180975" algn="l">
                        <a:buClr>
                          <a:schemeClr val="tx2"/>
                        </a:buClr>
                        <a:buFont typeface="Arial" panose="020B0604020202020204" pitchFamily="34" charset="0"/>
                        <a:buChar char="•"/>
                      </a:pPr>
                      <a:r>
                        <a:rPr lang="en-GB" sz="1400" dirty="0" smtClean="0"/>
                        <a:t>Assess and define risk</a:t>
                      </a:r>
                      <a:endParaRPr lang="en-GB" sz="1400" dirty="0" smtClean="0"/>
                    </a:p>
                    <a:p>
                      <a:pPr marL="180975" indent="-180975" algn="l">
                        <a:buClr>
                          <a:schemeClr val="tx2"/>
                        </a:buClr>
                        <a:buFont typeface="Arial" panose="020B0604020202020204" pitchFamily="34" charset="0"/>
                        <a:buChar char="•"/>
                      </a:pPr>
                      <a:r>
                        <a:rPr lang="en-GB" sz="1400" dirty="0" smtClean="0"/>
                        <a:t>Perform asset management and vulnerability assessment</a:t>
                      </a:r>
                      <a:endParaRPr lang="en-GB" sz="1400" dirty="0" smtClean="0"/>
                    </a:p>
                  </a:txBody>
                  <a:tcPr/>
                </a:tc>
                <a:tc>
                  <a:txBody>
                    <a:bodyPr/>
                    <a:lstStyle/>
                    <a:p>
                      <a:pPr marL="180975" indent="-180975">
                        <a:spcBef>
                          <a:spcPts val="0"/>
                        </a:spcBef>
                        <a:buClr>
                          <a:schemeClr val="tx2"/>
                        </a:buClr>
                        <a:buFont typeface="Arial" panose="020B0604020202020204" pitchFamily="34" charset="0"/>
                        <a:buChar char="•"/>
                      </a:pPr>
                      <a:r>
                        <a:rPr lang="en-GB" sz="1400" dirty="0" smtClean="0"/>
                        <a:t>Create and implement risk management plan</a:t>
                      </a:r>
                      <a:endParaRPr lang="en-GB" sz="1400" dirty="0" smtClean="0"/>
                    </a:p>
                    <a:p>
                      <a:pPr marL="180975" indent="-180975">
                        <a:buClr>
                          <a:schemeClr val="tx2"/>
                        </a:buClr>
                        <a:buFont typeface="Arial" panose="020B0604020202020204" pitchFamily="34" charset="0"/>
                        <a:buChar char="•"/>
                      </a:pPr>
                      <a:r>
                        <a:rPr lang="en-GB" sz="1400" dirty="0" smtClean="0"/>
                        <a:t>Establish and enforce risk management policies and procedures</a:t>
                      </a:r>
                      <a:endParaRPr lang="en-GB" sz="1400" dirty="0" smtClean="0"/>
                    </a:p>
                    <a:p>
                      <a:pPr marL="180975" indent="-180975">
                        <a:buClr>
                          <a:schemeClr val="tx2"/>
                        </a:buClr>
                        <a:buFont typeface="Arial" panose="020B0604020202020204" pitchFamily="34" charset="0"/>
                        <a:buChar char="•"/>
                      </a:pPr>
                      <a:r>
                        <a:rPr lang="en-GB" sz="1400" dirty="0" smtClean="0"/>
                        <a:t>Train personnel, allocate resources</a:t>
                      </a:r>
                      <a:endParaRPr lang="en-GB" sz="1400" dirty="0" smtClean="0"/>
                    </a:p>
                  </a:txBody>
                  <a:tcPr/>
                </a:tc>
                <a:tc>
                  <a:txBody>
                    <a:bodyPr/>
                    <a:lstStyle/>
                    <a:p>
                      <a:pPr marL="180975" indent="-180975">
                        <a:buClr>
                          <a:schemeClr val="tx2"/>
                        </a:buClr>
                        <a:buFont typeface="Arial" panose="020B0604020202020204" pitchFamily="34" charset="0"/>
                        <a:buChar char="•"/>
                      </a:pPr>
                      <a:r>
                        <a:rPr lang="fr-FR" sz="1400" dirty="0" smtClean="0"/>
                        <a:t>Monitor exécution</a:t>
                      </a:r>
                      <a:endParaRPr lang="fr-FR" sz="1400" dirty="0" smtClean="0"/>
                    </a:p>
                    <a:p>
                      <a:pPr marL="180975" indent="-180975">
                        <a:buClr>
                          <a:schemeClr val="tx2"/>
                        </a:buClr>
                        <a:buFont typeface="Arial" panose="020B0604020202020204" pitchFamily="34" charset="0"/>
                        <a:buChar char="•"/>
                      </a:pPr>
                      <a:r>
                        <a:rPr lang="fr-FR" sz="1400" dirty="0" smtClean="0"/>
                        <a:t>Compile reports</a:t>
                      </a:r>
                      <a:endParaRPr lang="fr-FR" sz="1400" dirty="0" smtClean="0"/>
                    </a:p>
                    <a:p>
                      <a:pPr marL="180975" indent="-180975">
                        <a:buClr>
                          <a:schemeClr val="tx2"/>
                        </a:buClr>
                        <a:buFont typeface="Arial" panose="020B0604020202020204" pitchFamily="34" charset="0"/>
                        <a:buChar char="•"/>
                      </a:pPr>
                      <a:r>
                        <a:rPr lang="fr-FR" sz="1400" dirty="0" smtClean="0"/>
                        <a:t>Support external certification audit</a:t>
                      </a:r>
                      <a:endParaRPr lang="fr-FR" sz="1400" dirty="0" smtClean="0"/>
                    </a:p>
                    <a:p>
                      <a:endParaRPr lang="en-IN" dirty="0"/>
                    </a:p>
                  </a:txBody>
                  <a:tcPr/>
                </a:tc>
                <a:tc>
                  <a:txBody>
                    <a:bodyPr/>
                    <a:lstStyle/>
                    <a:p>
                      <a:pPr marL="180975" indent="-180975">
                        <a:spcBef>
                          <a:spcPts val="0"/>
                        </a:spcBef>
                        <a:buClr>
                          <a:schemeClr val="tx2"/>
                        </a:buClr>
                        <a:buFont typeface="Arial" panose="020B0604020202020204" pitchFamily="34" charset="0"/>
                        <a:buChar char="•"/>
                      </a:pPr>
                      <a:r>
                        <a:rPr lang="en-GB" sz="1400" dirty="0" smtClean="0"/>
                        <a:t>Continually audit processes</a:t>
                      </a:r>
                      <a:endParaRPr lang="en-GB" sz="1400" dirty="0" smtClean="0"/>
                    </a:p>
                    <a:p>
                      <a:pPr marL="180975" indent="-180975">
                        <a:spcBef>
                          <a:spcPts val="0"/>
                        </a:spcBef>
                        <a:buClr>
                          <a:schemeClr val="tx2"/>
                        </a:buClr>
                        <a:buFont typeface="Arial" panose="020B0604020202020204" pitchFamily="34" charset="0"/>
                        <a:buChar char="•"/>
                      </a:pPr>
                      <a:r>
                        <a:rPr lang="en-GB" sz="1400" dirty="0" smtClean="0"/>
                        <a:t>Continually improve processes</a:t>
                      </a:r>
                      <a:endParaRPr lang="en-GB" sz="1400" dirty="0" smtClean="0"/>
                    </a:p>
                    <a:p>
                      <a:pPr marL="180975" indent="-180975">
                        <a:spcBef>
                          <a:spcPts val="0"/>
                        </a:spcBef>
                        <a:buClr>
                          <a:schemeClr val="tx2"/>
                        </a:buClr>
                        <a:buFont typeface="Arial" panose="020B0604020202020204" pitchFamily="34" charset="0"/>
                        <a:buChar char="•"/>
                      </a:pPr>
                      <a:r>
                        <a:rPr lang="en-GB" sz="1400" dirty="0" smtClean="0"/>
                        <a:t>Take corrective action</a:t>
                      </a:r>
                      <a:endParaRPr lang="en-GB" sz="1400" dirty="0" smtClean="0"/>
                    </a:p>
                    <a:p>
                      <a:pPr marL="180975" indent="-180975">
                        <a:spcBef>
                          <a:spcPts val="0"/>
                        </a:spcBef>
                        <a:buClr>
                          <a:schemeClr val="tx2"/>
                        </a:buClr>
                        <a:buFont typeface="Arial" panose="020B0604020202020204" pitchFamily="34" charset="0"/>
                        <a:buChar char="•"/>
                      </a:pPr>
                      <a:r>
                        <a:rPr lang="en-GB" sz="1400" dirty="0" smtClean="0"/>
                        <a:t>Take preventive action</a:t>
                      </a:r>
                      <a:endParaRPr lang="en-GB" sz="1400" dirty="0" smtClean="0"/>
                    </a:p>
                  </a:txBody>
                  <a:tcPr/>
                </a:tc>
              </a:tr>
            </a:tbl>
          </a:graphicData>
        </a:graphic>
      </p:graphicFrame>
      <p:pic>
        <p:nvPicPr>
          <p:cNvPr id="7172"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293220" y="1727499"/>
            <a:ext cx="2804446" cy="282921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757551"/>
          </a:xfrm>
        </p:spPr>
        <p:txBody>
          <a:bodyPr/>
          <a:lstStyle/>
          <a:p>
            <a:r>
              <a:rPr lang="en-US" altLang="en-US" sz="1600" dirty="0"/>
              <a:t>Information Security Management Systems</a:t>
            </a:r>
            <a:br>
              <a:rPr lang="en-US" altLang="en-US" sz="1600" dirty="0"/>
            </a:br>
            <a:r>
              <a:rPr lang="en-CA" altLang="en-US" dirty="0"/>
              <a:t>NIST Cybersecurity Framework</a:t>
            </a:r>
            <a:endParaRPr lang="en-CA" altLang="en-US" sz="1800" dirty="0">
              <a:solidFill>
                <a:srgbClr val="FF0000"/>
              </a:solidFill>
            </a:endParaRPr>
          </a:p>
        </p:txBody>
      </p:sp>
      <p:sp>
        <p:nvSpPr>
          <p:cNvPr id="3" name="Content Placeholder 2"/>
          <p:cNvSpPr>
            <a:spLocks noGrp="1"/>
          </p:cNvSpPr>
          <p:nvPr>
            <p:ph idx="1"/>
          </p:nvPr>
        </p:nvSpPr>
        <p:spPr>
          <a:xfrm>
            <a:off x="45265" y="762744"/>
            <a:ext cx="9208159" cy="631493"/>
          </a:xfrm>
        </p:spPr>
        <p:txBody>
          <a:bodyPr>
            <a:noAutofit/>
          </a:bodyPr>
          <a:lstStyle/>
          <a:p>
            <a:pPr>
              <a:spcBef>
                <a:spcPts val="300"/>
              </a:spcBef>
              <a:spcAft>
                <a:spcPts val="300"/>
              </a:spcAft>
              <a:buFont typeface="Arial" panose="020B0604020202020204" pitchFamily="34" charset="0"/>
              <a:buChar char="•"/>
            </a:pPr>
            <a:r>
              <a:rPr lang="en-US" sz="1600" b="1" dirty="0"/>
              <a:t>NIST Cybersecurity Framework </a:t>
            </a:r>
            <a:r>
              <a:rPr lang="en-US" sz="1600" dirty="0" smtClean="0"/>
              <a:t>– is a </a:t>
            </a:r>
            <a:r>
              <a:rPr lang="en-US" sz="1600" dirty="0"/>
              <a:t>set of standards designed to integrate </a:t>
            </a:r>
            <a:r>
              <a:rPr lang="en-US" sz="1600" dirty="0" smtClean="0"/>
              <a:t>existing standards</a:t>
            </a:r>
            <a:r>
              <a:rPr lang="en-US" sz="1600" dirty="0"/>
              <a:t>, guidelines, and practices to help better manage and reduce cybersecurity </a:t>
            </a:r>
            <a:r>
              <a:rPr lang="en-US" sz="1600" dirty="0" smtClean="0"/>
              <a:t>risk.</a:t>
            </a:r>
            <a:endParaRPr lang="en-US" sz="1600" dirty="0" smtClean="0"/>
          </a:p>
          <a:p>
            <a:pPr>
              <a:spcBef>
                <a:spcPts val="300"/>
              </a:spcBef>
              <a:spcAft>
                <a:spcPts val="300"/>
              </a:spcAft>
              <a:buFont typeface="Arial" panose="020B0604020202020204" pitchFamily="34" charset="0"/>
              <a:buChar char="•"/>
            </a:pPr>
            <a:r>
              <a:rPr lang="en-US" sz="1600" dirty="0" smtClean="0"/>
              <a:t>The below table describes the core functions in NIST Cybersecurity Framework:</a:t>
            </a:r>
            <a:endParaRPr lang="en-US" sz="1600" dirty="0" smtClean="0"/>
          </a:p>
        </p:txBody>
      </p:sp>
      <p:graphicFrame>
        <p:nvGraphicFramePr>
          <p:cNvPr id="5" name="Table 4"/>
          <p:cNvGraphicFramePr>
            <a:graphicFrameLocks noGrp="1"/>
          </p:cNvGraphicFramePr>
          <p:nvPr/>
        </p:nvGraphicFramePr>
        <p:xfrm>
          <a:off x="134662" y="1792961"/>
          <a:ext cx="8773948" cy="2767330"/>
        </p:xfrm>
        <a:graphic>
          <a:graphicData uri="http://schemas.openxmlformats.org/drawingml/2006/table">
            <a:tbl>
              <a:tblPr firstRow="1" bandRow="1">
                <a:tableStyleId>{5C22544A-7EE6-4342-B048-85BDC9FD1C3A}</a:tableStyleId>
              </a:tblPr>
              <a:tblGrid>
                <a:gridCol w="1459273"/>
                <a:gridCol w="7314675"/>
              </a:tblGrid>
              <a:tr h="275925">
                <a:tc>
                  <a:txBody>
                    <a:bodyPr/>
                    <a:lstStyle/>
                    <a:p>
                      <a:pPr algn="ctr" fontAlgn="ctr"/>
                      <a:r>
                        <a:rPr lang="en-US" sz="1400" b="1" dirty="0"/>
                        <a:t>Core Function</a:t>
                      </a:r>
                      <a:endParaRPr lang="en-US" sz="1400" b="0" dirty="0"/>
                    </a:p>
                  </a:txBody>
                  <a:tcPr marL="47625" marR="47625" marT="47625" marB="47625" anchor="ctr"/>
                </a:tc>
                <a:tc>
                  <a:txBody>
                    <a:bodyPr/>
                    <a:lstStyle/>
                    <a:p>
                      <a:pPr algn="ctr" fontAlgn="ctr"/>
                      <a:r>
                        <a:rPr lang="en-US" sz="1400" b="1" dirty="0"/>
                        <a:t>Description</a:t>
                      </a:r>
                      <a:endParaRPr lang="en-US" sz="1400" b="0" dirty="0"/>
                    </a:p>
                  </a:txBody>
                  <a:tcPr marL="47625" marR="47625" marT="47625" marB="47625" anchor="ctr"/>
                </a:tc>
              </a:tr>
              <a:tr h="479781">
                <a:tc>
                  <a:txBody>
                    <a:bodyPr/>
                    <a:lstStyle/>
                    <a:p>
                      <a:pPr fontAlgn="ctr"/>
                      <a:r>
                        <a:rPr lang="en-US" sz="1400" b="1" dirty="0"/>
                        <a:t>IDENTIFY</a:t>
                      </a:r>
                      <a:endParaRPr lang="en-US" sz="1400" b="0" dirty="0"/>
                    </a:p>
                  </a:txBody>
                  <a:tcPr marL="47625" marR="47625" marT="47625" marB="47625" anchor="ctr"/>
                </a:tc>
                <a:tc>
                  <a:txBody>
                    <a:bodyPr/>
                    <a:lstStyle/>
                    <a:p>
                      <a:pPr fontAlgn="ctr"/>
                      <a:r>
                        <a:rPr lang="en-GB" sz="1400" b="0" dirty="0"/>
                        <a:t>Develop an organizational understanding to manage cybersecurity risk to systems, assets, data, and capabilities.</a:t>
                      </a:r>
                      <a:endParaRPr lang="en-GB" sz="1400" b="0" dirty="0"/>
                    </a:p>
                  </a:txBody>
                  <a:tcPr marL="47625" marR="47625" marT="47625" marB="47625" anchor="ctr"/>
                </a:tc>
              </a:tr>
              <a:tr h="370840">
                <a:tc>
                  <a:txBody>
                    <a:bodyPr/>
                    <a:lstStyle/>
                    <a:p>
                      <a:pPr fontAlgn="ctr"/>
                      <a:r>
                        <a:rPr lang="en-US" sz="1400" b="1" dirty="0"/>
                        <a:t>PROTECT</a:t>
                      </a:r>
                      <a:endParaRPr lang="en-US" sz="1400" b="0" dirty="0"/>
                    </a:p>
                  </a:txBody>
                  <a:tcPr marL="47625" marR="47625" marT="47625" marB="47625" anchor="ctr"/>
                </a:tc>
                <a:tc>
                  <a:txBody>
                    <a:bodyPr/>
                    <a:lstStyle/>
                    <a:p>
                      <a:pPr fontAlgn="ctr"/>
                      <a:r>
                        <a:rPr lang="en-GB" sz="1400" b="0" dirty="0"/>
                        <a:t>Develop and implement the appropriate safeguards to ensure delivery of critical infrastructure services.</a:t>
                      </a:r>
                      <a:endParaRPr lang="en-GB" sz="1400" b="0" dirty="0"/>
                    </a:p>
                  </a:txBody>
                  <a:tcPr marL="47625" marR="47625" marT="47625" marB="47625" anchor="ctr"/>
                </a:tc>
              </a:tr>
              <a:tr h="370840">
                <a:tc>
                  <a:txBody>
                    <a:bodyPr/>
                    <a:lstStyle/>
                    <a:p>
                      <a:pPr fontAlgn="ctr"/>
                      <a:r>
                        <a:rPr lang="en-US" sz="1400" b="1" dirty="0"/>
                        <a:t>DETECT</a:t>
                      </a:r>
                      <a:endParaRPr lang="en-US" sz="1400" b="0" dirty="0"/>
                    </a:p>
                  </a:txBody>
                  <a:tcPr marL="47625" marR="47625" marT="47625" marB="47625" anchor="ctr"/>
                </a:tc>
                <a:tc>
                  <a:txBody>
                    <a:bodyPr/>
                    <a:lstStyle/>
                    <a:p>
                      <a:pPr fontAlgn="ctr"/>
                      <a:r>
                        <a:rPr lang="en-GB" sz="1400" b="0" dirty="0"/>
                        <a:t>Develop and implement the appropriate activities to identify the occurrence of a cybersecurity event.</a:t>
                      </a:r>
                      <a:endParaRPr lang="en-GB" sz="1400" b="0" dirty="0"/>
                    </a:p>
                  </a:txBody>
                  <a:tcPr marL="47625" marR="47625" marT="47625" marB="47625" anchor="ctr"/>
                </a:tc>
              </a:tr>
              <a:tr h="370840">
                <a:tc>
                  <a:txBody>
                    <a:bodyPr/>
                    <a:lstStyle/>
                    <a:p>
                      <a:pPr fontAlgn="ctr"/>
                      <a:r>
                        <a:rPr lang="en-US" sz="1400" b="1" dirty="0"/>
                        <a:t>RESPOND</a:t>
                      </a:r>
                      <a:endParaRPr lang="en-US" sz="1400" b="0" dirty="0"/>
                    </a:p>
                  </a:txBody>
                  <a:tcPr marL="47625" marR="47625" marT="47625" marB="47625" anchor="ctr"/>
                </a:tc>
                <a:tc>
                  <a:txBody>
                    <a:bodyPr/>
                    <a:lstStyle/>
                    <a:p>
                      <a:pPr fontAlgn="ctr"/>
                      <a:r>
                        <a:rPr lang="en-GB" sz="1400" b="0" dirty="0"/>
                        <a:t>Develop and implement the appropriate activities to act on a detected cybersecurity event.</a:t>
                      </a:r>
                      <a:endParaRPr lang="en-GB" sz="1400" b="0" dirty="0"/>
                    </a:p>
                  </a:txBody>
                  <a:tcPr marL="47625" marR="47625" marT="47625" marB="47625" anchor="ctr"/>
                </a:tc>
              </a:tr>
              <a:tr h="370840">
                <a:tc>
                  <a:txBody>
                    <a:bodyPr/>
                    <a:lstStyle/>
                    <a:p>
                      <a:pPr fontAlgn="ctr"/>
                      <a:r>
                        <a:rPr lang="en-US" sz="1400" b="1" dirty="0"/>
                        <a:t>RECOVER</a:t>
                      </a:r>
                      <a:endParaRPr lang="en-US" sz="1400" b="0" dirty="0"/>
                    </a:p>
                  </a:txBody>
                  <a:tcPr marL="47625" marR="47625" marT="47625" marB="47625" anchor="ctr"/>
                </a:tc>
                <a:tc>
                  <a:txBody>
                    <a:bodyPr/>
                    <a:lstStyle/>
                    <a:p>
                      <a:pPr fontAlgn="ctr"/>
                      <a:r>
                        <a:rPr lang="en-GB" sz="1400" b="0" dirty="0"/>
                        <a:t>Develop and implement the appropriate activities to maintain plans for resilience and to restore any capabilities or services that were impaired due to a cybersecurity event.</a:t>
                      </a:r>
                      <a:endParaRPr lang="en-GB" sz="1400" b="0" dirty="0"/>
                    </a:p>
                  </a:txBody>
                  <a:tcPr marL="47625" marR="47625" marT="47625" marB="47625" anchor="ctr"/>
                </a:tc>
              </a:tr>
            </a:tbl>
          </a:graphicData>
        </a:graphic>
      </p:graphicFrame>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66659"/>
            <a:ext cx="7598042" cy="1802391"/>
          </a:xfrm>
        </p:spPr>
        <p:txBody>
          <a:bodyPr/>
          <a:lstStyle/>
          <a:p>
            <a:r>
              <a:rPr lang="en-US" dirty="0">
                <a:solidFill>
                  <a:schemeClr val="accent5">
                    <a:lumMod val="40000"/>
                    <a:lumOff val="60000"/>
                  </a:schemeClr>
                </a:solidFill>
              </a:rPr>
              <a:t>23.5  </a:t>
            </a:r>
            <a:r>
              <a:rPr lang="en-IN" dirty="0">
                <a:solidFill>
                  <a:schemeClr val="accent5">
                    <a:lumMod val="40000"/>
                    <a:lumOff val="60000"/>
                  </a:schemeClr>
                </a:solidFill>
              </a:rPr>
              <a:t>Endpoint Vulnerability Assessment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757551"/>
          </a:xfrm>
        </p:spPr>
        <p:txBody>
          <a:bodyPr/>
          <a:lstStyle/>
          <a:p>
            <a:r>
              <a:rPr lang="en-GB" sz="1600" dirty="0" smtClean="0"/>
              <a:t>Endpoint Vulnerability Assessment </a:t>
            </a:r>
            <a:br>
              <a:rPr lang="en-GB" sz="1600" dirty="0" smtClean="0"/>
            </a:br>
            <a:r>
              <a:rPr lang="en-GB" dirty="0" smtClean="0"/>
              <a:t> Endpoint Vulnerability Assessment Summary</a:t>
            </a:r>
            <a:endParaRPr lang="en-CA" altLang="en-US" sz="1800" dirty="0">
              <a:solidFill>
                <a:srgbClr val="FF0000"/>
              </a:solidFill>
            </a:endParaRPr>
          </a:p>
        </p:txBody>
      </p:sp>
      <p:sp>
        <p:nvSpPr>
          <p:cNvPr id="3" name="Content Placeholder 2"/>
          <p:cNvSpPr>
            <a:spLocks noGrp="1"/>
          </p:cNvSpPr>
          <p:nvPr>
            <p:ph idx="1"/>
          </p:nvPr>
        </p:nvSpPr>
        <p:spPr>
          <a:xfrm>
            <a:off x="144065" y="798943"/>
            <a:ext cx="8618904" cy="3972429"/>
          </a:xfrm>
        </p:spPr>
        <p:txBody>
          <a:bodyPr>
            <a:normAutofit/>
          </a:bodyPr>
          <a:lstStyle/>
          <a:p>
            <a:pPr>
              <a:buFont typeface="Arial" panose="020B0604020202020204" pitchFamily="34" charset="0"/>
              <a:buChar char="•"/>
            </a:pPr>
            <a:r>
              <a:rPr lang="en-GB" sz="1600" dirty="0" smtClean="0"/>
              <a:t>Network and device profiling provides statistical baseline information that can serve as a reference point for normal network and device performance.</a:t>
            </a:r>
            <a:endParaRPr lang="en-GB" sz="1600" dirty="0" smtClean="0"/>
          </a:p>
          <a:p>
            <a:pPr>
              <a:buFont typeface="Arial" panose="020B0604020202020204" pitchFamily="34" charset="0"/>
              <a:buChar char="•"/>
            </a:pPr>
            <a:r>
              <a:rPr lang="en-GB" sz="1600" dirty="0" smtClean="0"/>
              <a:t>Network security can be evaluated using a variety of tools and services. </a:t>
            </a:r>
            <a:endParaRPr lang="en-GB" sz="1600" dirty="0" smtClean="0"/>
          </a:p>
          <a:p>
            <a:pPr>
              <a:buFont typeface="Arial" panose="020B0604020202020204" pitchFamily="34" charset="0"/>
              <a:buChar char="•"/>
            </a:pPr>
            <a:r>
              <a:rPr lang="en-GB" sz="1600" dirty="0" smtClean="0"/>
              <a:t>Vulnerability assessment uses software to scan Internet-facing servers and internal networks for various types of vulnerabilities. </a:t>
            </a:r>
            <a:endParaRPr lang="en-GB" sz="1600" dirty="0" smtClean="0"/>
          </a:p>
          <a:p>
            <a:pPr>
              <a:buFont typeface="Arial" panose="020B0604020202020204" pitchFamily="34" charset="0"/>
              <a:buChar char="•"/>
            </a:pPr>
            <a:r>
              <a:rPr lang="en-GB" sz="1600" dirty="0" smtClean="0"/>
              <a:t>The Common Vulnerability Scoring System (CVSS) is a vendor-neutral, industry standard, open framework for rating the risks of a given vulnerability by using a variety of metrics to calculate a composite score. </a:t>
            </a:r>
            <a:endParaRPr lang="en-GB" sz="1600" dirty="0" smtClean="0"/>
          </a:p>
          <a:p>
            <a:pPr>
              <a:buFont typeface="Arial" panose="020B0604020202020204" pitchFamily="34" charset="0"/>
              <a:buChar char="•"/>
            </a:pPr>
            <a:r>
              <a:rPr lang="en-GB" sz="1600" dirty="0" smtClean="0"/>
              <a:t> Vulnerabilities are rated according to the attack vector, attack complexity, privileges required, user interaction, and scope. </a:t>
            </a:r>
            <a:endParaRPr lang="en-GB" sz="1600" dirty="0" smtClean="0"/>
          </a:p>
          <a:p>
            <a:pPr>
              <a:buFont typeface="Arial" panose="020B0604020202020204" pitchFamily="34" charset="0"/>
              <a:buChar char="•"/>
            </a:pPr>
            <a:r>
              <a:rPr lang="en-GB" sz="1600" dirty="0" smtClean="0"/>
              <a:t>Risk management involves the selection and specification of security controls for an organization.</a:t>
            </a:r>
            <a:r>
              <a:rPr lang="en-US" sz="1600" dirty="0" smtClean="0"/>
              <a:t> </a:t>
            </a:r>
            <a:endParaRPr lang="en-US" sz="1600" dirty="0" smtClean="0"/>
          </a:p>
          <a:p>
            <a:pPr>
              <a:buNone/>
            </a:pPr>
            <a:endParaRPr lang="en-US" sz="1600" dirty="0"/>
          </a:p>
          <a:p>
            <a:pPr marL="0" indent="0">
              <a:buNone/>
            </a:pPr>
            <a:endParaRPr lang="en-US" dirty="0"/>
          </a:p>
        </p:txBody>
      </p:sp>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757551"/>
          </a:xfrm>
        </p:spPr>
        <p:txBody>
          <a:bodyPr/>
          <a:lstStyle/>
          <a:p>
            <a:r>
              <a:rPr lang="en-GB" sz="1600" dirty="0" smtClean="0"/>
              <a:t>Endpoint Vulnerability Assessment </a:t>
            </a:r>
            <a:br>
              <a:rPr lang="en-GB" sz="1600" dirty="0" smtClean="0"/>
            </a:br>
            <a:r>
              <a:rPr lang="en-GB" dirty="0" smtClean="0"/>
              <a:t> Endpoint Vulnerability Assessment Summary (Contd.)</a:t>
            </a:r>
            <a:endParaRPr lang="en-CA" altLang="en-US" sz="1800" dirty="0">
              <a:solidFill>
                <a:srgbClr val="FF0000"/>
              </a:solidFill>
            </a:endParaRPr>
          </a:p>
        </p:txBody>
      </p:sp>
      <p:sp>
        <p:nvSpPr>
          <p:cNvPr id="3" name="Content Placeholder 2"/>
          <p:cNvSpPr>
            <a:spLocks noGrp="1"/>
          </p:cNvSpPr>
          <p:nvPr>
            <p:ph idx="1"/>
          </p:nvPr>
        </p:nvSpPr>
        <p:spPr>
          <a:xfrm>
            <a:off x="144065" y="798943"/>
            <a:ext cx="8618904" cy="3972429"/>
          </a:xfrm>
        </p:spPr>
        <p:txBody>
          <a:bodyPr>
            <a:normAutofit/>
          </a:bodyPr>
          <a:lstStyle/>
          <a:p>
            <a:pPr>
              <a:buFont typeface="Arial" panose="020B0604020202020204" pitchFamily="34" charset="0"/>
              <a:buChar char="•"/>
            </a:pPr>
            <a:r>
              <a:rPr lang="en-GB" sz="1600" dirty="0" smtClean="0"/>
              <a:t>Vulnerability management is a security practice that is designed to proactively prevent the exploitation of IT vulnerabilities that exist within an organization. </a:t>
            </a:r>
            <a:endParaRPr lang="en-GB" sz="1600" dirty="0" smtClean="0"/>
          </a:p>
          <a:p>
            <a:pPr>
              <a:buFont typeface="Arial" panose="020B0604020202020204" pitchFamily="34" charset="0"/>
              <a:buChar char="•"/>
            </a:pPr>
            <a:r>
              <a:rPr lang="en-GB" sz="1600" dirty="0" smtClean="0"/>
              <a:t>Organizations can use an Information Security Management System (ISMS) to identify, analyze, and address information security risks. </a:t>
            </a:r>
            <a:endParaRPr lang="en-GB" sz="1600" dirty="0" smtClean="0"/>
          </a:p>
          <a:p>
            <a:pPr>
              <a:buFont typeface="Arial" panose="020B0604020202020204" pitchFamily="34" charset="0"/>
              <a:buChar char="•"/>
            </a:pPr>
            <a:r>
              <a:rPr lang="en-GB" sz="1600" dirty="0" smtClean="0"/>
              <a:t>Standards for managing cybersecurity risk are available from ISO and NIST.</a:t>
            </a:r>
            <a:endParaRPr lang="en-GB" sz="1600" dirty="0" smtClean="0"/>
          </a:p>
          <a:p>
            <a:pPr>
              <a:buFont typeface="Arial" panose="020B0604020202020204" pitchFamily="34" charset="0"/>
              <a:buChar char="•"/>
            </a:pPr>
            <a:r>
              <a:rPr lang="en-GB" sz="1600" dirty="0" smtClean="0"/>
              <a:t>NIST has also developed the Cybersecurity Framework, which is similar to the ISO/IEC 27000 standards.</a:t>
            </a:r>
            <a:endParaRPr lang="en-US" sz="1600" dirty="0"/>
          </a:p>
          <a:p>
            <a:pPr marL="0" indent="0">
              <a:buNone/>
            </a:pPr>
            <a:endParaRPr lang="en-US" dirty="0"/>
          </a:p>
        </p:txBody>
      </p:sp>
    </p:spTree>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t>Module </a:t>
            </a:r>
            <a:r>
              <a:rPr lang="en-US" sz="1400" dirty="0" smtClean="0"/>
              <a:t>23</a:t>
            </a:r>
            <a:br>
              <a:rPr lang="en-US" dirty="0"/>
            </a:br>
            <a:r>
              <a:rPr lang="en-US" dirty="0"/>
              <a:t>New Terms and Commands</a:t>
            </a:r>
            <a:endParaRPr lang="en-US" dirty="0"/>
          </a:p>
        </p:txBody>
      </p:sp>
      <p:graphicFrame>
        <p:nvGraphicFramePr>
          <p:cNvPr id="3" name="Content Placeholder 2"/>
          <p:cNvGraphicFramePr>
            <a:graphicFrameLocks noGrp="1"/>
          </p:cNvGraphicFramePr>
          <p:nvPr>
            <p:ph idx="1"/>
          </p:nvPr>
        </p:nvGraphicFramePr>
        <p:xfrm>
          <a:off x="123198" y="798944"/>
          <a:ext cx="8853486" cy="3058160"/>
        </p:xfrm>
        <a:graphic>
          <a:graphicData uri="http://schemas.openxmlformats.org/drawingml/2006/table">
            <a:tbl>
              <a:tblPr firstRow="1" bandRow="1">
                <a:tableStyleId>{F5AB1C69-6EDB-4FF4-983F-18BD219EF322}</a:tableStyleId>
              </a:tblPr>
              <a:tblGrid>
                <a:gridCol w="2951162"/>
                <a:gridCol w="2863048"/>
                <a:gridCol w="3039276"/>
              </a:tblGrid>
              <a:tr h="370840">
                <a:tc>
                  <a:txBody>
                    <a:bodyPr/>
                    <a:lstStyle/>
                    <a:p>
                      <a:pPr marL="173355" indent="-173355">
                        <a:spcBef>
                          <a:spcPts val="200"/>
                        </a:spcBef>
                        <a:spcAft>
                          <a:spcPts val="200"/>
                        </a:spcAft>
                        <a:buFont typeface="Arial" panose="020B0604020202020204" pitchFamily="34" charset="0"/>
                        <a:buChar char="•"/>
                      </a:pPr>
                      <a:r>
                        <a:rPr lang="en-US" sz="1400" b="0" dirty="0" smtClean="0">
                          <a:solidFill>
                            <a:schemeClr val="tx1"/>
                          </a:solidFill>
                        </a:rPr>
                        <a:t>Network Profiling</a:t>
                      </a:r>
                      <a:endParaRPr lang="en-US" sz="1400" b="0" dirty="0" smtClean="0">
                        <a:solidFill>
                          <a:schemeClr val="tx1"/>
                        </a:solidFill>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Cisco Identity Services Engine (ISE)</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Server Profiling</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Network Anomaly Detection</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Network Behavior Analysis (NBA)</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Rule–based anomaly detection</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Network Vulnerability Testing</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400" b="0" dirty="0" smtClean="0">
                          <a:solidFill>
                            <a:schemeClr val="tx1"/>
                          </a:solidFill>
                          <a:latin typeface="+mn-lt"/>
                        </a:rPr>
                        <a:t>Common Vulnerability Scoring System (CVSS)</a:t>
                      </a:r>
                      <a:endParaRPr lang="en-US" sz="14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endParaRPr lang="en-US" sz="14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400" b="0" baseline="0" dirty="0" smtClean="0">
                          <a:solidFill>
                            <a:schemeClr val="tx1"/>
                          </a:solidFill>
                        </a:rPr>
                        <a:t>Forum of Incident Response and Security Teams (FIRST)</a:t>
                      </a:r>
                      <a:endParaRPr lang="en-US" sz="1400" b="0" baseline="0" dirty="0" smtClean="0">
                        <a:solidFill>
                          <a:schemeClr val="tx1"/>
                        </a:solidFill>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Base Metric Group</a:t>
                      </a:r>
                      <a:endParaRPr lang="en-US" sz="1400" b="0" baseline="0" dirty="0" smtClean="0">
                        <a:solidFill>
                          <a:schemeClr val="tx1"/>
                        </a:solidFill>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Temporal Metric Group</a:t>
                      </a:r>
                      <a:endParaRPr lang="en-US" sz="1400" b="0" baseline="0" dirty="0" smtClean="0">
                        <a:solidFill>
                          <a:schemeClr val="tx1"/>
                        </a:solidFill>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Environmental Metric Group</a:t>
                      </a:r>
                      <a:endParaRPr lang="en-US" sz="1400" b="0" baseline="0" dirty="0" smtClean="0">
                        <a:solidFill>
                          <a:schemeClr val="tx1"/>
                        </a:solidFill>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CVSS v3.1 Calculator</a:t>
                      </a:r>
                      <a:endParaRPr lang="en-US" sz="1400" b="0" baseline="0" dirty="0" smtClean="0">
                        <a:solidFill>
                          <a:schemeClr val="tx1"/>
                        </a:solidFill>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Common Vulnerabilities and Exposures (CVE)</a:t>
                      </a:r>
                      <a:endParaRPr lang="en-US" sz="1400" b="0" baseline="0" dirty="0" smtClean="0">
                        <a:solidFill>
                          <a:schemeClr val="tx1"/>
                        </a:solidFill>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National Vulnerability Database (NVD)</a:t>
                      </a:r>
                      <a:endParaRPr lang="en-US" sz="1400" b="0" baseline="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Mobile Device Management (MDM)</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Patch Management</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Agent-based Patch Management</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Agentless Scanning</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Passive Network Monitoring</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Information Security Management System (ISMS)</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chemeClr val="tx1"/>
                          </a:solidFill>
                        </a:rPr>
                        <a:t>Deming Cycle</a:t>
                      </a: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sz="1400" b="0" baseline="0" dirty="0" smtClean="0">
                        <a:solidFill>
                          <a:schemeClr val="tx1"/>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60940"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Network and Server Profiling</a:t>
            </a:r>
            <a:br>
              <a:rPr altLang="en-US" dirty="0" smtClean="0"/>
            </a:br>
            <a:r>
              <a:rPr lang="en-US" altLang="en-US" dirty="0" smtClean="0"/>
              <a:t>Network Profiling</a:t>
            </a:r>
            <a:endParaRPr lang="en-US" dirty="0" smtClean="0"/>
          </a:p>
        </p:txBody>
      </p:sp>
      <p:sp>
        <p:nvSpPr>
          <p:cNvPr id="2" name="Content Placeholder 1"/>
          <p:cNvSpPr>
            <a:spLocks noGrp="1"/>
          </p:cNvSpPr>
          <p:nvPr>
            <p:ph idx="1"/>
          </p:nvPr>
        </p:nvSpPr>
        <p:spPr>
          <a:xfrm>
            <a:off x="116906" y="844210"/>
            <a:ext cx="4002424" cy="3456184"/>
          </a:xfrm>
        </p:spPr>
        <p:txBody>
          <a:bodyPr/>
          <a:lstStyle/>
          <a:p>
            <a:pPr>
              <a:buClrTx/>
              <a:buSzPct val="100000"/>
              <a:buFont typeface="Arial" panose="020B0604020202020204" pitchFamily="34" charset="0"/>
              <a:buChar char="•"/>
            </a:pPr>
            <a:r>
              <a:rPr lang="en-GB" sz="1600" dirty="0"/>
              <a:t>Network and device profiling provides statistical baseline information that can serve as a reference point for normal network and device performance</a:t>
            </a:r>
            <a:r>
              <a:rPr lang="en-GB" sz="1600" dirty="0" smtClean="0"/>
              <a:t>.</a:t>
            </a:r>
            <a:endParaRPr lang="en-GB" sz="1600" dirty="0" smtClean="0"/>
          </a:p>
          <a:p>
            <a:pPr marL="177800" indent="-177800">
              <a:buClrTx/>
              <a:buSzPct val="100000"/>
              <a:buFont typeface="Arial" panose="020B0604020202020204" pitchFamily="34" charset="0"/>
              <a:buChar char="•"/>
            </a:pPr>
            <a:r>
              <a:rPr lang="en-GB" sz="1600" dirty="0" smtClean="0"/>
              <a:t>Elements </a:t>
            </a:r>
            <a:r>
              <a:rPr lang="en-GB" sz="1600" dirty="0"/>
              <a:t>of network profile:</a:t>
            </a:r>
            <a:endParaRPr lang="en-GB" sz="1600" dirty="0"/>
          </a:p>
          <a:p>
            <a:pPr lvl="1"/>
            <a:r>
              <a:rPr lang="en-US" sz="1600" dirty="0"/>
              <a:t>Session duration</a:t>
            </a:r>
            <a:endParaRPr lang="en-US" sz="1600" dirty="0"/>
          </a:p>
          <a:p>
            <a:pPr lvl="1"/>
            <a:r>
              <a:rPr lang="en-US" sz="1600" dirty="0"/>
              <a:t>Total throughput</a:t>
            </a:r>
            <a:endParaRPr lang="en-US" sz="1600" dirty="0"/>
          </a:p>
          <a:p>
            <a:pPr lvl="1"/>
            <a:r>
              <a:rPr lang="en-US" sz="1600" dirty="0"/>
              <a:t>Critical asset address space</a:t>
            </a:r>
            <a:endParaRPr lang="en-US" sz="1600" dirty="0"/>
          </a:p>
          <a:p>
            <a:pPr lvl="1"/>
            <a:r>
              <a:rPr lang="en-US" sz="1600" dirty="0"/>
              <a:t>Typical traffic type</a:t>
            </a:r>
            <a:endParaRPr lang="en-GB" sz="1600" dirty="0"/>
          </a:p>
          <a:p>
            <a:pPr marL="177800" indent="-177800">
              <a:buClrTx/>
              <a:buSzPct val="100000"/>
              <a:buFont typeface="Arial" panose="020B0604020202020204" pitchFamily="34" charset="0"/>
              <a:buChar char="•"/>
            </a:pPr>
            <a:endParaRPr lang="en-GB" sz="1600" dirty="0" smtClean="0"/>
          </a:p>
          <a:p>
            <a:pPr marL="177800" indent="-177800">
              <a:buClrTx/>
              <a:buSzPct val="100000"/>
              <a:buFont typeface="Arial" panose="020B0604020202020204" pitchFamily="34" charset="0"/>
              <a:buChar char="•"/>
            </a:pPr>
            <a:endParaRPr lang="en-GB" sz="1600" dirty="0"/>
          </a:p>
          <a:p>
            <a:pPr marL="0" indent="0">
              <a:buClrTx/>
              <a:buSzPct val="100000"/>
              <a:buNone/>
            </a:pPr>
            <a:endParaRPr lang="en-GB" sz="1600" dirty="0" smtClean="0"/>
          </a:p>
          <a:p>
            <a:pPr marL="177800" indent="-177800">
              <a:buClrTx/>
              <a:buSzPct val="100000"/>
              <a:buNone/>
            </a:pPr>
            <a:endParaRPr lang="en-GB" sz="1600" dirty="0" smtClean="0"/>
          </a:p>
        </p:txBody>
      </p:sp>
      <p:pic>
        <p:nvPicPr>
          <p:cNvPr id="7" name="Picture 6" descr="nw-profile-elements.png"/>
          <p:cNvPicPr>
            <a:picLocks noChangeAspect="1"/>
          </p:cNvPicPr>
          <p:nvPr/>
        </p:nvPicPr>
        <p:blipFill>
          <a:blip r:embed="rId1"/>
          <a:stretch>
            <a:fillRect/>
          </a:stretch>
        </p:blipFill>
        <p:spPr>
          <a:xfrm>
            <a:off x="4255015" y="1111926"/>
            <a:ext cx="4656190" cy="3051692"/>
          </a:xfrm>
          <a:prstGeom prst="rect">
            <a:avLst/>
          </a:prstGeom>
        </p:spPr>
      </p:pic>
      <p:sp>
        <p:nvSpPr>
          <p:cNvPr id="3" name="Content Placeholder 2"/>
          <p:cNvSpPr/>
          <p:nvPr/>
        </p:nvSpPr>
        <p:spPr>
          <a:xfrm>
            <a:off x="4255015" y="4181565"/>
            <a:ext cx="4656190" cy="39119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Elements of a Network Profile</a:t>
            </a:r>
            <a:endParaRPr lang="en-IN" sz="1600" dirty="0" smtClean="0">
              <a:solidFill>
                <a:srgbClr val="000000"/>
              </a:solidFill>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63366"/>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Network and Server Profiling</a:t>
            </a:r>
            <a:br>
              <a:rPr altLang="en-US" dirty="0" smtClean="0"/>
            </a:br>
            <a:r>
              <a:rPr lang="en-US" altLang="en-US" dirty="0" smtClean="0"/>
              <a:t>Server Profiling</a:t>
            </a:r>
            <a:endParaRPr lang="en-US" dirty="0" smtClean="0"/>
          </a:p>
        </p:txBody>
      </p:sp>
      <p:sp>
        <p:nvSpPr>
          <p:cNvPr id="2" name="Content Placeholder 1"/>
          <p:cNvSpPr>
            <a:spLocks noGrp="1"/>
          </p:cNvSpPr>
          <p:nvPr>
            <p:ph idx="1"/>
          </p:nvPr>
        </p:nvSpPr>
        <p:spPr>
          <a:xfrm>
            <a:off x="122389" y="796819"/>
            <a:ext cx="8853286" cy="1730500"/>
          </a:xfrm>
        </p:spPr>
        <p:txBody>
          <a:bodyPr/>
          <a:lstStyle/>
          <a:p>
            <a:pPr>
              <a:buClrTx/>
              <a:buSzPct val="100000"/>
              <a:buFont typeface="Arial" panose="020B0604020202020204" pitchFamily="34" charset="0"/>
              <a:buChar char="•"/>
            </a:pPr>
            <a:r>
              <a:rPr lang="en-IN" sz="1600" dirty="0"/>
              <a:t>A server profile is a security baseline for a given server. </a:t>
            </a:r>
            <a:endParaRPr lang="en-GB" sz="1600" dirty="0"/>
          </a:p>
          <a:p>
            <a:pPr>
              <a:buClrTx/>
              <a:buSzPct val="100000"/>
              <a:buFont typeface="Arial" panose="020B0604020202020204" pitchFamily="34" charset="0"/>
              <a:buChar char="•"/>
            </a:pPr>
            <a:r>
              <a:rPr lang="en-IN" sz="1600" dirty="0" smtClean="0"/>
              <a:t>Server </a:t>
            </a:r>
            <a:r>
              <a:rPr lang="en-IN" sz="1600" dirty="0"/>
              <a:t>profiling is used to establish the accepted operating state of servers. </a:t>
            </a:r>
            <a:endParaRPr lang="en-IN" sz="1600" dirty="0" smtClean="0"/>
          </a:p>
          <a:p>
            <a:pPr>
              <a:buClrTx/>
              <a:buSzPct val="100000"/>
              <a:buFont typeface="Arial" panose="020B0604020202020204" pitchFamily="34" charset="0"/>
              <a:buChar char="•"/>
            </a:pPr>
            <a:r>
              <a:rPr lang="en-IN" sz="1600" dirty="0" smtClean="0"/>
              <a:t>The server profile elements are as follows:</a:t>
            </a:r>
            <a:endParaRPr lang="en-IN" sz="1600" dirty="0" smtClean="0"/>
          </a:p>
          <a:p>
            <a:pPr lvl="2" fontAlgn="ctr">
              <a:spcBef>
                <a:spcPts val="600"/>
              </a:spcBef>
              <a:spcAft>
                <a:spcPts val="600"/>
              </a:spcAft>
            </a:pPr>
            <a:r>
              <a:rPr lang="en-US" sz="1600" dirty="0"/>
              <a:t>Listening ports</a:t>
            </a:r>
            <a:endParaRPr lang="en-IN" sz="1600" dirty="0"/>
          </a:p>
          <a:p>
            <a:pPr lvl="2" fontAlgn="ctr">
              <a:spcBef>
                <a:spcPts val="600"/>
              </a:spcBef>
              <a:spcAft>
                <a:spcPts val="600"/>
              </a:spcAft>
            </a:pPr>
            <a:r>
              <a:rPr lang="en-GB" sz="1600" dirty="0"/>
              <a:t>Logged in users and accounts</a:t>
            </a:r>
            <a:endParaRPr lang="en-IN" sz="1600" dirty="0"/>
          </a:p>
          <a:p>
            <a:pPr lvl="2" fontAlgn="ctr">
              <a:spcBef>
                <a:spcPts val="600"/>
              </a:spcBef>
              <a:spcAft>
                <a:spcPts val="600"/>
              </a:spcAft>
            </a:pPr>
            <a:r>
              <a:rPr lang="en-US" sz="1600" dirty="0"/>
              <a:t>Service accounts</a:t>
            </a:r>
            <a:endParaRPr lang="en-IN" sz="1600" dirty="0"/>
          </a:p>
          <a:p>
            <a:pPr lvl="2" fontAlgn="ctr">
              <a:spcBef>
                <a:spcPts val="600"/>
              </a:spcBef>
              <a:spcAft>
                <a:spcPts val="600"/>
              </a:spcAft>
            </a:pPr>
            <a:r>
              <a:rPr lang="en-US" sz="1600" dirty="0"/>
              <a:t>Software environment</a:t>
            </a:r>
            <a:endParaRPr lang="en-IN" sz="1600" dirty="0"/>
          </a:p>
          <a:p>
            <a:pPr lvl="1">
              <a:spcBef>
                <a:spcPts val="600"/>
              </a:spcBef>
              <a:spcAft>
                <a:spcPts val="600"/>
              </a:spcAft>
              <a:buClrTx/>
              <a:buSzPct val="100000"/>
              <a:buFont typeface="Arial" panose="020B0604020202020204" pitchFamily="34" charset="0"/>
              <a:buChar char="•"/>
            </a:pPr>
            <a:endParaRPr lang="en-GB" sz="1600" dirty="0" smtClean="0"/>
          </a:p>
          <a:p>
            <a:pPr>
              <a:buClrTx/>
              <a:buSzPct val="100000"/>
              <a:buFont typeface="Arial" panose="020B0604020202020204" pitchFamily="34" charset="0"/>
              <a:buChar char="•"/>
            </a:pPr>
            <a:endParaRPr lang="en-GB" sz="1600" dirty="0" smtClean="0"/>
          </a:p>
          <a:p>
            <a:pPr marL="177800" indent="-177800">
              <a:buClrTx/>
              <a:buSzPct val="100000"/>
              <a:buNone/>
            </a:pPr>
            <a:endParaRPr lang="en-GB" sz="1600" dirty="0" smtClean="0"/>
          </a:p>
        </p:txBody>
      </p:sp>
    </p:spTree>
    <p:custDataLst>
      <p:tags r:id="rId1"/>
    </p:custData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Network and Server Profiling</a:t>
            </a:r>
            <a:br>
              <a:rPr altLang="en-US" dirty="0" smtClean="0"/>
            </a:br>
            <a:r>
              <a:rPr dirty="0" smtClean="0"/>
              <a:t>Network Anomaly Detection</a:t>
            </a:r>
            <a:endParaRPr dirty="0" smtClean="0"/>
          </a:p>
        </p:txBody>
      </p:sp>
      <p:sp>
        <p:nvSpPr>
          <p:cNvPr id="2" name="Content Placeholder 1"/>
          <p:cNvSpPr>
            <a:spLocks noGrp="1"/>
          </p:cNvSpPr>
          <p:nvPr>
            <p:ph idx="1"/>
          </p:nvPr>
        </p:nvSpPr>
        <p:spPr>
          <a:xfrm>
            <a:off x="116906" y="702770"/>
            <a:ext cx="3948101" cy="1796555"/>
          </a:xfrm>
        </p:spPr>
        <p:txBody>
          <a:bodyPr/>
          <a:lstStyle/>
          <a:p>
            <a:pPr marL="177800" indent="-177800">
              <a:spcBef>
                <a:spcPts val="300"/>
              </a:spcBef>
              <a:spcAft>
                <a:spcPts val="300"/>
              </a:spcAft>
              <a:buClrTx/>
              <a:buSzPct val="100000"/>
              <a:buFont typeface="Arial" panose="020B0604020202020204" pitchFamily="34" charset="0"/>
              <a:buChar char="•"/>
            </a:pPr>
            <a:r>
              <a:rPr lang="en-GB" sz="1600" dirty="0" smtClean="0"/>
              <a:t>Network behavior is described by a large amount of diverse data </a:t>
            </a:r>
            <a:r>
              <a:rPr lang="en-US" sz="1600" dirty="0"/>
              <a:t>such as the features of packet flow, features of the packets themselves, and telemetry from multiple </a:t>
            </a:r>
            <a:r>
              <a:rPr lang="en-US" sz="1600" dirty="0" smtClean="0"/>
              <a:t>sources</a:t>
            </a:r>
            <a:r>
              <a:rPr lang="en-GB" sz="1600" dirty="0" smtClean="0"/>
              <a:t>. </a:t>
            </a:r>
            <a:endParaRPr lang="en-GB" sz="1600" dirty="0" smtClean="0"/>
          </a:p>
          <a:p>
            <a:pPr marL="177800" indent="-177800">
              <a:spcBef>
                <a:spcPts val="300"/>
              </a:spcBef>
              <a:spcAft>
                <a:spcPts val="300"/>
              </a:spcAft>
              <a:buClrTx/>
              <a:buSzPct val="100000"/>
              <a:buFont typeface="Arial" panose="020B0604020202020204" pitchFamily="34" charset="0"/>
              <a:buChar char="•"/>
            </a:pPr>
            <a:r>
              <a:rPr lang="en-US" sz="1600" dirty="0" smtClean="0"/>
              <a:t>Big </a:t>
            </a:r>
            <a:r>
              <a:rPr lang="en-US" sz="1600" dirty="0"/>
              <a:t>Data analytics techniques can be used to analyze this data and detect variations from the baseline.</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smtClean="0"/>
              <a:t>Anomaly detection can identify infected hosts on the network that are scanning for other vulnerable hosts.</a:t>
            </a:r>
            <a:endParaRPr lang="en-US" sz="1600" dirty="0" smtClean="0"/>
          </a:p>
          <a:p>
            <a:pPr marL="177800" indent="-177800">
              <a:spcBef>
                <a:spcPts val="300"/>
              </a:spcBef>
              <a:spcAft>
                <a:spcPts val="300"/>
              </a:spcAft>
              <a:buClrTx/>
              <a:buSzPct val="100000"/>
              <a:buFont typeface="Arial" panose="020B0604020202020204" pitchFamily="34" charset="0"/>
              <a:buChar char="•"/>
            </a:pPr>
            <a:r>
              <a:rPr lang="en-IN" sz="1600" dirty="0"/>
              <a:t>The figure illustrates a simplified </a:t>
            </a:r>
            <a:r>
              <a:rPr lang="en-IN" sz="1600" dirty="0" smtClean="0"/>
              <a:t>version of an algorithm </a:t>
            </a:r>
            <a:r>
              <a:rPr lang="en-IN" sz="1600" dirty="0"/>
              <a:t>designed to detect an unusual condition at the border routers of an enterprise.</a:t>
            </a:r>
            <a:endParaRPr lang="en-GB" sz="1600" dirty="0" smtClean="0"/>
          </a:p>
          <a:p>
            <a:pPr marL="177800" indent="-177800">
              <a:spcBef>
                <a:spcPts val="0"/>
              </a:spcBef>
              <a:spcAft>
                <a:spcPts val="400"/>
              </a:spcAft>
              <a:buClrTx/>
              <a:buSzPct val="100000"/>
              <a:buNone/>
            </a:pPr>
            <a:endParaRPr lang="en-GB" sz="1600" dirty="0" smtClean="0"/>
          </a:p>
        </p:txBody>
      </p:sp>
      <p:pic>
        <p:nvPicPr>
          <p:cNvPr id="4" name="Picture 3" descr="anomaly-dtection.png"/>
          <p:cNvPicPr>
            <a:picLocks noChangeAspect="1"/>
          </p:cNvPicPr>
          <p:nvPr/>
        </p:nvPicPr>
        <p:blipFill>
          <a:blip r:embed="rId1"/>
          <a:stretch>
            <a:fillRect/>
          </a:stretch>
        </p:blipFill>
        <p:spPr>
          <a:xfrm>
            <a:off x="3981234" y="774718"/>
            <a:ext cx="4994030" cy="4013815"/>
          </a:xfrm>
          <a:prstGeom prst="rect">
            <a:avLst/>
          </a:prstGeom>
        </p:spPr>
      </p:pic>
    </p:spTree>
    <p:custDataLst>
      <p:tags r:id="rId2"/>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Network and Server Profiling</a:t>
            </a:r>
            <a:br>
              <a:rPr altLang="en-US" dirty="0" smtClean="0"/>
            </a:br>
            <a:r>
              <a:rPr dirty="0" smtClean="0"/>
              <a:t>Network Vulnerability Testing</a:t>
            </a:r>
            <a:endParaRPr dirty="0" smtClean="0"/>
          </a:p>
        </p:txBody>
      </p:sp>
      <p:sp>
        <p:nvSpPr>
          <p:cNvPr id="2" name="Content Placeholder 1"/>
          <p:cNvSpPr>
            <a:spLocks noGrp="1"/>
          </p:cNvSpPr>
          <p:nvPr>
            <p:ph idx="1"/>
          </p:nvPr>
        </p:nvSpPr>
        <p:spPr>
          <a:xfrm>
            <a:off x="144065" y="738983"/>
            <a:ext cx="8853286" cy="352962"/>
          </a:xfrm>
        </p:spPr>
        <p:txBody>
          <a:bodyPr/>
          <a:lstStyle/>
          <a:p>
            <a:pPr>
              <a:spcBef>
                <a:spcPts val="400"/>
              </a:spcBef>
              <a:spcAft>
                <a:spcPts val="400"/>
              </a:spcAft>
              <a:buClrTx/>
              <a:buSzPct val="100000"/>
              <a:buFont typeface="Arial" panose="020B0604020202020204" pitchFamily="34" charset="0"/>
              <a:buChar char="•"/>
            </a:pPr>
            <a:r>
              <a:rPr lang="en-GB" sz="1600" dirty="0" smtClean="0"/>
              <a:t>Network Vulnerability Testing includes Risk Analysis, Vulnerability Assessment and Penetration Testing.</a:t>
            </a:r>
            <a:endParaRPr lang="en-GB" sz="1600" dirty="0" smtClean="0"/>
          </a:p>
          <a:p>
            <a:pPr>
              <a:spcBef>
                <a:spcPts val="400"/>
              </a:spcBef>
              <a:spcAft>
                <a:spcPts val="400"/>
              </a:spcAft>
              <a:buClrTx/>
              <a:buSzPct val="100000"/>
              <a:buFont typeface="Arial" panose="020B0604020202020204" pitchFamily="34" charset="0"/>
              <a:buChar char="•"/>
            </a:pPr>
            <a:r>
              <a:rPr lang="en-GB" sz="1600" dirty="0" smtClean="0"/>
              <a:t>The table lists examples of activities and tools that are used in vulnerability testing:</a:t>
            </a:r>
            <a:endParaRPr lang="en-GB" sz="1600" dirty="0" smtClean="0"/>
          </a:p>
          <a:p>
            <a:pPr marL="177800" indent="-177800">
              <a:spcBef>
                <a:spcPts val="400"/>
              </a:spcBef>
              <a:spcAft>
                <a:spcPts val="400"/>
              </a:spcAft>
              <a:buClrTx/>
              <a:buSzPct val="100000"/>
              <a:buFont typeface="Arial" panose="020B0604020202020204" pitchFamily="34" charset="0"/>
              <a:buChar char="•"/>
            </a:pPr>
            <a:endParaRPr lang="en-GB" sz="1600" dirty="0" smtClean="0"/>
          </a:p>
          <a:p>
            <a:pPr marL="177800" indent="-177800">
              <a:spcBef>
                <a:spcPts val="0"/>
              </a:spcBef>
              <a:spcAft>
                <a:spcPts val="400"/>
              </a:spcAft>
              <a:buClrTx/>
              <a:buSzPct val="100000"/>
              <a:buNone/>
            </a:pPr>
            <a:endParaRPr lang="en-GB" sz="1600" dirty="0" smtClean="0"/>
          </a:p>
        </p:txBody>
      </p:sp>
      <p:graphicFrame>
        <p:nvGraphicFramePr>
          <p:cNvPr id="7" name="Table 6"/>
          <p:cNvGraphicFramePr>
            <a:graphicFrameLocks noGrp="1"/>
          </p:cNvGraphicFramePr>
          <p:nvPr/>
        </p:nvGraphicFramePr>
        <p:xfrm>
          <a:off x="257261" y="1794847"/>
          <a:ext cx="8642299" cy="2514600"/>
        </p:xfrm>
        <a:graphic>
          <a:graphicData uri="http://schemas.openxmlformats.org/drawingml/2006/table">
            <a:tbl>
              <a:tblPr firstRow="1" bandRow="1">
                <a:tableStyleId>{5C22544A-7EE6-4342-B048-85BDC9FD1C3A}</a:tableStyleId>
              </a:tblPr>
              <a:tblGrid>
                <a:gridCol w="2321060"/>
                <a:gridCol w="3795154"/>
                <a:gridCol w="2526085"/>
              </a:tblGrid>
              <a:tr h="283302">
                <a:tc>
                  <a:txBody>
                    <a:bodyPr/>
                    <a:lstStyle/>
                    <a:p>
                      <a:pPr algn="ctr" fontAlgn="ctr"/>
                      <a:r>
                        <a:rPr lang="en-US" b="1" dirty="0"/>
                        <a:t>Activity</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c>
                  <a:txBody>
                    <a:bodyPr/>
                    <a:lstStyle/>
                    <a:p>
                      <a:pPr algn="ctr" fontAlgn="ctr"/>
                      <a:r>
                        <a:rPr lang="en-US" b="1" dirty="0"/>
                        <a:t>Tools</a:t>
                      </a:r>
                      <a:endParaRPr lang="en-US" b="0" dirty="0"/>
                    </a:p>
                  </a:txBody>
                  <a:tcPr marL="47625" marR="47625" marT="47625" marB="47625" anchor="ctr"/>
                </a:tc>
              </a:tr>
              <a:tr h="370840">
                <a:tc>
                  <a:txBody>
                    <a:bodyPr/>
                    <a:lstStyle/>
                    <a:p>
                      <a:pPr fontAlgn="ctr"/>
                      <a:r>
                        <a:rPr lang="en-US" b="1" dirty="0"/>
                        <a:t>Risk analysis</a:t>
                      </a:r>
                      <a:endParaRPr lang="en-US" b="0" dirty="0"/>
                    </a:p>
                  </a:txBody>
                  <a:tcPr marL="47625" marR="47625" marT="47625" marB="47625" anchor="ctr"/>
                </a:tc>
                <a:tc>
                  <a:txBody>
                    <a:bodyPr/>
                    <a:lstStyle/>
                    <a:p>
                      <a:pPr fontAlgn="ctr"/>
                      <a:r>
                        <a:rPr lang="en-GB" b="0" dirty="0"/>
                        <a:t>I</a:t>
                      </a:r>
                      <a:r>
                        <a:rPr lang="en-GB" b="0" dirty="0" smtClean="0"/>
                        <a:t>ndividuals </a:t>
                      </a:r>
                      <a:r>
                        <a:rPr lang="en-GB" b="0" dirty="0"/>
                        <a:t>conduct comprehensive analysis of impacts of attacks on core company assets and functioning</a:t>
                      </a:r>
                      <a:endParaRPr lang="en-GB" b="0" dirty="0"/>
                    </a:p>
                  </a:txBody>
                  <a:tcPr marL="47625" marR="47625" marT="47625" marB="47625" anchor="ctr"/>
                </a:tc>
                <a:tc>
                  <a:txBody>
                    <a:bodyPr/>
                    <a:lstStyle/>
                    <a:p>
                      <a:pPr fontAlgn="ctr"/>
                      <a:r>
                        <a:rPr lang="en-GB" b="0" dirty="0"/>
                        <a:t>I</a:t>
                      </a:r>
                      <a:r>
                        <a:rPr lang="en-GB" b="0" dirty="0" smtClean="0"/>
                        <a:t>nternal </a:t>
                      </a:r>
                      <a:r>
                        <a:rPr lang="en-GB" b="0" dirty="0"/>
                        <a:t>or external consultants, risk management frameworks</a:t>
                      </a:r>
                      <a:endParaRPr lang="en-GB" b="0" dirty="0"/>
                    </a:p>
                  </a:txBody>
                  <a:tcPr marL="47625" marR="47625" marT="47625" marB="47625" anchor="ctr"/>
                </a:tc>
              </a:tr>
              <a:tr h="686325">
                <a:tc>
                  <a:txBody>
                    <a:bodyPr/>
                    <a:lstStyle/>
                    <a:p>
                      <a:pPr fontAlgn="ctr"/>
                      <a:r>
                        <a:rPr lang="en-US" b="1" dirty="0"/>
                        <a:t>Vulnerability Assessment</a:t>
                      </a:r>
                      <a:endParaRPr lang="en-US" b="0" dirty="0"/>
                    </a:p>
                  </a:txBody>
                  <a:tcPr marL="47625" marR="47625" marT="47625" marB="47625" anchor="ctr"/>
                </a:tc>
                <a:tc>
                  <a:txBody>
                    <a:bodyPr/>
                    <a:lstStyle/>
                    <a:p>
                      <a:pPr fontAlgn="ctr"/>
                      <a:r>
                        <a:rPr lang="en-GB" b="0" dirty="0"/>
                        <a:t>P</a:t>
                      </a:r>
                      <a:r>
                        <a:rPr lang="en-GB" b="0" dirty="0" smtClean="0"/>
                        <a:t>atch </a:t>
                      </a:r>
                      <a:r>
                        <a:rPr lang="en-GB" b="0" dirty="0"/>
                        <a:t>management, host scans, port scanning, other vulnerability scans and services</a:t>
                      </a:r>
                      <a:endParaRPr lang="en-GB" b="0" dirty="0"/>
                    </a:p>
                  </a:txBody>
                  <a:tcPr marL="47625" marR="47625" marT="47625" marB="47625" anchor="ctr"/>
                </a:tc>
                <a:tc>
                  <a:txBody>
                    <a:bodyPr/>
                    <a:lstStyle/>
                    <a:p>
                      <a:pPr fontAlgn="ctr"/>
                      <a:r>
                        <a:rPr lang="en-US" b="0" dirty="0"/>
                        <a:t>OpenVas, Microsoft Baseline Analyzer, Nessus, Qualys, Nmap</a:t>
                      </a:r>
                      <a:endParaRPr lang="en-US" b="0" dirty="0"/>
                    </a:p>
                  </a:txBody>
                  <a:tcPr marL="47625" marR="47625" marT="47625" marB="47625" anchor="ctr"/>
                </a:tc>
              </a:tr>
              <a:tr h="659481">
                <a:tc>
                  <a:txBody>
                    <a:bodyPr/>
                    <a:lstStyle/>
                    <a:p>
                      <a:pPr fontAlgn="ctr"/>
                      <a:r>
                        <a:rPr lang="en-US" b="1" dirty="0"/>
                        <a:t>Penetration Testing</a:t>
                      </a:r>
                      <a:endParaRPr lang="en-US" b="0" dirty="0"/>
                    </a:p>
                  </a:txBody>
                  <a:tcPr marL="47625" marR="47625" marT="47625" marB="47625" anchor="ctr"/>
                </a:tc>
                <a:tc>
                  <a:txBody>
                    <a:bodyPr/>
                    <a:lstStyle/>
                    <a:p>
                      <a:pPr fontAlgn="ctr"/>
                      <a:r>
                        <a:rPr lang="en-GB" b="0" dirty="0"/>
                        <a:t>U</a:t>
                      </a:r>
                      <a:r>
                        <a:rPr lang="en-GB" b="0" dirty="0" smtClean="0"/>
                        <a:t>se </a:t>
                      </a:r>
                      <a:r>
                        <a:rPr lang="en-GB" b="0" dirty="0"/>
                        <a:t>of hacking techniques and tools to penetrate network defenses and identify depth of potential penetration</a:t>
                      </a:r>
                      <a:endParaRPr lang="en-GB" b="0" dirty="0"/>
                    </a:p>
                  </a:txBody>
                  <a:tcPr marL="47625" marR="47625" marT="47625" marB="47625" anchor="ctr"/>
                </a:tc>
                <a:tc>
                  <a:txBody>
                    <a:bodyPr/>
                    <a:lstStyle/>
                    <a:p>
                      <a:pPr fontAlgn="ctr"/>
                      <a:r>
                        <a:rPr lang="en-US" b="0" dirty="0"/>
                        <a:t>Metasploit, CORE Impact, ethical hackers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07284"/>
            <a:ext cx="7598042" cy="1802391"/>
          </a:xfrm>
        </p:spPr>
        <p:txBody>
          <a:bodyPr/>
          <a:lstStyle/>
          <a:p>
            <a:r>
              <a:rPr dirty="0" smtClean="0">
                <a:solidFill>
                  <a:schemeClr val="accent5">
                    <a:lumMod val="40000"/>
                    <a:lumOff val="60000"/>
                  </a:schemeClr>
                </a:solidFill>
              </a:rPr>
              <a:t>23.2  </a:t>
            </a:r>
            <a:r>
              <a:rPr lang="en-GB" dirty="0" smtClean="0">
                <a:solidFill>
                  <a:schemeClr val="accent5">
                    <a:lumMod val="40000"/>
                    <a:lumOff val="60000"/>
                  </a:schemeClr>
                </a:solidFill>
              </a:rPr>
              <a:t>Common Vulnerability Scoring System (CVSS)</a:t>
            </a:r>
            <a:endParaRPr lang="en-GB" dirty="0" smtClean="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p:cNvSpPr txBox="1">
            <a:spLocks noChangeArrowheads="1"/>
          </p:cNvSpPr>
          <p:nvPr/>
        </p:nvSpPr>
        <p:spPr bwMode="auto">
          <a:xfrm>
            <a:off x="193913"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GB" sz="1600" dirty="0" smtClean="0"/>
              <a:t>Common Vulnerability Scoring System (CVSS)</a:t>
            </a:r>
            <a:endParaRPr lang="en-GB" sz="1600" dirty="0" smtClean="0"/>
          </a:p>
          <a:p>
            <a:r>
              <a:rPr dirty="0" smtClean="0"/>
              <a:t>CVSS Overview</a:t>
            </a:r>
            <a:endParaRPr dirty="0" smtClean="0"/>
          </a:p>
        </p:txBody>
      </p:sp>
      <p:sp>
        <p:nvSpPr>
          <p:cNvPr id="2" name="Content Placeholder 1"/>
          <p:cNvSpPr>
            <a:spLocks noGrp="1"/>
          </p:cNvSpPr>
          <p:nvPr>
            <p:ph idx="1"/>
          </p:nvPr>
        </p:nvSpPr>
        <p:spPr>
          <a:xfrm>
            <a:off x="234596" y="732395"/>
            <a:ext cx="4138228" cy="3143663"/>
          </a:xfrm>
        </p:spPr>
        <p:txBody>
          <a:bodyPr/>
          <a:lstStyle/>
          <a:p>
            <a:pPr marL="177800" indent="-177800">
              <a:spcBef>
                <a:spcPts val="0"/>
              </a:spcBef>
              <a:spcAft>
                <a:spcPts val="400"/>
              </a:spcAft>
              <a:buClrTx/>
              <a:buSzPct val="100000"/>
              <a:buFont typeface="Arial" panose="020B0604020202020204" pitchFamily="34" charset="0"/>
              <a:buChar char="•"/>
            </a:pPr>
            <a:r>
              <a:rPr lang="en-GB" sz="1600" dirty="0" smtClean="0"/>
              <a:t>The Common Vulnerability Scoring System (CVSS) is a risk assessment tool designed to convey the common attributes and severity of vulnerabilities in computer hardware and software systems. </a:t>
            </a:r>
            <a:endParaRPr lang="en-GB" sz="1600" dirty="0" smtClean="0"/>
          </a:p>
          <a:p>
            <a:pPr marL="177800" indent="-177800">
              <a:spcBef>
                <a:spcPts val="0"/>
              </a:spcBef>
              <a:spcAft>
                <a:spcPts val="400"/>
              </a:spcAft>
              <a:buClrTx/>
              <a:buSzPct val="100000"/>
              <a:buFont typeface="Arial" panose="020B0604020202020204" pitchFamily="34" charset="0"/>
              <a:buChar char="•"/>
            </a:pPr>
            <a:r>
              <a:rPr lang="en-GB" sz="1600" dirty="0" smtClean="0"/>
              <a:t>CVSS provides </a:t>
            </a:r>
            <a:r>
              <a:rPr lang="en-IN" sz="1600" dirty="0"/>
              <a:t>standardized vulnerability </a:t>
            </a:r>
            <a:r>
              <a:rPr lang="en-IN" sz="1600" dirty="0" smtClean="0"/>
              <a:t>scores.</a:t>
            </a:r>
            <a:endParaRPr lang="en-IN" sz="1600" dirty="0" smtClean="0"/>
          </a:p>
          <a:p>
            <a:pPr marL="177800" indent="-177800">
              <a:spcBef>
                <a:spcPts val="0"/>
              </a:spcBef>
              <a:spcAft>
                <a:spcPts val="400"/>
              </a:spcAft>
              <a:buClrTx/>
              <a:buSzPct val="100000"/>
              <a:buFont typeface="Arial" panose="020B0604020202020204" pitchFamily="34" charset="0"/>
              <a:buChar char="•"/>
            </a:pPr>
            <a:r>
              <a:rPr lang="en-IN" sz="1600" dirty="0" smtClean="0"/>
              <a:t>It provides an open </a:t>
            </a:r>
            <a:r>
              <a:rPr lang="en-IN" sz="1600" dirty="0"/>
              <a:t>provides an open </a:t>
            </a:r>
            <a:r>
              <a:rPr lang="en-IN" sz="1600" dirty="0" smtClean="0"/>
              <a:t>framework with metrics to all users.</a:t>
            </a:r>
            <a:endParaRPr lang="en-IN" sz="1600" dirty="0" smtClean="0"/>
          </a:p>
          <a:p>
            <a:pPr marL="177800" indent="-177800">
              <a:spcBef>
                <a:spcPts val="0"/>
              </a:spcBef>
              <a:spcAft>
                <a:spcPts val="400"/>
              </a:spcAft>
              <a:buClrTx/>
              <a:buSzPct val="100000"/>
              <a:buFont typeface="Arial" panose="020B0604020202020204" pitchFamily="34" charset="0"/>
              <a:buChar char="•"/>
            </a:pPr>
            <a:r>
              <a:rPr lang="en-IN" sz="1600" dirty="0" smtClean="0"/>
              <a:t>CVSS helps prioritize risk.</a:t>
            </a:r>
            <a:endParaRPr lang="en-GB" sz="1600" dirty="0" smtClean="0"/>
          </a:p>
          <a:p>
            <a:pPr marL="177800" indent="-177800">
              <a:spcBef>
                <a:spcPts val="0"/>
              </a:spcBef>
              <a:spcAft>
                <a:spcPts val="400"/>
              </a:spcAft>
              <a:buClrTx/>
              <a:buSzPct val="100000"/>
              <a:buFont typeface="Arial" panose="020B0604020202020204" pitchFamily="34" charset="0"/>
              <a:buChar char="•"/>
            </a:pPr>
            <a:r>
              <a:rPr lang="en-GB" sz="1600" dirty="0" smtClean="0"/>
              <a:t>The </a:t>
            </a:r>
            <a:r>
              <a:rPr lang="en-GB" sz="1600" dirty="0"/>
              <a:t>Forum of Incident Response and Security Teams (FIRST) has been designated as the custodian of the CVSS to promote its adoption globally. </a:t>
            </a:r>
            <a:endParaRPr lang="en-GB" sz="1600" dirty="0"/>
          </a:p>
          <a:p>
            <a:pPr marL="177800" indent="-177800">
              <a:spcBef>
                <a:spcPts val="0"/>
              </a:spcBef>
              <a:spcAft>
                <a:spcPts val="400"/>
              </a:spcAft>
              <a:buClrTx/>
              <a:buSzPct val="100000"/>
              <a:buFont typeface="Arial" panose="020B0604020202020204" pitchFamily="34" charset="0"/>
              <a:buChar char="•"/>
            </a:pPr>
            <a:endParaRPr lang="en-GB" sz="1600" dirty="0" smtClean="0"/>
          </a:p>
          <a:p>
            <a:pPr marL="177800" indent="-17780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177800" indent="-177800">
              <a:spcBef>
                <a:spcPts val="0"/>
              </a:spcBef>
              <a:spcAft>
                <a:spcPts val="400"/>
              </a:spcAft>
              <a:buClrTx/>
              <a:buSzPct val="100000"/>
              <a:buNone/>
            </a:pPr>
            <a:endParaRPr lang="en-GB" sz="1600" dirty="0" smtClean="0"/>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92918" y="802625"/>
            <a:ext cx="4890432" cy="3228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14599</Words>
  <Application>WPS Presentation</Application>
  <PresentationFormat>On-screen Show (16:9)</PresentationFormat>
  <Paragraphs>476</Paragraphs>
  <Slides>36</Slides>
  <Notes>44</Notes>
  <HiddenSlides>8</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36</vt:i4>
      </vt:variant>
    </vt:vector>
  </HeadingPairs>
  <TitlesOfParts>
    <vt:vector size="51"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Microsoft YaHei</vt:lpstr>
      <vt:lpstr>Arial Unicode MS</vt:lpstr>
      <vt:lpstr>Default Theme</vt:lpstr>
      <vt:lpstr>Module 23: Endpoint Vulnerability Assessment</vt:lpstr>
      <vt:lpstr>Module Objectives</vt:lpstr>
      <vt:lpstr>23.1 Network and Server Profiling</vt:lpstr>
      <vt:lpstr>PowerPoint 演示文稿</vt:lpstr>
      <vt:lpstr>PowerPoint 演示文稿</vt:lpstr>
      <vt:lpstr>PowerPoint 演示文稿</vt:lpstr>
      <vt:lpstr>PowerPoint 演示文稿</vt:lpstr>
      <vt:lpstr>23.2  Common Vulnerability Scoring System (CVSS)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23.3 Secure Device Management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Secure Device Management Patch Management Techniques</vt:lpstr>
      <vt:lpstr>Secure Device Management Patch Management Techniques</vt:lpstr>
      <vt:lpstr>Secure Device Management Patch Management Techniques</vt:lpstr>
      <vt:lpstr>23.4 Information Security Management Systems</vt:lpstr>
      <vt:lpstr>Information Security Management Systems Security Management Systems</vt:lpstr>
      <vt:lpstr>Information Security Management Systems ISO-27001</vt:lpstr>
      <vt:lpstr>Information Security Management Systems NIST Cybersecurity Framework</vt:lpstr>
      <vt:lpstr>23.5  Endpoint Vulnerability Assessment Summary</vt:lpstr>
      <vt:lpstr>Endpoint Vulnerability Assessment   Endpoint Vulnerability Assessment Summary</vt:lpstr>
      <vt:lpstr>Endpoint Vulnerability Assessment   Endpoint Vulnerability Assessment Summary (Contd.)</vt:lpstr>
      <vt:lpstr>Module 23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1429</cp:revision>
  <dcterms:created xsi:type="dcterms:W3CDTF">2016-08-22T22:27:00Z</dcterms:created>
  <dcterms:modified xsi:type="dcterms:W3CDTF">2021-05-23T00:52:06Z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1033-11.2.0.10132</vt:lpwstr>
  </property>
</Properties>
</file>