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925" r:id="rId5"/>
    <p:sldId id="759" r:id="rId6"/>
    <p:sldId id="628" r:id="rId7"/>
    <p:sldId id="1144" r:id="rId8"/>
    <p:sldId id="1124" r:id="rId9"/>
    <p:sldId id="1145" r:id="rId10"/>
    <p:sldId id="1125" r:id="rId11"/>
    <p:sldId id="1126" r:id="rId12"/>
    <p:sldId id="1146" r:id="rId13"/>
    <p:sldId id="1127" r:id="rId14"/>
    <p:sldId id="1128" r:id="rId15"/>
    <p:sldId id="1161" r:id="rId16"/>
    <p:sldId id="1162" r:id="rId17"/>
    <p:sldId id="1164" r:id="rId18"/>
    <p:sldId id="1147" r:id="rId19"/>
    <p:sldId id="1148" r:id="rId20"/>
    <p:sldId id="1149" r:id="rId21"/>
    <p:sldId id="1150" r:id="rId22"/>
    <p:sldId id="1151" r:id="rId23"/>
    <p:sldId id="1152" r:id="rId24"/>
    <p:sldId id="1153" r:id="rId25"/>
    <p:sldId id="1154" r:id="rId26"/>
    <p:sldId id="1155" r:id="rId27"/>
    <p:sldId id="1156" r:id="rId28"/>
    <p:sldId id="1157" r:id="rId29"/>
    <p:sldId id="1158" r:id="rId30"/>
    <p:sldId id="1159" r:id="rId31"/>
    <p:sldId id="1160" r:id="rId32"/>
  </p:sldIdLst>
  <p:sldSz cx="9144000" cy="5143500" type="screen16x9"/>
  <p:notesSz cx="6858000" cy="9144000"/>
  <p:custDataLst>
    <p:tags r:id="rId37"/>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admin" initials="a" lastIdx="1" clrIdx="5"/>
  <p:cmAuthor id="6" name="ANNANYA SOOD" initials="AS" lastIdx="2"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13" autoAdjust="0"/>
    <p:restoredTop sz="85159" autoAdjust="0"/>
  </p:normalViewPr>
  <p:slideViewPr>
    <p:cSldViewPr snapToGrid="0" showGuides="1">
      <p:cViewPr varScale="1">
        <p:scale>
          <a:sx n="81" d="100"/>
          <a:sy n="81" d="100"/>
        </p:scale>
        <p:origin x="1398" y="90"/>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gs" Target="tags/tag27.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6" dt="2020-07-16T19:31:53.135" idx="1">
    <p:pos x="3337" y="2448"/>
    <p:text>Query to Telethia: It says NCASM what does S stand for?</p:text>
  </p:cm>
  <p:cm authorId="6" dt="2020-07-16T19:47:27.543" idx="2">
    <p:pos x="3337" y="2544"/>
    <p:text>Query: how does ENISA fit the Acronym?</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endParaRPr lang="en-US" b="0" dirty="0">
              <a:solidFill>
                <a:srgbClr val="FF0000"/>
              </a:solidFill>
            </a:endParaRPr>
          </a:p>
          <a:p>
            <a:pPr>
              <a:buFontTx/>
              <a:buNone/>
            </a:pPr>
            <a:r>
              <a:rPr lang="en-US" b="0" dirty="0" err="1">
                <a:solidFill>
                  <a:srgbClr val="FF0000"/>
                </a:solidFill>
              </a:rPr>
              <a:t>CyberOps</a:t>
            </a:r>
            <a:r>
              <a:rPr lang="en-US" b="0" dirty="0">
                <a:solidFill>
                  <a:srgbClr val="FF0000"/>
                </a:solidFill>
              </a:rPr>
              <a:t> Associate v1.0</a:t>
            </a:r>
            <a:endParaRPr lang="en-US" b="0" dirty="0">
              <a:solidFill>
                <a:srgbClr val="FF0000"/>
              </a:solidFill>
            </a:endParaRPr>
          </a:p>
          <a:p>
            <a:pPr>
              <a:buFontTx/>
              <a:buNone/>
            </a:pPr>
            <a:r>
              <a:rPr lang="en-US" sz="1200" b="0" dirty="0">
                <a:solidFill>
                  <a:srgbClr val="FF0000"/>
                </a:solidFill>
              </a:rPr>
              <a:t>Module 13: </a:t>
            </a:r>
            <a:r>
              <a:rPr lang="en-US" dirty="0">
                <a:solidFill>
                  <a:schemeClr val="accent5">
                    <a:lumMod val="40000"/>
                    <a:lumOff val="60000"/>
                  </a:schemeClr>
                </a:solidFill>
              </a:rPr>
              <a:t>Attackers and Their Tools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13.1.3 – </a:t>
            </a:r>
            <a:r>
              <a:rPr lang="en-US" sz="1200" b="0" i="0" kern="1200" dirty="0">
                <a:solidFill>
                  <a:schemeClr val="tx1"/>
                </a:solidFill>
                <a:effectLst/>
                <a:latin typeface="+mn-lt"/>
                <a:ea typeface="+mn-ea"/>
                <a:cs typeface="+mn-cs"/>
              </a:rPr>
              <a:t>Evolution</a:t>
            </a:r>
            <a:r>
              <a:rPr lang="en-US" sz="1200" b="0" i="0" kern="1200" baseline="0" dirty="0">
                <a:solidFill>
                  <a:schemeClr val="tx1"/>
                </a:solidFill>
                <a:effectLst/>
                <a:latin typeface="+mn-lt"/>
                <a:ea typeface="+mn-ea"/>
                <a:cs typeface="+mn-cs"/>
              </a:rPr>
              <a:t> of Threat Actors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13.1.3 – </a:t>
            </a:r>
            <a:r>
              <a:rPr lang="en-US" sz="1200" b="0" i="0" kern="1200" dirty="0">
                <a:solidFill>
                  <a:schemeClr val="tx1"/>
                </a:solidFill>
                <a:effectLst/>
                <a:latin typeface="+mn-lt"/>
                <a:ea typeface="+mn-ea"/>
                <a:cs typeface="+mn-cs"/>
              </a:rPr>
              <a:t>Evolution</a:t>
            </a:r>
            <a:r>
              <a:rPr lang="en-US" sz="1200" b="0" i="0" kern="1200" baseline="0" dirty="0">
                <a:solidFill>
                  <a:schemeClr val="tx1"/>
                </a:solidFill>
                <a:effectLst/>
                <a:latin typeface="+mn-lt"/>
                <a:ea typeface="+mn-ea"/>
                <a:cs typeface="+mn-cs"/>
              </a:rPr>
              <a:t> of Threat Actors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13.1.4 – </a:t>
            </a:r>
            <a:r>
              <a:rPr lang="en-US" sz="1200" b="0" i="0" kern="1200" dirty="0">
                <a:solidFill>
                  <a:schemeClr val="tx1"/>
                </a:solidFill>
                <a:effectLst/>
                <a:latin typeface="+mn-lt"/>
                <a:ea typeface="+mn-ea"/>
                <a:cs typeface="+mn-cs"/>
              </a:rPr>
              <a:t>Cybercriminals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13.1.5 – </a:t>
            </a:r>
            <a:r>
              <a:rPr lang="en-US" sz="1200" b="0" i="0" kern="1200" dirty="0">
                <a:solidFill>
                  <a:schemeClr val="tx1"/>
                </a:solidFill>
                <a:effectLst/>
                <a:latin typeface="+mn-lt"/>
                <a:ea typeface="+mn-ea"/>
                <a:cs typeface="+mn-cs"/>
              </a:rPr>
              <a:t>Cybersecurity Tasks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13.1.6 – </a:t>
            </a:r>
            <a:r>
              <a:rPr lang="en-US" sz="1200" b="0" i="0" kern="1200" dirty="0">
                <a:solidFill>
                  <a:schemeClr val="tx1"/>
                </a:solidFill>
                <a:effectLst/>
                <a:latin typeface="+mn-lt"/>
                <a:ea typeface="+mn-ea"/>
                <a:cs typeface="+mn-cs"/>
              </a:rPr>
              <a:t>Cyber </a:t>
            </a:r>
            <a:r>
              <a:rPr lang="en-US" sz="1200" b="0" i="0" kern="1200">
                <a:solidFill>
                  <a:schemeClr val="tx1"/>
                </a:solidFill>
                <a:effectLst/>
                <a:latin typeface="+mn-lt"/>
                <a:ea typeface="+mn-ea"/>
                <a:cs typeface="+mn-cs"/>
              </a:rPr>
              <a:t>Threat Indicators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13.1.6 – </a:t>
            </a:r>
            <a:r>
              <a:rPr lang="en-US" sz="1200" b="0" i="0" kern="1200" dirty="0">
                <a:solidFill>
                  <a:schemeClr val="tx1"/>
                </a:solidFill>
                <a:effectLst/>
                <a:latin typeface="+mn-lt"/>
                <a:ea typeface="+mn-ea"/>
                <a:cs typeface="+mn-cs"/>
              </a:rPr>
              <a:t>Cyber </a:t>
            </a:r>
            <a:r>
              <a:rPr lang="en-US" sz="1200" b="0" i="0" kern="1200">
                <a:solidFill>
                  <a:schemeClr val="tx1"/>
                </a:solidFill>
                <a:effectLst/>
                <a:latin typeface="+mn-lt"/>
                <a:ea typeface="+mn-ea"/>
                <a:cs typeface="+mn-cs"/>
              </a:rPr>
              <a:t>Threat Indicators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13.1.7</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Threat Sharing and Building Cybersecurity Awareness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13.1.7</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Threat Sharing and Building Cybersecurity Awareness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13.1.8 - Check Your Understanding – What Color is my Hat?</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
            </a:r>
            <a:r>
              <a:rPr lang="en-US" dirty="0">
                <a:solidFill>
                  <a:schemeClr val="accent5">
                    <a:lumMod val="40000"/>
                    <a:lumOff val="60000"/>
                  </a:schemeClr>
                </a:solidFill>
              </a:rPr>
              <a:t>Attackers and Their Tools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13.2 – </a:t>
            </a:r>
            <a:r>
              <a:rPr lang="en-US" sz="1200" b="0" i="0" kern="1200" dirty="0">
                <a:solidFill>
                  <a:schemeClr val="tx1"/>
                </a:solidFill>
                <a:effectLst/>
                <a:latin typeface="+mn-lt"/>
                <a:ea typeface="+mn-ea"/>
                <a:cs typeface="+mn-cs"/>
              </a:rPr>
              <a:t>Threat Actor Tools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7</a:t>
            </a:r>
            <a:r>
              <a:rPr lang="en-US" sz="1000" dirty="0">
                <a:solidFill>
                  <a:srgbClr val="FF0000"/>
                </a:solidFill>
              </a:rPr>
              <a:t> 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baseline="0" dirty="0"/>
              <a:t>Introduce the topic and discuss various security tools and categories of attacks.</a:t>
            </a:r>
            <a:endParaRPr lang="en-US" sz="1050" dirty="0"/>
          </a:p>
          <a:p>
            <a:pPr marL="341630" lvl="1" indent="-171450">
              <a:buFont typeface="Arial" panose="020B0604020202020204" pitchFamily="34" charset="0"/>
              <a:buChar char="•"/>
            </a:pPr>
            <a:r>
              <a:rPr lang="en-US" sz="1000" dirty="0"/>
              <a:t>While discussing Introduction of</a:t>
            </a:r>
            <a:r>
              <a:rPr lang="en-US" sz="1000" baseline="0" dirty="0"/>
              <a:t> Attack tools, please refer 13.2.1 on online course to view the bar graph.</a:t>
            </a:r>
            <a:endParaRPr lang="en-US" sz="1000" baseline="0" dirty="0"/>
          </a:p>
          <a:p>
            <a:pPr marL="341630" lvl="1" indent="-171450">
              <a:buFont typeface="Arial" panose="020B0604020202020204" pitchFamily="34" charset="0"/>
              <a:buChar char="•"/>
            </a:pPr>
            <a:r>
              <a:rPr lang="en-US" sz="1000" baseline="0" dirty="0"/>
              <a:t>Explain the evolution of security tools.</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0" i="0" kern="1200" dirty="0">
                <a:solidFill>
                  <a:schemeClr val="tx1"/>
                </a:solidFill>
                <a:latin typeface="+mn-lt"/>
                <a:ea typeface="+mn-ea"/>
                <a:cs typeface="+mn-cs"/>
              </a:rPr>
              <a:t>Ensure that the learners complete the “Check Your Understanding – </a:t>
            </a:r>
            <a:r>
              <a:rPr lang="en-US" sz="1000" b="0" i="0" kern="1200" dirty="0">
                <a:solidFill>
                  <a:schemeClr val="tx1"/>
                </a:solidFill>
                <a:effectLst/>
                <a:latin typeface="+mn-lt"/>
                <a:ea typeface="+mn-ea"/>
                <a:cs typeface="+mn-cs"/>
              </a:rPr>
              <a:t>Classify Cyber Attacks</a:t>
            </a:r>
            <a:r>
              <a:rPr lang="en-US" sz="1000" b="0" i="0" kern="1200" dirty="0">
                <a:solidFill>
                  <a:schemeClr val="tx1"/>
                </a:solidFill>
                <a:latin typeface="+mn-lt"/>
                <a:ea typeface="+mn-ea"/>
                <a:cs typeface="+mn-cs"/>
              </a:rPr>
              <a:t>” in section 13.2.4.</a:t>
            </a:r>
            <a:endParaRPr lang="en-US" sz="1000" baseline="0" dirty="0"/>
          </a:p>
          <a:p>
            <a:pPr marL="171450" lvl="0" indent="-171450">
              <a:buFont typeface="Arial" panose="020B0604020202020204" pitchFamily="34" charset="0"/>
              <a:buChar char="•"/>
            </a:pPr>
            <a:r>
              <a:rPr lang="en-US" sz="1050" b="1" dirty="0"/>
              <a:t>Key Points:</a:t>
            </a:r>
            <a:r>
              <a:rPr lang="en-US" sz="1100" b="1" dirty="0"/>
              <a:t>  </a:t>
            </a:r>
            <a:r>
              <a:rPr lang="en-US" sz="1100" b="0" i="0" dirty="0"/>
              <a:t>Attack tools, </a:t>
            </a:r>
            <a:r>
              <a:rPr lang="en-US" sz="1000" b="0" i="0" dirty="0"/>
              <a:t>Introduction of security tools, Categories of</a:t>
            </a:r>
            <a:r>
              <a:rPr lang="en-US" sz="1000" b="0" i="0" baseline="0" dirty="0"/>
              <a:t> attack</a:t>
            </a:r>
            <a:endParaRPr lang="en-US" b="0" i="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b="0" i="0" kern="1200" dirty="0">
                <a:solidFill>
                  <a:schemeClr val="tx1"/>
                </a:solidFill>
                <a:effectLst/>
                <a:latin typeface="+mn-lt"/>
                <a:ea typeface="+mn-ea"/>
                <a:cs typeface="+mn-cs"/>
              </a:rPr>
              <a:t>13.2 - Threat Actor Tools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13.2.1</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Introduction of Attack Tools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t>13 –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Attackers and Their</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GB" dirty="0">
                <a:solidFill>
                  <a:srgbClr val="FF0000"/>
                </a:solidFill>
              </a:rPr>
              <a:t>13.0.2 – What will I learn to do in this module?</a:t>
            </a:r>
            <a:endParaRPr lang="en-GB" dirty="0">
              <a:solidFill>
                <a:srgbClr val="FF0000"/>
              </a:solidFill>
            </a:endParaRPr>
          </a:p>
          <a:p>
            <a:endParaRPr lang="en-GB" dirty="0">
              <a:solidFill>
                <a:srgbClr val="FF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b="0" i="0" kern="1200" dirty="0">
                <a:solidFill>
                  <a:schemeClr val="tx1"/>
                </a:solidFill>
                <a:effectLst/>
                <a:latin typeface="+mn-lt"/>
                <a:ea typeface="+mn-ea"/>
                <a:cs typeface="+mn-cs"/>
              </a:rPr>
              <a:t>13.2 - Threat Actor Tools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13.2.2</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Evolution of Security Tools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b="0" i="0" kern="1200" dirty="0">
                <a:solidFill>
                  <a:schemeClr val="tx1"/>
                </a:solidFill>
                <a:effectLst/>
                <a:latin typeface="+mn-lt"/>
                <a:ea typeface="+mn-ea"/>
                <a:cs typeface="+mn-cs"/>
              </a:rPr>
              <a:t>13.2 - Threat Actor Tools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13.2.2</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Evolution of Security Tools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b="0" i="0" kern="1200" dirty="0">
                <a:solidFill>
                  <a:schemeClr val="tx1"/>
                </a:solidFill>
                <a:effectLst/>
                <a:latin typeface="+mn-lt"/>
                <a:ea typeface="+mn-ea"/>
                <a:cs typeface="+mn-cs"/>
              </a:rPr>
              <a:t>13.2 - Threat Actor Tools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13.2.2</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Evolution of Security Tools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b="0" i="0" kern="1200" dirty="0">
                <a:solidFill>
                  <a:schemeClr val="tx1"/>
                </a:solidFill>
                <a:effectLst/>
                <a:latin typeface="+mn-lt"/>
                <a:ea typeface="+mn-ea"/>
                <a:cs typeface="+mn-cs"/>
              </a:rPr>
              <a:t>13.2 - Threat Actor Tools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13.2.3</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Categories of Attacks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b="0" i="0" kern="1200" dirty="0">
                <a:solidFill>
                  <a:schemeClr val="tx1"/>
                </a:solidFill>
                <a:effectLst/>
                <a:latin typeface="+mn-lt"/>
                <a:ea typeface="+mn-ea"/>
                <a:cs typeface="+mn-cs"/>
              </a:rPr>
              <a:t>13.2 - Threat Actor Tools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13.2.3</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Categories of Attacks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13.2.4</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Check Your Understanding - Classify Cyber Attacks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marL="0" marR="0" indent="0" algn="l" defTabSz="457200" rtl="0" eaLnBrk="1" fontAlgn="auto" latinLnBrk="0" hangingPunct="1">
              <a:lnSpc>
                <a:spcPct val="80000"/>
              </a:lnSpc>
              <a:spcBef>
                <a:spcPts val="0"/>
              </a:spcBef>
              <a:spcAft>
                <a:spcPts val="0"/>
              </a:spcAft>
              <a:buClrTx/>
              <a:buSzTx/>
              <a:buFontTx/>
              <a:buNone/>
              <a:defRPr/>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13.3</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 </a:t>
            </a:r>
            <a:r>
              <a:rPr lang="en-US" sz="1200" b="0" i="0" kern="1200" dirty="0">
                <a:solidFill>
                  <a:schemeClr val="tx1"/>
                </a:solidFill>
                <a:effectLst/>
                <a:latin typeface="+mn-lt"/>
                <a:ea typeface="+mn-ea"/>
                <a:cs typeface="+mn-cs"/>
              </a:rPr>
              <a:t>Attackers and Their Tools Summary</a:t>
            </a:r>
            <a:endParaRPr lang="en-US" sz="1200" b="0" i="0" kern="1200" dirty="0">
              <a:solidFill>
                <a:schemeClr val="tx1"/>
              </a:solidFill>
              <a:effectLst/>
              <a:latin typeface="+mn-lt"/>
              <a:ea typeface="+mn-ea"/>
              <a:cs typeface="+mn-cs"/>
            </a:endParaRPr>
          </a:p>
          <a:p>
            <a:pPr>
              <a:lnSpc>
                <a:spcPct val="80000"/>
              </a:lnSpc>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5</a:t>
            </a:r>
            <a:r>
              <a:rPr lang="en-US" sz="1000" dirty="0">
                <a:solidFill>
                  <a:srgbClr val="FF0000"/>
                </a:solidFill>
              </a:rPr>
              <a:t> 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At the end, ask the students to complete the module quiz.</a:t>
            </a:r>
            <a:endParaRPr lang="en-US" sz="1050" dirty="0"/>
          </a:p>
          <a:p>
            <a:pPr>
              <a:lnSpc>
                <a:spcPct val="80000"/>
              </a:lnSpc>
              <a:buFontTx/>
              <a:buNone/>
            </a:pPr>
            <a:r>
              <a:rPr lang="en-US" sz="1050" b="1" dirty="0"/>
              <a:t>Key Points:</a:t>
            </a:r>
            <a:r>
              <a:rPr lang="en-US" sz="1100" b="1" baseline="0" dirty="0"/>
              <a:t> </a:t>
            </a:r>
            <a:r>
              <a:rPr lang="en-US" sz="1100" b="0" baseline="0" dirty="0"/>
              <a:t>NA</a:t>
            </a:r>
            <a:endParaRPr lang="en-US" sz="1000" b="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13.3 – </a:t>
            </a:r>
            <a:r>
              <a:rPr lang="en-US" sz="1200" dirty="0"/>
              <a:t>Attackers and Their Tools Summary</a:t>
            </a:r>
            <a:br>
              <a:rPr lang="en-US" altLang="en-US" dirty="0"/>
            </a:br>
            <a:r>
              <a:rPr lang="en-US" sz="1200" b="0" dirty="0">
                <a:solidFill>
                  <a:schemeClr val="accent5">
                    <a:lumMod val="40000"/>
                    <a:lumOff val="60000"/>
                  </a:schemeClr>
                </a:solidFill>
              </a:rPr>
              <a:t>13.3.1 – </a:t>
            </a:r>
            <a:r>
              <a:rPr lang="en-US" sz="1200" dirty="0">
                <a:solidFill>
                  <a:schemeClr val="accent5">
                    <a:lumMod val="40000"/>
                    <a:lumOff val="60000"/>
                  </a:schemeClr>
                </a:solidFill>
              </a:rPr>
              <a:t>What Did I Learn In this Module?</a:t>
            </a:r>
            <a:endParaRPr lang="en-US" sz="1200" dirty="0">
              <a:solidFill>
                <a:schemeClr val="accent5">
                  <a:lumMod val="40000"/>
                  <a:lumOff val="60000"/>
                </a:schemeClr>
              </a:solidFill>
            </a:endParaRPr>
          </a:p>
          <a:p>
            <a:pPr>
              <a:lnSpc>
                <a:spcPct val="80000"/>
              </a:lnSpc>
              <a:buFontTx/>
              <a:buNone/>
            </a:pPr>
            <a:endParaRPr lang="en-GB" b="0"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13.3 – </a:t>
            </a:r>
            <a:r>
              <a:rPr lang="en-US" sz="1200" dirty="0"/>
              <a:t>Attackers and Their Tools Summary</a:t>
            </a:r>
            <a:br>
              <a:rPr lang="en-US" altLang="en-US" dirty="0"/>
            </a:br>
            <a:r>
              <a:rPr lang="en-US" sz="1200" b="0" dirty="0">
                <a:solidFill>
                  <a:schemeClr val="accent5">
                    <a:lumMod val="40000"/>
                    <a:lumOff val="60000"/>
                  </a:schemeClr>
                </a:solidFill>
              </a:rPr>
              <a:t>13.3.1 – </a:t>
            </a:r>
            <a:r>
              <a:rPr lang="en-US" sz="1200" dirty="0">
                <a:solidFill>
                  <a:schemeClr val="accent5">
                    <a:lumMod val="40000"/>
                    <a:lumOff val="60000"/>
                  </a:schemeClr>
                </a:solidFill>
              </a:rPr>
              <a:t>What Did I Learn In this Module?</a:t>
            </a:r>
            <a:endParaRPr lang="en-US" sz="1200" dirty="0">
              <a:solidFill>
                <a:schemeClr val="accent5">
                  <a:lumMod val="40000"/>
                  <a:lumOff val="60000"/>
                </a:schemeClr>
              </a:solidFill>
            </a:endParaRPr>
          </a:p>
          <a:p>
            <a:pPr marL="0" marR="0" lvl="0" indent="0" algn="l" defTabSz="457200" rtl="0" eaLnBrk="1" fontAlgn="auto" latinLnBrk="0" hangingPunct="1">
              <a:lnSpc>
                <a:spcPct val="80000"/>
              </a:lnSpc>
              <a:spcBef>
                <a:spcPts val="0"/>
              </a:spcBef>
              <a:spcAft>
                <a:spcPts val="0"/>
              </a:spcAft>
              <a:buClrTx/>
              <a:buSzTx/>
              <a:buFontTx/>
              <a:buNone/>
              <a:defRPr/>
            </a:pPr>
            <a:r>
              <a:rPr lang="en-US" sz="1200" dirty="0">
                <a:solidFill>
                  <a:schemeClr val="accent5">
                    <a:lumMod val="40000"/>
                    <a:lumOff val="60000"/>
                  </a:schemeClr>
                </a:solidFill>
              </a:rPr>
              <a:t>13.3.2 – Quiz – </a:t>
            </a:r>
            <a:r>
              <a:rPr lang="en-US" b="0" i="0" dirty="0">
                <a:solidFill>
                  <a:srgbClr val="056153"/>
                </a:solidFill>
                <a:effectLst/>
                <a:latin typeface="CiscoSans"/>
              </a:rPr>
              <a:t>Attackers and Their Tools Quiz</a:t>
            </a:r>
            <a:endParaRPr lang="en-US" b="0" i="0" dirty="0">
              <a:solidFill>
                <a:srgbClr val="056153"/>
              </a:solidFill>
              <a:effectLst/>
              <a:latin typeface="CiscoSans"/>
            </a:endParaRPr>
          </a:p>
          <a:p>
            <a:pPr>
              <a:lnSpc>
                <a:spcPct val="80000"/>
              </a:lnSpc>
              <a:buFontTx/>
              <a:buNone/>
            </a:pPr>
            <a:endParaRPr lang="en-US" sz="1200" dirty="0">
              <a:solidFill>
                <a:schemeClr val="accent5">
                  <a:lumMod val="40000"/>
                  <a:lumOff val="60000"/>
                </a:schemeClr>
              </a:solidFill>
            </a:endParaRPr>
          </a:p>
          <a:p>
            <a:pPr>
              <a:lnSpc>
                <a:spcPct val="80000"/>
              </a:lnSpc>
              <a:buFontTx/>
              <a:buNone/>
            </a:pPr>
            <a:endParaRPr lang="en-GB" b="0"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
            </a:r>
            <a:r>
              <a:rPr lang="en-US" sz="1200" b="0" i="0" kern="1200" dirty="0">
                <a:solidFill>
                  <a:schemeClr val="tx1"/>
                </a:solidFill>
                <a:effectLst/>
                <a:latin typeface="+mn-lt"/>
                <a:ea typeface="+mn-ea"/>
                <a:cs typeface="+mn-cs"/>
              </a:rPr>
              <a:t>Attackers and Their Tools</a:t>
            </a:r>
            <a:endParaRPr lang="en-US" sz="1200" b="0" i="0" kern="1200" dirty="0">
              <a:solidFill>
                <a:schemeClr val="tx1"/>
              </a:solidFill>
              <a:effectLst/>
              <a:latin typeface="+mn-lt"/>
              <a:ea typeface="+mn-ea"/>
              <a:cs typeface="+mn-cs"/>
            </a:endParaRPr>
          </a:p>
          <a:p>
            <a:pPr>
              <a:lnSpc>
                <a:spcPct val="80000"/>
              </a:lnSpc>
              <a:buFontTx/>
              <a:buNone/>
            </a:pPr>
            <a:r>
              <a:rPr lang="en-US" dirty="0">
                <a:latin typeface="Arial" panose="020B0604020202020204" pitchFamily="34" charset="0"/>
              </a:rPr>
              <a:t>New Terms and Commands</a:t>
            </a: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
            </a:r>
            <a:r>
              <a:rPr lang="en-US" dirty="0">
                <a:solidFill>
                  <a:schemeClr val="accent5">
                    <a:lumMod val="40000"/>
                    <a:lumOff val="60000"/>
                  </a:schemeClr>
                </a:solidFill>
              </a:rPr>
              <a:t>Attackers and Their Tools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a:t>
            </a:r>
            <a:r>
              <a:rPr lang="en-US" dirty="0">
                <a:solidFill>
                  <a:schemeClr val="accent5">
                    <a:lumMod val="40000"/>
                    <a:lumOff val="60000"/>
                  </a:schemeClr>
                </a:solidFill>
              </a:rPr>
              <a:t>Who is Attacking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endParaRPr lang="en-US" sz="1050" b="1" u="sng"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15</a:t>
            </a:r>
            <a:r>
              <a:rPr lang="en-US" sz="1000" dirty="0">
                <a:solidFill>
                  <a:srgbClr val="FF0000"/>
                </a:solidFill>
              </a:rPr>
              <a:t> 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This topic describes about network attackers and their attacking tools.</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Ask the students the importance of cybersecurity.</a:t>
            </a:r>
            <a:endParaRPr lang="en-US" sz="1000" baseline="0" dirty="0"/>
          </a:p>
          <a:p>
            <a:pPr marL="341630" lvl="1" indent="-171450">
              <a:buFont typeface="Arial" panose="020B0604020202020204" pitchFamily="34" charset="0"/>
              <a:buChar char="•"/>
            </a:pPr>
            <a:r>
              <a:rPr lang="en-US" sz="1000" dirty="0"/>
              <a:t>Discuss</a:t>
            </a:r>
            <a:r>
              <a:rPr lang="en-US" sz="1000" baseline="0" dirty="0"/>
              <a:t> </a:t>
            </a:r>
            <a:r>
              <a:rPr lang="en-US" sz="1000" dirty="0"/>
              <a:t>Threat, Vulnerability and Risks with</a:t>
            </a:r>
            <a:r>
              <a:rPr lang="en-US" sz="1000" baseline="0" dirty="0"/>
              <a:t> examples.</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aseline="0" dirty="0"/>
              <a:t>Briefly explain hacking and its types.</a:t>
            </a:r>
            <a:endParaRPr lang="en-US" sz="105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aseline="0" dirty="0"/>
              <a:t>Explain the key performance of IOC and IOA</a:t>
            </a:r>
            <a:endParaRPr lang="en-US" sz="1050" baseline="0" dirty="0"/>
          </a:p>
          <a:p>
            <a:pPr marL="170180" lvl="1" indent="0">
              <a:buFont typeface="Arial" panose="020B0604020202020204" pitchFamily="34" charset="0"/>
              <a:buNone/>
            </a:pPr>
            <a:endParaRPr lang="en-US" sz="1050" dirty="0"/>
          </a:p>
          <a:p>
            <a:pPr marL="171450" lvl="0" indent="-171450">
              <a:buFont typeface="Arial" panose="020B0604020202020204" pitchFamily="34" charset="0"/>
              <a:buChar char="•"/>
            </a:pPr>
            <a:r>
              <a:rPr lang="en-US" sz="1050" b="1" dirty="0"/>
              <a:t>Key Points:</a:t>
            </a:r>
            <a:r>
              <a:rPr lang="en-US" sz="1100" b="1" dirty="0"/>
              <a:t>  </a:t>
            </a:r>
            <a:r>
              <a:rPr lang="en-US" sz="1000" i="1" dirty="0"/>
              <a:t>Attack in network, Cybersecurity, Hackers, Threat Actors , Cybersecurity</a:t>
            </a:r>
            <a:r>
              <a:rPr lang="en-US" sz="1000" i="1" baseline="0" dirty="0"/>
              <a:t> awareness, IOC, IOA</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13.1.1 – </a:t>
            </a:r>
            <a:r>
              <a:rPr lang="en-US" sz="1200" b="0" i="0" kern="1200" dirty="0">
                <a:solidFill>
                  <a:schemeClr val="tx1"/>
                </a:solidFill>
                <a:effectLst/>
                <a:latin typeface="+mn-lt"/>
                <a:ea typeface="+mn-ea"/>
                <a:cs typeface="+mn-cs"/>
              </a:rPr>
              <a:t>Threat, Vulnerability, and Risk</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13.1.1 – </a:t>
            </a:r>
            <a:r>
              <a:rPr lang="en-US" sz="1200" b="0" i="0" kern="1200" dirty="0">
                <a:solidFill>
                  <a:schemeClr val="tx1"/>
                </a:solidFill>
                <a:effectLst/>
                <a:latin typeface="+mn-lt"/>
                <a:ea typeface="+mn-ea"/>
                <a:cs typeface="+mn-cs"/>
              </a:rPr>
              <a:t>Threat, Vulnerability, and Risk</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13.1.1 – </a:t>
            </a:r>
            <a:r>
              <a:rPr lang="en-US" sz="1200" b="0" i="0" kern="1200" dirty="0">
                <a:solidFill>
                  <a:schemeClr val="tx1"/>
                </a:solidFill>
                <a:effectLst/>
                <a:latin typeface="+mn-lt"/>
                <a:ea typeface="+mn-ea"/>
                <a:cs typeface="+mn-cs"/>
              </a:rPr>
              <a:t>Threat, Vulnerability, and Risk</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13.1.1 – </a:t>
            </a:r>
            <a:r>
              <a:rPr lang="en-US" sz="1200" b="0" i="0" kern="1200" dirty="0">
                <a:solidFill>
                  <a:schemeClr val="tx1"/>
                </a:solidFill>
                <a:effectLst/>
                <a:latin typeface="+mn-lt"/>
                <a:ea typeface="+mn-ea"/>
                <a:cs typeface="+mn-cs"/>
              </a:rPr>
              <a:t>Threat, Vulnerability, and Risk</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13.1.2 – </a:t>
            </a:r>
            <a:r>
              <a:rPr lang="en-US" sz="1200" b="0" i="0" kern="1200" dirty="0">
                <a:solidFill>
                  <a:schemeClr val="tx1"/>
                </a:solidFill>
                <a:effectLst/>
                <a:latin typeface="+mn-lt"/>
                <a:ea typeface="+mn-ea"/>
                <a:cs typeface="+mn-cs"/>
              </a:rPr>
              <a:t>Hacker vs. Threat Actor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Attackers and Their Tools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 – Who is Attacking</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Our Network?</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13.1.2 – </a:t>
            </a:r>
            <a:r>
              <a:rPr lang="en-US" sz="1200" b="0" i="0" kern="1200" dirty="0">
                <a:solidFill>
                  <a:schemeClr val="tx1"/>
                </a:solidFill>
                <a:effectLst/>
                <a:latin typeface="+mn-lt"/>
                <a:ea typeface="+mn-ea"/>
                <a:cs typeface="+mn-cs"/>
              </a:rPr>
              <a:t>Hacker vs. </a:t>
            </a:r>
            <a:r>
              <a:rPr lang="en-US" sz="1200" b="0" i="0" kern="1200">
                <a:solidFill>
                  <a:schemeClr val="tx1"/>
                </a:solidFill>
                <a:effectLst/>
                <a:latin typeface="+mn-lt"/>
                <a:ea typeface="+mn-ea"/>
                <a:cs typeface="+mn-cs"/>
              </a:rPr>
              <a:t>Threat Actor</a:t>
            </a:r>
            <a:endParaRPr lang="en-US" sz="1200" b="0" i="0" kern="1200">
              <a:solidFill>
                <a:schemeClr val="tx1"/>
              </a:solidFill>
              <a:effectLst/>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3.xml"/><Relationship Id="rId2" Type="http://schemas.openxmlformats.org/officeDocument/2006/relationships/tags" Target="../tags/tag13.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3.xml"/><Relationship Id="rId2" Type="http://schemas.openxmlformats.org/officeDocument/2006/relationships/tags" Target="../tags/tag14.xml"/><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4" Type="http://schemas.openxmlformats.org/officeDocument/2006/relationships/comments" Target="../comments/comment1.xml"/><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tags" Target="../tags/tag19.xml"/><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tags" Target="../tags/tag2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13: Attackers and Their 			  Tools</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10" name="Subtitle 6"/>
          <p:cNvSpPr txBox="1"/>
          <p:nvPr/>
        </p:nvSpPr>
        <p:spPr>
          <a:xfrm>
            <a:off x="469497" y="3809526"/>
            <a:ext cx="2368954" cy="902174"/>
          </a:xfrm>
          <a:prstGeom prst="rect">
            <a:avLst/>
          </a:prstGeom>
        </p:spPr>
        <p:txBody>
          <a:bodyPr lIns="91420" tIns="45710" rIns="91420" bIns="45710" anchor="b" anchorCtr="0">
            <a:noAutofit/>
          </a:bodyPr>
          <a:lstStyle>
            <a:lvl1pPr marL="0" indent="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1200" b="0" i="0" kern="1200">
                <a:solidFill>
                  <a:schemeClr val="accent5"/>
                </a:solidFill>
                <a:latin typeface="+mn-lt"/>
                <a:ea typeface="MS PGothic" panose="020B0600070205080204" pitchFamily="34" charset="-128"/>
                <a:cs typeface="CiscoSans"/>
              </a:defRPr>
            </a:lvl1pPr>
            <a:lvl2pPr marL="342900" indent="0" algn="ctr" defTabSz="684530" rtl="0" eaLnBrk="1" fontAlgn="base" hangingPunct="1">
              <a:lnSpc>
                <a:spcPct val="95000"/>
              </a:lnSpc>
              <a:spcBef>
                <a:spcPts val="600"/>
              </a:spcBef>
              <a:spcAft>
                <a:spcPct val="0"/>
              </a:spcAft>
              <a:buClr>
                <a:schemeClr val="tx2"/>
              </a:buClr>
              <a:buFont typeface="Arial" panose="020B0604020202020204" pitchFamily="34" charset="0"/>
              <a:buNone/>
              <a:defRPr lang="en-US" sz="1400" kern="1200">
                <a:solidFill>
                  <a:schemeClr val="tx1">
                    <a:tint val="75000"/>
                  </a:schemeClr>
                </a:solidFill>
                <a:latin typeface="+mn-lt"/>
                <a:ea typeface="MS PGothic" panose="020B0600070205080204" pitchFamily="34" charset="-128"/>
                <a:cs typeface="CiscoSans"/>
              </a:defRPr>
            </a:lvl2pPr>
            <a:lvl3pPr marL="685800" indent="0" algn="ctr" defTabSz="684530" rtl="0" eaLnBrk="1" fontAlgn="base" hangingPunct="1">
              <a:lnSpc>
                <a:spcPct val="95000"/>
              </a:lnSpc>
              <a:spcBef>
                <a:spcPts val="625"/>
              </a:spcBef>
              <a:spcAft>
                <a:spcPct val="0"/>
              </a:spcAft>
              <a:buFont typeface="Arial" panose="020B0604020202020204" pitchFamily="34" charset="0"/>
              <a:buNone/>
              <a:defRPr lang="en-US" sz="1200" kern="1200">
                <a:solidFill>
                  <a:schemeClr val="tx1">
                    <a:tint val="75000"/>
                  </a:schemeClr>
                </a:solidFill>
                <a:latin typeface="+mn-lt"/>
                <a:ea typeface="MS PGothic" panose="020B0600070205080204" pitchFamily="34" charset="-128"/>
                <a:cs typeface="CiscoSans"/>
              </a:defRPr>
            </a:lvl3pPr>
            <a:lvl4pPr marL="10287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4pPr>
            <a:lvl5pPr marL="13716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5pPr>
            <a:lvl6pPr marL="1714500" indent="0" algn="ctr" defTabSz="685800" rtl="0" eaLnBrk="1" latinLnBrk="0" hangingPunct="1">
              <a:spcBef>
                <a:spcPts val="600"/>
              </a:spcBef>
              <a:buFont typeface="Arial" panose="020B0604020202020204" pitchFamily="34" charset="0"/>
              <a:buNone/>
              <a:defRPr sz="900" kern="1200" baseline="0">
                <a:solidFill>
                  <a:schemeClr val="tx1">
                    <a:tint val="75000"/>
                  </a:schemeClr>
                </a:solidFill>
                <a:latin typeface="+mn-lt"/>
                <a:ea typeface="+mn-ea"/>
                <a:cs typeface="+mn-cs"/>
              </a:defRPr>
            </a:lvl6pPr>
            <a:lvl7pPr marL="2057400" indent="0" algn="ctr" defTabSz="685800" rtl="0" eaLnBrk="1" latinLnBrk="0" hangingPunct="1">
              <a:spcBef>
                <a:spcPts val="600"/>
              </a:spcBef>
              <a:buFont typeface="Arial" panose="020B0604020202020204" pitchFamily="34" charset="0"/>
              <a:buNone/>
              <a:defRPr sz="800" kern="1200" baseline="0">
                <a:solidFill>
                  <a:schemeClr val="tx1">
                    <a:tint val="75000"/>
                  </a:schemeClr>
                </a:solidFill>
                <a:latin typeface="+mn-lt"/>
                <a:ea typeface="+mn-ea"/>
                <a:cs typeface="+mn-cs"/>
              </a:defRPr>
            </a:lvl7pPr>
            <a:lvl8pPr marL="2400300"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8pPr>
            <a:lvl9pPr marL="2742565"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9pPr>
          </a:lstStyle>
          <a:p>
            <a:r>
              <a:rPr lang="en-US" dirty="0" err="1">
                <a:solidFill>
                  <a:schemeClr val="accent5">
                    <a:lumMod val="40000"/>
                    <a:lumOff val="60000"/>
                  </a:schemeClr>
                </a:solidFill>
              </a:rPr>
              <a:t>CyberOps</a:t>
            </a:r>
            <a:r>
              <a:rPr lang="en-US" dirty="0">
                <a:solidFill>
                  <a:schemeClr val="accent5">
                    <a:lumMod val="40000"/>
                    <a:lumOff val="60000"/>
                  </a:schemeClr>
                </a:solidFill>
              </a:rPr>
              <a:t>  Associate v1.0</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Evolution of Threat Actors</a:t>
            </a:r>
            <a:endParaRPr lang="en-US" dirty="0"/>
          </a:p>
        </p:txBody>
      </p:sp>
      <p:sp>
        <p:nvSpPr>
          <p:cNvPr id="2" name="Content Placeholder 1"/>
          <p:cNvSpPr>
            <a:spLocks noGrp="1"/>
          </p:cNvSpPr>
          <p:nvPr>
            <p:ph idx="1"/>
          </p:nvPr>
        </p:nvSpPr>
        <p:spPr>
          <a:xfrm>
            <a:off x="144064" y="798943"/>
            <a:ext cx="8811093" cy="3922143"/>
          </a:xfrm>
        </p:spPr>
        <p:txBody>
          <a:bodyPr/>
          <a:lstStyle/>
          <a:p>
            <a:pPr>
              <a:buFont typeface="Arial" panose="020B0604020202020204" pitchFamily="34" charset="0"/>
              <a:buChar char="•"/>
            </a:pPr>
            <a:r>
              <a:rPr lang="en-US" sz="1600" dirty="0"/>
              <a:t>Hacking started in the 1960s with phone freaking, which refers to using various audio frequencies to manipulate phone systems. </a:t>
            </a:r>
            <a:endParaRPr lang="en-US" sz="1600" dirty="0"/>
          </a:p>
          <a:p>
            <a:pPr>
              <a:buFont typeface="Arial" panose="020B0604020202020204" pitchFamily="34" charset="0"/>
              <a:buChar char="•"/>
            </a:pPr>
            <a:r>
              <a:rPr lang="en-US" sz="1600" dirty="0"/>
              <a:t>In the early 1960’s, threat actors realized that by mimicking a tone using a whistle, they could exploit the phone switches to make free long-distance calls.</a:t>
            </a:r>
            <a:endParaRPr lang="en-US" sz="1600" dirty="0"/>
          </a:p>
          <a:p>
            <a:pPr>
              <a:buFont typeface="Arial" panose="020B0604020202020204" pitchFamily="34" charset="0"/>
              <a:buChar char="•"/>
            </a:pPr>
            <a:r>
              <a:rPr lang="en-US" sz="1600" dirty="0"/>
              <a:t>In the mid-1980’s, threat actors wrote ‘war dialing’ programs which dialed each telephone number in a given area in search of computers, bulletin board systems, and fax machines.</a:t>
            </a:r>
            <a:endParaRPr lang="en-US" sz="1600" dirty="0"/>
          </a:p>
          <a:p>
            <a:pPr>
              <a:buFont typeface="Arial" panose="020B0604020202020204" pitchFamily="34" charset="0"/>
              <a:buChar char="•"/>
            </a:pPr>
            <a:r>
              <a:rPr lang="en-US" sz="1600" dirty="0"/>
              <a:t>When a phone number was found, password-cracking programs were used to gain access. </a:t>
            </a:r>
            <a:endParaRPr lang="en-US" sz="1600" dirty="0"/>
          </a:p>
        </p:txBody>
      </p:sp>
    </p:spTree>
    <p:custDataLst>
      <p:tags r:id="rId1"/>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Evolution of Threat Actors (Contd.)</a:t>
            </a:r>
            <a:endParaRPr lang="en-US" dirty="0"/>
          </a:p>
        </p:txBody>
      </p:sp>
      <p:sp>
        <p:nvSpPr>
          <p:cNvPr id="2" name="Content Placeholder 1"/>
          <p:cNvSpPr>
            <a:spLocks noGrp="1"/>
          </p:cNvSpPr>
          <p:nvPr>
            <p:ph idx="1"/>
          </p:nvPr>
        </p:nvSpPr>
        <p:spPr>
          <a:xfrm>
            <a:off x="144064" y="798943"/>
            <a:ext cx="8811093" cy="3922143"/>
          </a:xfrm>
        </p:spPr>
        <p:txBody>
          <a:bodyPr/>
          <a:lstStyle/>
          <a:p>
            <a:pPr marL="0" indent="0">
              <a:buNone/>
            </a:pPr>
            <a:r>
              <a:rPr lang="en-US" sz="1600" b="1" dirty="0"/>
              <a:t>Types of Threat Actors:</a:t>
            </a:r>
            <a:endParaRPr lang="en-US" sz="1600" b="1" dirty="0"/>
          </a:p>
          <a:p>
            <a:pPr>
              <a:buFont typeface="Arial" panose="020B0604020202020204" pitchFamily="34" charset="0"/>
              <a:buChar char="•"/>
            </a:pPr>
            <a:r>
              <a:rPr lang="en-US" sz="1600" b="1" dirty="0"/>
              <a:t>Script kiddies </a:t>
            </a:r>
            <a:r>
              <a:rPr lang="en-US" sz="1600" dirty="0"/>
              <a:t>- It refers to teenagers or inexperienced threat actors running existing scripts, tools, and exploits, to cause harm, but typically not for profit.</a:t>
            </a:r>
            <a:endParaRPr lang="en-US" sz="1600" dirty="0"/>
          </a:p>
          <a:p>
            <a:pPr>
              <a:buFont typeface="Arial" panose="020B0604020202020204" pitchFamily="34" charset="0"/>
              <a:buChar char="•"/>
            </a:pPr>
            <a:r>
              <a:rPr lang="en-US" sz="1600" b="1" dirty="0"/>
              <a:t>Vulnerability brokers </a:t>
            </a:r>
            <a:r>
              <a:rPr lang="en-US" sz="1600" dirty="0"/>
              <a:t>- It refers to grey hat hackers who attempt to discover exploits and report them to vendors, for prizes or rewards.</a:t>
            </a:r>
            <a:endParaRPr lang="en-US" sz="1600" dirty="0"/>
          </a:p>
          <a:p>
            <a:pPr>
              <a:buFont typeface="Arial" panose="020B0604020202020204" pitchFamily="34" charset="0"/>
              <a:buChar char="•"/>
            </a:pPr>
            <a:r>
              <a:rPr lang="en-US" sz="1600" b="1" dirty="0"/>
              <a:t>Hacktivists</a:t>
            </a:r>
            <a:r>
              <a:rPr lang="en-US" sz="1600" dirty="0"/>
              <a:t> - It refers to grey hat hackers who rally and protest against different political and social ideas. </a:t>
            </a:r>
            <a:endParaRPr lang="en-US" sz="1600" dirty="0"/>
          </a:p>
          <a:p>
            <a:pPr>
              <a:buFont typeface="Arial" panose="020B0604020202020204" pitchFamily="34" charset="0"/>
              <a:buChar char="•"/>
            </a:pPr>
            <a:r>
              <a:rPr lang="en-US" sz="1600" b="1" dirty="0"/>
              <a:t>Cybercriminals</a:t>
            </a:r>
            <a:r>
              <a:rPr lang="en-US" sz="1600" dirty="0"/>
              <a:t> -  It refers to black hat hackers who are either self-employed or working for large cybercrime organizations. </a:t>
            </a:r>
            <a:endParaRPr lang="en-US" sz="1600" dirty="0"/>
          </a:p>
          <a:p>
            <a:pPr>
              <a:buFont typeface="Arial" panose="020B0604020202020204" pitchFamily="34" charset="0"/>
              <a:buChar char="•"/>
            </a:pPr>
            <a:r>
              <a:rPr lang="en-US" sz="1600" b="1" dirty="0"/>
              <a:t>State-sponsored</a:t>
            </a:r>
            <a:r>
              <a:rPr lang="en-US" sz="1600" dirty="0"/>
              <a:t> - State-Sponsored hackers are threat actors who steal government secrets, gather intelligence, and sabotage networks of foreign governments, terrorist groups, and corporations. </a:t>
            </a:r>
            <a:br>
              <a:rPr lang="en-US" sz="1600" dirty="0"/>
            </a:br>
            <a:endParaRPr lang="en-US" sz="1600" dirty="0"/>
          </a:p>
        </p:txBody>
      </p:sp>
    </p:spTree>
    <p:custDataLst>
      <p:tags r:id="rId1"/>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Cybercriminals</a:t>
            </a:r>
            <a:endParaRPr lang="en-US" dirty="0"/>
          </a:p>
        </p:txBody>
      </p:sp>
      <p:sp>
        <p:nvSpPr>
          <p:cNvPr id="2" name="Content Placeholder 1"/>
          <p:cNvSpPr>
            <a:spLocks noGrp="1"/>
          </p:cNvSpPr>
          <p:nvPr>
            <p:ph idx="1"/>
          </p:nvPr>
        </p:nvSpPr>
        <p:spPr>
          <a:xfrm>
            <a:off x="144064" y="798943"/>
            <a:ext cx="4944771" cy="3922143"/>
          </a:xfrm>
        </p:spPr>
        <p:txBody>
          <a:bodyPr/>
          <a:lstStyle/>
          <a:p>
            <a:pPr>
              <a:buFont typeface="Arial" panose="020B0604020202020204" pitchFamily="34" charset="0"/>
              <a:buChar char="•"/>
            </a:pPr>
            <a:r>
              <a:rPr lang="en-US" sz="1600" dirty="0"/>
              <a:t>Cybercriminals are threat actors who are motivated to make money using any necessary means. </a:t>
            </a:r>
            <a:endParaRPr lang="en-US" sz="1600" dirty="0"/>
          </a:p>
          <a:p>
            <a:pPr>
              <a:buFont typeface="Arial" panose="020B0604020202020204" pitchFamily="34" charset="0"/>
              <a:buChar char="•"/>
            </a:pPr>
            <a:r>
              <a:rPr lang="en-US" sz="1600" dirty="0"/>
              <a:t>At times, cybercriminals work independently or they are financed and sponsored by criminal organizations. </a:t>
            </a:r>
            <a:endParaRPr lang="en-US" sz="1600" dirty="0"/>
          </a:p>
          <a:p>
            <a:pPr>
              <a:buFont typeface="Arial" panose="020B0604020202020204" pitchFamily="34" charset="0"/>
              <a:buChar char="•"/>
            </a:pPr>
            <a:r>
              <a:rPr lang="en-US" sz="1600" dirty="0"/>
              <a:t>They steal billions of dollars from consumers and businesses every year.</a:t>
            </a:r>
            <a:endParaRPr lang="en-US" sz="1600" dirty="0"/>
          </a:p>
          <a:p>
            <a:pPr>
              <a:buFont typeface="Arial" panose="020B0604020202020204" pitchFamily="34" charset="0"/>
              <a:buChar char="•"/>
            </a:pPr>
            <a:r>
              <a:rPr lang="en-US" sz="1600" dirty="0"/>
              <a:t>They operate in underground economy and buy and sell personal information and intellectual property that they steal from victims. </a:t>
            </a:r>
            <a:endParaRPr lang="en-US" sz="1600" dirty="0"/>
          </a:p>
          <a:p>
            <a:pPr>
              <a:buFont typeface="Arial" panose="020B0604020202020204" pitchFamily="34" charset="0"/>
              <a:buChar char="•"/>
            </a:pPr>
            <a:r>
              <a:rPr lang="en-US" sz="1600" dirty="0"/>
              <a:t>They target small businesses and consumers, as well as large enterprises and industries.</a:t>
            </a:r>
            <a:endParaRPr lang="en-US" sz="1600" dirty="0"/>
          </a:p>
          <a:p>
            <a:pPr marL="0" indent="0">
              <a:buNone/>
            </a:pPr>
            <a:endParaRPr lang="en-US" sz="1600" dirty="0"/>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260256" y="1185869"/>
            <a:ext cx="3566160" cy="2361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Cybersecurity Tasks</a:t>
            </a:r>
            <a:endParaRPr lang="en-US" dirty="0"/>
          </a:p>
        </p:txBody>
      </p:sp>
      <p:sp>
        <p:nvSpPr>
          <p:cNvPr id="2" name="Content Placeholder 1"/>
          <p:cNvSpPr>
            <a:spLocks noGrp="1"/>
          </p:cNvSpPr>
          <p:nvPr>
            <p:ph idx="1"/>
          </p:nvPr>
        </p:nvSpPr>
        <p:spPr>
          <a:xfrm>
            <a:off x="144064" y="798943"/>
            <a:ext cx="4358362" cy="3922143"/>
          </a:xfrm>
        </p:spPr>
        <p:txBody>
          <a:bodyPr/>
          <a:lstStyle/>
          <a:p>
            <a:pPr>
              <a:buFont typeface="Arial" panose="020B0604020202020204" pitchFamily="34" charset="0"/>
              <a:buChar char="•"/>
            </a:pPr>
            <a:r>
              <a:rPr lang="en-US" sz="1600" dirty="0"/>
              <a:t>Threat actors target the home users, small-to-medium sized businesses, as well as large public and private organizations.</a:t>
            </a:r>
            <a:endParaRPr lang="en-US" sz="1600" dirty="0"/>
          </a:p>
          <a:p>
            <a:pPr>
              <a:buFont typeface="Arial" panose="020B0604020202020204" pitchFamily="34" charset="0"/>
              <a:buChar char="•"/>
            </a:pPr>
            <a:r>
              <a:rPr lang="en-US" sz="1600" dirty="0"/>
              <a:t>Hence, Cybersecurity is a shared responsibility which all users must practice to make the internet and networks safer and more secure.</a:t>
            </a:r>
            <a:endParaRPr lang="en-US" sz="1600" dirty="0"/>
          </a:p>
          <a:p>
            <a:pPr>
              <a:buFont typeface="Arial" panose="020B0604020202020204" pitchFamily="34" charset="0"/>
              <a:buChar char="•"/>
            </a:pPr>
            <a:r>
              <a:rPr lang="en-US" sz="1600" dirty="0"/>
              <a:t>Organizations must take action and protect their assets, users, and customers. They must develop and practice cybersecurity tasks such as those mentioned in the figure.</a:t>
            </a:r>
            <a:endParaRPr lang="en-US" sz="1600" dirty="0"/>
          </a:p>
          <a:p>
            <a:pPr>
              <a:buFont typeface="Arial" panose="020B0604020202020204" pitchFamily="34" charset="0"/>
              <a:buChar char="•"/>
            </a:pPr>
            <a:endParaRPr lang="en-US" sz="1600" dirty="0"/>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477266" y="894689"/>
            <a:ext cx="4301734" cy="3110782"/>
          </a:xfrm>
          <a:prstGeom prst="rect">
            <a:avLst/>
          </a:prstGeom>
          <a:noFill/>
          <a:ln w="3175">
            <a:solidFill>
              <a:schemeClr val="bg1">
                <a:lumMod val="9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Cyber Threat Indicators</a:t>
            </a:r>
            <a:endParaRPr lang="en-US" dirty="0"/>
          </a:p>
        </p:txBody>
      </p:sp>
      <p:sp>
        <p:nvSpPr>
          <p:cNvPr id="2" name="Content Placeholder 1"/>
          <p:cNvSpPr>
            <a:spLocks noGrp="1"/>
          </p:cNvSpPr>
          <p:nvPr>
            <p:ph idx="1"/>
          </p:nvPr>
        </p:nvSpPr>
        <p:spPr>
          <a:xfrm>
            <a:off x="144065" y="798943"/>
            <a:ext cx="4499968" cy="3922143"/>
          </a:xfrm>
        </p:spPr>
        <p:txBody>
          <a:bodyPr/>
          <a:lstStyle/>
          <a:p>
            <a:pPr marL="0" indent="0">
              <a:buNone/>
            </a:pPr>
            <a:r>
              <a:rPr lang="en-US" sz="1600" b="1" dirty="0"/>
              <a:t>Indicators Of Compromise (IOC)</a:t>
            </a:r>
            <a:endParaRPr lang="en-US" sz="1600" b="1" dirty="0"/>
          </a:p>
          <a:p>
            <a:pPr>
              <a:spcBef>
                <a:spcPts val="300"/>
              </a:spcBef>
              <a:spcAft>
                <a:spcPts val="300"/>
              </a:spcAft>
              <a:buFont typeface="Arial" panose="020B0604020202020204" pitchFamily="34" charset="0"/>
              <a:buChar char="•"/>
            </a:pPr>
            <a:r>
              <a:rPr lang="en-US" sz="1600" dirty="0"/>
              <a:t>IOCs are the evidence that an attack has occurred and each attack has unique identifiable attributes. </a:t>
            </a:r>
            <a:endParaRPr lang="en-US" sz="1600" dirty="0"/>
          </a:p>
          <a:p>
            <a:pPr>
              <a:spcBef>
                <a:spcPts val="300"/>
              </a:spcBef>
              <a:spcAft>
                <a:spcPts val="300"/>
              </a:spcAft>
              <a:buFont typeface="Arial" panose="020B0604020202020204" pitchFamily="34" charset="0"/>
              <a:buChar char="•"/>
            </a:pPr>
            <a:r>
              <a:rPr lang="en-US" sz="1600" dirty="0"/>
              <a:t>IOCs can be features that identify malware files, IP addresses of servers that are used in attacks, filenames, and characteristic changes made to end system software, among others. </a:t>
            </a:r>
            <a:endParaRPr lang="en-US" sz="1600" dirty="0"/>
          </a:p>
          <a:p>
            <a:pPr>
              <a:spcBef>
                <a:spcPts val="300"/>
              </a:spcBef>
              <a:spcAft>
                <a:spcPts val="300"/>
              </a:spcAft>
              <a:buFont typeface="Arial" panose="020B0604020202020204" pitchFamily="34" charset="0"/>
              <a:buChar char="•"/>
            </a:pPr>
            <a:r>
              <a:rPr lang="en-US" sz="1600" dirty="0"/>
              <a:t>IOCs help cybersecurity personnel identify what has happened in an attack and develop defenses against the attack. </a:t>
            </a:r>
            <a:endParaRPr lang="en-US" sz="1600" dirty="0"/>
          </a:p>
          <a:p>
            <a:pPr>
              <a:buFont typeface="Arial" panose="020B0604020202020204" pitchFamily="34" charset="0"/>
              <a:buChar char="•"/>
            </a:pPr>
            <a:endParaRPr lang="en-US" sz="1600" dirty="0"/>
          </a:p>
          <a:p>
            <a:pPr marL="0" indent="0">
              <a:buNone/>
            </a:pPr>
            <a:endParaRPr lang="en-US" sz="1600" dirty="0"/>
          </a:p>
          <a:p>
            <a:pPr marL="0" indent="0">
              <a:buNone/>
            </a:pPr>
            <a:endParaRPr lang="en-US" sz="1600" b="1" dirty="0"/>
          </a:p>
          <a:p>
            <a:pPr marL="0" indent="0">
              <a:buNone/>
            </a:pPr>
            <a:endParaRPr lang="en-US" sz="1600" b="1" dirty="0"/>
          </a:p>
          <a:p>
            <a:pPr marL="0" indent="0">
              <a:buNone/>
            </a:pPr>
            <a:endParaRPr lang="en-US" sz="1600" b="1" dirty="0"/>
          </a:p>
        </p:txBody>
      </p:sp>
      <p:pic>
        <p:nvPicPr>
          <p:cNvPr id="7"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r="11558"/>
          <a:stretch>
            <a:fillRect/>
          </a:stretch>
        </p:blipFill>
        <p:spPr bwMode="auto">
          <a:xfrm>
            <a:off x="4432852" y="1349607"/>
            <a:ext cx="4631632" cy="1821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611756" y="3220281"/>
            <a:ext cx="4512362" cy="338554"/>
          </a:xfrm>
          <a:prstGeom prst="rect">
            <a:avLst/>
          </a:prstGeom>
          <a:noFill/>
        </p:spPr>
        <p:txBody>
          <a:bodyPr wrap="square" rtlCol="0">
            <a:spAutoFit/>
          </a:bodyPr>
          <a:lstStyle/>
          <a:p>
            <a:r>
              <a:rPr lang="en-US" sz="1600" dirty="0">
                <a:solidFill>
                  <a:srgbClr val="000000"/>
                </a:solidFill>
              </a:rPr>
              <a:t>Summary of the IOC for a piece of malware </a:t>
            </a:r>
            <a:endParaRPr lang="en-US" sz="1600" dirty="0">
              <a:solidFill>
                <a:srgbClr val="000000"/>
              </a:solidFill>
            </a:endParaRPr>
          </a:p>
        </p:txBody>
      </p:sp>
    </p:spTree>
    <p:custDataLst>
      <p:tags r:id="rId2"/>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Cyber Threat Indicators (Contd.)</a:t>
            </a:r>
            <a:endParaRPr lang="en-US" dirty="0"/>
          </a:p>
        </p:txBody>
      </p:sp>
      <p:sp>
        <p:nvSpPr>
          <p:cNvPr id="2" name="Content Placeholder 1"/>
          <p:cNvSpPr>
            <a:spLocks noGrp="1"/>
          </p:cNvSpPr>
          <p:nvPr>
            <p:ph idx="1"/>
          </p:nvPr>
        </p:nvSpPr>
        <p:spPr>
          <a:xfrm>
            <a:off x="144064" y="798943"/>
            <a:ext cx="8761397" cy="3922143"/>
          </a:xfrm>
        </p:spPr>
        <p:txBody>
          <a:bodyPr/>
          <a:lstStyle/>
          <a:p>
            <a:pPr marL="0" indent="0">
              <a:buNone/>
            </a:pPr>
            <a:r>
              <a:rPr lang="en-US" sz="1600" b="1" dirty="0"/>
              <a:t>Indicators of Attack</a:t>
            </a:r>
            <a:r>
              <a:rPr lang="en-US" sz="1600" dirty="0"/>
              <a:t> </a:t>
            </a:r>
            <a:r>
              <a:rPr lang="en-US" sz="1600" b="1" dirty="0"/>
              <a:t>(IOA) </a:t>
            </a:r>
            <a:endParaRPr lang="en-US" sz="1600" b="1" dirty="0"/>
          </a:p>
          <a:p>
            <a:pPr>
              <a:buFont typeface="Arial" panose="020B0604020202020204" pitchFamily="34" charset="0"/>
              <a:buChar char="•"/>
            </a:pPr>
            <a:r>
              <a:rPr lang="en-US" sz="1600" dirty="0"/>
              <a:t>IOA</a:t>
            </a:r>
            <a:r>
              <a:rPr lang="en-US" sz="1600" b="1" dirty="0"/>
              <a:t> </a:t>
            </a:r>
            <a:r>
              <a:rPr lang="en-US" sz="1600" dirty="0"/>
              <a:t>focus more on the motivation and strategies behind an attack and the attackers to gain access to assets. </a:t>
            </a:r>
            <a:endParaRPr lang="en-US" sz="1600" dirty="0"/>
          </a:p>
          <a:p>
            <a:pPr>
              <a:buFont typeface="Arial" panose="020B0604020202020204" pitchFamily="34" charset="0"/>
              <a:buChar char="•"/>
            </a:pPr>
            <a:r>
              <a:rPr lang="en-US" sz="1600" dirty="0"/>
              <a:t>IOAs helps to generate a proactive security approach that can be reused in multiple contexts and multiple attacks. Defending against a strategy can therefore prevent future attacks.</a:t>
            </a:r>
            <a:endParaRPr lang="en-US" sz="1600" dirty="0"/>
          </a:p>
          <a:p>
            <a:pPr marL="0" indent="0">
              <a:buFont typeface="Arial" panose="020B0604020202020204" pitchFamily="34" charset="0"/>
              <a:buNone/>
            </a:pPr>
            <a:r>
              <a:rPr sz="1600">
                <a:sym typeface="+mn-ea"/>
              </a:rPr>
              <a:t>(Hack Equation)</a:t>
            </a:r>
            <a:endParaRPr sz="1600">
              <a:sym typeface="+mn-ea"/>
            </a:endParaRPr>
          </a:p>
          <a:p>
            <a:pPr marL="0" indent="0">
              <a:buFont typeface="Arial" panose="020B0604020202020204" pitchFamily="34" charset="0"/>
              <a:buNone/>
            </a:pPr>
            <a:endParaRPr lang="en-US" sz="1600" b="1" dirty="0"/>
          </a:p>
          <a:p>
            <a:pPr>
              <a:buFont typeface="Arial" panose="020B0604020202020204" pitchFamily="34" charset="0"/>
              <a:buChar char="•"/>
            </a:pPr>
            <a:r>
              <a:rPr lang="en-US" sz="1600" dirty="0"/>
              <a:t>Attack=  Motive +</a:t>
            </a:r>
            <a:r>
              <a:rPr sz="1600">
                <a:sym typeface="+mn-ea"/>
              </a:rPr>
              <a:t>Vulnerability </a:t>
            </a:r>
            <a:r>
              <a:rPr lang="en-US" sz="1600" dirty="0"/>
              <a:t>+ Method  </a:t>
            </a:r>
            <a:endParaRPr lang="en-US" sz="1600" dirty="0"/>
          </a:p>
          <a:p>
            <a:pPr marL="0" indent="0">
              <a:buFont typeface="Arial" panose="020B0604020202020204" pitchFamily="34" charset="0"/>
              <a:buNone/>
            </a:pPr>
            <a:endParaRPr lang="en-US" sz="1600" b="1" dirty="0"/>
          </a:p>
          <a:p>
            <a:pPr>
              <a:buFont typeface="Arial" panose="020B0604020202020204" pitchFamily="34" charset="0"/>
              <a:buChar char="•"/>
            </a:pPr>
            <a:r>
              <a:rPr lang="en-US" sz="1600" b="1" dirty="0"/>
              <a:t>OWASP -2021</a:t>
            </a:r>
            <a:endParaRPr lang="en-US" sz="1600" b="1" dirty="0"/>
          </a:p>
          <a:p>
            <a:pPr>
              <a:buFont typeface="Arial" panose="020B0604020202020204" pitchFamily="34" charset="0"/>
              <a:buChar char="•"/>
            </a:pPr>
            <a:endParaRPr lang="en-US" sz="1600" dirty="0"/>
          </a:p>
          <a:p>
            <a:pPr marL="0" indent="0">
              <a:buNone/>
            </a:pPr>
            <a:endParaRPr lang="en-US" sz="1600" dirty="0"/>
          </a:p>
          <a:p>
            <a:pPr marL="0" indent="0">
              <a:buNone/>
            </a:pPr>
            <a:endParaRPr lang="en-US" sz="1600" b="1" dirty="0"/>
          </a:p>
          <a:p>
            <a:pPr marL="0" indent="0">
              <a:buNone/>
            </a:pPr>
            <a:endParaRPr lang="en-US" sz="1600" b="1" dirty="0"/>
          </a:p>
          <a:p>
            <a:pPr marL="0" indent="0">
              <a:buNone/>
            </a:pPr>
            <a:endParaRPr lang="en-US" sz="1600" b="1" dirty="0"/>
          </a:p>
        </p:txBody>
      </p:sp>
    </p:spTree>
    <p:custDataLst>
      <p:tags r:id="rId1"/>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Threat Sharing and Building Cybersecurity Awareness</a:t>
            </a:r>
            <a:endParaRPr lang="en-US" dirty="0"/>
          </a:p>
        </p:txBody>
      </p:sp>
      <p:sp>
        <p:nvSpPr>
          <p:cNvPr id="2" name="Content Placeholder 1"/>
          <p:cNvSpPr>
            <a:spLocks noGrp="1"/>
          </p:cNvSpPr>
          <p:nvPr>
            <p:ph idx="1"/>
          </p:nvPr>
        </p:nvSpPr>
        <p:spPr>
          <a:xfrm>
            <a:off x="144065" y="798943"/>
            <a:ext cx="8855869" cy="3922143"/>
          </a:xfrm>
        </p:spPr>
        <p:txBody>
          <a:bodyPr/>
          <a:lstStyle/>
          <a:p>
            <a:pPr>
              <a:buFont typeface="Arial" panose="020B0604020202020204" pitchFamily="34" charset="0"/>
              <a:buChar char="•"/>
            </a:pPr>
            <a:r>
              <a:rPr lang="en-US" sz="1600" dirty="0"/>
              <a:t>Governments are now actively promoting cybersecurity. </a:t>
            </a:r>
            <a:endParaRPr lang="en-US" sz="1600" dirty="0"/>
          </a:p>
          <a:p>
            <a:pPr>
              <a:buFont typeface="Arial" panose="020B0604020202020204" pitchFamily="34" charset="0"/>
              <a:buChar char="•"/>
            </a:pPr>
            <a:r>
              <a:rPr lang="en-US" sz="1600" dirty="0"/>
              <a:t>The US Cybersecurity Infrastructure and Security Agency (CISA) is leading efforts to automate the sharing of cybersecurity information with public and private organizations at no cost.</a:t>
            </a:r>
            <a:endParaRPr lang="en-US" sz="1600" dirty="0"/>
          </a:p>
          <a:p>
            <a:pPr>
              <a:buFont typeface="Arial" panose="020B0604020202020204" pitchFamily="34" charset="0"/>
              <a:buChar char="•"/>
            </a:pPr>
            <a:r>
              <a:rPr lang="en-US" sz="1600" dirty="0"/>
              <a:t>CISA use a system called Automated Indicator Sharing (AIS) which enables the sharing of attack indicators between the US government and the private sector as soon as threats are verified. </a:t>
            </a:r>
            <a:endParaRPr lang="en-US" sz="1600" dirty="0"/>
          </a:p>
          <a:p>
            <a:pPr>
              <a:buFont typeface="Arial" panose="020B0604020202020204" pitchFamily="34" charset="0"/>
              <a:buChar char="•"/>
            </a:pPr>
            <a:r>
              <a:rPr lang="en-US" sz="1600" dirty="0"/>
              <a:t>The European Union Agency for Cybersecurity (ENISA) delivers advice and solutions for the cybersecurity challenges of the EU member states.</a:t>
            </a:r>
            <a:endParaRPr lang="en-US" sz="1600" dirty="0"/>
          </a:p>
          <a:p>
            <a:pPr>
              <a:buFont typeface="Arial" panose="020B0604020202020204" pitchFamily="34" charset="0"/>
              <a:buChar char="•"/>
            </a:pPr>
            <a:r>
              <a:rPr lang="en-US" sz="1600" dirty="0"/>
              <a:t>The CISA and the National Cyber Security Alliance (NCSA) have an annual campaign in every October called National Cybersecurity Awareness Month (NCASM) to raise awareness about cybersecurity.</a:t>
            </a: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Threat Sharing and Building Cybersecurity Awareness (Contd.)</a:t>
            </a:r>
            <a:endParaRPr lang="en-US" dirty="0"/>
          </a:p>
        </p:txBody>
      </p:sp>
      <p:sp>
        <p:nvSpPr>
          <p:cNvPr id="2" name="Content Placeholder 1"/>
          <p:cNvSpPr>
            <a:spLocks noGrp="1"/>
          </p:cNvSpPr>
          <p:nvPr>
            <p:ph idx="1"/>
          </p:nvPr>
        </p:nvSpPr>
        <p:spPr>
          <a:xfrm>
            <a:off x="144065" y="798943"/>
            <a:ext cx="4406971" cy="3922143"/>
          </a:xfrm>
        </p:spPr>
        <p:txBody>
          <a:bodyPr/>
          <a:lstStyle/>
          <a:p>
            <a:pPr>
              <a:buFont typeface="Arial" panose="020B0604020202020204" pitchFamily="34" charset="0"/>
              <a:buChar char="•"/>
            </a:pPr>
            <a:r>
              <a:rPr lang="en-US" sz="1600" dirty="0"/>
              <a:t>The theme for the NCASM for 2019 was </a:t>
            </a:r>
            <a:r>
              <a:rPr lang="en-US" sz="1600" b="1" dirty="0"/>
              <a:t>Own IT. Secure IT. Protect IT.</a:t>
            </a:r>
            <a:endParaRPr lang="en-US" sz="1600" b="1" dirty="0"/>
          </a:p>
          <a:p>
            <a:pPr>
              <a:buFont typeface="Arial" panose="020B0604020202020204" pitchFamily="34" charset="0"/>
              <a:buChar char="•"/>
            </a:pPr>
            <a:r>
              <a:rPr lang="en-US" sz="1600" dirty="0"/>
              <a:t>Security topics provided through campaign:</a:t>
            </a:r>
            <a:endParaRPr lang="en-US" sz="1600" dirty="0"/>
          </a:p>
          <a:p>
            <a:pPr marL="631825" lvl="5" indent="-342900">
              <a:spcAft>
                <a:spcPts val="600"/>
              </a:spcAft>
              <a:buClr>
                <a:schemeClr val="tx2"/>
              </a:buClr>
              <a:buSzPct val="90000"/>
            </a:pPr>
            <a:r>
              <a:rPr lang="en-US" sz="1600" dirty="0">
                <a:solidFill>
                  <a:srgbClr val="000000"/>
                </a:solidFill>
              </a:rPr>
              <a:t>Social media safety</a:t>
            </a:r>
            <a:endParaRPr lang="en-US" sz="1600" dirty="0">
              <a:solidFill>
                <a:srgbClr val="000000"/>
              </a:solidFill>
            </a:endParaRPr>
          </a:p>
          <a:p>
            <a:pPr marL="631825" lvl="5" indent="-342900">
              <a:spcAft>
                <a:spcPts val="600"/>
              </a:spcAft>
              <a:buClr>
                <a:schemeClr val="tx2"/>
              </a:buClr>
              <a:buSzPct val="90000"/>
            </a:pPr>
            <a:r>
              <a:rPr lang="en-US" sz="1600" dirty="0">
                <a:solidFill>
                  <a:srgbClr val="000000"/>
                </a:solidFill>
              </a:rPr>
              <a:t>Updating privacy settings</a:t>
            </a:r>
            <a:endParaRPr lang="en-US" sz="1600" dirty="0">
              <a:solidFill>
                <a:srgbClr val="000000"/>
              </a:solidFill>
            </a:endParaRPr>
          </a:p>
          <a:p>
            <a:pPr marL="631825" lvl="5" indent="-342900">
              <a:spcAft>
                <a:spcPts val="600"/>
              </a:spcAft>
              <a:buClr>
                <a:schemeClr val="tx2"/>
              </a:buClr>
              <a:buSzPct val="90000"/>
            </a:pPr>
            <a:r>
              <a:rPr lang="en-US" sz="1600" dirty="0">
                <a:solidFill>
                  <a:srgbClr val="000000"/>
                </a:solidFill>
              </a:rPr>
              <a:t>Awareness of device app security</a:t>
            </a:r>
            <a:endParaRPr lang="en-US" sz="1600" dirty="0">
              <a:solidFill>
                <a:srgbClr val="000000"/>
              </a:solidFill>
            </a:endParaRPr>
          </a:p>
          <a:p>
            <a:pPr marL="631825" lvl="5" indent="-342900">
              <a:spcAft>
                <a:spcPts val="600"/>
              </a:spcAft>
              <a:buClr>
                <a:schemeClr val="tx2"/>
              </a:buClr>
              <a:buSzPct val="90000"/>
            </a:pPr>
            <a:r>
              <a:rPr lang="en-US" sz="1600" dirty="0">
                <a:solidFill>
                  <a:srgbClr val="000000"/>
                </a:solidFill>
              </a:rPr>
              <a:t>Keeping software up-to-date</a:t>
            </a:r>
            <a:endParaRPr lang="en-US" sz="1600" dirty="0">
              <a:solidFill>
                <a:srgbClr val="000000"/>
              </a:solidFill>
            </a:endParaRPr>
          </a:p>
          <a:p>
            <a:pPr marL="631825" lvl="5" indent="-342900">
              <a:spcAft>
                <a:spcPts val="600"/>
              </a:spcAft>
              <a:buClr>
                <a:schemeClr val="tx2"/>
              </a:buClr>
              <a:buSzPct val="90000"/>
            </a:pPr>
            <a:r>
              <a:rPr lang="en-US" sz="1600" dirty="0">
                <a:solidFill>
                  <a:srgbClr val="000000"/>
                </a:solidFill>
              </a:rPr>
              <a:t>Safe online shopping</a:t>
            </a:r>
            <a:endParaRPr lang="en-US" sz="1600" dirty="0">
              <a:solidFill>
                <a:srgbClr val="000000"/>
              </a:solidFill>
            </a:endParaRPr>
          </a:p>
          <a:p>
            <a:pPr marL="631825" lvl="5" indent="-342900">
              <a:spcAft>
                <a:spcPts val="600"/>
              </a:spcAft>
              <a:buClr>
                <a:schemeClr val="tx2"/>
              </a:buClr>
              <a:buSzPct val="90000"/>
            </a:pPr>
            <a:r>
              <a:rPr lang="en-US" sz="1600" dirty="0">
                <a:solidFill>
                  <a:srgbClr val="000000"/>
                </a:solidFill>
              </a:rPr>
              <a:t>Wi-Fi safety</a:t>
            </a:r>
            <a:endParaRPr lang="en-US" sz="1600" dirty="0">
              <a:solidFill>
                <a:srgbClr val="000000"/>
              </a:solidFill>
            </a:endParaRPr>
          </a:p>
          <a:p>
            <a:pPr marL="631825" lvl="5" indent="-342900">
              <a:spcAft>
                <a:spcPts val="600"/>
              </a:spcAft>
              <a:buClr>
                <a:schemeClr val="tx2"/>
              </a:buClr>
              <a:buSzPct val="90000"/>
            </a:pPr>
            <a:r>
              <a:rPr lang="en-US" sz="1600" dirty="0">
                <a:solidFill>
                  <a:srgbClr val="000000"/>
                </a:solidFill>
              </a:rPr>
              <a:t>Protecting customer data</a:t>
            </a:r>
            <a:endParaRPr lang="en-US" sz="1600" dirty="0">
              <a:solidFill>
                <a:srgbClr val="000000"/>
              </a:solidFill>
            </a:endParaRPr>
          </a:p>
        </p:txBody>
      </p:sp>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399470" y="2011488"/>
            <a:ext cx="4406971" cy="1620000"/>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4644" y="1650906"/>
            <a:ext cx="7156174" cy="1802391"/>
          </a:xfrm>
        </p:spPr>
        <p:txBody>
          <a:bodyPr/>
          <a:lstStyle/>
          <a:p>
            <a:r>
              <a:rPr lang="en-US" dirty="0">
                <a:solidFill>
                  <a:schemeClr val="accent5">
                    <a:lumMod val="40000"/>
                    <a:lumOff val="60000"/>
                  </a:schemeClr>
                </a:solidFill>
              </a:rPr>
              <a:t>13.2 Threat Actor Tools</a:t>
            </a:r>
            <a:br>
              <a:rPr lang="en-US" dirty="0"/>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6" y="63366"/>
            <a:ext cx="430866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Threat Actor Tools </a:t>
            </a:r>
            <a:endParaRPr lang="en-US" sz="1600" dirty="0"/>
          </a:p>
          <a:p>
            <a:r>
              <a:rPr lang="en-US" dirty="0"/>
              <a:t>Introduction of Attack Tools</a:t>
            </a:r>
            <a:endParaRPr lang="en-US" dirty="0"/>
          </a:p>
        </p:txBody>
      </p:sp>
      <p:sp>
        <p:nvSpPr>
          <p:cNvPr id="2" name="Content Placeholder 1"/>
          <p:cNvSpPr>
            <a:spLocks noGrp="1"/>
          </p:cNvSpPr>
          <p:nvPr>
            <p:ph idx="1"/>
          </p:nvPr>
        </p:nvSpPr>
        <p:spPr>
          <a:xfrm>
            <a:off x="144065" y="798943"/>
            <a:ext cx="4283765" cy="3922143"/>
          </a:xfrm>
        </p:spPr>
        <p:txBody>
          <a:bodyPr/>
          <a:lstStyle/>
          <a:p>
            <a:pPr>
              <a:buFont typeface="Arial" panose="020B0604020202020204" pitchFamily="34" charset="0"/>
              <a:buChar char="•"/>
            </a:pPr>
            <a:r>
              <a:rPr lang="en-US" sz="1600" dirty="0"/>
              <a:t>To exploit vulnerability, a threat actor must have a technique or tool. </a:t>
            </a:r>
            <a:endParaRPr lang="en-US" sz="1600" dirty="0"/>
          </a:p>
          <a:p>
            <a:pPr>
              <a:buFont typeface="Arial" panose="020B0604020202020204" pitchFamily="34" charset="0"/>
              <a:buChar char="•"/>
            </a:pPr>
            <a:r>
              <a:rPr lang="en-US" sz="1600" dirty="0"/>
              <a:t>Over the years, attack tools have become more sophisticated, and highly automated. </a:t>
            </a:r>
            <a:endParaRPr lang="en-US" sz="1600" dirty="0"/>
          </a:p>
          <a:p>
            <a:pPr>
              <a:buFont typeface="Arial" panose="020B0604020202020204" pitchFamily="34" charset="0"/>
              <a:buChar char="•"/>
            </a:pPr>
            <a:r>
              <a:rPr lang="en-US" sz="1600" dirty="0"/>
              <a:t>These new tools require less technical knowledge to implement.</a:t>
            </a:r>
            <a:endParaRPr lang="en-US" sz="1600" dirty="0"/>
          </a:p>
          <a:p>
            <a:pPr>
              <a:buFont typeface="Arial" panose="020B0604020202020204" pitchFamily="34" charset="0"/>
              <a:buChar char="•"/>
            </a:pPr>
            <a:r>
              <a:rPr lang="en-US" sz="1600" dirty="0"/>
              <a:t>In the figure, drag the white circle across the timeline to view the relationship between the sophistication of attack tools versus the technical knowledge required to use them.</a:t>
            </a:r>
            <a:endParaRPr lang="en-US" sz="1600" dirty="0"/>
          </a:p>
        </p:txBody>
      </p:sp>
      <p:pic>
        <p:nvPicPr>
          <p:cNvPr id="717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482736" y="901673"/>
            <a:ext cx="4389120" cy="3586942"/>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Rectangle 34"/>
          <p:cNvSpPr>
            <a:spLocks noGrp="1" noChangeArrowheads="1"/>
          </p:cNvSpPr>
          <p:nvPr>
            <p:ph idx="1"/>
          </p:nvPr>
        </p:nvSpPr>
        <p:spPr>
          <a:xfrm>
            <a:off x="99461" y="654206"/>
            <a:ext cx="8731272" cy="827461"/>
          </a:xfrm>
        </p:spPr>
        <p:txBody>
          <a:bodyPr/>
          <a:lstStyle/>
          <a:p>
            <a:pPr>
              <a:buFont typeface="Arial" panose="020B0604020202020204" pitchFamily="34" charset="0"/>
              <a:buChar char="•"/>
            </a:pPr>
            <a:r>
              <a:rPr lang="en-US" sz="1400" b="1" dirty="0"/>
              <a:t>Module Title:</a:t>
            </a:r>
            <a:r>
              <a:rPr lang="en-US" sz="1400" dirty="0"/>
              <a:t> Attackers and Their Tools</a:t>
            </a:r>
            <a:endParaRPr lang="en-US" sz="1400" dirty="0"/>
          </a:p>
          <a:p>
            <a:pPr>
              <a:buFont typeface="Arial" panose="020B0604020202020204" pitchFamily="34" charset="0"/>
              <a:buChar char="•"/>
            </a:pPr>
            <a:r>
              <a:rPr lang="en-US" sz="1400" b="1" dirty="0"/>
              <a:t>Module Objective:</a:t>
            </a:r>
            <a:r>
              <a:rPr lang="en-US" sz="1400" dirty="0"/>
              <a:t> Explain how networks are attacked.</a:t>
            </a:r>
            <a:endParaRPr lang="en-US" sz="1400" dirty="0"/>
          </a:p>
          <a:p>
            <a:pPr>
              <a:lnSpc>
                <a:spcPct val="85000"/>
              </a:lnSpc>
              <a:spcBef>
                <a:spcPct val="30000"/>
              </a:spcBef>
              <a:buFont typeface="Arial" panose="020B0604020202020204" pitchFamily="34" charset="0"/>
              <a:buChar char="•"/>
            </a:pPr>
            <a:endParaRPr lang="en-US" sz="1600" dirty="0"/>
          </a:p>
          <a:p>
            <a:pPr marL="375285" indent="-285750">
              <a:spcBef>
                <a:spcPct val="30000"/>
              </a:spcBef>
              <a:buFont typeface="Arial" panose="020B0604020202020204" pitchFamily="34" charset="0"/>
              <a:buChar char="•"/>
            </a:pPr>
            <a:endParaRPr lang="en-US" dirty="0"/>
          </a:p>
        </p:txBody>
      </p:sp>
      <p:graphicFrame>
        <p:nvGraphicFramePr>
          <p:cNvPr id="2" name="Table 1"/>
          <p:cNvGraphicFramePr>
            <a:graphicFrameLocks noGrp="1"/>
          </p:cNvGraphicFramePr>
          <p:nvPr/>
        </p:nvGraphicFramePr>
        <p:xfrm>
          <a:off x="423333" y="1625600"/>
          <a:ext cx="8263467" cy="925830"/>
        </p:xfrm>
        <a:graphic>
          <a:graphicData uri="http://schemas.openxmlformats.org/drawingml/2006/table">
            <a:tbl>
              <a:tblPr firstRow="1" firstCol="1" bandRow="1">
                <a:tableStyleId>{5C22544A-7EE6-4342-B048-85BDC9FD1C3A}</a:tableStyleId>
              </a:tblPr>
              <a:tblGrid>
                <a:gridCol w="2917548"/>
                <a:gridCol w="5345919"/>
              </a:tblGrid>
              <a:tr h="224116">
                <a:tc>
                  <a:txBody>
                    <a:bodyPr/>
                    <a:lstStyle/>
                    <a:p>
                      <a:pPr algn="ctr" fontAlgn="ctr"/>
                      <a:r>
                        <a:rPr lang="en-US" b="1" dirty="0">
                          <a:effectLst/>
                        </a:rPr>
                        <a:t>Topic Title</a:t>
                      </a:r>
                      <a:endParaRPr lang="en-US" dirty="0">
                        <a:effectLst/>
                      </a:endParaRPr>
                    </a:p>
                  </a:txBody>
                  <a:tcPr marL="47625" marR="47625" marT="47625" marB="47625" anchor="ctr"/>
                </a:tc>
                <a:tc>
                  <a:txBody>
                    <a:bodyPr/>
                    <a:lstStyle/>
                    <a:p>
                      <a:pPr algn="ctr" fontAlgn="ctr"/>
                      <a:r>
                        <a:rPr lang="en-US" b="1" dirty="0">
                          <a:effectLst/>
                        </a:rPr>
                        <a:t>Topic Objective</a:t>
                      </a:r>
                      <a:endParaRPr lang="en-US" dirty="0">
                        <a:effectLst/>
                      </a:endParaRPr>
                    </a:p>
                  </a:txBody>
                  <a:tcPr marL="47625" marR="47625" marT="47625" marB="47625" anchor="ctr"/>
                </a:tc>
              </a:tr>
              <a:tr h="263724">
                <a:tc>
                  <a:txBody>
                    <a:bodyPr/>
                    <a:lstStyle/>
                    <a:p>
                      <a:pPr fontAlgn="ctr"/>
                      <a:r>
                        <a:rPr lang="en-US" b="0" dirty="0">
                          <a:effectLst/>
                        </a:rPr>
                        <a:t>Who is Attacking our Network</a:t>
                      </a:r>
                      <a:endParaRPr lang="en-US" b="0" dirty="0">
                        <a:effectLst/>
                      </a:endParaRPr>
                    </a:p>
                  </a:txBody>
                  <a:tcPr marL="47625" marR="47625" marT="47625" marB="47625" anchor="ctr"/>
                </a:tc>
                <a:tc>
                  <a:txBody>
                    <a:bodyPr/>
                    <a:lstStyle/>
                    <a:p>
                      <a:pPr fontAlgn="ctr"/>
                      <a:r>
                        <a:rPr lang="en-US" b="0" dirty="0">
                          <a:effectLst/>
                        </a:rPr>
                        <a:t>Explain how network threats have evolved.</a:t>
                      </a:r>
                      <a:endParaRPr lang="en-US" b="0" dirty="0">
                        <a:effectLst/>
                      </a:endParaRPr>
                    </a:p>
                  </a:txBody>
                  <a:tcPr marL="47625" marR="47625" marT="47625" marB="47625" anchor="ctr"/>
                </a:tc>
              </a:tr>
              <a:tr h="263724">
                <a:tc>
                  <a:txBody>
                    <a:bodyPr/>
                    <a:lstStyle/>
                    <a:p>
                      <a:pPr fontAlgn="ctr"/>
                      <a:r>
                        <a:rPr lang="en-US" b="0">
                          <a:effectLst/>
                        </a:rPr>
                        <a:t>Threat Actor Tools</a:t>
                      </a:r>
                      <a:endParaRPr lang="en-US" b="0">
                        <a:effectLst/>
                      </a:endParaRPr>
                    </a:p>
                  </a:txBody>
                  <a:tcPr marL="47625" marR="47625" marT="47625" marB="47625" anchor="ctr"/>
                </a:tc>
                <a:tc>
                  <a:txBody>
                    <a:bodyPr/>
                    <a:lstStyle/>
                    <a:p>
                      <a:pPr fontAlgn="ctr"/>
                      <a:r>
                        <a:rPr lang="en-US" b="0" dirty="0">
                          <a:effectLst/>
                        </a:rPr>
                        <a:t>Describe the various types of attack tools used by Threat Actors.</a:t>
                      </a:r>
                      <a:endParaRPr lang="en-US"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Threat Actor Tools </a:t>
            </a:r>
            <a:endParaRPr lang="en-US" sz="1600" dirty="0"/>
          </a:p>
          <a:p>
            <a:r>
              <a:rPr lang="en-US" dirty="0"/>
              <a:t>Evolution of Security Tools</a:t>
            </a:r>
            <a:r>
              <a:rPr lang="en-US" dirty="0">
                <a:solidFill>
                  <a:schemeClr val="tx1"/>
                </a:solidFill>
              </a:rPr>
              <a:t>     </a:t>
            </a:r>
            <a:endParaRPr lang="en-US" dirty="0">
              <a:solidFill>
                <a:schemeClr val="tx1"/>
              </a:solidFill>
            </a:endParaRPr>
          </a:p>
        </p:txBody>
      </p:sp>
      <p:sp>
        <p:nvSpPr>
          <p:cNvPr id="2" name="Content Placeholder 1"/>
          <p:cNvSpPr>
            <a:spLocks noGrp="1"/>
          </p:cNvSpPr>
          <p:nvPr>
            <p:ph idx="1"/>
          </p:nvPr>
        </p:nvSpPr>
        <p:spPr>
          <a:xfrm>
            <a:off x="144065" y="820918"/>
            <a:ext cx="8741518" cy="2211649"/>
          </a:xfrm>
        </p:spPr>
        <p:txBody>
          <a:bodyPr/>
          <a:lstStyle/>
          <a:p>
            <a:pPr>
              <a:buFont typeface="Arial" panose="020B0604020202020204" pitchFamily="34" charset="0"/>
              <a:buChar char="•"/>
            </a:pPr>
            <a:r>
              <a:rPr lang="en-US" sz="1600" dirty="0"/>
              <a:t>Ethical hacking involves using many different types of tools to test the network and end devices.</a:t>
            </a:r>
            <a:endParaRPr lang="en-US" sz="1600" dirty="0"/>
          </a:p>
          <a:p>
            <a:pPr>
              <a:buFont typeface="Arial" panose="020B0604020202020204" pitchFamily="34" charset="0"/>
              <a:buChar char="•"/>
            </a:pPr>
            <a:r>
              <a:rPr lang="en-US" sz="1600" dirty="0"/>
              <a:t>To validate the security of a network and its systems, many network penetration testing tools have been developed and many of these tools can also be used by threat actors for exploitation.</a:t>
            </a:r>
            <a:endParaRPr lang="en-US" sz="1600" dirty="0"/>
          </a:p>
          <a:p>
            <a:pPr>
              <a:buFont typeface="Arial" panose="020B0604020202020204" pitchFamily="34" charset="0"/>
              <a:buChar char="•"/>
            </a:pPr>
            <a:r>
              <a:rPr lang="en-US" sz="1600" dirty="0"/>
              <a:t>Threat actors have also created various hacking tools. Cybersecurity personnel must also know how to use these tools when performing network penetration tests.</a:t>
            </a:r>
            <a:endParaRPr lang="en-US" sz="1600" dirty="0"/>
          </a:p>
          <a:p>
            <a:pPr marL="0" indent="0">
              <a:buNone/>
            </a:pPr>
            <a:endParaRPr lang="en-US" sz="1600" dirty="0"/>
          </a:p>
          <a:p>
            <a:pPr marL="0" indent="0">
              <a:buNone/>
            </a:pPr>
            <a:br>
              <a:rPr lang="en-US" sz="1600" dirty="0"/>
            </a:br>
            <a:endParaRPr lang="en-US" sz="1600" dirty="0"/>
          </a:p>
        </p:txBody>
      </p:sp>
      <p:sp>
        <p:nvSpPr>
          <p:cNvPr id="3" name="Rectangle 2"/>
          <p:cNvSpPr/>
          <p:nvPr/>
        </p:nvSpPr>
        <p:spPr>
          <a:xfrm>
            <a:off x="341453" y="3177688"/>
            <a:ext cx="8281685" cy="584775"/>
          </a:xfrm>
          <a:prstGeom prst="rect">
            <a:avLst/>
          </a:prstGeom>
        </p:spPr>
        <p:txBody>
          <a:bodyPr wrap="square">
            <a:spAutoFit/>
          </a:bodyPr>
          <a:lstStyle/>
          <a:p>
            <a:pPr marL="0" indent="0">
              <a:buNone/>
            </a:pPr>
            <a:r>
              <a:rPr lang="en-US" sz="1600" b="1" dirty="0">
                <a:solidFill>
                  <a:srgbClr val="000000"/>
                </a:solidFill>
                <a:latin typeface="+mn-lt"/>
              </a:rPr>
              <a:t>Note: </a:t>
            </a:r>
            <a:r>
              <a:rPr lang="en-US" sz="1600" i="1" dirty="0">
                <a:solidFill>
                  <a:srgbClr val="000000"/>
                </a:solidFill>
                <a:latin typeface="+mn-lt"/>
              </a:rPr>
              <a:t>Most of these tools are UNIX or Linux based; therefore, a security professional should have a strong UNIX and Linux background.</a:t>
            </a:r>
            <a:endParaRPr lang="en-US" sz="1600" i="1" dirty="0">
              <a:solidFill>
                <a:srgbClr val="000000"/>
              </a:solidFill>
              <a:latin typeface="+mn-lt"/>
            </a:endParaRPr>
          </a:p>
        </p:txBody>
      </p:sp>
    </p:spTree>
    <p:custDataLst>
      <p:tags r:id="rId1"/>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Threat Actor Tools </a:t>
            </a:r>
            <a:endParaRPr lang="en-US" sz="1600" dirty="0"/>
          </a:p>
          <a:p>
            <a:r>
              <a:rPr lang="en-US" dirty="0"/>
              <a:t>Evolution of Security Tools</a:t>
            </a:r>
            <a:r>
              <a:rPr lang="en-US" dirty="0">
                <a:solidFill>
                  <a:schemeClr val="tx1"/>
                </a:solidFill>
              </a:rPr>
              <a:t> </a:t>
            </a:r>
            <a:r>
              <a:rPr lang="en-US" dirty="0"/>
              <a:t>(Contd.)    </a:t>
            </a:r>
            <a:endParaRPr lang="en-US" dirty="0"/>
          </a:p>
        </p:txBody>
      </p:sp>
      <p:graphicFrame>
        <p:nvGraphicFramePr>
          <p:cNvPr id="3" name="Table 2"/>
          <p:cNvGraphicFramePr>
            <a:graphicFrameLocks noGrp="1"/>
          </p:cNvGraphicFramePr>
          <p:nvPr/>
        </p:nvGraphicFramePr>
        <p:xfrm>
          <a:off x="386771" y="1188045"/>
          <a:ext cx="8514522" cy="3516630"/>
        </p:xfrm>
        <a:graphic>
          <a:graphicData uri="http://schemas.openxmlformats.org/drawingml/2006/table">
            <a:tbl>
              <a:tblPr firstRow="1" bandRow="1">
                <a:tableStyleId>{5C22544A-7EE6-4342-B048-85BDC9FD1C3A}</a:tableStyleId>
              </a:tblPr>
              <a:tblGrid>
                <a:gridCol w="2090211"/>
                <a:gridCol w="6424311"/>
              </a:tblGrid>
              <a:tr h="269025">
                <a:tc>
                  <a:txBody>
                    <a:bodyPr/>
                    <a:lstStyle/>
                    <a:p>
                      <a:pPr algn="ctr" fontAlgn="ctr"/>
                      <a:r>
                        <a:rPr lang="en-US" dirty="0">
                          <a:effectLst/>
                        </a:rPr>
                        <a:t>Categories of Tools</a:t>
                      </a:r>
                      <a:endParaRPr lang="en-US" dirty="0">
                        <a:effectLst/>
                      </a:endParaRPr>
                    </a:p>
                  </a:txBody>
                  <a:tcPr marL="47625" marR="47625" marT="47625" marB="47625" anchor="ctr"/>
                </a:tc>
                <a:tc>
                  <a:txBody>
                    <a:bodyPr/>
                    <a:lstStyle/>
                    <a:p>
                      <a:pPr algn="ctr" fontAlgn="ctr"/>
                      <a:r>
                        <a:rPr lang="en-US" dirty="0">
                          <a:effectLst/>
                        </a:rPr>
                        <a:t>Description</a:t>
                      </a:r>
                      <a:endParaRPr lang="en-US" dirty="0">
                        <a:effectLst/>
                      </a:endParaRPr>
                    </a:p>
                  </a:txBody>
                  <a:tcPr marL="47625" marR="47625" marT="47625" marB="47625" anchor="ctr"/>
                </a:tc>
              </a:tr>
              <a:tr h="269025">
                <a:tc>
                  <a:txBody>
                    <a:bodyPr/>
                    <a:lstStyle/>
                    <a:p>
                      <a:r>
                        <a:rPr lang="en-US" sz="1400" b="0" i="0" kern="1200" dirty="0">
                          <a:solidFill>
                            <a:schemeClr val="dk1"/>
                          </a:solidFill>
                          <a:effectLst/>
                          <a:latin typeface="+mn-lt"/>
                          <a:ea typeface="+mn-ea"/>
                          <a:cs typeface="+mn-cs"/>
                        </a:rPr>
                        <a:t>Password crackers</a:t>
                      </a:r>
                      <a:endParaRPr lang="en-US" dirty="0"/>
                    </a:p>
                  </a:txBody>
                  <a:tcPr/>
                </a:tc>
                <a:tc>
                  <a:txBody>
                    <a:bodyPr/>
                    <a:lstStyle/>
                    <a:p>
                      <a:r>
                        <a:rPr lang="en-US" sz="1400" b="0" i="0" kern="1200" dirty="0">
                          <a:solidFill>
                            <a:schemeClr val="dk1"/>
                          </a:solidFill>
                          <a:effectLst/>
                          <a:latin typeface="+mn-lt"/>
                          <a:ea typeface="+mn-ea"/>
                          <a:cs typeface="+mn-cs"/>
                        </a:rPr>
                        <a:t>Used to crack or recover the password. Eg:John the Ripper, Ophcrack</a:t>
                      </a:r>
                      <a:endParaRPr lang="en-US" dirty="0"/>
                    </a:p>
                  </a:txBody>
                  <a:tcPr/>
                </a:tc>
              </a:tr>
              <a:tr h="450757">
                <a:tc>
                  <a:txBody>
                    <a:bodyPr/>
                    <a:lstStyle/>
                    <a:p>
                      <a:r>
                        <a:rPr lang="en-US" sz="1400" b="0" i="0" kern="1200" dirty="0">
                          <a:solidFill>
                            <a:schemeClr val="dk1"/>
                          </a:solidFill>
                          <a:effectLst/>
                          <a:latin typeface="+mn-lt"/>
                          <a:ea typeface="+mn-ea"/>
                          <a:cs typeface="+mn-cs"/>
                        </a:rPr>
                        <a:t>Wireless hacking tools</a:t>
                      </a:r>
                      <a:endParaRPr lang="en-US" dirty="0"/>
                    </a:p>
                  </a:txBody>
                  <a:tcPr/>
                </a:tc>
                <a:tc>
                  <a:txBody>
                    <a:bodyPr/>
                    <a:lstStyle/>
                    <a:p>
                      <a:r>
                        <a:rPr lang="en-US" sz="1400" b="0" i="0" kern="1200" dirty="0">
                          <a:solidFill>
                            <a:schemeClr val="dk1"/>
                          </a:solidFill>
                          <a:effectLst/>
                          <a:latin typeface="+mn-lt"/>
                          <a:ea typeface="+mn-ea"/>
                          <a:cs typeface="+mn-cs"/>
                        </a:rPr>
                        <a:t>Used to intentionally hack into a wireless network to detect security vulnerabilities. Eg:Aircrack-ng, Kismet</a:t>
                      </a:r>
                      <a:endParaRPr lang="en-US" dirty="0"/>
                    </a:p>
                  </a:txBody>
                  <a:tcPr/>
                </a:tc>
              </a:tr>
              <a:tr h="450757">
                <a:tc>
                  <a:txBody>
                    <a:bodyPr/>
                    <a:lstStyle/>
                    <a:p>
                      <a:r>
                        <a:rPr lang="en-US" sz="1400" b="0" i="0" kern="1200" dirty="0">
                          <a:solidFill>
                            <a:schemeClr val="dk1"/>
                          </a:solidFill>
                          <a:effectLst/>
                          <a:latin typeface="+mn-lt"/>
                          <a:ea typeface="+mn-ea"/>
                          <a:cs typeface="+mn-cs"/>
                        </a:rPr>
                        <a:t>Network scanning and hacking tools</a:t>
                      </a:r>
                      <a:endParaRPr lang="en-US" dirty="0"/>
                    </a:p>
                  </a:txBody>
                  <a:tcPr/>
                </a:tc>
                <a:tc>
                  <a:txBody>
                    <a:bodyPr/>
                    <a:lstStyle/>
                    <a:p>
                      <a:r>
                        <a:rPr lang="en-US" sz="1400" b="0" i="0" kern="1200" dirty="0">
                          <a:solidFill>
                            <a:schemeClr val="dk1"/>
                          </a:solidFill>
                          <a:effectLst/>
                          <a:latin typeface="+mn-lt"/>
                          <a:ea typeface="+mn-ea"/>
                          <a:cs typeface="+mn-cs"/>
                        </a:rPr>
                        <a:t>Used to probe network devices, servers, and hosts for open TCP or UDP ports. Eg: Nmap, SuperScan</a:t>
                      </a:r>
                      <a:endParaRPr lang="en-US" dirty="0"/>
                    </a:p>
                  </a:txBody>
                  <a:tcPr/>
                </a:tc>
              </a:tr>
              <a:tr h="269025">
                <a:tc>
                  <a:txBody>
                    <a:bodyPr/>
                    <a:lstStyle/>
                    <a:p>
                      <a:r>
                        <a:rPr lang="en-US" sz="1400" b="0" i="0" kern="1200" dirty="0">
                          <a:solidFill>
                            <a:schemeClr val="dk1"/>
                          </a:solidFill>
                          <a:effectLst/>
                          <a:latin typeface="+mn-lt"/>
                          <a:ea typeface="+mn-ea"/>
                          <a:cs typeface="+mn-cs"/>
                        </a:rPr>
                        <a:t>Packet crafting tools</a:t>
                      </a:r>
                      <a:endParaRPr lang="en-US" dirty="0"/>
                    </a:p>
                  </a:txBody>
                  <a:tcPr/>
                </a:tc>
                <a:tc>
                  <a:txBody>
                    <a:bodyPr/>
                    <a:lstStyle/>
                    <a:p>
                      <a:r>
                        <a:rPr lang="en-US" sz="1400" b="0" i="0" kern="1200" dirty="0">
                          <a:solidFill>
                            <a:schemeClr val="dk1"/>
                          </a:solidFill>
                          <a:effectLst/>
                          <a:latin typeface="+mn-lt"/>
                          <a:ea typeface="+mn-ea"/>
                          <a:cs typeface="+mn-cs"/>
                        </a:rPr>
                        <a:t>Used to probe and test a firewall’s robustness. Eg: Hping, Scapy</a:t>
                      </a:r>
                      <a:endParaRPr lang="en-US" dirty="0"/>
                    </a:p>
                  </a:txBody>
                  <a:tcPr/>
                </a:tc>
              </a:tr>
              <a:tr h="454071">
                <a:tc>
                  <a:txBody>
                    <a:bodyPr/>
                    <a:lstStyle/>
                    <a:p>
                      <a:pPr fontAlgn="ctr"/>
                      <a:r>
                        <a:rPr lang="en-US" b="0" dirty="0">
                          <a:effectLst/>
                        </a:rPr>
                        <a:t>Packet sniffers</a:t>
                      </a:r>
                      <a:endParaRPr lang="en-US" b="0" dirty="0">
                        <a:effectLst/>
                      </a:endParaRPr>
                    </a:p>
                  </a:txBody>
                  <a:tcPr marL="47625" marR="47625" marT="47625" marB="47625" anchor="ctr"/>
                </a:tc>
                <a:tc>
                  <a:txBody>
                    <a:bodyPr/>
                    <a:lstStyle/>
                    <a:p>
                      <a:pPr marL="0" marR="0" lvl="0" indent="0" algn="l" defTabSz="685800" rtl="0" eaLnBrk="1" fontAlgn="ctr" latinLnBrk="0" hangingPunct="1">
                        <a:lnSpc>
                          <a:spcPct val="100000"/>
                        </a:lnSpc>
                        <a:spcBef>
                          <a:spcPts val="0"/>
                        </a:spcBef>
                        <a:spcAft>
                          <a:spcPts val="0"/>
                        </a:spcAft>
                        <a:buClrTx/>
                        <a:buSzTx/>
                        <a:buFontTx/>
                        <a:buNone/>
                        <a:defRPr/>
                      </a:pPr>
                      <a:r>
                        <a:rPr lang="en-US" sz="1400" b="0" i="0" kern="1200" dirty="0">
                          <a:solidFill>
                            <a:schemeClr val="dk1"/>
                          </a:solidFill>
                          <a:effectLst/>
                          <a:latin typeface="+mn-lt"/>
                          <a:ea typeface="+mn-ea"/>
                          <a:cs typeface="+mn-cs"/>
                        </a:rPr>
                        <a:t>Used to capture and analyze packets within traditional Ethernet LANs or WLANs. </a:t>
                      </a:r>
                      <a:r>
                        <a:rPr lang="en-US" sz="1400" b="0" i="0" kern="1200" dirty="0" err="1">
                          <a:solidFill>
                            <a:schemeClr val="dk1"/>
                          </a:solidFill>
                          <a:effectLst/>
                          <a:latin typeface="+mn-lt"/>
                          <a:ea typeface="+mn-ea"/>
                          <a:cs typeface="+mn-cs"/>
                        </a:rPr>
                        <a:t>Eg</a:t>
                      </a:r>
                      <a:r>
                        <a:rPr lang="en-US" sz="1400" b="0" i="0" kern="1200" dirty="0">
                          <a:solidFill>
                            <a:schemeClr val="dk1"/>
                          </a:solidFill>
                          <a:effectLst/>
                          <a:latin typeface="+mn-lt"/>
                          <a:ea typeface="+mn-ea"/>
                          <a:cs typeface="+mn-cs"/>
                        </a:rPr>
                        <a:t>: Wireshark, </a:t>
                      </a:r>
                      <a:r>
                        <a:rPr lang="en-US" sz="1400" b="0" i="0" kern="1200" dirty="0" err="1">
                          <a:solidFill>
                            <a:schemeClr val="dk1"/>
                          </a:solidFill>
                          <a:effectLst/>
                          <a:latin typeface="+mn-lt"/>
                          <a:ea typeface="+mn-ea"/>
                          <a:cs typeface="+mn-cs"/>
                        </a:rPr>
                        <a:t>Tcpdump</a:t>
                      </a:r>
                      <a:endParaRPr lang="en-US" b="0" dirty="0">
                        <a:effectLst/>
                      </a:endParaRPr>
                    </a:p>
                  </a:txBody>
                  <a:tcPr marL="47625" marR="47625" marT="47625" marB="47625" anchor="ctr"/>
                </a:tc>
              </a:tr>
              <a:tr h="454071">
                <a:tc>
                  <a:txBody>
                    <a:bodyPr/>
                    <a:lstStyle/>
                    <a:p>
                      <a:pPr fontAlgn="ctr"/>
                      <a:r>
                        <a:rPr lang="en-US" b="0" dirty="0">
                          <a:effectLst/>
                        </a:rPr>
                        <a:t>Rootkit detectors</a:t>
                      </a:r>
                      <a:endParaRPr lang="en-US" b="0" dirty="0">
                        <a:effectLst/>
                      </a:endParaRP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It</a:t>
                      </a:r>
                      <a:r>
                        <a:rPr lang="en-US" sz="1400" b="0" i="0" kern="1200" baseline="0" dirty="0">
                          <a:solidFill>
                            <a:schemeClr val="dk1"/>
                          </a:solidFill>
                          <a:effectLst/>
                          <a:latin typeface="+mn-lt"/>
                          <a:ea typeface="+mn-ea"/>
                          <a:cs typeface="+mn-cs"/>
                        </a:rPr>
                        <a:t> is </a:t>
                      </a:r>
                      <a:r>
                        <a:rPr lang="en-US" sz="1400" b="0" i="0" kern="1200" dirty="0">
                          <a:solidFill>
                            <a:schemeClr val="dk1"/>
                          </a:solidFill>
                          <a:effectLst/>
                          <a:latin typeface="+mn-lt"/>
                          <a:ea typeface="+mn-ea"/>
                          <a:cs typeface="+mn-cs"/>
                        </a:rPr>
                        <a:t>a directory and file integrity checker used by white hats to detect installed root kits. Eg: AIDE, Netfilter</a:t>
                      </a:r>
                      <a:endParaRPr lang="en-US" b="0" dirty="0">
                        <a:effectLst/>
                      </a:endParaRPr>
                    </a:p>
                  </a:txBody>
                  <a:tcPr marL="47625" marR="47625" marT="47625" marB="47625" anchor="ctr"/>
                </a:tc>
              </a:tr>
              <a:tr h="450757">
                <a:tc>
                  <a:txBody>
                    <a:bodyPr/>
                    <a:lstStyle/>
                    <a:p>
                      <a:r>
                        <a:rPr lang="en-US" sz="1400" b="0" i="0" kern="1200" dirty="0">
                          <a:solidFill>
                            <a:schemeClr val="dk1"/>
                          </a:solidFill>
                          <a:effectLst/>
                          <a:latin typeface="+mn-lt"/>
                          <a:ea typeface="+mn-ea"/>
                          <a:cs typeface="+mn-cs"/>
                        </a:rPr>
                        <a:t>Fuzzers to search vulnerabilities</a:t>
                      </a:r>
                      <a:endParaRPr lang="en-US" dirty="0"/>
                    </a:p>
                  </a:txBody>
                  <a:tcPr/>
                </a:tc>
                <a:tc>
                  <a:txBody>
                    <a:bodyPr/>
                    <a:lstStyle/>
                    <a:p>
                      <a:r>
                        <a:rPr lang="en-US" sz="1400" b="0" i="0" kern="1200" dirty="0">
                          <a:solidFill>
                            <a:schemeClr val="dk1"/>
                          </a:solidFill>
                          <a:effectLst/>
                          <a:latin typeface="+mn-lt"/>
                          <a:ea typeface="+mn-ea"/>
                          <a:cs typeface="+mn-cs"/>
                        </a:rPr>
                        <a:t>Used by threat actors when attempting to discover a computer system’s security vulnerabilities. Eg: Skipfish, Wapiti</a:t>
                      </a:r>
                      <a:endParaRPr lang="en-US" dirty="0"/>
                    </a:p>
                  </a:txBody>
                  <a:tcPr/>
                </a:tc>
              </a:tr>
            </a:tbl>
          </a:graphicData>
        </a:graphic>
      </p:graphicFrame>
      <p:sp>
        <p:nvSpPr>
          <p:cNvPr id="2" name="Rectangle 1"/>
          <p:cNvSpPr/>
          <p:nvPr/>
        </p:nvSpPr>
        <p:spPr>
          <a:xfrm>
            <a:off x="242707" y="820917"/>
            <a:ext cx="8658586" cy="338554"/>
          </a:xfrm>
          <a:prstGeom prst="rect">
            <a:avLst/>
          </a:prstGeom>
        </p:spPr>
        <p:txBody>
          <a:bodyPr wrap="square">
            <a:spAutoFit/>
          </a:bodyPr>
          <a:lstStyle/>
          <a:p>
            <a:r>
              <a:rPr lang="en-US" sz="1600" dirty="0">
                <a:solidFill>
                  <a:srgbClr val="000000"/>
                </a:solidFill>
                <a:latin typeface="+mn-lt"/>
              </a:rPr>
              <a:t>The following table lists some of the categories of common network penetration testing tools. </a:t>
            </a:r>
            <a:endParaRPr lang="en-US" sz="1600" dirty="0">
              <a:solidFill>
                <a:srgbClr val="000000"/>
              </a:solidFill>
              <a:latin typeface="+mn-lt"/>
            </a:endParaRPr>
          </a:p>
        </p:txBody>
      </p:sp>
    </p:spTree>
    <p:custDataLst>
      <p:tags r:id="rId1"/>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Threat Actor Tools </a:t>
            </a:r>
            <a:endParaRPr lang="en-US" sz="1600" dirty="0"/>
          </a:p>
          <a:p>
            <a:r>
              <a:rPr lang="en-US" dirty="0"/>
              <a:t>Evolution of Security Tools (Contd.)    </a:t>
            </a:r>
            <a:endParaRPr lang="en-US" dirty="0"/>
          </a:p>
        </p:txBody>
      </p:sp>
      <p:graphicFrame>
        <p:nvGraphicFramePr>
          <p:cNvPr id="3" name="Table 2"/>
          <p:cNvGraphicFramePr>
            <a:graphicFrameLocks noGrp="1"/>
          </p:cNvGraphicFramePr>
          <p:nvPr/>
        </p:nvGraphicFramePr>
        <p:xfrm>
          <a:off x="281608" y="870255"/>
          <a:ext cx="8514522" cy="3653790"/>
        </p:xfrm>
        <a:graphic>
          <a:graphicData uri="http://schemas.openxmlformats.org/drawingml/2006/table">
            <a:tbl>
              <a:tblPr firstRow="1" bandRow="1">
                <a:tableStyleId>{5C22544A-7EE6-4342-B048-85BDC9FD1C3A}</a:tableStyleId>
              </a:tblPr>
              <a:tblGrid>
                <a:gridCol w="2242931"/>
                <a:gridCol w="6271591"/>
              </a:tblGrid>
              <a:tr h="269025">
                <a:tc>
                  <a:txBody>
                    <a:bodyPr/>
                    <a:lstStyle/>
                    <a:p>
                      <a:pPr algn="ctr" fontAlgn="ctr"/>
                      <a:r>
                        <a:rPr lang="en-US" dirty="0">
                          <a:effectLst/>
                        </a:rPr>
                        <a:t>Categories of Tools</a:t>
                      </a:r>
                      <a:endParaRPr lang="en-US" dirty="0">
                        <a:effectLst/>
                      </a:endParaRPr>
                    </a:p>
                  </a:txBody>
                  <a:tcPr marL="47625" marR="47625" marT="47625" marB="47625" anchor="ctr"/>
                </a:tc>
                <a:tc>
                  <a:txBody>
                    <a:bodyPr/>
                    <a:lstStyle/>
                    <a:p>
                      <a:pPr algn="ctr" fontAlgn="ctr"/>
                      <a:r>
                        <a:rPr lang="en-US" dirty="0">
                          <a:effectLst/>
                        </a:rPr>
                        <a:t>Description</a:t>
                      </a:r>
                      <a:endParaRPr lang="en-US" dirty="0">
                        <a:effectLst/>
                      </a:endParaRPr>
                    </a:p>
                  </a:txBody>
                  <a:tcPr marL="47625" marR="47625" marT="47625" marB="47625" anchor="ctr"/>
                </a:tc>
              </a:tr>
              <a:tr h="269025">
                <a:tc>
                  <a:txBody>
                    <a:bodyPr/>
                    <a:lstStyle/>
                    <a:p>
                      <a:pPr fontAlgn="ctr"/>
                      <a:r>
                        <a:rPr lang="en-US" b="0" dirty="0">
                          <a:effectLst/>
                        </a:rPr>
                        <a:t>Forensic tools</a:t>
                      </a:r>
                      <a:endParaRPr lang="en-US" b="0" dirty="0">
                        <a:effectLst/>
                      </a:endParaRPr>
                    </a:p>
                  </a:txBody>
                  <a:tcPr marL="47625" marR="47625" marT="47625" marB="47625" anchor="ctr"/>
                </a:tc>
                <a:tc>
                  <a:txBody>
                    <a:bodyPr/>
                    <a:lstStyle/>
                    <a:p>
                      <a:pPr fontAlgn="ctr"/>
                      <a:r>
                        <a:rPr lang="en-US" b="0" dirty="0">
                          <a:effectLst/>
                        </a:rPr>
                        <a:t>White hat hackers use these tools to sniff out any trace of evidence existing in a particular computer system. Eg: Sleuth Kit, Helix</a:t>
                      </a:r>
                      <a:endParaRPr lang="en-US" b="0" dirty="0">
                        <a:effectLst/>
                      </a:endParaRPr>
                    </a:p>
                  </a:txBody>
                  <a:tcPr marL="47625" marR="47625" marT="47625" marB="47625" anchor="ctr"/>
                </a:tc>
              </a:tr>
              <a:tr h="450757">
                <a:tc>
                  <a:txBody>
                    <a:bodyPr/>
                    <a:lstStyle/>
                    <a:p>
                      <a:pPr fontAlgn="ctr"/>
                      <a:r>
                        <a:rPr lang="en-US" b="0" dirty="0">
                          <a:effectLst/>
                        </a:rPr>
                        <a:t>Debuggers</a:t>
                      </a:r>
                      <a:endParaRPr lang="en-US" b="0" dirty="0">
                        <a:effectLst/>
                      </a:endParaRPr>
                    </a:p>
                  </a:txBody>
                  <a:tcPr marL="47625" marR="47625" marT="47625" marB="47625" anchor="ctr"/>
                </a:tc>
                <a:tc>
                  <a:txBody>
                    <a:bodyPr/>
                    <a:lstStyle/>
                    <a:p>
                      <a:pPr fontAlgn="ctr"/>
                      <a:r>
                        <a:rPr lang="en-US" b="0" dirty="0">
                          <a:effectLst/>
                        </a:rPr>
                        <a:t>Used by black hats to reverse engineer binary files when writing exploits</a:t>
                      </a:r>
                      <a:r>
                        <a:rPr lang="en-US" b="0" baseline="0" dirty="0">
                          <a:effectLst/>
                        </a:rPr>
                        <a:t> and u</a:t>
                      </a:r>
                      <a:r>
                        <a:rPr lang="en-US" b="0" dirty="0">
                          <a:effectLst/>
                        </a:rPr>
                        <a:t>sed by white hats when analyzing malware. Eg:GDB, WinDbg</a:t>
                      </a:r>
                      <a:endParaRPr lang="en-US" b="0" dirty="0">
                        <a:effectLst/>
                      </a:endParaRPr>
                    </a:p>
                  </a:txBody>
                  <a:tcPr marL="47625" marR="47625" marT="47625" marB="47625" anchor="ctr"/>
                </a:tc>
              </a:tr>
              <a:tr h="450757">
                <a:tc>
                  <a:txBody>
                    <a:bodyPr/>
                    <a:lstStyle/>
                    <a:p>
                      <a:pPr fontAlgn="ctr"/>
                      <a:r>
                        <a:rPr lang="en-US" b="0" dirty="0">
                          <a:effectLst/>
                        </a:rPr>
                        <a:t>Hacking operating systems</a:t>
                      </a:r>
                      <a:endParaRPr lang="en-US" b="0" dirty="0">
                        <a:effectLst/>
                      </a:endParaRPr>
                    </a:p>
                  </a:txBody>
                  <a:tcPr marL="47625" marR="47625" marT="47625" marB="47625" anchor="ctr"/>
                </a:tc>
                <a:tc>
                  <a:txBody>
                    <a:bodyPr/>
                    <a:lstStyle/>
                    <a:p>
                      <a:pPr fontAlgn="ctr"/>
                      <a:r>
                        <a:rPr lang="en-US" b="0" baseline="0" dirty="0">
                          <a:effectLst/>
                        </a:rPr>
                        <a:t>These are </a:t>
                      </a:r>
                      <a:r>
                        <a:rPr lang="en-US" b="0" dirty="0">
                          <a:effectLst/>
                        </a:rPr>
                        <a:t>preloaded with tools and technologies optimized for hacking. Eg: Kali Linux, SELinux</a:t>
                      </a:r>
                      <a:endParaRPr lang="en-US" b="0" dirty="0">
                        <a:effectLst/>
                      </a:endParaRPr>
                    </a:p>
                  </a:txBody>
                  <a:tcPr marL="47625" marR="47625" marT="47625" marB="47625" anchor="ctr"/>
                </a:tc>
              </a:tr>
              <a:tr h="269025">
                <a:tc>
                  <a:txBody>
                    <a:bodyPr/>
                    <a:lstStyle/>
                    <a:p>
                      <a:pPr fontAlgn="ctr"/>
                      <a:r>
                        <a:rPr lang="en-US" b="0" dirty="0">
                          <a:effectLst/>
                        </a:rPr>
                        <a:t>Encryption tools</a:t>
                      </a:r>
                      <a:endParaRPr lang="en-US" b="0" dirty="0">
                        <a:effectLst/>
                      </a:endParaRPr>
                    </a:p>
                  </a:txBody>
                  <a:tcPr marL="47625" marR="47625" marT="47625" marB="47625" anchor="ctr"/>
                </a:tc>
                <a:tc>
                  <a:txBody>
                    <a:bodyPr/>
                    <a:lstStyle/>
                    <a:p>
                      <a:pPr fontAlgn="ctr"/>
                      <a:r>
                        <a:rPr lang="en-US" b="0" baseline="0" dirty="0">
                          <a:effectLst/>
                        </a:rPr>
                        <a:t>These tools </a:t>
                      </a:r>
                      <a:r>
                        <a:rPr lang="en-US" b="0" dirty="0">
                          <a:effectLst/>
                        </a:rPr>
                        <a:t>use algorithm schemes to encode the data to prevent unauthorized access to the data. Eg: VeraCrypt, CipherShed</a:t>
                      </a:r>
                      <a:endParaRPr lang="en-US" b="0" dirty="0">
                        <a:effectLst/>
                      </a:endParaRPr>
                    </a:p>
                  </a:txBody>
                  <a:tcPr marL="47625" marR="47625" marT="47625" marB="47625" anchor="ctr"/>
                </a:tc>
              </a:tr>
              <a:tr h="454071">
                <a:tc>
                  <a:txBody>
                    <a:bodyPr/>
                    <a:lstStyle/>
                    <a:p>
                      <a:pPr fontAlgn="ctr"/>
                      <a:r>
                        <a:rPr lang="en-US" b="0" dirty="0">
                          <a:effectLst/>
                        </a:rPr>
                        <a:t>Vulnerability exploitation tools</a:t>
                      </a:r>
                      <a:endParaRPr lang="en-US" b="0" dirty="0">
                        <a:effectLst/>
                      </a:endParaRPr>
                    </a:p>
                  </a:txBody>
                  <a:tcPr marL="47625" marR="47625" marT="47625" marB="47625" anchor="ctr"/>
                </a:tc>
                <a:tc>
                  <a:txBody>
                    <a:bodyPr/>
                    <a:lstStyle/>
                    <a:p>
                      <a:pPr fontAlgn="ctr"/>
                      <a:r>
                        <a:rPr lang="en-US" b="0" dirty="0">
                          <a:effectLst/>
                        </a:rPr>
                        <a:t>These tools identify whether a remote host is vulnerable to a security attack.</a:t>
                      </a:r>
                      <a:endParaRPr lang="en-US" b="0" dirty="0">
                        <a:effectLst/>
                      </a:endParaRPr>
                    </a:p>
                    <a:p>
                      <a:pPr fontAlgn="ctr"/>
                      <a:r>
                        <a:rPr lang="en-US" b="0" dirty="0">
                          <a:effectLst/>
                        </a:rPr>
                        <a:t> Eg: Metasploit, Core Impact</a:t>
                      </a:r>
                      <a:endParaRPr lang="en-US" b="0" dirty="0">
                        <a:effectLst/>
                      </a:endParaRPr>
                    </a:p>
                  </a:txBody>
                  <a:tcPr marL="47625" marR="47625" marT="47625" marB="47625" anchor="ctr"/>
                </a:tc>
              </a:tr>
              <a:tr h="454071">
                <a:tc>
                  <a:txBody>
                    <a:bodyPr/>
                    <a:lstStyle/>
                    <a:p>
                      <a:pPr fontAlgn="ctr"/>
                      <a:r>
                        <a:rPr lang="en-US" b="0" dirty="0">
                          <a:effectLst/>
                        </a:rPr>
                        <a:t>Vulnerability scanners</a:t>
                      </a:r>
                      <a:endParaRPr lang="en-US" b="0" dirty="0">
                        <a:effectLst/>
                      </a:endParaRPr>
                    </a:p>
                  </a:txBody>
                  <a:tcPr marL="47625" marR="47625" marT="47625" marB="47625" anchor="ctr"/>
                </a:tc>
                <a:tc>
                  <a:txBody>
                    <a:bodyPr/>
                    <a:lstStyle/>
                    <a:p>
                      <a:pPr fontAlgn="ctr"/>
                      <a:r>
                        <a:rPr lang="en-US" b="0" dirty="0">
                          <a:effectLst/>
                        </a:rPr>
                        <a:t>These tools scan a network or system to identify open ports. They can also be used to scan for known vulnerabilities and scan VMs, BYOD devices, and client databases. Eg:Nipper, Securia PSI</a:t>
                      </a:r>
                      <a:endParaRPr lang="en-US"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Threat Actor Tools </a:t>
            </a:r>
            <a:endParaRPr lang="en-US" sz="1600" dirty="0"/>
          </a:p>
          <a:p>
            <a:r>
              <a:rPr lang="en-US" dirty="0"/>
              <a:t>Categories of Attacks</a:t>
            </a:r>
            <a:endParaRPr lang="en-US" dirty="0"/>
          </a:p>
        </p:txBody>
      </p:sp>
      <p:sp>
        <p:nvSpPr>
          <p:cNvPr id="2" name="Rectangle 1"/>
          <p:cNvSpPr/>
          <p:nvPr/>
        </p:nvSpPr>
        <p:spPr>
          <a:xfrm>
            <a:off x="258417" y="861576"/>
            <a:ext cx="8627165" cy="2031325"/>
          </a:xfrm>
          <a:prstGeom prst="rect">
            <a:avLst/>
          </a:prstGeom>
        </p:spPr>
        <p:txBody>
          <a:bodyPr wrap="square">
            <a:spAutoFit/>
          </a:bodyPr>
          <a:lstStyle/>
          <a:p>
            <a:pPr marL="170180" indent="-170180" defTabSz="684530">
              <a:spcBef>
                <a:spcPts val="60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Threat actors use the </a:t>
            </a:r>
            <a:r>
              <a:rPr lang="en-US" sz="1600" dirty="0">
                <a:solidFill>
                  <a:srgbClr val="000000"/>
                </a:solidFill>
                <a:latin typeface="+mn-lt"/>
              </a:rPr>
              <a:t>previously mentioned tools or a combination of tools </a:t>
            </a:r>
            <a:r>
              <a:rPr lang="en-US" sz="1600" dirty="0">
                <a:solidFill>
                  <a:srgbClr val="000000"/>
                </a:solidFill>
                <a:latin typeface="+mn-lt"/>
                <a:ea typeface="MS PGothic" panose="020B0600070205080204" pitchFamily="34" charset="-128"/>
                <a:cs typeface="CiscoSans"/>
              </a:rPr>
              <a:t>to create various attacks.</a:t>
            </a:r>
            <a:endParaRPr lang="en-US" sz="1600" dirty="0">
              <a:solidFill>
                <a:srgbClr val="000000"/>
              </a:solidFill>
              <a:latin typeface="+mn-lt"/>
              <a:ea typeface="MS PGothic" panose="020B0600070205080204" pitchFamily="34" charset="-128"/>
              <a:cs typeface="CiscoSans"/>
            </a:endParaRPr>
          </a:p>
          <a:p>
            <a:pPr marL="170180" indent="-170180" defTabSz="684530">
              <a:spcBef>
                <a:spcPts val="60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It is important to understand that threat actors use a variety of security tools to carry out these attacks.</a:t>
            </a:r>
            <a:endParaRPr lang="en-US" sz="1600" dirty="0">
              <a:solidFill>
                <a:srgbClr val="000000"/>
              </a:solidFill>
              <a:latin typeface="+mn-lt"/>
              <a:ea typeface="MS PGothic" panose="020B0600070205080204" pitchFamily="34" charset="-128"/>
              <a:cs typeface="CiscoSans"/>
            </a:endParaRPr>
          </a:p>
          <a:p>
            <a:pPr marL="170180" indent="-170180" defTabSz="684530">
              <a:spcBef>
                <a:spcPts val="600"/>
              </a:spcBef>
              <a:spcAft>
                <a:spcPts val="600"/>
              </a:spcAft>
              <a:buClr>
                <a:schemeClr val="tx2"/>
              </a:buClr>
              <a:buSzPct val="90000"/>
              <a:buFont typeface="Arial" panose="020B0604020202020204" pitchFamily="34" charset="0"/>
              <a:buChar char="•"/>
            </a:pPr>
            <a:r>
              <a:rPr lang="en-US" sz="1600" dirty="0">
                <a:solidFill>
                  <a:srgbClr val="000000"/>
                </a:solidFill>
                <a:ea typeface="MS PGothic" panose="020B0600070205080204" pitchFamily="34" charset="-128"/>
                <a:cs typeface="CiscoSans"/>
              </a:rPr>
              <a:t>The following table displays common types of attacks.</a:t>
            </a:r>
            <a:endParaRPr lang="en-US" sz="1600" dirty="0">
              <a:solidFill>
                <a:srgbClr val="000000"/>
              </a:solidFill>
              <a:ea typeface="MS PGothic" panose="020B0600070205080204" pitchFamily="34" charset="-128"/>
              <a:cs typeface="CiscoSans"/>
            </a:endParaRPr>
          </a:p>
          <a:p>
            <a:pPr marL="170180" indent="-170180" defTabSz="684530">
              <a:spcBef>
                <a:spcPts val="600"/>
              </a:spcBef>
              <a:spcAft>
                <a:spcPts val="600"/>
              </a:spcAft>
              <a:buClr>
                <a:schemeClr val="tx2"/>
              </a:buClr>
              <a:buSzPct val="90000"/>
              <a:buFont typeface="Arial" panose="020B0604020202020204" pitchFamily="34" charset="0"/>
              <a:buChar char="•"/>
            </a:pPr>
            <a:endParaRPr lang="en-US" sz="1600" dirty="0">
              <a:solidFill>
                <a:srgbClr val="000000"/>
              </a:solidFill>
              <a:latin typeface="+mn-lt"/>
              <a:ea typeface="MS PGothic" panose="020B0600070205080204" pitchFamily="34" charset="-128"/>
              <a:cs typeface="CiscoSans"/>
            </a:endParaRPr>
          </a:p>
        </p:txBody>
      </p:sp>
      <p:graphicFrame>
        <p:nvGraphicFramePr>
          <p:cNvPr id="4" name="Table 3"/>
          <p:cNvGraphicFramePr>
            <a:graphicFrameLocks noGrp="1"/>
          </p:cNvGraphicFramePr>
          <p:nvPr/>
        </p:nvGraphicFramePr>
        <p:xfrm>
          <a:off x="525919" y="2495244"/>
          <a:ext cx="8236226" cy="2171701"/>
        </p:xfrm>
        <a:graphic>
          <a:graphicData uri="http://schemas.openxmlformats.org/drawingml/2006/table">
            <a:tbl>
              <a:tblPr firstRow="1" bandRow="1">
                <a:tableStyleId>{5C22544A-7EE6-4342-B048-85BDC9FD1C3A}</a:tableStyleId>
              </a:tblPr>
              <a:tblGrid>
                <a:gridCol w="2054088"/>
                <a:gridCol w="6182138"/>
              </a:tblGrid>
              <a:tr h="352481">
                <a:tc>
                  <a:txBody>
                    <a:bodyPr/>
                    <a:lstStyle/>
                    <a:p>
                      <a:pPr algn="ctr" fontAlgn="ctr"/>
                      <a:r>
                        <a:rPr lang="en-US" b="1" dirty="0">
                          <a:effectLst/>
                        </a:rPr>
                        <a:t>Category of Attack</a:t>
                      </a:r>
                      <a:endParaRPr lang="en-US" dirty="0">
                        <a:effectLst/>
                      </a:endParaRPr>
                    </a:p>
                  </a:txBody>
                  <a:tcPr marL="47625" marR="47625" marT="47625" marB="47625" anchor="ctr"/>
                </a:tc>
                <a:tc>
                  <a:txBody>
                    <a:bodyPr/>
                    <a:lstStyle/>
                    <a:p>
                      <a:pPr algn="ctr" fontAlgn="ctr"/>
                      <a:r>
                        <a:rPr lang="en-US" b="1" dirty="0">
                          <a:effectLst/>
                        </a:rPr>
                        <a:t>Description</a:t>
                      </a:r>
                      <a:endParaRPr lang="en-US" dirty="0">
                        <a:effectLst/>
                      </a:endParaRPr>
                    </a:p>
                  </a:txBody>
                  <a:tcPr marL="47625" marR="47625" marT="47625" marB="47625" anchor="ctr"/>
                </a:tc>
              </a:tr>
              <a:tr h="533546">
                <a:tc>
                  <a:txBody>
                    <a:bodyPr/>
                    <a:lstStyle/>
                    <a:p>
                      <a:pPr fontAlgn="ctr"/>
                      <a:r>
                        <a:rPr lang="en-US" b="0" dirty="0">
                          <a:effectLst/>
                        </a:rPr>
                        <a:t>Eavesdropping attack</a:t>
                      </a:r>
                      <a:endParaRPr lang="en-US" b="0" dirty="0">
                        <a:effectLst/>
                      </a:endParaRPr>
                    </a:p>
                  </a:txBody>
                  <a:tcPr marL="47625" marR="47625" marT="47625" marB="47625" anchor="ctr"/>
                </a:tc>
                <a:tc>
                  <a:txBody>
                    <a:bodyPr/>
                    <a:lstStyle/>
                    <a:p>
                      <a:pPr fontAlgn="ctr"/>
                      <a:r>
                        <a:rPr lang="en-IN" sz="1400" b="0" i="0" kern="1200" dirty="0">
                          <a:solidFill>
                            <a:schemeClr val="dk1"/>
                          </a:solidFill>
                          <a:effectLst/>
                          <a:latin typeface="+mn-lt"/>
                          <a:ea typeface="+mn-ea"/>
                          <a:cs typeface="+mn-cs"/>
                        </a:rPr>
                        <a:t>An eavesdropping attack is w</a:t>
                      </a:r>
                      <a:r>
                        <a:rPr lang="en-US" b="0" dirty="0">
                          <a:effectLst/>
                        </a:rPr>
                        <a:t>hen a threat actor captures and listens to network traffic. This is also called as sniffing or snooping.</a:t>
                      </a:r>
                      <a:endParaRPr lang="en-US" b="0" dirty="0">
                        <a:effectLst/>
                      </a:endParaRPr>
                    </a:p>
                  </a:txBody>
                  <a:tcPr marL="47625" marR="47625" marT="47625" marB="47625" anchor="ctr"/>
                </a:tc>
              </a:tr>
              <a:tr h="751638">
                <a:tc>
                  <a:txBody>
                    <a:bodyPr/>
                    <a:lstStyle/>
                    <a:p>
                      <a:pPr fontAlgn="ctr"/>
                      <a:r>
                        <a:rPr lang="en-US" b="0" dirty="0">
                          <a:effectLst/>
                        </a:rPr>
                        <a:t>Data modification attack</a:t>
                      </a:r>
                      <a:endParaRPr lang="en-US" b="0" dirty="0">
                        <a:effectLst/>
                      </a:endParaRPr>
                    </a:p>
                  </a:txBody>
                  <a:tcPr marL="47625" marR="47625" marT="47625" marB="47625" anchor="ctr"/>
                </a:tc>
                <a:tc>
                  <a:txBody>
                    <a:bodyPr/>
                    <a:lstStyle/>
                    <a:p>
                      <a:pPr fontAlgn="ctr"/>
                      <a:r>
                        <a:rPr lang="en-IN" sz="1400" b="0" i="0" kern="1200" dirty="0">
                          <a:solidFill>
                            <a:schemeClr val="dk1"/>
                          </a:solidFill>
                          <a:effectLst/>
                          <a:latin typeface="+mn-lt"/>
                          <a:ea typeface="+mn-ea"/>
                          <a:cs typeface="+mn-cs"/>
                        </a:rPr>
                        <a:t>Data modification attacks occur w</a:t>
                      </a:r>
                      <a:r>
                        <a:rPr lang="en-US" b="0" dirty="0">
                          <a:effectLst/>
                        </a:rPr>
                        <a:t>hen a threat actor has captured enterprise traffic and has altered the data in the packets without the knowledge of the sender or receiver.</a:t>
                      </a:r>
                      <a:endParaRPr lang="en-US" b="0" dirty="0">
                        <a:effectLst/>
                      </a:endParaRPr>
                    </a:p>
                  </a:txBody>
                  <a:tcPr marL="47625" marR="47625" marT="47625" marB="47625" anchor="ctr"/>
                </a:tc>
              </a:tr>
              <a:tr h="534036">
                <a:tc>
                  <a:txBody>
                    <a:bodyPr/>
                    <a:lstStyle/>
                    <a:p>
                      <a:pPr fontAlgn="ctr"/>
                      <a:r>
                        <a:rPr lang="en-US" b="0" dirty="0">
                          <a:effectLst/>
                        </a:rPr>
                        <a:t>IP address spoofing attack</a:t>
                      </a:r>
                      <a:endParaRPr lang="en-US" b="0" dirty="0">
                        <a:effectLst/>
                      </a:endParaRP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An IP address spoofing attack is w</a:t>
                      </a:r>
                      <a:r>
                        <a:rPr lang="en-US" b="0" dirty="0">
                          <a:effectLst/>
                        </a:rPr>
                        <a:t>hen a threat actor constructs an IP packet that appears to originate from a valid address inside the corporate intranet.</a:t>
                      </a:r>
                      <a:endParaRPr lang="en-US"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Threat Actor Tools </a:t>
            </a:r>
            <a:endParaRPr lang="en-US" sz="1600" dirty="0"/>
          </a:p>
          <a:p>
            <a:r>
              <a:rPr lang="en-US" dirty="0"/>
              <a:t>Categories of Attacks (Contd.)</a:t>
            </a:r>
            <a:endParaRPr lang="en-US" dirty="0"/>
          </a:p>
        </p:txBody>
      </p:sp>
      <p:graphicFrame>
        <p:nvGraphicFramePr>
          <p:cNvPr id="4" name="Table 3"/>
          <p:cNvGraphicFramePr>
            <a:graphicFrameLocks noGrp="1"/>
          </p:cNvGraphicFramePr>
          <p:nvPr/>
        </p:nvGraphicFramePr>
        <p:xfrm>
          <a:off x="332370" y="970127"/>
          <a:ext cx="8479260" cy="3586109"/>
        </p:xfrm>
        <a:graphic>
          <a:graphicData uri="http://schemas.openxmlformats.org/drawingml/2006/table">
            <a:tbl>
              <a:tblPr firstRow="1" bandRow="1">
                <a:tableStyleId>{5C22544A-7EE6-4342-B048-85BDC9FD1C3A}</a:tableStyleId>
              </a:tblPr>
              <a:tblGrid>
                <a:gridCol w="2114700"/>
                <a:gridCol w="6364560"/>
              </a:tblGrid>
              <a:tr h="305159">
                <a:tc>
                  <a:txBody>
                    <a:bodyPr/>
                    <a:lstStyle/>
                    <a:p>
                      <a:pPr algn="ctr" fontAlgn="ctr"/>
                      <a:r>
                        <a:rPr lang="en-US" b="1" dirty="0">
                          <a:effectLst/>
                        </a:rPr>
                        <a:t>Category of Attack</a:t>
                      </a:r>
                      <a:endParaRPr lang="en-US" dirty="0">
                        <a:effectLst/>
                      </a:endParaRPr>
                    </a:p>
                  </a:txBody>
                  <a:tcPr marL="47625" marR="47625" marT="47625" marB="47625" anchor="ctr"/>
                </a:tc>
                <a:tc>
                  <a:txBody>
                    <a:bodyPr/>
                    <a:lstStyle/>
                    <a:p>
                      <a:pPr algn="ctr" fontAlgn="ctr"/>
                      <a:r>
                        <a:rPr lang="en-US" b="1" dirty="0">
                          <a:effectLst/>
                        </a:rPr>
                        <a:t>Description</a:t>
                      </a:r>
                      <a:endParaRPr lang="en-US" dirty="0">
                        <a:effectLst/>
                      </a:endParaRPr>
                    </a:p>
                  </a:txBody>
                  <a:tcPr marL="47625" marR="47625" marT="47625" marB="47625" anchor="ctr"/>
                </a:tc>
              </a:tr>
              <a:tr h="651763">
                <a:tc>
                  <a:txBody>
                    <a:bodyPr/>
                    <a:lstStyle/>
                    <a:p>
                      <a:pPr fontAlgn="ctr"/>
                      <a:r>
                        <a:rPr lang="en-US" b="0" dirty="0">
                          <a:effectLst/>
                        </a:rPr>
                        <a:t>Password-based attacks</a:t>
                      </a:r>
                      <a:endParaRPr lang="en-US" b="0" dirty="0">
                        <a:effectLst/>
                      </a:endParaRPr>
                    </a:p>
                  </a:txBody>
                  <a:tcPr marL="47625" marR="47625" marT="47625" marB="47625" anchor="ctr"/>
                </a:tc>
                <a:tc>
                  <a:txBody>
                    <a:bodyPr/>
                    <a:lstStyle/>
                    <a:p>
                      <a:pPr fontAlgn="ctr"/>
                      <a:r>
                        <a:rPr lang="en-IN" sz="1400" b="0" i="0" kern="1200" dirty="0">
                          <a:solidFill>
                            <a:schemeClr val="dk1"/>
                          </a:solidFill>
                          <a:effectLst/>
                          <a:latin typeface="+mn-lt"/>
                          <a:ea typeface="+mn-ea"/>
                          <a:cs typeface="+mn-cs"/>
                        </a:rPr>
                        <a:t>Password-based attacks occur w</a:t>
                      </a:r>
                      <a:r>
                        <a:rPr lang="en-US" b="0" dirty="0">
                          <a:effectLst/>
                        </a:rPr>
                        <a:t>hen a threat actor obtains the credentials for a valid user account. </a:t>
                      </a:r>
                      <a:endParaRPr lang="en-US" b="0" dirty="0">
                        <a:effectLst/>
                      </a:endParaRPr>
                    </a:p>
                  </a:txBody>
                  <a:tcPr marL="47625" marR="47625" marT="47625" marB="47625" anchor="ctr"/>
                </a:tc>
              </a:tr>
              <a:tr h="579265">
                <a:tc>
                  <a:txBody>
                    <a:bodyPr/>
                    <a:lstStyle/>
                    <a:p>
                      <a:pPr fontAlgn="ctr"/>
                      <a:r>
                        <a:rPr lang="en-US" b="0" dirty="0">
                          <a:effectLst/>
                        </a:rPr>
                        <a:t>Denial-of-service (DoS) attack</a:t>
                      </a:r>
                      <a:endParaRPr lang="en-US" b="0" dirty="0">
                        <a:effectLst/>
                      </a:endParaRPr>
                    </a:p>
                  </a:txBody>
                  <a:tcPr marL="47625" marR="47625" marT="47625" marB="47625" anchor="ctr"/>
                </a:tc>
                <a:tc>
                  <a:txBody>
                    <a:bodyPr/>
                    <a:lstStyle/>
                    <a:p>
                      <a:pPr fontAlgn="ctr"/>
                      <a:r>
                        <a:rPr lang="en-US" b="0" dirty="0">
                          <a:effectLst/>
                        </a:rPr>
                        <a:t>A DoS attack prevents normal use of a computer or network by valid users. This attack can block traffic, which results in a loss of access to network resources.</a:t>
                      </a:r>
                      <a:endParaRPr lang="en-US" b="0" dirty="0">
                        <a:effectLst/>
                      </a:endParaRPr>
                    </a:p>
                  </a:txBody>
                  <a:tcPr marL="47625" marR="47625" marT="47625" marB="47625" anchor="ctr"/>
                </a:tc>
              </a:tr>
              <a:tr h="516132">
                <a:tc>
                  <a:txBody>
                    <a:bodyPr/>
                    <a:lstStyle/>
                    <a:p>
                      <a:pPr fontAlgn="ctr"/>
                      <a:r>
                        <a:rPr lang="en-US" b="0" dirty="0">
                          <a:effectLst/>
                        </a:rPr>
                        <a:t>Man-in-the-middle attack (</a:t>
                      </a:r>
                      <a:r>
                        <a:rPr lang="en-US" b="0" dirty="0" err="1">
                          <a:effectLst/>
                        </a:rPr>
                        <a:t>MiTM</a:t>
                      </a:r>
                      <a:r>
                        <a:rPr lang="en-US" b="0" dirty="0">
                          <a:effectLst/>
                        </a:rPr>
                        <a:t>)</a:t>
                      </a:r>
                      <a:endParaRPr lang="en-US" b="0" dirty="0">
                        <a:effectLst/>
                      </a:endParaRPr>
                    </a:p>
                  </a:txBody>
                  <a:tcPr marL="47625" marR="47625" marT="47625" marB="47625" anchor="ctr"/>
                </a:tc>
                <a:tc>
                  <a:txBody>
                    <a:bodyPr/>
                    <a:lstStyle/>
                    <a:p>
                      <a:pPr fontAlgn="ctr"/>
                      <a:r>
                        <a:rPr lang="en-IN" sz="1400" b="0" i="0" kern="1200" dirty="0">
                          <a:solidFill>
                            <a:schemeClr val="dk1"/>
                          </a:solidFill>
                          <a:effectLst/>
                          <a:latin typeface="+mn-lt"/>
                          <a:ea typeface="+mn-ea"/>
                          <a:cs typeface="+mn-cs"/>
                        </a:rPr>
                        <a:t>A </a:t>
                      </a:r>
                      <a:r>
                        <a:rPr lang="en-IN" sz="1400" b="0" i="0" kern="1200" dirty="0" err="1">
                          <a:solidFill>
                            <a:schemeClr val="dk1"/>
                          </a:solidFill>
                          <a:effectLst/>
                          <a:latin typeface="+mn-lt"/>
                          <a:ea typeface="+mn-ea"/>
                          <a:cs typeface="+mn-cs"/>
                        </a:rPr>
                        <a:t>MiTM</a:t>
                      </a:r>
                      <a:r>
                        <a:rPr lang="en-IN" sz="1400" b="0" i="0" kern="1200" dirty="0">
                          <a:solidFill>
                            <a:schemeClr val="dk1"/>
                          </a:solidFill>
                          <a:effectLst/>
                          <a:latin typeface="+mn-lt"/>
                          <a:ea typeface="+mn-ea"/>
                          <a:cs typeface="+mn-cs"/>
                        </a:rPr>
                        <a:t> attack occurs w</a:t>
                      </a:r>
                      <a:r>
                        <a:rPr lang="en-US" b="0" dirty="0">
                          <a:effectLst/>
                        </a:rPr>
                        <a:t>hen threat actors have positioned themselves between a source and destination. </a:t>
                      </a:r>
                      <a:endParaRPr lang="en-US" b="0" dirty="0">
                        <a:effectLst/>
                      </a:endParaRPr>
                    </a:p>
                  </a:txBody>
                  <a:tcPr marL="47625" marR="47625" marT="47625" marB="47625" anchor="ctr"/>
                </a:tc>
              </a:tr>
              <a:tr h="764690">
                <a:tc>
                  <a:txBody>
                    <a:bodyPr/>
                    <a:lstStyle/>
                    <a:p>
                      <a:pPr fontAlgn="ctr"/>
                      <a:r>
                        <a:rPr lang="en-US" b="0" dirty="0">
                          <a:effectLst/>
                        </a:rPr>
                        <a:t>Compromised key attack</a:t>
                      </a:r>
                      <a:endParaRPr lang="en-US" b="0" dirty="0">
                        <a:effectLst/>
                      </a:endParaRPr>
                    </a:p>
                  </a:txBody>
                  <a:tcPr marL="47625" marR="47625" marT="47625" marB="47625" anchor="ctr"/>
                </a:tc>
                <a:tc>
                  <a:txBody>
                    <a:bodyPr/>
                    <a:lstStyle/>
                    <a:p>
                      <a:pPr fontAlgn="ctr"/>
                      <a:r>
                        <a:rPr lang="en-IN" sz="1400" b="0" i="0" kern="1200" dirty="0">
                          <a:solidFill>
                            <a:schemeClr val="dk1"/>
                          </a:solidFill>
                          <a:effectLst/>
                          <a:latin typeface="+mn-lt"/>
                          <a:ea typeface="+mn-ea"/>
                          <a:cs typeface="+mn-cs"/>
                        </a:rPr>
                        <a:t>A compromised-key attack occurs w</a:t>
                      </a:r>
                      <a:r>
                        <a:rPr lang="en-US" b="0" dirty="0">
                          <a:effectLst/>
                        </a:rPr>
                        <a:t>hen a threat actor obtains a secret key. A compromised key can be used to gain access to a secured communication without the sender or receiver.</a:t>
                      </a:r>
                      <a:endParaRPr lang="en-US" b="0" dirty="0">
                        <a:effectLst/>
                      </a:endParaRPr>
                    </a:p>
                  </a:txBody>
                  <a:tcPr marL="47625" marR="47625" marT="47625" marB="47625" anchor="ctr"/>
                </a:tc>
              </a:tr>
              <a:tr h="759811">
                <a:tc>
                  <a:txBody>
                    <a:bodyPr/>
                    <a:lstStyle/>
                    <a:p>
                      <a:pPr fontAlgn="ctr"/>
                      <a:r>
                        <a:rPr lang="en-US" b="0" dirty="0">
                          <a:effectLst/>
                        </a:rPr>
                        <a:t>Sniffer attack</a:t>
                      </a:r>
                      <a:endParaRPr lang="en-US" b="0" dirty="0">
                        <a:effectLst/>
                      </a:endParaRP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A sniffer is an application or device that can read, monitor, and capture network data exchanges and read network packets. If the packets are not encrypted, a sniffer provides a full view of the data inside the packet.</a:t>
                      </a:r>
                      <a:endParaRPr lang="en-US"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7870" y="1292086"/>
            <a:ext cx="8348870" cy="2856949"/>
          </a:xfrm>
        </p:spPr>
        <p:txBody>
          <a:bodyPr/>
          <a:lstStyle/>
          <a:p>
            <a:r>
              <a:rPr lang="en-US" dirty="0">
                <a:solidFill>
                  <a:schemeClr val="accent5">
                    <a:lumMod val="40000"/>
                    <a:lumOff val="60000"/>
                  </a:schemeClr>
                </a:solidFill>
              </a:rPr>
              <a:t>13.3 Attackers and Their Tools 	   Summary</a:t>
            </a:r>
            <a:br>
              <a:rPr lang="en-US" dirty="0">
                <a:solidFill>
                  <a:schemeClr val="accent5">
                    <a:lumMod val="40000"/>
                    <a:lumOff val="60000"/>
                  </a:schemeClr>
                </a:solidFill>
              </a:rPr>
            </a:br>
            <a:br>
              <a:rPr lang="en-US" dirty="0">
                <a:solidFill>
                  <a:schemeClr val="accent5">
                    <a:lumMod val="40000"/>
                    <a:lumOff val="60000"/>
                  </a:schemeClr>
                </a:solidFill>
              </a:rPr>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5294942" cy="757551"/>
          </a:xfrm>
        </p:spPr>
        <p:txBody>
          <a:bodyPr/>
          <a:lstStyle/>
          <a:p>
            <a:r>
              <a:rPr lang="en-US" sz="1600" dirty="0"/>
              <a:t>Attackers and Their Tools Summary</a:t>
            </a:r>
            <a:br>
              <a:rPr lang="en-US" altLang="en-US" dirty="0"/>
            </a:br>
            <a:r>
              <a:rPr lang="en-US" altLang="en-US" dirty="0"/>
              <a:t>What Did I Learn in this Module?</a:t>
            </a:r>
            <a:endParaRPr lang="en-CA" altLang="en-US" dirty="0"/>
          </a:p>
        </p:txBody>
      </p:sp>
      <p:sp>
        <p:nvSpPr>
          <p:cNvPr id="13315" name="Content Placeholder 2"/>
          <p:cNvSpPr>
            <a:spLocks noGrp="1"/>
          </p:cNvSpPr>
          <p:nvPr>
            <p:ph idx="1"/>
          </p:nvPr>
        </p:nvSpPr>
        <p:spPr>
          <a:xfrm>
            <a:off x="151929" y="735497"/>
            <a:ext cx="8840141" cy="3794790"/>
          </a:xfrm>
        </p:spPr>
        <p:txBody>
          <a:bodyPr/>
          <a:lstStyle/>
          <a:p>
            <a:pPr marL="170180" lvl="2">
              <a:spcBef>
                <a:spcPts val="600"/>
              </a:spcBef>
              <a:spcAft>
                <a:spcPts val="600"/>
              </a:spcAft>
              <a:buClr>
                <a:schemeClr val="tx2"/>
              </a:buClr>
              <a:buSzPct val="90000"/>
              <a:buFont typeface="Arial" panose="020B0604020202020204" pitchFamily="34" charset="0"/>
              <a:buChar char="•"/>
            </a:pPr>
            <a:r>
              <a:rPr lang="en-US" sz="1600" dirty="0"/>
              <a:t>To understand network security, it is important to understand the terms such as threat, vulnerability, attack surface, exploit, and risk.</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Risk management is the process of providing protective measures by protecting the asset.</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Four common ways to manage risk are risk acceptance, risk avoidance, risk reduction, and risk transfer.</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Hacker is a term used to describe a threat actor. White hat hackers are ethical hackers that use their skills for good, ethical, and legal purposes. </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Grey hat hackers are individuals who commit crimes and do unethical things, but not for personal gain.</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Black hat hackers are criminals who violate computer and network security for personal gain, or for malicious reasons, such as attacking networks.</a:t>
            </a:r>
            <a:endParaRPr lang="en-US" sz="1600" dirty="0"/>
          </a:p>
          <a:p>
            <a:pPr marL="170180" lvl="2">
              <a:spcBef>
                <a:spcPts val="600"/>
              </a:spcBef>
              <a:spcAft>
                <a:spcPts val="600"/>
              </a:spcAft>
              <a:buClr>
                <a:schemeClr val="tx2"/>
              </a:buClr>
              <a:buSzPct val="90000"/>
              <a:buFont typeface="Arial" panose="020B0604020202020204" pitchFamily="34" charset="0"/>
              <a:buChar char="•"/>
            </a:pPr>
            <a:endParaRPr lang="en-US" sz="1600" dirty="0"/>
          </a:p>
          <a:p>
            <a:pPr marL="170180" lvl="2">
              <a:spcBef>
                <a:spcPts val="600"/>
              </a:spcBef>
              <a:spcAft>
                <a:spcPts val="600"/>
              </a:spcAft>
              <a:buClr>
                <a:schemeClr val="tx2"/>
              </a:buClr>
              <a:buSzPct val="90000"/>
              <a:buFont typeface="Arial" panose="020B0604020202020204" pitchFamily="34" charset="0"/>
              <a:buChar char="•"/>
            </a:pPr>
            <a:endParaRPr lang="en-US" sz="1600" dirty="0"/>
          </a:p>
        </p:txBody>
      </p:sp>
    </p:spTree>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830086" cy="757551"/>
          </a:xfrm>
        </p:spPr>
        <p:txBody>
          <a:bodyPr/>
          <a:lstStyle/>
          <a:p>
            <a:r>
              <a:rPr lang="en-US" sz="1600" dirty="0"/>
              <a:t>Attackers and Their Tools Summary</a:t>
            </a:r>
            <a:br>
              <a:rPr lang="en-US" altLang="en-US" dirty="0"/>
            </a:br>
            <a:r>
              <a:rPr lang="en-US" altLang="en-US" dirty="0"/>
              <a:t>What Did I Learn in this Module? (Contd.)</a:t>
            </a:r>
            <a:endParaRPr lang="en-CA" altLang="en-US" dirty="0"/>
          </a:p>
        </p:txBody>
      </p:sp>
      <p:sp>
        <p:nvSpPr>
          <p:cNvPr id="13315" name="Content Placeholder 2"/>
          <p:cNvSpPr>
            <a:spLocks noGrp="1"/>
          </p:cNvSpPr>
          <p:nvPr>
            <p:ph idx="1"/>
          </p:nvPr>
        </p:nvSpPr>
        <p:spPr>
          <a:xfrm>
            <a:off x="151929" y="758943"/>
            <a:ext cx="8840141" cy="3794790"/>
          </a:xfrm>
        </p:spPr>
        <p:txBody>
          <a:bodyPr/>
          <a:lstStyle/>
          <a:p>
            <a:pPr marL="170180" lvl="2">
              <a:spcBef>
                <a:spcPts val="600"/>
              </a:spcBef>
              <a:spcAft>
                <a:spcPts val="600"/>
              </a:spcAft>
              <a:buClr>
                <a:schemeClr val="tx2"/>
              </a:buClr>
              <a:buSzPct val="90000"/>
              <a:buFont typeface="Arial" panose="020B0604020202020204" pitchFamily="34" charset="0"/>
              <a:buChar char="•"/>
            </a:pPr>
            <a:r>
              <a:rPr lang="en-US" sz="1600" dirty="0"/>
              <a:t>Many network attacks can be prevented by sharing information about Indicators of Compromise (IOC). CISA and NCSA are examples of cybersecurity promoting organizations.</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Attack tools have become more sophisticated, and highly automated. </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Many of the tools are Linux or UNIX based and knowledge of these are useful to a cybersecurity professional. </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Tools include password crackers, wireless hacking tools, network security scanning and hacking tools, packet crafting tools, packet crafting tools, packet sniffers, rootkit detectors, fuzzers to search vulnerabilities, forensic tools, debuggers, hacking operating systems, encryption tools, vulnerability exploitation tools, and vulnerability scanners. </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Categories of attacks include eavesdropping attacks, data modification attacks, IP address spoofing attacks, password-based attacks, denial-of-service attacks, man-in the-middle attacks, compromised key attacks, and sniffer attacks.</a:t>
            </a:r>
            <a:endParaRPr lang="en-US" sz="1600" dirty="0"/>
          </a:p>
          <a:p>
            <a:pPr marL="170180" lvl="2">
              <a:spcBef>
                <a:spcPts val="600"/>
              </a:spcBef>
              <a:spcAft>
                <a:spcPts val="600"/>
              </a:spcAft>
              <a:buClr>
                <a:schemeClr val="tx2"/>
              </a:buClr>
              <a:buSzPct val="90000"/>
              <a:buFont typeface="Arial" panose="020B0604020202020204" pitchFamily="34" charset="0"/>
              <a:buChar char="•"/>
            </a:pPr>
            <a:endParaRPr lang="en-US" sz="1600" dirty="0"/>
          </a:p>
          <a:p>
            <a:pPr marL="170180" lvl="2">
              <a:spcBef>
                <a:spcPts val="600"/>
              </a:spcBef>
              <a:spcAft>
                <a:spcPts val="600"/>
              </a:spcAft>
              <a:buClr>
                <a:schemeClr val="tx2"/>
              </a:buClr>
              <a:buSzPct val="90000"/>
              <a:buFont typeface="Arial" panose="020B0604020202020204" pitchFamily="34" charset="0"/>
              <a:buChar char="•"/>
            </a:pPr>
            <a:endParaRPr lang="en-US" sz="1600" dirty="0"/>
          </a:p>
          <a:p>
            <a:pPr marL="170180" lvl="2">
              <a:spcBef>
                <a:spcPts val="600"/>
              </a:spcBef>
              <a:spcAft>
                <a:spcPts val="600"/>
              </a:spcAft>
              <a:buClr>
                <a:schemeClr val="tx2"/>
              </a:buClr>
              <a:buSzPct val="90000"/>
              <a:buFont typeface="Arial" panose="020B0604020202020204" pitchFamily="34" charset="0"/>
              <a:buChar char="•"/>
            </a:pPr>
            <a:endParaRPr lang="en-US" sz="1600" dirty="0"/>
          </a:p>
        </p:txBody>
      </p:sp>
    </p:spTree>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a:latin typeface="Arial" panose="020B0604020202020204" pitchFamily="34" charset="0"/>
              </a:rPr>
              <a:t>Module 13</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416688" y="838270"/>
          <a:ext cx="8310626" cy="2275320"/>
        </p:xfrm>
        <a:graphic>
          <a:graphicData uri="http://schemas.openxmlformats.org/drawingml/2006/table">
            <a:tbl>
              <a:tblPr firstRow="1" bandRow="1">
                <a:tableStyleId>{F5AB1C69-6EDB-4FF4-983F-18BD219EF322}</a:tableStyleId>
              </a:tblPr>
              <a:tblGrid>
                <a:gridCol w="4155313"/>
                <a:gridCol w="4155313"/>
              </a:tblGrid>
              <a:tr h="2275320">
                <a:tc>
                  <a:txBody>
                    <a:bodyPr/>
                    <a:lstStyle/>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Indicators of Compromise (IOC)</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Indicators of Attack (IOA) </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Automated Indicator Sharing (AIS) </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Cybersecurity Infrastructure and Security Agency (CISA)</a:t>
                      </a:r>
                      <a:endParaRPr lang="en-US" sz="1600" b="0" dirty="0">
                        <a:solidFill>
                          <a:schemeClr val="tx1"/>
                        </a:solidFill>
                        <a:latin typeface="+mn-lt"/>
                      </a:endParaRPr>
                    </a:p>
                    <a:p>
                      <a:pPr marL="0" indent="0">
                        <a:spcBef>
                          <a:spcPts val="200"/>
                        </a:spcBef>
                        <a:spcAft>
                          <a:spcPts val="200"/>
                        </a:spcAft>
                        <a:buFont typeface="Arial" panose="020B0604020202020204" pitchFamily="34" charset="0"/>
                        <a:buNone/>
                      </a:pPr>
                      <a:endParaRPr lang="en-US" sz="1600" b="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National Cyber Security Alliance (NCSA) </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National Cybersecurity Awareness Month (NCASM)</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European Union Agency for Cybersecurity (ENISA)</a:t>
                      </a:r>
                      <a:endParaRPr lang="en-US" sz="1600" b="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4461" y="1074436"/>
            <a:ext cx="7156174" cy="1802391"/>
          </a:xfrm>
        </p:spPr>
        <p:txBody>
          <a:bodyPr/>
          <a:lstStyle/>
          <a:p>
            <a:r>
              <a:rPr lang="en-US" dirty="0">
                <a:solidFill>
                  <a:schemeClr val="accent5">
                    <a:lumMod val="40000"/>
                    <a:lumOff val="60000"/>
                  </a:schemeClr>
                </a:solidFill>
              </a:rPr>
              <a:t>13.1 Who is Attacking Our 		Network?</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a:t>
            </a:r>
            <a:endParaRPr lang="en-US" sz="1600" dirty="0"/>
          </a:p>
          <a:p>
            <a:r>
              <a:rPr lang="en-US" dirty="0"/>
              <a:t>Threat, Vulnerability, and Risk</a:t>
            </a:r>
            <a:endParaRPr lang="en-US" dirty="0"/>
          </a:p>
        </p:txBody>
      </p:sp>
      <p:sp>
        <p:nvSpPr>
          <p:cNvPr id="2" name="Content Placeholder 1"/>
          <p:cNvSpPr>
            <a:spLocks noGrp="1"/>
          </p:cNvSpPr>
          <p:nvPr>
            <p:ph idx="1"/>
          </p:nvPr>
        </p:nvSpPr>
        <p:spPr>
          <a:xfrm>
            <a:off x="144065" y="798944"/>
            <a:ext cx="8891078" cy="616199"/>
          </a:xfrm>
        </p:spPr>
        <p:txBody>
          <a:bodyPr/>
          <a:lstStyle/>
          <a:p>
            <a:pPr>
              <a:buFont typeface="Arial" panose="020B0604020202020204" pitchFamily="34" charset="0"/>
              <a:buChar char="•"/>
            </a:pPr>
            <a:r>
              <a:rPr lang="en-US" sz="1600" dirty="0"/>
              <a:t>Attackers wants to access our assets such as data and other intellectual property, servers, computers, smart phones, tablets, and so on.</a:t>
            </a:r>
            <a:br>
              <a:rPr lang="en-US" sz="1600" dirty="0"/>
            </a:br>
            <a:endParaRPr lang="en-US" sz="1600" dirty="0">
              <a:solidFill>
                <a:srgbClr val="000000"/>
              </a:solidFill>
            </a:endParaRPr>
          </a:p>
        </p:txBody>
      </p:sp>
      <p:pic>
        <p:nvPicPr>
          <p:cNvPr id="1026"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20186" t="6580" r="6357"/>
          <a:stretch>
            <a:fillRect/>
          </a:stretch>
        </p:blipFill>
        <p:spPr bwMode="auto">
          <a:xfrm>
            <a:off x="2590035" y="1481496"/>
            <a:ext cx="3549508" cy="3084548"/>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a:t>
            </a:r>
            <a:endParaRPr lang="en-US" sz="1600" dirty="0"/>
          </a:p>
          <a:p>
            <a:r>
              <a:rPr lang="en-US" dirty="0"/>
              <a:t>Threat, Vulnerability, and Risk (Contd.)</a:t>
            </a:r>
            <a:endParaRPr lang="en-US" dirty="0"/>
          </a:p>
        </p:txBody>
      </p:sp>
      <p:sp>
        <p:nvSpPr>
          <p:cNvPr id="2" name="Content Placeholder 1"/>
          <p:cNvSpPr>
            <a:spLocks noGrp="1"/>
          </p:cNvSpPr>
          <p:nvPr>
            <p:ph idx="1"/>
          </p:nvPr>
        </p:nvSpPr>
        <p:spPr>
          <a:xfrm>
            <a:off x="144064" y="798943"/>
            <a:ext cx="8835343" cy="316625"/>
          </a:xfrm>
        </p:spPr>
        <p:txBody>
          <a:bodyPr/>
          <a:lstStyle/>
          <a:p>
            <a:pPr>
              <a:buFont typeface="Arial" panose="020B0604020202020204" pitchFamily="34" charset="0"/>
              <a:buChar char="•"/>
            </a:pPr>
            <a:r>
              <a:rPr lang="en-US" sz="1600" dirty="0"/>
              <a:t>To understand network security, it is important to know the following terms:</a:t>
            </a:r>
            <a:endParaRPr lang="en-US" sz="1600" dirty="0"/>
          </a:p>
          <a:p>
            <a:pPr marL="0" indent="0">
              <a:buNone/>
            </a:pPr>
            <a:br>
              <a:rPr lang="en-US" sz="1600" dirty="0"/>
            </a:br>
            <a:endParaRPr lang="en-US" sz="1600" dirty="0">
              <a:solidFill>
                <a:srgbClr val="000000"/>
              </a:solidFill>
            </a:endParaRPr>
          </a:p>
        </p:txBody>
      </p:sp>
      <p:graphicFrame>
        <p:nvGraphicFramePr>
          <p:cNvPr id="3" name="Table 2"/>
          <p:cNvGraphicFramePr>
            <a:graphicFrameLocks noGrp="1"/>
          </p:cNvGraphicFramePr>
          <p:nvPr/>
        </p:nvGraphicFramePr>
        <p:xfrm>
          <a:off x="355437" y="1247323"/>
          <a:ext cx="8623969" cy="3285308"/>
        </p:xfrm>
        <a:graphic>
          <a:graphicData uri="http://schemas.openxmlformats.org/drawingml/2006/table">
            <a:tbl>
              <a:tblPr firstRow="1" bandRow="1">
                <a:tableStyleId>{5C22544A-7EE6-4342-B048-85BDC9FD1C3A}</a:tableStyleId>
              </a:tblPr>
              <a:tblGrid>
                <a:gridCol w="1271862"/>
                <a:gridCol w="7352107"/>
              </a:tblGrid>
              <a:tr h="282357">
                <a:tc>
                  <a:txBody>
                    <a:bodyPr/>
                    <a:lstStyle/>
                    <a:p>
                      <a:pPr algn="ctr"/>
                      <a:r>
                        <a:rPr lang="en-US" dirty="0"/>
                        <a:t>TERM</a:t>
                      </a:r>
                      <a:endParaRPr lang="en-US" dirty="0"/>
                    </a:p>
                  </a:txBody>
                  <a:tcPr/>
                </a:tc>
                <a:tc>
                  <a:txBody>
                    <a:bodyPr/>
                    <a:lstStyle/>
                    <a:p>
                      <a:pPr algn="ctr"/>
                      <a:r>
                        <a:rPr lang="en-US" dirty="0"/>
                        <a:t>EXPLANATION</a:t>
                      </a:r>
                      <a:endParaRPr lang="en-US" dirty="0"/>
                    </a:p>
                  </a:txBody>
                  <a:tcPr/>
                </a:tc>
              </a:tr>
              <a:tr h="233137">
                <a:tc>
                  <a:txBody>
                    <a:bodyPr/>
                    <a:lstStyle/>
                    <a:p>
                      <a:r>
                        <a:rPr lang="en-US" sz="1400" dirty="0"/>
                        <a:t>Threat</a:t>
                      </a:r>
                      <a:endParaRPr lang="en-US" sz="1400" dirty="0"/>
                    </a:p>
                  </a:txBody>
                  <a:tcPr/>
                </a:tc>
                <a:tc>
                  <a:txBody>
                    <a:bodyPr/>
                    <a:lstStyle/>
                    <a:p>
                      <a:r>
                        <a:rPr lang="en-US" sz="1400" b="0" i="0" kern="1200" dirty="0">
                          <a:solidFill>
                            <a:schemeClr val="dk1"/>
                          </a:solidFill>
                          <a:effectLst/>
                          <a:latin typeface="+mn-lt"/>
                          <a:ea typeface="+mn-ea"/>
                          <a:cs typeface="+mn-cs"/>
                        </a:rPr>
                        <a:t>A potential danger to an asset such as data or the network itself.</a:t>
                      </a:r>
                      <a:endParaRPr lang="en-US" sz="1400" dirty="0"/>
                    </a:p>
                  </a:txBody>
                  <a:tcPr/>
                </a:tc>
              </a:tr>
              <a:tr h="276680">
                <a:tc>
                  <a:txBody>
                    <a:bodyPr/>
                    <a:lstStyle/>
                    <a:p>
                      <a:r>
                        <a:rPr lang="en-US" sz="1400" dirty="0"/>
                        <a:t>Vulnerability</a:t>
                      </a:r>
                      <a:endParaRPr lang="en-US" sz="1400" dirty="0"/>
                    </a:p>
                  </a:txBody>
                  <a:tcPr/>
                </a:tc>
                <a:tc>
                  <a:txBody>
                    <a:bodyPr/>
                    <a:lstStyle/>
                    <a:p>
                      <a:r>
                        <a:rPr lang="en-US" sz="1400" b="0" i="0" kern="1200" dirty="0">
                          <a:solidFill>
                            <a:schemeClr val="dk1"/>
                          </a:solidFill>
                          <a:effectLst/>
                          <a:latin typeface="+mn-lt"/>
                          <a:ea typeface="+mn-ea"/>
                          <a:cs typeface="+mn-cs"/>
                        </a:rPr>
                        <a:t>A weakness in a system or its design that could be exploited by a threat.</a:t>
                      </a:r>
                      <a:endParaRPr lang="en-US" sz="1400" dirty="0"/>
                    </a:p>
                  </a:txBody>
                  <a:tcPr/>
                </a:tc>
              </a:tr>
              <a:tr h="646794">
                <a:tc>
                  <a:txBody>
                    <a:bodyPr/>
                    <a:lstStyle/>
                    <a:p>
                      <a:r>
                        <a:rPr lang="en-US" sz="1400" dirty="0"/>
                        <a:t>Attack Surface</a:t>
                      </a:r>
                      <a:endParaRPr lang="en-US" sz="1400" dirty="0"/>
                    </a:p>
                  </a:txBody>
                  <a:tcPr/>
                </a:tc>
                <a:tc>
                  <a:txBody>
                    <a:bodyPr/>
                    <a:lstStyle/>
                    <a:p>
                      <a:pPr fontAlgn="ctr"/>
                      <a:r>
                        <a:rPr lang="en-US" b="0" dirty="0">
                          <a:effectLst/>
                        </a:rPr>
                        <a:t>An attack surface is the total sum of the vulnerabilities in a given system that are accessible to an attacker. The attack surface describes different points where an attacker could get into a system, and where they could get data out of the system.</a:t>
                      </a:r>
                      <a:endParaRPr lang="en-US" b="0" dirty="0">
                        <a:effectLst/>
                      </a:endParaRPr>
                    </a:p>
                  </a:txBody>
                  <a:tcPr marL="27214" marR="27214" marT="27214" marB="27214" anchor="ctr"/>
                </a:tc>
              </a:tr>
              <a:tr h="1062629">
                <a:tc>
                  <a:txBody>
                    <a:bodyPr/>
                    <a:lstStyle/>
                    <a:p>
                      <a:r>
                        <a:rPr lang="en-US" sz="1400" dirty="0"/>
                        <a:t>Exploit</a:t>
                      </a:r>
                      <a:endParaRPr lang="en-US" sz="1400" dirty="0"/>
                    </a:p>
                  </a:txBody>
                  <a:tcPr/>
                </a:tc>
                <a:tc>
                  <a:txBody>
                    <a:bodyPr/>
                    <a:lstStyle/>
                    <a:p>
                      <a:r>
                        <a:rPr lang="en-US" sz="1400" b="0" i="0" kern="1200" dirty="0">
                          <a:solidFill>
                            <a:schemeClr val="dk1"/>
                          </a:solidFill>
                          <a:effectLst/>
                          <a:latin typeface="+mn-lt"/>
                          <a:ea typeface="+mn-ea"/>
                          <a:cs typeface="+mn-cs"/>
                        </a:rPr>
                        <a:t>The mechanism that is used to leverage a vulnerability to compromise an asset. Exploits may be remote or local. A remote exploit is one that works over the network without any prior access to the target system. In a local exploit, the threat actor has some type of user or administrative access to the end system.</a:t>
                      </a:r>
                      <a:r>
                        <a:rPr lang="en-US" sz="1400" b="0" i="0" kern="1200" baseline="0" dirty="0">
                          <a:solidFill>
                            <a:schemeClr val="dk1"/>
                          </a:solidFill>
                          <a:effectLst/>
                          <a:latin typeface="+mn-lt"/>
                          <a:ea typeface="+mn-ea"/>
                          <a:cs typeface="+mn-cs"/>
                        </a:rPr>
                        <a:t> It does not </a:t>
                      </a:r>
                      <a:r>
                        <a:rPr lang="en-US" sz="1400" b="0" i="0" kern="1200" dirty="0">
                          <a:solidFill>
                            <a:schemeClr val="dk1"/>
                          </a:solidFill>
                          <a:effectLst/>
                          <a:latin typeface="+mn-lt"/>
                          <a:ea typeface="+mn-ea"/>
                          <a:cs typeface="+mn-cs"/>
                        </a:rPr>
                        <a:t>necessarily mean that the attacker has physical access to the end system.</a:t>
                      </a:r>
                      <a:endParaRPr lang="en-US" sz="1400" dirty="0"/>
                    </a:p>
                  </a:txBody>
                  <a:tcPr/>
                </a:tc>
              </a:tr>
              <a:tr h="322438">
                <a:tc>
                  <a:txBody>
                    <a:bodyPr/>
                    <a:lstStyle/>
                    <a:p>
                      <a:r>
                        <a:rPr lang="en-US" sz="1400" dirty="0"/>
                        <a:t>Risk</a:t>
                      </a:r>
                      <a:endParaRPr lang="en-US" sz="1400" dirty="0"/>
                    </a:p>
                  </a:txBody>
                  <a:tcPr/>
                </a:tc>
                <a:tc>
                  <a:txBody>
                    <a:bodyPr/>
                    <a:lstStyle/>
                    <a:p>
                      <a:r>
                        <a:rPr lang="en-US" sz="1400" b="0" i="0" kern="1200" dirty="0">
                          <a:solidFill>
                            <a:schemeClr val="dk1"/>
                          </a:solidFill>
                          <a:effectLst/>
                          <a:latin typeface="+mn-lt"/>
                          <a:ea typeface="+mn-ea"/>
                          <a:cs typeface="+mn-cs"/>
                        </a:rPr>
                        <a:t>The likelihood that a particular threat will exploit a particular vulnerability of an asset and result in an undesirable consequence.</a:t>
                      </a:r>
                      <a:endParaRPr lang="en-US" sz="1400" dirty="0"/>
                    </a:p>
                  </a:txBody>
                  <a:tcPr/>
                </a:tc>
              </a:tr>
            </a:tbl>
          </a:graphicData>
        </a:graphic>
      </p:graphicFrame>
    </p:spTree>
    <p:custDataLst>
      <p:tags r:id="rId1"/>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Threat, Vulnerability, and Risk (Contd.)</a:t>
            </a:r>
            <a:endParaRPr lang="en-US" dirty="0"/>
          </a:p>
        </p:txBody>
      </p:sp>
      <p:sp>
        <p:nvSpPr>
          <p:cNvPr id="2" name="Content Placeholder 1"/>
          <p:cNvSpPr>
            <a:spLocks noGrp="1"/>
          </p:cNvSpPr>
          <p:nvPr>
            <p:ph idx="1"/>
          </p:nvPr>
        </p:nvSpPr>
        <p:spPr>
          <a:xfrm>
            <a:off x="144064" y="798944"/>
            <a:ext cx="8999935" cy="1019918"/>
          </a:xfrm>
        </p:spPr>
        <p:txBody>
          <a:bodyPr/>
          <a:lstStyle/>
          <a:p>
            <a:pPr>
              <a:buFont typeface="Arial" panose="020B0604020202020204" pitchFamily="34" charset="0"/>
              <a:buChar char="•"/>
            </a:pPr>
            <a:r>
              <a:rPr lang="en-US" sz="1600" dirty="0"/>
              <a:t>Risk management is the process that balances the operational costs of providing protective measures with the gains achieved by protecting the asset. </a:t>
            </a:r>
            <a:endParaRPr lang="en-US" sz="1600" dirty="0"/>
          </a:p>
          <a:p>
            <a:pPr marL="174625" indent="-55880">
              <a:buNone/>
            </a:pPr>
            <a:r>
              <a:rPr lang="en-US" sz="1600" b="1" dirty="0"/>
              <a:t>Four ways to manage risk:</a:t>
            </a:r>
            <a:endParaRPr lang="en-US" sz="1600" b="1" dirty="0">
              <a:solidFill>
                <a:srgbClr val="000000"/>
              </a:solidFill>
            </a:endParaRPr>
          </a:p>
        </p:txBody>
      </p:sp>
      <p:graphicFrame>
        <p:nvGraphicFramePr>
          <p:cNvPr id="3" name="Table 2"/>
          <p:cNvGraphicFramePr>
            <a:graphicFrameLocks noGrp="1"/>
          </p:cNvGraphicFramePr>
          <p:nvPr/>
        </p:nvGraphicFramePr>
        <p:xfrm>
          <a:off x="337457" y="1778628"/>
          <a:ext cx="8610600" cy="2827351"/>
        </p:xfrm>
        <a:graphic>
          <a:graphicData uri="http://schemas.openxmlformats.org/drawingml/2006/table">
            <a:tbl>
              <a:tblPr firstRow="1" bandRow="1">
                <a:tableStyleId>{5C22544A-7EE6-4342-B048-85BDC9FD1C3A}</a:tableStyleId>
              </a:tblPr>
              <a:tblGrid>
                <a:gridCol w="2415300"/>
                <a:gridCol w="6195300"/>
              </a:tblGrid>
              <a:tr h="327991">
                <a:tc>
                  <a:txBody>
                    <a:bodyPr/>
                    <a:lstStyle/>
                    <a:p>
                      <a:pPr algn="ctr" fontAlgn="ctr"/>
                      <a:r>
                        <a:rPr lang="en-US" sz="1400" b="1" dirty="0">
                          <a:effectLst/>
                        </a:rPr>
                        <a:t>Risk Management Strategy</a:t>
                      </a:r>
                      <a:endParaRPr lang="en-US" sz="1400" dirty="0">
                        <a:effectLst/>
                      </a:endParaRPr>
                    </a:p>
                  </a:txBody>
                  <a:tcPr marL="47625" marR="47625" marT="47625" marB="47625" anchor="ctr"/>
                </a:tc>
                <a:tc>
                  <a:txBody>
                    <a:bodyPr/>
                    <a:lstStyle/>
                    <a:p>
                      <a:pPr algn="ctr" fontAlgn="ctr"/>
                      <a:r>
                        <a:rPr lang="en-US" sz="1400" b="1" dirty="0">
                          <a:effectLst/>
                        </a:rPr>
                        <a:t>Explanation</a:t>
                      </a:r>
                      <a:endParaRPr lang="en-US" sz="1400" dirty="0">
                        <a:effectLst/>
                      </a:endParaRPr>
                    </a:p>
                  </a:txBody>
                  <a:tcPr marL="47625" marR="47625" marT="47625" marB="47625" anchor="ctr"/>
                </a:tc>
              </a:tr>
              <a:tr h="334755">
                <a:tc>
                  <a:txBody>
                    <a:bodyPr/>
                    <a:lstStyle/>
                    <a:p>
                      <a:r>
                        <a:rPr lang="en-US" sz="1400" dirty="0"/>
                        <a:t>Risk acceptance</a:t>
                      </a:r>
                      <a:endParaRPr lang="en-US" sz="1400" dirty="0"/>
                    </a:p>
                  </a:txBody>
                  <a:tcPr/>
                </a:tc>
                <a:tc>
                  <a:txBody>
                    <a:bodyPr/>
                    <a:lstStyle/>
                    <a:p>
                      <a:r>
                        <a:rPr lang="en-US" sz="1400" b="0" i="0" kern="1200" dirty="0">
                          <a:solidFill>
                            <a:schemeClr val="dk1"/>
                          </a:solidFill>
                          <a:effectLst/>
                          <a:latin typeface="+mn-lt"/>
                          <a:ea typeface="+mn-ea"/>
                          <a:cs typeface="+mn-cs"/>
                        </a:rPr>
                        <a:t>When the cost of risk management options outweighs the cost of risk, the risk is accepted, and no action is taken.</a:t>
                      </a:r>
                      <a:endParaRPr lang="en-US" sz="1400" dirty="0"/>
                    </a:p>
                  </a:txBody>
                  <a:tcPr/>
                </a:tc>
              </a:tr>
              <a:tr h="327466">
                <a:tc>
                  <a:txBody>
                    <a:bodyPr/>
                    <a:lstStyle/>
                    <a:p>
                      <a:r>
                        <a:rPr lang="en-US" sz="1400" dirty="0"/>
                        <a:t>Risk avoidance</a:t>
                      </a:r>
                      <a:endParaRPr lang="en-US" sz="1400" dirty="0"/>
                    </a:p>
                  </a:txBody>
                  <a:tcPr/>
                </a:tc>
                <a:tc>
                  <a:txBody>
                    <a:bodyPr/>
                    <a:lstStyle/>
                    <a:p>
                      <a:r>
                        <a:rPr lang="en-US" sz="1400" b="0" i="0" kern="1200" dirty="0">
                          <a:solidFill>
                            <a:schemeClr val="dk1"/>
                          </a:solidFill>
                          <a:effectLst/>
                          <a:latin typeface="+mn-lt"/>
                          <a:ea typeface="+mn-ea"/>
                          <a:cs typeface="+mn-cs"/>
                        </a:rPr>
                        <a:t>This means avoiding any exposure to risk by eliminating the activity,</a:t>
                      </a:r>
                      <a:r>
                        <a:rPr lang="en-US" sz="1400" b="0" i="0" kern="1200" baseline="0" dirty="0">
                          <a:solidFill>
                            <a:schemeClr val="dk1"/>
                          </a:solidFill>
                          <a:effectLst/>
                          <a:latin typeface="+mn-lt"/>
                          <a:ea typeface="+mn-ea"/>
                          <a:cs typeface="+mn-cs"/>
                        </a:rPr>
                        <a:t> thus resulting in losing any benefits from the activity.</a:t>
                      </a:r>
                      <a:endParaRPr lang="en-US" sz="1400" dirty="0"/>
                    </a:p>
                  </a:txBody>
                  <a:tcPr/>
                </a:tc>
              </a:tr>
              <a:tr h="270482">
                <a:tc>
                  <a:txBody>
                    <a:bodyPr/>
                    <a:lstStyle/>
                    <a:p>
                      <a:r>
                        <a:rPr lang="en-US" sz="1400" dirty="0"/>
                        <a:t>Risk reduction </a:t>
                      </a:r>
                      <a:endParaRPr lang="en-US" sz="1400" dirty="0"/>
                    </a:p>
                  </a:txBody>
                  <a:tcPr/>
                </a:tc>
                <a:tc>
                  <a:txBody>
                    <a:bodyPr/>
                    <a:lstStyle/>
                    <a:p>
                      <a:r>
                        <a:rPr lang="en-US" sz="1400" b="0" i="0" kern="1200" dirty="0">
                          <a:solidFill>
                            <a:schemeClr val="dk1"/>
                          </a:solidFill>
                          <a:effectLst/>
                          <a:latin typeface="+mn-lt"/>
                          <a:ea typeface="+mn-ea"/>
                          <a:cs typeface="+mn-cs"/>
                        </a:rPr>
                        <a:t>This</a:t>
                      </a:r>
                      <a:r>
                        <a:rPr lang="en-US" sz="1400" b="0" i="0" kern="1200" baseline="0" dirty="0">
                          <a:solidFill>
                            <a:schemeClr val="dk1"/>
                          </a:solidFill>
                          <a:effectLst/>
                          <a:latin typeface="+mn-lt"/>
                          <a:ea typeface="+mn-ea"/>
                          <a:cs typeface="+mn-cs"/>
                        </a:rPr>
                        <a:t> reduces the exposure to risk. It is the most commonly used risk mitigation strategy. This strategy requires careful evaluation of the costs of loss, the mitigation strategy, and the benefits gained from the operation or activity that is at risk.</a:t>
                      </a:r>
                      <a:endParaRPr lang="en-US" sz="1400" dirty="0"/>
                    </a:p>
                  </a:txBody>
                  <a:tcPr/>
                </a:tc>
              </a:tr>
              <a:tr h="338878">
                <a:tc>
                  <a:txBody>
                    <a:bodyPr/>
                    <a:lstStyle/>
                    <a:p>
                      <a:r>
                        <a:rPr lang="en-US" sz="1400" dirty="0"/>
                        <a:t>Risk transfer</a:t>
                      </a:r>
                      <a:endParaRPr lang="en-US" sz="1400" dirty="0"/>
                    </a:p>
                  </a:txBody>
                  <a:tcPr/>
                </a:tc>
                <a:tc>
                  <a:txBody>
                    <a:bodyPr/>
                    <a:lstStyle/>
                    <a:p>
                      <a:r>
                        <a:rPr lang="en-US" sz="1400" b="0" i="0" kern="1200" dirty="0">
                          <a:solidFill>
                            <a:schemeClr val="dk1"/>
                          </a:solidFill>
                          <a:effectLst/>
                          <a:latin typeface="+mn-lt"/>
                          <a:ea typeface="+mn-ea"/>
                          <a:cs typeface="+mn-cs"/>
                        </a:rPr>
                        <a:t>Some</a:t>
                      </a:r>
                      <a:r>
                        <a:rPr lang="en-US" sz="1400" b="0" i="0" kern="1200" baseline="0" dirty="0">
                          <a:solidFill>
                            <a:schemeClr val="dk1"/>
                          </a:solidFill>
                          <a:effectLst/>
                          <a:latin typeface="+mn-lt"/>
                          <a:ea typeface="+mn-ea"/>
                          <a:cs typeface="+mn-cs"/>
                        </a:rPr>
                        <a:t> or all of the </a:t>
                      </a:r>
                      <a:r>
                        <a:rPr lang="en-US" sz="1400" b="0" i="0" kern="1200" dirty="0">
                          <a:solidFill>
                            <a:schemeClr val="dk1"/>
                          </a:solidFill>
                          <a:effectLst/>
                          <a:latin typeface="+mn-lt"/>
                          <a:ea typeface="+mn-ea"/>
                          <a:cs typeface="+mn-cs"/>
                        </a:rPr>
                        <a:t>risk is transferred to a willing third party</a:t>
                      </a:r>
                      <a:r>
                        <a:rPr lang="en-US" sz="1400" b="0" i="0" kern="1200" baseline="0" dirty="0">
                          <a:solidFill>
                            <a:schemeClr val="dk1"/>
                          </a:solidFill>
                          <a:effectLst/>
                          <a:latin typeface="+mn-lt"/>
                          <a:ea typeface="+mn-ea"/>
                          <a:cs typeface="+mn-cs"/>
                        </a:rPr>
                        <a:t> such as insurance company.</a:t>
                      </a:r>
                      <a:endParaRPr lang="en-US" sz="1400" dirty="0"/>
                    </a:p>
                  </a:txBody>
                  <a:tcPr/>
                </a:tc>
              </a:tr>
            </a:tbl>
          </a:graphicData>
        </a:graphic>
      </p:graphicFrame>
    </p:spTree>
    <p:custDataLst>
      <p:tags r:id="rId1"/>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Threat, Vulnerability, and Risk (Contd.)</a:t>
            </a:r>
            <a:endParaRPr lang="en-US" dirty="0"/>
          </a:p>
        </p:txBody>
      </p:sp>
      <p:sp>
        <p:nvSpPr>
          <p:cNvPr id="8" name="Content Placeholder 1"/>
          <p:cNvSpPr>
            <a:spLocks noGrp="1"/>
          </p:cNvSpPr>
          <p:nvPr>
            <p:ph idx="1"/>
          </p:nvPr>
        </p:nvSpPr>
        <p:spPr>
          <a:xfrm>
            <a:off x="144064" y="798944"/>
            <a:ext cx="8999935" cy="1019918"/>
          </a:xfrm>
        </p:spPr>
        <p:txBody>
          <a:bodyPr/>
          <a:lstStyle/>
          <a:p>
            <a:pPr>
              <a:buFont typeface="Arial" panose="020B0604020202020204" pitchFamily="34" charset="0"/>
              <a:buChar char="•"/>
            </a:pPr>
            <a:r>
              <a:rPr lang="en-US" sz="1600" b="1" dirty="0"/>
              <a:t>Common network security terms:</a:t>
            </a:r>
            <a:endParaRPr lang="en-US" sz="1600" b="1" dirty="0"/>
          </a:p>
          <a:p>
            <a:pPr lvl="2">
              <a:spcBef>
                <a:spcPts val="600"/>
              </a:spcBef>
              <a:spcAft>
                <a:spcPts val="600"/>
              </a:spcAft>
              <a:buFont typeface="Arial" panose="020B0604020202020204" pitchFamily="34" charset="0"/>
              <a:buChar char="•"/>
            </a:pPr>
            <a:r>
              <a:rPr lang="en-US" sz="1600" dirty="0"/>
              <a:t>Countermeasure – Actions taken to protect assets by mitigating a threat or reducing risk.</a:t>
            </a:r>
            <a:endParaRPr lang="en-US" sz="1600" dirty="0"/>
          </a:p>
          <a:p>
            <a:pPr lvl="2">
              <a:spcBef>
                <a:spcPts val="600"/>
              </a:spcBef>
              <a:spcAft>
                <a:spcPts val="600"/>
              </a:spcAft>
              <a:buFont typeface="Arial" panose="020B0604020202020204" pitchFamily="34" charset="0"/>
              <a:buChar char="•"/>
            </a:pPr>
            <a:r>
              <a:rPr lang="en-US" sz="1600" dirty="0"/>
              <a:t>Impact - The potential damage to the organization that is caused by the threat</a:t>
            </a:r>
            <a:endParaRPr lang="en-US" sz="1600" dirty="0"/>
          </a:p>
          <a:p>
            <a:pPr>
              <a:lnSpc>
                <a:spcPct val="110000"/>
              </a:lnSpc>
              <a:buFont typeface="Arial" panose="020B0604020202020204" pitchFamily="34" charset="0"/>
              <a:buChar char="•"/>
            </a:pPr>
            <a:r>
              <a:rPr lang="en-US" sz="1600" b="1" dirty="0"/>
              <a:t>Note: </a:t>
            </a:r>
            <a:r>
              <a:rPr lang="en-US" sz="1600" dirty="0"/>
              <a:t>A local exploit requires inside network access such as a user with an account on the network. It does not require an account on the network to exploit that network’s vulnerability.</a:t>
            </a:r>
            <a:endParaRPr lang="en-US" sz="1600" dirty="0"/>
          </a:p>
          <a:p>
            <a:pPr marL="0" indent="0">
              <a:lnSpc>
                <a:spcPct val="110000"/>
              </a:lnSpc>
              <a:buFont typeface="Arial" panose="020B0604020202020204" pitchFamily="34" charset="0"/>
              <a:buNone/>
            </a:pPr>
            <a:r>
              <a:rPr lang="en-US" sz="1600" b="1" u="sng" dirty="0"/>
              <a:t>100% Strategy towards cyber security</a:t>
            </a:r>
            <a:r>
              <a:rPr lang="en-US" sz="1600" dirty="0"/>
              <a:t> </a:t>
            </a:r>
            <a:endParaRPr lang="en-US" sz="1600" dirty="0"/>
          </a:p>
          <a:p>
            <a:pPr>
              <a:lnSpc>
                <a:spcPct val="110000"/>
              </a:lnSpc>
              <a:buFont typeface="Arial" panose="020B0604020202020204" pitchFamily="34" charset="0"/>
              <a:buChar char="•"/>
            </a:pPr>
            <a:r>
              <a:rPr lang="en-US" sz="1600" dirty="0"/>
              <a:t>Knowledge Base(Definitions, Concepts, Technologies, Implementation- 		33%</a:t>
            </a:r>
            <a:endParaRPr lang="en-US" sz="1600" dirty="0"/>
          </a:p>
          <a:p>
            <a:pPr>
              <a:lnSpc>
                <a:spcPct val="110000"/>
              </a:lnSpc>
              <a:buFont typeface="Arial" panose="020B0604020202020204" pitchFamily="34" charset="0"/>
              <a:buChar char="•"/>
            </a:pPr>
            <a:r>
              <a:rPr lang="en-US" sz="1600" dirty="0"/>
              <a:t>Tools, Techniques, Tricks, Tips- 							33%</a:t>
            </a:r>
            <a:endParaRPr lang="en-US" sz="1600" dirty="0"/>
          </a:p>
          <a:p>
            <a:pPr>
              <a:lnSpc>
                <a:spcPct val="110000"/>
              </a:lnSpc>
              <a:buFont typeface="Arial" panose="020B0604020202020204" pitchFamily="34" charset="0"/>
              <a:buChar char="•"/>
            </a:pPr>
            <a:r>
              <a:rPr lang="en-US" sz="1600" dirty="0"/>
              <a:t>Countermeasures, Security Audit, Vulnerability Assessment, Penetration Testing-  33%</a:t>
            </a:r>
            <a:endParaRPr lang="en-US" sz="1600" dirty="0"/>
          </a:p>
          <a:p>
            <a:pPr>
              <a:lnSpc>
                <a:spcPct val="110000"/>
              </a:lnSpc>
              <a:buFont typeface="Arial" panose="020B0604020202020204" pitchFamily="34" charset="0"/>
              <a:buChar char="•"/>
            </a:pPr>
            <a:r>
              <a:rPr lang="en-US" sz="1600" dirty="0"/>
              <a:t>Residual Risk-									1%</a:t>
            </a:r>
            <a:endParaRPr lang="en-US" sz="1490" dirty="0"/>
          </a:p>
          <a:p>
            <a:pPr>
              <a:lnSpc>
                <a:spcPct val="110000"/>
              </a:lnSpc>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Hacker vs. Threat Actor</a:t>
            </a:r>
            <a:endParaRPr lang="en-US" dirty="0"/>
          </a:p>
        </p:txBody>
      </p:sp>
      <p:sp>
        <p:nvSpPr>
          <p:cNvPr id="2" name="Content Placeholder 1"/>
          <p:cNvSpPr>
            <a:spLocks noGrp="1"/>
          </p:cNvSpPr>
          <p:nvPr>
            <p:ph idx="1"/>
          </p:nvPr>
        </p:nvSpPr>
        <p:spPr>
          <a:xfrm>
            <a:off x="144064" y="798943"/>
            <a:ext cx="8691823" cy="3673665"/>
          </a:xfrm>
        </p:spPr>
        <p:txBody>
          <a:bodyPr/>
          <a:lstStyle/>
          <a:p>
            <a:pPr marL="0" indent="0">
              <a:buNone/>
            </a:pPr>
            <a:r>
              <a:rPr lang="en-US" sz="1600" dirty="0"/>
              <a:t>‘Hacker’ is a common term used to describe a threat actor. Hacker has a variety of meanings that are as follows:</a:t>
            </a:r>
            <a:endParaRPr lang="en-US" sz="1600" dirty="0"/>
          </a:p>
          <a:p>
            <a:pPr lvl="2">
              <a:buFont typeface="Arial" panose="020B0604020202020204" pitchFamily="34" charset="0"/>
              <a:buChar char="•"/>
            </a:pPr>
            <a:r>
              <a:rPr lang="en-US" sz="1600" dirty="0"/>
              <a:t>A clever programmer capable of developing new programs and making coding changes to existing programs to make them more efficient.</a:t>
            </a:r>
            <a:endParaRPr lang="en-US" sz="1600" dirty="0"/>
          </a:p>
          <a:p>
            <a:pPr lvl="2">
              <a:buFont typeface="Arial" panose="020B0604020202020204" pitchFamily="34" charset="0"/>
              <a:buChar char="•"/>
            </a:pPr>
            <a:r>
              <a:rPr lang="en-US" sz="1600" dirty="0"/>
              <a:t>A network professional that uses sophisticated programming skills to ensure that networks are not vulnerable to attack.</a:t>
            </a:r>
            <a:endParaRPr lang="en-US" sz="1600" dirty="0"/>
          </a:p>
          <a:p>
            <a:pPr lvl="2">
              <a:buFont typeface="Arial" panose="020B0604020202020204" pitchFamily="34" charset="0"/>
              <a:buChar char="•"/>
            </a:pPr>
            <a:r>
              <a:rPr lang="en-US" sz="1600" dirty="0"/>
              <a:t>An individual who run programs to prevent or corrupt data on servers.</a:t>
            </a:r>
            <a:endParaRPr lang="en-US" sz="1600" dirty="0"/>
          </a:p>
          <a:p>
            <a:pPr marL="0" indent="0">
              <a:buNone/>
            </a:pPr>
            <a:r>
              <a:rPr lang="en-US" sz="1600" b="1" dirty="0"/>
              <a:t>Types of hackers:</a:t>
            </a:r>
            <a:endParaRPr lang="en-US" sz="1600" b="1" dirty="0"/>
          </a:p>
          <a:p>
            <a:pPr lvl="2">
              <a:buFont typeface="Arial" panose="020B0604020202020204" pitchFamily="34" charset="0"/>
              <a:buChar char="•"/>
            </a:pPr>
            <a:r>
              <a:rPr lang="en-US" sz="1600" dirty="0"/>
              <a:t>White Hat hackers</a:t>
            </a:r>
            <a:endParaRPr lang="en-US" sz="1600" dirty="0"/>
          </a:p>
          <a:p>
            <a:pPr lvl="2">
              <a:buFont typeface="Arial" panose="020B0604020202020204" pitchFamily="34" charset="0"/>
              <a:buChar char="•"/>
            </a:pPr>
            <a:r>
              <a:rPr lang="en-US" sz="1600" dirty="0"/>
              <a:t>Gray Hat hackers</a:t>
            </a:r>
            <a:endParaRPr lang="en-US" sz="1600" dirty="0"/>
          </a:p>
          <a:p>
            <a:pPr lvl="2">
              <a:buFont typeface="Arial" panose="020B0604020202020204" pitchFamily="34" charset="0"/>
              <a:buChar char="•"/>
            </a:pPr>
            <a:r>
              <a:rPr lang="en-US" sz="1600" dirty="0"/>
              <a:t>Black Hat hackers</a:t>
            </a:r>
            <a:endParaRPr lang="en-US" sz="1600" dirty="0"/>
          </a:p>
        </p:txBody>
      </p:sp>
    </p:spTree>
    <p:custDataLst>
      <p:tags r:id="rId1"/>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Attackers and Their Tools </a:t>
            </a:r>
            <a:endParaRPr lang="en-US" sz="1600" dirty="0"/>
          </a:p>
          <a:p>
            <a:r>
              <a:rPr lang="en-US" dirty="0"/>
              <a:t>Hacker vs. Threat Actor (Contd.)</a:t>
            </a:r>
            <a:endParaRPr lang="en-US" dirty="0"/>
          </a:p>
        </p:txBody>
      </p:sp>
      <p:sp>
        <p:nvSpPr>
          <p:cNvPr id="2" name="Content Placeholder 1"/>
          <p:cNvSpPr>
            <a:spLocks noGrp="1"/>
          </p:cNvSpPr>
          <p:nvPr>
            <p:ph idx="1"/>
          </p:nvPr>
        </p:nvSpPr>
        <p:spPr>
          <a:xfrm>
            <a:off x="144064" y="798944"/>
            <a:ext cx="5570935" cy="3405308"/>
          </a:xfrm>
        </p:spPr>
        <p:txBody>
          <a:bodyPr/>
          <a:lstStyle/>
          <a:p>
            <a:pPr marL="0" indent="0">
              <a:spcBef>
                <a:spcPts val="300"/>
              </a:spcBef>
              <a:spcAft>
                <a:spcPts val="300"/>
              </a:spcAft>
              <a:buNone/>
            </a:pPr>
            <a:r>
              <a:rPr lang="en-US" sz="1600" b="1" dirty="0"/>
              <a:t>White Hat Hackers:</a:t>
            </a:r>
            <a:endParaRPr lang="en-US" sz="1600" b="1" dirty="0"/>
          </a:p>
          <a:p>
            <a:pPr>
              <a:spcBef>
                <a:spcPts val="300"/>
              </a:spcBef>
              <a:spcAft>
                <a:spcPts val="300"/>
              </a:spcAft>
              <a:buFont typeface="Arial" panose="020B0604020202020204" pitchFamily="34" charset="0"/>
              <a:buChar char="•"/>
            </a:pPr>
            <a:r>
              <a:rPr lang="en-US" sz="1600" dirty="0"/>
              <a:t>White hat hackers are ethical hackers who use their programming skills for good, ethical, and legal purposes.</a:t>
            </a:r>
            <a:endParaRPr lang="en-US" sz="1600" dirty="0"/>
          </a:p>
          <a:p>
            <a:pPr marL="0" indent="0">
              <a:spcBef>
                <a:spcPts val="300"/>
              </a:spcBef>
              <a:spcAft>
                <a:spcPts val="300"/>
              </a:spcAft>
              <a:buNone/>
            </a:pPr>
            <a:r>
              <a:rPr lang="en-US" sz="1600" b="1" dirty="0"/>
              <a:t>Gray Hat Hackers:</a:t>
            </a:r>
            <a:endParaRPr lang="en-US" sz="1600" b="1" dirty="0"/>
          </a:p>
          <a:p>
            <a:pPr>
              <a:spcBef>
                <a:spcPts val="300"/>
              </a:spcBef>
              <a:spcAft>
                <a:spcPts val="300"/>
              </a:spcAft>
              <a:buFont typeface="Arial" panose="020B0604020202020204" pitchFamily="34" charset="0"/>
              <a:buChar char="•"/>
            </a:pPr>
            <a:r>
              <a:rPr lang="en-US" sz="1600" dirty="0"/>
              <a:t>Grey hat hackers are individuals who commit crimes and unethical things, but not for personal gain or to cause damage. </a:t>
            </a:r>
            <a:endParaRPr lang="en-US" sz="1600" b="1" dirty="0"/>
          </a:p>
          <a:p>
            <a:pPr marL="0" indent="0">
              <a:buNone/>
            </a:pPr>
            <a:r>
              <a:rPr lang="en-US" sz="1600" b="1" dirty="0"/>
              <a:t>Black Hat Hackers:</a:t>
            </a:r>
            <a:endParaRPr lang="en-US" sz="1600" b="1" dirty="0"/>
          </a:p>
          <a:p>
            <a:pPr>
              <a:buFont typeface="Arial" panose="020B0604020202020204" pitchFamily="34" charset="0"/>
              <a:buChar char="•"/>
            </a:pPr>
            <a:r>
              <a:rPr lang="en-US" sz="1600" dirty="0"/>
              <a:t>Black hat hackers are unethical criminals who violate computer and network security for personal gain.</a:t>
            </a:r>
            <a:endParaRPr lang="en-US" sz="1600" dirty="0"/>
          </a:p>
          <a:p>
            <a:pPr marL="0" indent="0">
              <a:buNone/>
            </a:pPr>
            <a:r>
              <a:rPr lang="en-US" sz="1600" b="1" dirty="0"/>
              <a:t>Note: </a:t>
            </a:r>
            <a:r>
              <a:rPr lang="en-US" sz="1600" dirty="0"/>
              <a:t>The term ‘threat actor’ is used when referring to individuals or groups that could be classified as gray or black hat hackers.</a:t>
            </a:r>
            <a:endParaRPr lang="en-US" sz="1600" b="1" dirty="0"/>
          </a:p>
          <a:p>
            <a:pPr>
              <a:buFont typeface="Arial" panose="020B0604020202020204" pitchFamily="34" charset="0"/>
              <a:buChar char="•"/>
            </a:pPr>
            <a:endParaRPr lang="en-US" dirty="0"/>
          </a:p>
          <a:p>
            <a:pPr marL="188595" lvl="1" indent="0">
              <a:buNone/>
            </a:pPr>
            <a:r>
              <a:rPr lang="en-US" dirty="0"/>
              <a:t> </a:t>
            </a:r>
            <a:endParaRPr lang="en-US" b="1" dirty="0"/>
          </a:p>
        </p:txBody>
      </p:sp>
      <p:pic>
        <p:nvPicPr>
          <p:cNvPr id="2050"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6966" t="4218" r="8490" b="5096"/>
          <a:stretch>
            <a:fillRect/>
          </a:stretch>
        </p:blipFill>
        <p:spPr bwMode="auto">
          <a:xfrm>
            <a:off x="5476463" y="1063134"/>
            <a:ext cx="3058868" cy="3406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COUNT" val="71"/>
  <p:tag name="ARTICULATE_PROJECT_OPEN" val="0"/>
</p:tagLst>
</file>

<file path=ppt/tags/tag3.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16069</Words>
  <Application>WPS Presentation</Application>
  <PresentationFormat>On-screen Show (16:9)</PresentationFormat>
  <Paragraphs>396</Paragraphs>
  <Slides>29</Slides>
  <Notes>36</Notes>
  <HiddenSlides>7</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29</vt:i4>
      </vt:variant>
    </vt:vector>
  </HeadingPairs>
  <TitlesOfParts>
    <vt:vector size="44"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Microsoft YaHei</vt:lpstr>
      <vt:lpstr>Arial Unicode MS</vt:lpstr>
      <vt:lpstr>Calibri</vt:lpstr>
      <vt:lpstr>Default Theme</vt:lpstr>
      <vt:lpstr>Module 13: Attackers and Their 			  Tools</vt:lpstr>
      <vt:lpstr>Module Objectives</vt:lpstr>
      <vt:lpstr>13.1 Who is Attacking Our 		Network?</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13.2 Threat Actor Tools </vt:lpstr>
      <vt:lpstr>PowerPoint 演示文稿</vt:lpstr>
      <vt:lpstr>PowerPoint 演示文稿</vt:lpstr>
      <vt:lpstr>PowerPoint 演示文稿</vt:lpstr>
      <vt:lpstr>PowerPoint 演示文稿</vt:lpstr>
      <vt:lpstr>PowerPoint 演示文稿</vt:lpstr>
      <vt:lpstr>PowerPoint 演示文稿</vt:lpstr>
      <vt:lpstr>13.3 Attackers and Their Tools 	   Summary  </vt:lpstr>
      <vt:lpstr>Attackers and Their Tools Summary What Did I Learn in this Module?</vt:lpstr>
      <vt:lpstr>Attackers and Their Tools Summary What Did I Learn in this Module? (Contd.)</vt:lpstr>
      <vt:lpstr>Module 13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1136</cp:revision>
  <dcterms:created xsi:type="dcterms:W3CDTF">2016-08-22T22:27:00Z</dcterms:created>
  <dcterms:modified xsi:type="dcterms:W3CDTF">2021-12-04T20:13:24Z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5BCAB2E35DB04E52913683E17C48CE0C</vt:lpwstr>
  </property>
</Properties>
</file>