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513" r:id="rId3"/>
    <p:sldId id="876" r:id="rId5"/>
    <p:sldId id="925" r:id="rId6"/>
    <p:sldId id="759" r:id="rId7"/>
    <p:sldId id="628" r:id="rId8"/>
    <p:sldId id="1058" r:id="rId9"/>
    <p:sldId id="926" r:id="rId10"/>
    <p:sldId id="927" r:id="rId11"/>
    <p:sldId id="788" r:id="rId12"/>
    <p:sldId id="928" r:id="rId13"/>
    <p:sldId id="956" r:id="rId14"/>
    <p:sldId id="930" r:id="rId15"/>
    <p:sldId id="932" r:id="rId16"/>
    <p:sldId id="886" r:id="rId17"/>
    <p:sldId id="936" r:id="rId18"/>
    <p:sldId id="955" r:id="rId19"/>
    <p:sldId id="942" r:id="rId20"/>
    <p:sldId id="957" r:id="rId21"/>
    <p:sldId id="944" r:id="rId22"/>
    <p:sldId id="946" r:id="rId23"/>
    <p:sldId id="947" r:id="rId24"/>
    <p:sldId id="948" r:id="rId25"/>
    <p:sldId id="952" r:id="rId26"/>
    <p:sldId id="966" r:id="rId27"/>
    <p:sldId id="967" r:id="rId28"/>
    <p:sldId id="968" r:id="rId29"/>
    <p:sldId id="972" r:id="rId30"/>
    <p:sldId id="976" r:id="rId31"/>
    <p:sldId id="977" r:id="rId32"/>
    <p:sldId id="978" r:id="rId33"/>
    <p:sldId id="979" r:id="rId34"/>
    <p:sldId id="980" r:id="rId35"/>
    <p:sldId id="981" r:id="rId36"/>
    <p:sldId id="987" r:id="rId37"/>
    <p:sldId id="984" r:id="rId38"/>
    <p:sldId id="985" r:id="rId39"/>
    <p:sldId id="990" r:id="rId40"/>
    <p:sldId id="995" r:id="rId41"/>
    <p:sldId id="996" r:id="rId42"/>
    <p:sldId id="1015" r:id="rId43"/>
    <p:sldId id="998" r:id="rId44"/>
    <p:sldId id="999" r:id="rId45"/>
    <p:sldId id="1009" r:id="rId46"/>
    <p:sldId id="1000" r:id="rId47"/>
    <p:sldId id="1001" r:id="rId48"/>
    <p:sldId id="1002" r:id="rId49"/>
    <p:sldId id="1003" r:id="rId50"/>
    <p:sldId id="1004" r:id="rId51"/>
    <p:sldId id="1021" r:id="rId52"/>
    <p:sldId id="1022" r:id="rId53"/>
    <p:sldId id="1035" r:id="rId54"/>
    <p:sldId id="1024" r:id="rId55"/>
    <p:sldId id="1025" r:id="rId56"/>
    <p:sldId id="1041" r:id="rId57"/>
    <p:sldId id="1026" r:id="rId58"/>
    <p:sldId id="1027" r:id="rId59"/>
    <p:sldId id="1043" r:id="rId60"/>
    <p:sldId id="1042" r:id="rId61"/>
    <p:sldId id="1044" r:id="rId62"/>
    <p:sldId id="1045" r:id="rId63"/>
    <p:sldId id="1050" r:id="rId64"/>
    <p:sldId id="291" r:id="rId65"/>
  </p:sldIdLst>
  <p:sldSz cx="9144000" cy="5143500" type="screen16x9"/>
  <p:notesSz cx="6858000" cy="9144000"/>
  <p:custDataLst>
    <p:tags r:id="rId70"/>
  </p:custDataLst>
  <p:defaultTextStyle>
    <a:defPPr>
      <a:defRPr lang="en-US"/>
    </a:defPPr>
    <a:lvl1pPr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cmAuthor id="2" name="Bob Vachon" initials="BV" lastIdx="24" clrIdx="2"/>
  <p:cmAuthor id="3" name="Sue Livingston -X (suliving - UNICON INC at Cisco)" initials="SL-(-UIaC" lastIdx="4" clrIdx="3"/>
  <p:cmAuthor id="4" name="jagibbon" initials="jmg"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13" autoAdjust="0"/>
    <p:restoredTop sz="84965" autoAdjust="0"/>
  </p:normalViewPr>
  <p:slideViewPr>
    <p:cSldViewPr snapToGrid="0" showGuides="1">
      <p:cViewPr varScale="1">
        <p:scale>
          <a:sx n="75" d="100"/>
          <a:sy n="75" d="100"/>
        </p:scale>
        <p:origin x="1316" y="48"/>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0" Type="http://schemas.openxmlformats.org/officeDocument/2006/relationships/tags" Target="tags/tag25.xml"/><Relationship Id="rId7" Type="http://schemas.openxmlformats.org/officeDocument/2006/relationships/slide" Target="slides/slide4.xml"/><Relationship Id="rId69" Type="http://schemas.openxmlformats.org/officeDocument/2006/relationships/commentAuthors" Target="commentAuthors.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a:t>Cisco Networking Academy Program</a:t>
            </a:r>
            <a:endParaRPr lang="en-US" b="0" dirty="0"/>
          </a:p>
          <a:p>
            <a:pPr>
              <a:buFontTx/>
              <a:buNone/>
            </a:pPr>
            <a:r>
              <a:rPr lang="en-US" b="0" dirty="0"/>
              <a:t>Introduction to Networks v7.0 (ITN)</a:t>
            </a:r>
            <a:endParaRPr lang="en-US" b="0" dirty="0"/>
          </a:p>
          <a:p>
            <a:pPr>
              <a:buFontTx/>
              <a:buNone/>
            </a:pPr>
            <a:r>
              <a:rPr lang="en-US" sz="1200" b="0" dirty="0"/>
              <a:t>Module 1: Networking Today</a:t>
            </a:r>
            <a:endParaRPr lang="en-GB" b="0"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solidFill>
                  <a:prstClr val="black"/>
                </a:solidFill>
              </a:rPr>
            </a:fld>
            <a:endParaRPr lang="en-US" altLang="en-US" sz="800" dirty="0">
              <a:solidFill>
                <a:prstClr val="black"/>
              </a:solidFill>
            </a:endParaRPr>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1.2 – Network</a:t>
            </a:r>
            <a:r>
              <a:rPr lang="en-US" sz="1200" kern="1200" baseline="0" dirty="0">
                <a:solidFill>
                  <a:schemeClr val="tx1"/>
                </a:solidFill>
                <a:latin typeface="Arial" panose="020B0604020202020204" pitchFamily="34" charset="0"/>
                <a:ea typeface="MS PGothic" panose="020B0600070205080204" pitchFamily="34" charset="-128"/>
                <a:cs typeface="MS PGothic" panose="020B0600070205080204" pitchFamily="34" charset="-128"/>
              </a:rPr>
              <a:t> Components</a:t>
            </a:r>
            <a:endParaRPr lang="en-US" dirty="0"/>
          </a:p>
          <a:p>
            <a:pPr marL="0" marR="0" lvl="0" indent="0" algn="l" defTabSz="457200" rtl="0" eaLnBrk="1" fontAlgn="auto" latinLnBrk="0" hangingPunct="1">
              <a:lnSpc>
                <a:spcPct val="80000"/>
              </a:lnSpc>
              <a:spcBef>
                <a:spcPts val="0"/>
              </a:spcBef>
              <a:spcAft>
                <a:spcPts val="0"/>
              </a:spcAft>
              <a:buClrTx/>
              <a:buSzTx/>
              <a:buFontTx/>
              <a:buNone/>
              <a:defRPr/>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1.2.2 – Peer-to-Peer</a:t>
            </a:r>
            <a:endParaRPr lang="en-US" dirty="0"/>
          </a:p>
          <a:p>
            <a:pPr>
              <a:lnSpc>
                <a:spcPct val="80000"/>
              </a:lnSpc>
              <a:buFontTx/>
              <a:buNone/>
            </a:pP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solidFill>
                  <a:prstClr val="black"/>
                </a:solidFill>
              </a:rPr>
            </a:fld>
            <a:endParaRPr lang="en-US" altLang="en-US" sz="800" dirty="0">
              <a:solidFill>
                <a:prstClr val="black"/>
              </a:solidFill>
            </a:endParaRPr>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1.2 – Network</a:t>
            </a:r>
            <a:r>
              <a:rPr lang="en-US" sz="1200" kern="1200" baseline="0" dirty="0">
                <a:solidFill>
                  <a:schemeClr val="tx1"/>
                </a:solidFill>
                <a:latin typeface="Arial" panose="020B0604020202020204" pitchFamily="34" charset="0"/>
                <a:ea typeface="MS PGothic" panose="020B0600070205080204" pitchFamily="34" charset="-128"/>
                <a:cs typeface="MS PGothic" panose="020B0600070205080204" pitchFamily="34" charset="-128"/>
              </a:rPr>
              <a:t> Components</a:t>
            </a:r>
            <a:endParaRPr lang="en-US" dirty="0"/>
          </a:p>
          <a:p>
            <a:pPr marL="0" marR="0" lvl="0" indent="0" algn="l" defTabSz="457200" rtl="0" eaLnBrk="1" fontAlgn="auto" latinLnBrk="0" hangingPunct="1">
              <a:lnSpc>
                <a:spcPct val="80000"/>
              </a:lnSpc>
              <a:spcBef>
                <a:spcPts val="0"/>
              </a:spcBef>
              <a:spcAft>
                <a:spcPts val="0"/>
              </a:spcAft>
              <a:buClrTx/>
              <a:buSzTx/>
              <a:buFontTx/>
              <a:buNone/>
              <a:defRPr/>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1.2.3 – End Devices</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1.2 – Network</a:t>
            </a:r>
            <a:r>
              <a:rPr lang="en-US" sz="1200" kern="1200" baseline="0" dirty="0">
                <a:solidFill>
                  <a:schemeClr val="tx1"/>
                </a:solidFill>
                <a:latin typeface="Arial" panose="020B0604020202020204" pitchFamily="34" charset="0"/>
                <a:ea typeface="MS PGothic" panose="020B0600070205080204" pitchFamily="34" charset="-128"/>
                <a:cs typeface="MS PGothic" panose="020B0600070205080204" pitchFamily="34" charset="-128"/>
              </a:rPr>
              <a:t> Components</a:t>
            </a:r>
            <a:endParaRPr lang="en-US" dirty="0"/>
          </a:p>
          <a:p>
            <a:pPr marL="0" marR="0" lvl="0" indent="0" algn="l" defTabSz="457200" rtl="0" eaLnBrk="1" fontAlgn="auto" latinLnBrk="0" hangingPunct="1">
              <a:lnSpc>
                <a:spcPct val="80000"/>
              </a:lnSpc>
              <a:spcBef>
                <a:spcPts val="0"/>
              </a:spcBef>
              <a:spcAft>
                <a:spcPts val="0"/>
              </a:spcAft>
              <a:buClrTx/>
              <a:buSzTx/>
              <a:buFontTx/>
              <a:buNone/>
              <a:defRPr/>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1.2.4 – </a:t>
            </a:r>
            <a:r>
              <a:rPr lang="en-US" altLang="en-US" dirty="0"/>
              <a:t>Intermediary Network Devices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solidFill>
                  <a:prstClr val="black"/>
                </a:solidFill>
              </a:rPr>
            </a:fld>
            <a:endParaRPr lang="en-US" altLang="en-US" sz="800" dirty="0">
              <a:solidFill>
                <a:prstClr val="black"/>
              </a:solidFill>
            </a:endParaRPr>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1.2 – Network</a:t>
            </a:r>
            <a:r>
              <a:rPr lang="en-US" sz="1200" kern="1200" baseline="0" dirty="0">
                <a:solidFill>
                  <a:schemeClr val="tx1"/>
                </a:solidFill>
                <a:latin typeface="Arial" panose="020B0604020202020204" pitchFamily="34" charset="0"/>
                <a:ea typeface="MS PGothic" panose="020B0600070205080204" pitchFamily="34" charset="-128"/>
                <a:cs typeface="MS PGothic" panose="020B0600070205080204" pitchFamily="34" charset="-128"/>
              </a:rPr>
              <a:t> Components</a:t>
            </a:r>
            <a:endParaRPr lang="en-US" dirty="0"/>
          </a:p>
          <a:p>
            <a:pPr marL="0" marR="0" lvl="0" indent="0" algn="l" defTabSz="457200" rtl="0" eaLnBrk="1" fontAlgn="auto" latinLnBrk="0" hangingPunct="1">
              <a:lnSpc>
                <a:spcPct val="80000"/>
              </a:lnSpc>
              <a:spcBef>
                <a:spcPts val="0"/>
              </a:spcBef>
              <a:spcAft>
                <a:spcPts val="0"/>
              </a:spcAft>
              <a:buClrTx/>
              <a:buSzTx/>
              <a:buFontTx/>
              <a:buNone/>
              <a:defRPr/>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1.2.5 – </a:t>
            </a:r>
            <a:r>
              <a:rPr lang="en-US" altLang="en-US" dirty="0"/>
              <a:t>Network Media</a:t>
            </a:r>
            <a:endParaRPr lang="en-US" altLang="en-US" dirty="0"/>
          </a:p>
          <a:p>
            <a:pPr marL="0" marR="0" lvl="0" indent="0" algn="l" defTabSz="457200" rtl="0" eaLnBrk="1" fontAlgn="auto" latinLnBrk="0" hangingPunct="1">
              <a:lnSpc>
                <a:spcPct val="80000"/>
              </a:lnSpc>
              <a:spcBef>
                <a:spcPts val="0"/>
              </a:spcBef>
              <a:spcAft>
                <a:spcPts val="0"/>
              </a:spcAft>
              <a:buClrTx/>
              <a:buSzTx/>
              <a:buFontTx/>
              <a:buNone/>
              <a:defRPr/>
            </a:pPr>
            <a:r>
              <a:rPr lang="en-US" sz="1200" dirty="0">
                <a:effectLst/>
              </a:rPr>
              <a:t>1.2.6 – Check Your Understanding – Network Components</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1.3 – </a:t>
            </a:r>
            <a:r>
              <a:rPr lang="en-US" sz="1200" dirty="0">
                <a:solidFill>
                  <a:schemeClr val="accent5">
                    <a:lumMod val="40000"/>
                    <a:lumOff val="60000"/>
                  </a:schemeClr>
                </a:solidFill>
              </a:rPr>
              <a:t>Network Representations and Topologies</a:t>
            </a:r>
            <a:endParaRPr lang="en-GB" b="0"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1.3 – </a:t>
            </a:r>
            <a:r>
              <a:rPr lang="en-US" sz="1200" dirty="0">
                <a:solidFill>
                  <a:schemeClr val="accent5">
                    <a:lumMod val="40000"/>
                    <a:lumOff val="60000"/>
                  </a:schemeClr>
                </a:solidFill>
              </a:rPr>
              <a:t>Network Representations and Topologies</a:t>
            </a:r>
            <a:endParaRPr lang="en-GB" b="0" dirty="0"/>
          </a:p>
          <a:p>
            <a:pPr>
              <a:lnSpc>
                <a:spcPct val="80000"/>
              </a:lnSpc>
              <a:buFontTx/>
              <a:buNone/>
            </a:pPr>
            <a:r>
              <a:rPr lang="en-US" dirty="0">
                <a:latin typeface="Arial" panose="020B0604020202020204" pitchFamily="34" charset="0"/>
              </a:rPr>
              <a:t>1.3.1 – Network</a:t>
            </a:r>
            <a:r>
              <a:rPr lang="en-US" baseline="0" dirty="0">
                <a:latin typeface="Arial" panose="020B0604020202020204" pitchFamily="34" charset="0"/>
              </a:rPr>
              <a:t> Representations</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1.3 – </a:t>
            </a:r>
            <a:r>
              <a:rPr lang="en-US" sz="1200" dirty="0">
                <a:solidFill>
                  <a:schemeClr val="accent5">
                    <a:lumMod val="40000"/>
                    <a:lumOff val="60000"/>
                  </a:schemeClr>
                </a:solidFill>
              </a:rPr>
              <a:t>Network Representations and Topologies</a:t>
            </a:r>
            <a:endParaRPr lang="en-GB" b="0" dirty="0"/>
          </a:p>
          <a:p>
            <a:pPr>
              <a:lnSpc>
                <a:spcPct val="80000"/>
              </a:lnSpc>
              <a:buFontTx/>
              <a:buNone/>
            </a:pPr>
            <a:r>
              <a:rPr lang="en-US" dirty="0">
                <a:latin typeface="Arial" panose="020B0604020202020204" pitchFamily="34" charset="0"/>
              </a:rPr>
              <a:t>1.3.2 – Topology Diagrams</a:t>
            </a:r>
            <a:endParaRPr lang="en-US" dirty="0">
              <a:latin typeface="Arial" panose="020B0604020202020204" pitchFamily="34" charset="0"/>
            </a:endParaRPr>
          </a:p>
          <a:p>
            <a:pPr marL="0" marR="0" lvl="0" indent="0" algn="l" defTabSz="457200" rtl="0" eaLnBrk="1" fontAlgn="auto" latinLnBrk="0" hangingPunct="1">
              <a:lnSpc>
                <a:spcPct val="80000"/>
              </a:lnSpc>
              <a:spcBef>
                <a:spcPts val="0"/>
              </a:spcBef>
              <a:spcAft>
                <a:spcPts val="0"/>
              </a:spcAft>
              <a:buClrTx/>
              <a:buSzTx/>
              <a:buFontTx/>
              <a:buNone/>
              <a:defRPr/>
            </a:pPr>
            <a:r>
              <a:rPr lang="en-US" sz="1200" dirty="0">
                <a:effectLst/>
              </a:rPr>
              <a:t>1.3.3 – Check Your Understanding – Network Representation and Topologies</a:t>
            </a:r>
            <a:endParaRPr lang="en-US" dirty="0"/>
          </a:p>
          <a:p>
            <a:pPr>
              <a:lnSpc>
                <a:spcPct val="80000"/>
              </a:lnSpc>
              <a:buFontTx/>
              <a:buNone/>
            </a:pP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1.4 – </a:t>
            </a:r>
            <a:r>
              <a:rPr lang="en-US" sz="1200" dirty="0">
                <a:solidFill>
                  <a:schemeClr val="accent5">
                    <a:lumMod val="40000"/>
                    <a:lumOff val="60000"/>
                  </a:schemeClr>
                </a:solidFill>
              </a:rPr>
              <a:t>Common Types of Networks</a:t>
            </a:r>
            <a:endParaRPr lang="en-GB" b="0"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1.4 – </a:t>
            </a:r>
            <a:r>
              <a:rPr lang="en-US" sz="1200" dirty="0">
                <a:solidFill>
                  <a:schemeClr val="accent5">
                    <a:lumMod val="40000"/>
                    <a:lumOff val="60000"/>
                  </a:schemeClr>
                </a:solidFill>
              </a:rPr>
              <a:t>Common Types of Networks</a:t>
            </a:r>
            <a:endParaRPr lang="en-GB" b="0" dirty="0"/>
          </a:p>
          <a:p>
            <a:r>
              <a:rPr lang="en-US" dirty="0"/>
              <a:t>1.4.1</a:t>
            </a:r>
            <a:r>
              <a:rPr lang="en-US" baseline="0" dirty="0"/>
              <a:t> – Networks of Many Sizes</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solidFill>
                  <a:prstClr val="black"/>
                </a:solidFill>
              </a:rPr>
            </a:fld>
            <a:endParaRPr lang="en-US" altLang="en-US" sz="800" dirty="0">
              <a:solidFill>
                <a:prstClr val="black"/>
              </a:solidFill>
            </a:endParaRPr>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1.4 – </a:t>
            </a:r>
            <a:r>
              <a:rPr lang="en-US" sz="1200" dirty="0">
                <a:solidFill>
                  <a:schemeClr val="accent5">
                    <a:lumMod val="40000"/>
                    <a:lumOff val="60000"/>
                  </a:schemeClr>
                </a:solidFill>
              </a:rPr>
              <a:t>Common Types of Networks</a:t>
            </a:r>
            <a:endParaRPr lang="en-GB" b="0" dirty="0"/>
          </a:p>
          <a:p>
            <a:r>
              <a:rPr lang="en-US" dirty="0"/>
              <a:t>1.4.2</a:t>
            </a:r>
            <a:r>
              <a:rPr lang="en-US" baseline="0" dirty="0"/>
              <a:t> – </a:t>
            </a:r>
            <a:r>
              <a:rPr lang="en-US" altLang="en-US" dirty="0"/>
              <a:t>LANs and WANs</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a:t>Cisco Networking Academy Program</a:t>
            </a:r>
            <a:endParaRPr lang="en-US" b="0" dirty="0"/>
          </a:p>
          <a:p>
            <a:pPr>
              <a:buFontTx/>
              <a:buNone/>
            </a:pPr>
            <a:r>
              <a:rPr lang="en-US" b="0" dirty="0"/>
              <a:t>Introduction to Networks v7.0 (ITN)</a:t>
            </a:r>
            <a:endParaRPr lang="en-US" b="0" dirty="0"/>
          </a:p>
          <a:p>
            <a:pPr>
              <a:buFontTx/>
              <a:buNone/>
            </a:pPr>
            <a:r>
              <a:rPr lang="en-US" sz="1200" b="0" dirty="0"/>
              <a:t>Module 1: Networking</a:t>
            </a:r>
            <a:r>
              <a:rPr lang="en-US" sz="1200" b="0" baseline="0" dirty="0"/>
              <a:t> Today</a:t>
            </a:r>
            <a:endParaRPr lang="en-GB" b="0"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1.4 – </a:t>
            </a:r>
            <a:r>
              <a:rPr lang="en-US" sz="1200" dirty="0">
                <a:solidFill>
                  <a:schemeClr val="accent5">
                    <a:lumMod val="40000"/>
                    <a:lumOff val="60000"/>
                  </a:schemeClr>
                </a:solidFill>
              </a:rPr>
              <a:t>Common Types of Networks</a:t>
            </a:r>
            <a:endParaRPr lang="en-GB" b="0" dirty="0"/>
          </a:p>
          <a:p>
            <a:r>
              <a:rPr lang="en-US" dirty="0"/>
              <a:t>1.4.2</a:t>
            </a:r>
            <a:r>
              <a:rPr lang="en-US" baseline="0" dirty="0"/>
              <a:t> – </a:t>
            </a:r>
            <a:r>
              <a:rPr lang="en-US" altLang="en-US" dirty="0"/>
              <a:t>LANs and WANs (cont.)</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1.4 – </a:t>
            </a:r>
            <a:r>
              <a:rPr lang="en-US" sz="1200" dirty="0">
                <a:solidFill>
                  <a:schemeClr val="accent5">
                    <a:lumMod val="40000"/>
                    <a:lumOff val="60000"/>
                  </a:schemeClr>
                </a:solidFill>
              </a:rPr>
              <a:t>Common Types of Networks</a:t>
            </a:r>
            <a:endParaRPr lang="en-GB" b="0" dirty="0"/>
          </a:p>
          <a:p>
            <a:r>
              <a:rPr lang="en-US" dirty="0"/>
              <a:t>1.4.3</a:t>
            </a:r>
            <a:r>
              <a:rPr lang="en-US" baseline="0" dirty="0"/>
              <a:t> – </a:t>
            </a:r>
            <a:r>
              <a:rPr lang="en-US" dirty="0">
                <a:latin typeface="Arial" panose="020B0604020202020204" pitchFamily="34" charset="0"/>
              </a:rPr>
              <a:t>The</a:t>
            </a:r>
            <a:r>
              <a:rPr lang="en-US" baseline="0" dirty="0">
                <a:latin typeface="Arial" panose="020B0604020202020204" pitchFamily="34" charset="0"/>
              </a:rPr>
              <a:t> Internet</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1.4 – </a:t>
            </a:r>
            <a:r>
              <a:rPr lang="en-US" sz="1200" dirty="0">
                <a:solidFill>
                  <a:schemeClr val="accent5">
                    <a:lumMod val="40000"/>
                    <a:lumOff val="60000"/>
                  </a:schemeClr>
                </a:solidFill>
              </a:rPr>
              <a:t>Common Types of Networks</a:t>
            </a:r>
            <a:endParaRPr lang="en-GB" b="0" dirty="0"/>
          </a:p>
          <a:p>
            <a:r>
              <a:rPr lang="en-US" dirty="0"/>
              <a:t>1.4.4</a:t>
            </a:r>
            <a:r>
              <a:rPr lang="en-US" baseline="0" dirty="0"/>
              <a:t> </a:t>
            </a:r>
            <a:r>
              <a:rPr lang="en-US" dirty="0">
                <a:latin typeface="Arial" panose="020B0604020202020204" pitchFamily="34" charset="0"/>
              </a:rPr>
              <a:t>– Intranets</a:t>
            </a:r>
            <a:r>
              <a:rPr lang="en-US" baseline="0" dirty="0">
                <a:latin typeface="Arial" panose="020B0604020202020204" pitchFamily="34" charset="0"/>
              </a:rPr>
              <a:t> and Extranets</a:t>
            </a:r>
            <a:endParaRPr lang="en-US" baseline="0" dirty="0">
              <a:latin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defRPr/>
            </a:pPr>
            <a:r>
              <a:rPr lang="en-US" sz="1200" dirty="0">
                <a:effectLst/>
              </a:rPr>
              <a:t>1.4.5 – Check Your Understanding – Common Types of Networks</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1.5 – </a:t>
            </a:r>
            <a:r>
              <a:rPr lang="en-US" sz="1200" dirty="0">
                <a:solidFill>
                  <a:schemeClr val="accent5">
                    <a:lumMod val="40000"/>
                    <a:lumOff val="60000"/>
                  </a:schemeClr>
                </a:solidFill>
              </a:rPr>
              <a:t>Internet Connections</a:t>
            </a:r>
            <a:endParaRPr lang="en-GB" b="0"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1.5 – </a:t>
            </a:r>
            <a:r>
              <a:rPr lang="en-US" sz="1200" dirty="0">
                <a:solidFill>
                  <a:schemeClr val="accent5">
                    <a:lumMod val="40000"/>
                    <a:lumOff val="60000"/>
                  </a:schemeClr>
                </a:solidFill>
              </a:rPr>
              <a:t>Internet Connections</a:t>
            </a:r>
            <a:endParaRPr lang="en-GB" b="0" dirty="0"/>
          </a:p>
          <a:p>
            <a:pPr>
              <a:lnSpc>
                <a:spcPct val="80000"/>
              </a:lnSpc>
              <a:buFontTx/>
              <a:buNone/>
            </a:pPr>
            <a:r>
              <a:rPr lang="en-US" dirty="0">
                <a:latin typeface="Arial" panose="020B0604020202020204" pitchFamily="34" charset="0"/>
              </a:rPr>
              <a:t>1.5.1 – Internet Access Technologies</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1.5 – </a:t>
            </a:r>
            <a:r>
              <a:rPr lang="en-US" sz="1200" dirty="0">
                <a:solidFill>
                  <a:schemeClr val="accent5">
                    <a:lumMod val="40000"/>
                    <a:lumOff val="60000"/>
                  </a:schemeClr>
                </a:solidFill>
              </a:rPr>
              <a:t>Internet Connections</a:t>
            </a:r>
            <a:endParaRPr lang="en-GB" b="0" dirty="0"/>
          </a:p>
          <a:p>
            <a:pPr>
              <a:lnSpc>
                <a:spcPct val="80000"/>
              </a:lnSpc>
              <a:buFontTx/>
              <a:buNone/>
            </a:pPr>
            <a:r>
              <a:rPr lang="en-US" dirty="0">
                <a:latin typeface="Arial" panose="020B0604020202020204" pitchFamily="34" charset="0"/>
              </a:rPr>
              <a:t>1.5.2 – Home and Small Office Internet Connections</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1.5 – </a:t>
            </a:r>
            <a:r>
              <a:rPr lang="en-US" sz="1200" dirty="0">
                <a:solidFill>
                  <a:schemeClr val="accent5">
                    <a:lumMod val="40000"/>
                    <a:lumOff val="60000"/>
                  </a:schemeClr>
                </a:solidFill>
              </a:rPr>
              <a:t>Internet Connections</a:t>
            </a:r>
            <a:endParaRPr lang="en-GB" b="0" dirty="0"/>
          </a:p>
          <a:p>
            <a:pPr>
              <a:lnSpc>
                <a:spcPct val="80000"/>
              </a:lnSpc>
              <a:buFontTx/>
              <a:buNone/>
            </a:pPr>
            <a:r>
              <a:rPr lang="en-US" dirty="0">
                <a:latin typeface="Arial" panose="020B0604020202020204" pitchFamily="34" charset="0"/>
              </a:rPr>
              <a:t>1.5.3 – Businesses Internet Connections</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1.5 – </a:t>
            </a:r>
            <a:r>
              <a:rPr lang="en-US" sz="1200" dirty="0">
                <a:solidFill>
                  <a:schemeClr val="accent5">
                    <a:lumMod val="40000"/>
                    <a:lumOff val="60000"/>
                  </a:schemeClr>
                </a:solidFill>
              </a:rPr>
              <a:t>Internet Connections</a:t>
            </a:r>
            <a:endParaRPr lang="en-GB" b="0" dirty="0"/>
          </a:p>
          <a:p>
            <a:pPr>
              <a:lnSpc>
                <a:spcPct val="80000"/>
              </a:lnSpc>
              <a:buFontTx/>
              <a:buNone/>
            </a:pPr>
            <a:r>
              <a:rPr lang="en-US" dirty="0">
                <a:latin typeface="Arial" panose="020B0604020202020204" pitchFamily="34" charset="0"/>
              </a:rPr>
              <a:t>1.5.5 – The Converging Network</a:t>
            </a:r>
            <a:endParaRPr 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1.5 – </a:t>
            </a:r>
            <a:r>
              <a:rPr lang="en-US" sz="1200" dirty="0">
                <a:solidFill>
                  <a:schemeClr val="accent5">
                    <a:lumMod val="40000"/>
                    <a:lumOff val="60000"/>
                  </a:schemeClr>
                </a:solidFill>
              </a:rPr>
              <a:t>Internet Connections</a:t>
            </a:r>
            <a:endParaRPr lang="en-GB" b="0" dirty="0"/>
          </a:p>
          <a:p>
            <a:pPr>
              <a:lnSpc>
                <a:spcPct val="80000"/>
              </a:lnSpc>
              <a:buFontTx/>
              <a:buNone/>
            </a:pPr>
            <a:r>
              <a:rPr lang="en-US" dirty="0">
                <a:latin typeface="Arial" panose="020B0604020202020204" pitchFamily="34" charset="0"/>
              </a:rPr>
              <a:t>1.5.5 – The Converging Network (Cont.)</a:t>
            </a:r>
            <a:endParaRPr 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1.5 – </a:t>
            </a:r>
            <a:r>
              <a:rPr lang="en-US" sz="1200" dirty="0">
                <a:solidFill>
                  <a:schemeClr val="accent5">
                    <a:lumMod val="40000"/>
                    <a:lumOff val="60000"/>
                  </a:schemeClr>
                </a:solidFill>
              </a:rPr>
              <a:t>Internet Connections</a:t>
            </a:r>
            <a:endParaRPr lang="en-GB" b="0" dirty="0"/>
          </a:p>
          <a:p>
            <a:pPr>
              <a:lnSpc>
                <a:spcPct val="80000"/>
              </a:lnSpc>
              <a:buFontTx/>
              <a:buNone/>
            </a:pPr>
            <a:r>
              <a:rPr lang="en-US" dirty="0">
                <a:latin typeface="Arial" panose="020B0604020202020204" pitchFamily="34" charset="0"/>
              </a:rPr>
              <a:t>1.5.5 – </a:t>
            </a:r>
            <a:r>
              <a:rPr lang="en-US" dirty="0"/>
              <a:t>Video – Download and Install Packet Tracer</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605" eaLnBrk="0" hangingPunct="0">
              <a:defRPr sz="2400" b="1">
                <a:solidFill>
                  <a:schemeClr val="tx1"/>
                </a:solidFill>
                <a:latin typeface="Arial" panose="020B0604020202020204" pitchFamily="34" charset="0"/>
                <a:cs typeface="Arial" panose="020B0604020202020204" pitchFamily="34" charset="0"/>
              </a:defRPr>
            </a:lvl1pPr>
            <a:lvl2pPr marL="742950" indent="-285750" defTabSz="903605" eaLnBrk="0" hangingPunct="0">
              <a:defRPr sz="2400" b="1">
                <a:solidFill>
                  <a:schemeClr val="tx1"/>
                </a:solidFill>
                <a:latin typeface="Arial" panose="020B0604020202020204" pitchFamily="34" charset="0"/>
                <a:cs typeface="Arial" panose="020B0604020202020204" pitchFamily="34" charset="0"/>
              </a:defRPr>
            </a:lvl2pPr>
            <a:lvl3pPr marL="1143000" indent="-228600" defTabSz="903605" eaLnBrk="0" hangingPunct="0">
              <a:defRPr sz="2400" b="1">
                <a:solidFill>
                  <a:schemeClr val="tx1"/>
                </a:solidFill>
                <a:latin typeface="Arial" panose="020B0604020202020204" pitchFamily="34" charset="0"/>
                <a:cs typeface="Arial" panose="020B0604020202020204" pitchFamily="34" charset="0"/>
              </a:defRPr>
            </a:lvl3pPr>
            <a:lvl4pPr marL="1600200" indent="-228600" defTabSz="903605" eaLnBrk="0" hangingPunct="0">
              <a:defRPr sz="2400" b="1">
                <a:solidFill>
                  <a:schemeClr val="tx1"/>
                </a:solidFill>
                <a:latin typeface="Arial" panose="020B0604020202020204" pitchFamily="34" charset="0"/>
                <a:cs typeface="Arial" panose="020B0604020202020204" pitchFamily="34" charset="0"/>
              </a:defRPr>
            </a:lvl4pPr>
            <a:lvl5pPr marL="2057400" indent="-228600" defTabSz="903605" eaLnBrk="0" hangingPunct="0">
              <a:defRPr sz="2400" b="1">
                <a:solidFill>
                  <a:schemeClr val="tx1"/>
                </a:solidFill>
                <a:latin typeface="Arial" panose="020B0604020202020204" pitchFamily="34" charset="0"/>
                <a:cs typeface="Arial" panose="020B0604020202020204" pitchFamily="34" charset="0"/>
              </a:defRPr>
            </a:lvl5pPr>
            <a:lvl6pPr marL="25146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6pPr>
            <a:lvl7pPr marL="29718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7pPr>
            <a:lvl8pPr marL="34290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8pPr>
            <a:lvl9pPr marL="38862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9pPr>
          </a:lstStyle>
          <a:p>
            <a:pPr algn="r"/>
            <a:fld id="{0A313ED8-785B-4D16-9B17-4143385249B9}" type="slidenum">
              <a:rPr lang="en-US" sz="800" b="0"/>
            </a:fld>
            <a:endParaRPr lang="en-US" sz="800" b="0" dirty="0"/>
          </a:p>
        </p:txBody>
      </p:sp>
      <p:sp>
        <p:nvSpPr>
          <p:cNvPr id="20483" name="Rectangle 2"/>
          <p:cNvSpPr>
            <a:spLocks noGrp="1" noRot="1" noChangeAspect="1" noChangeArrowheads="1" noTextEdit="1"/>
          </p:cNvSpPr>
          <p:nvPr>
            <p:ph type="sldImg"/>
          </p:nvPr>
        </p:nvSpPr>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 – Networking Today</a:t>
            </a:r>
            <a:endParaRPr lang="en-US" sz="1200" b="0" dirty="0"/>
          </a:p>
          <a:p>
            <a:r>
              <a:rPr lang="en-GB" dirty="0"/>
              <a:t>1.0.2 – What will I learn to do in this module?</a:t>
            </a:r>
            <a:endParaRPr lang="en-GB"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1.5 – </a:t>
            </a:r>
            <a:r>
              <a:rPr lang="en-US" sz="1200" dirty="0">
                <a:solidFill>
                  <a:schemeClr val="accent5">
                    <a:lumMod val="40000"/>
                    <a:lumOff val="60000"/>
                  </a:schemeClr>
                </a:solidFill>
              </a:rPr>
              <a:t>Internet Connections</a:t>
            </a:r>
            <a:endParaRPr lang="en-GB" b="0" dirty="0"/>
          </a:p>
          <a:p>
            <a:pPr>
              <a:lnSpc>
                <a:spcPct val="80000"/>
              </a:lnSpc>
              <a:buFontTx/>
              <a:buNone/>
            </a:pPr>
            <a:r>
              <a:rPr lang="en-US" dirty="0">
                <a:latin typeface="Arial" panose="020B0604020202020204" pitchFamily="34" charset="0"/>
              </a:rPr>
              <a:t>1.5.6 – </a:t>
            </a:r>
            <a:r>
              <a:rPr lang="en-US" dirty="0"/>
              <a:t>Video – Getting Started in Cisco Packet Tracer</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1.5 – </a:t>
            </a:r>
            <a:r>
              <a:rPr lang="en-US" sz="1200" dirty="0">
                <a:solidFill>
                  <a:schemeClr val="accent5">
                    <a:lumMod val="40000"/>
                    <a:lumOff val="60000"/>
                  </a:schemeClr>
                </a:solidFill>
              </a:rPr>
              <a:t>Internet Connections</a:t>
            </a:r>
            <a:endParaRPr lang="en-GB" b="0" dirty="0"/>
          </a:p>
          <a:p>
            <a:pPr>
              <a:lnSpc>
                <a:spcPct val="80000"/>
              </a:lnSpc>
              <a:buFontTx/>
              <a:buNone/>
            </a:pPr>
            <a:r>
              <a:rPr lang="en-US" dirty="0">
                <a:latin typeface="Arial" panose="020B0604020202020204" pitchFamily="34" charset="0"/>
              </a:rPr>
              <a:t>1.5.7 – </a:t>
            </a:r>
            <a:r>
              <a:rPr lang="en-US" dirty="0"/>
              <a:t>Packet Tracer – Network Representation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1.6 – </a:t>
            </a:r>
            <a:r>
              <a:rPr lang="en-US" sz="1200" dirty="0">
                <a:solidFill>
                  <a:schemeClr val="accent5">
                    <a:lumMod val="40000"/>
                    <a:lumOff val="60000"/>
                  </a:schemeClr>
                </a:solidFill>
              </a:rPr>
              <a:t>Reliable Networks</a:t>
            </a:r>
            <a:endParaRPr lang="en-GB" b="0"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1.6 – </a:t>
            </a:r>
            <a:r>
              <a:rPr lang="en-US" sz="1200" dirty="0">
                <a:solidFill>
                  <a:schemeClr val="accent5">
                    <a:lumMod val="40000"/>
                    <a:lumOff val="60000"/>
                  </a:schemeClr>
                </a:solidFill>
              </a:rPr>
              <a:t>Reliable Networks</a:t>
            </a:r>
            <a:endParaRPr lang="en-GB" b="0" dirty="0"/>
          </a:p>
          <a:p>
            <a:pPr>
              <a:lnSpc>
                <a:spcPct val="80000"/>
              </a:lnSpc>
              <a:buFontTx/>
              <a:buNone/>
            </a:pPr>
            <a:r>
              <a:rPr lang="en-US" dirty="0">
                <a:latin typeface="Arial" panose="020B0604020202020204" pitchFamily="34" charset="0"/>
              </a:rPr>
              <a:t>1.6.1 – Network Architecture</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1.6 – </a:t>
            </a:r>
            <a:r>
              <a:rPr lang="en-US" sz="1200" dirty="0">
                <a:solidFill>
                  <a:schemeClr val="accent5">
                    <a:lumMod val="40000"/>
                    <a:lumOff val="60000"/>
                  </a:schemeClr>
                </a:solidFill>
              </a:rPr>
              <a:t>Reliable Networks</a:t>
            </a:r>
            <a:endParaRPr lang="en-GB" b="0" dirty="0"/>
          </a:p>
          <a:p>
            <a:pPr>
              <a:lnSpc>
                <a:spcPct val="80000"/>
              </a:lnSpc>
              <a:buFontTx/>
              <a:buNone/>
            </a:pPr>
            <a:r>
              <a:rPr lang="en-US" dirty="0">
                <a:latin typeface="Arial" panose="020B0604020202020204" pitchFamily="34" charset="0"/>
              </a:rPr>
              <a:t>1.6.2 – Fault</a:t>
            </a:r>
            <a:r>
              <a:rPr lang="en-US" baseline="0" dirty="0">
                <a:latin typeface="Arial" panose="020B0604020202020204" pitchFamily="34" charset="0"/>
              </a:rPr>
              <a:t> Tolerance</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1.6 – </a:t>
            </a:r>
            <a:r>
              <a:rPr lang="en-US" sz="1200" dirty="0">
                <a:solidFill>
                  <a:schemeClr val="accent5">
                    <a:lumMod val="40000"/>
                    <a:lumOff val="60000"/>
                  </a:schemeClr>
                </a:solidFill>
              </a:rPr>
              <a:t>Reliable Networks</a:t>
            </a:r>
            <a:endParaRPr lang="en-GB" b="0" dirty="0"/>
          </a:p>
          <a:p>
            <a:pPr>
              <a:lnSpc>
                <a:spcPct val="80000"/>
              </a:lnSpc>
              <a:buFontTx/>
              <a:buNone/>
            </a:pPr>
            <a:r>
              <a:rPr lang="en-US" dirty="0">
                <a:latin typeface="Arial" panose="020B0604020202020204" pitchFamily="34" charset="0"/>
              </a:rPr>
              <a:t>1.6.3 – Scalability</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1.6 – </a:t>
            </a:r>
            <a:r>
              <a:rPr lang="en-US" sz="1200" dirty="0">
                <a:solidFill>
                  <a:schemeClr val="accent5">
                    <a:lumMod val="40000"/>
                    <a:lumOff val="60000"/>
                  </a:schemeClr>
                </a:solidFill>
              </a:rPr>
              <a:t>Reliable Networks</a:t>
            </a:r>
            <a:endParaRPr lang="en-GB" b="0" dirty="0"/>
          </a:p>
          <a:p>
            <a:pPr>
              <a:lnSpc>
                <a:spcPct val="80000"/>
              </a:lnSpc>
              <a:buFontTx/>
              <a:buNone/>
            </a:pPr>
            <a:r>
              <a:rPr lang="en-US" dirty="0">
                <a:latin typeface="Arial" panose="020B0604020202020204" pitchFamily="34" charset="0"/>
              </a:rPr>
              <a:t>1.6.4 – Quality of Service</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1.6 – </a:t>
            </a:r>
            <a:r>
              <a:rPr lang="en-US" sz="1200" dirty="0">
                <a:solidFill>
                  <a:schemeClr val="accent5">
                    <a:lumMod val="40000"/>
                    <a:lumOff val="60000"/>
                  </a:schemeClr>
                </a:solidFill>
              </a:rPr>
              <a:t>Reliable Networks</a:t>
            </a:r>
            <a:endParaRPr lang="en-GB" b="0" dirty="0"/>
          </a:p>
          <a:p>
            <a:pPr>
              <a:lnSpc>
                <a:spcPct val="80000"/>
              </a:lnSpc>
              <a:buFontTx/>
              <a:buNone/>
            </a:pPr>
            <a:r>
              <a:rPr lang="en-US" dirty="0">
                <a:latin typeface="Arial" panose="020B0604020202020204" pitchFamily="34" charset="0"/>
              </a:rPr>
              <a:t>1.6.5 – Network Security</a:t>
            </a:r>
            <a:endParaRPr lang="en-US" dirty="0">
              <a:latin typeface="Arial" panose="020B0604020202020204" pitchFamily="34" charset="0"/>
            </a:endParaRPr>
          </a:p>
          <a:p>
            <a:pPr marL="0" marR="0" lvl="0" indent="0" algn="l" defTabSz="457200" rtl="0" eaLnBrk="1" fontAlgn="auto" latinLnBrk="0" hangingPunct="1">
              <a:lnSpc>
                <a:spcPct val="80000"/>
              </a:lnSpc>
              <a:spcBef>
                <a:spcPts val="0"/>
              </a:spcBef>
              <a:spcAft>
                <a:spcPts val="0"/>
              </a:spcAft>
              <a:buClrTx/>
              <a:buSzTx/>
              <a:buFontTx/>
              <a:buNone/>
              <a:defRPr/>
            </a:pPr>
            <a:r>
              <a:rPr lang="en-US" sz="1200" dirty="0">
                <a:effectLst/>
              </a:rPr>
              <a:t>1.6.6 – Check Your Understanding – Reliable Networks</a:t>
            </a:r>
            <a:endParaRPr lang="en-US" dirty="0"/>
          </a:p>
          <a:p>
            <a:pPr>
              <a:lnSpc>
                <a:spcPct val="80000"/>
              </a:lnSpc>
              <a:buFontTx/>
              <a:buNone/>
            </a:pP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1.7 – </a:t>
            </a:r>
            <a:r>
              <a:rPr lang="en-US" sz="1200" dirty="0">
                <a:solidFill>
                  <a:schemeClr val="accent5">
                    <a:lumMod val="40000"/>
                    <a:lumOff val="60000"/>
                  </a:schemeClr>
                </a:solidFill>
              </a:rPr>
              <a:t>Network Trends</a:t>
            </a:r>
            <a:endParaRPr lang="en-GB" b="0" dirty="0"/>
          </a:p>
          <a:p>
            <a:pPr>
              <a:buFontTx/>
              <a:buNone/>
            </a:pPr>
            <a:endParaRPr lang="en-GB" b="0"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1.7 – </a:t>
            </a:r>
            <a:r>
              <a:rPr lang="en-US" sz="1200" dirty="0">
                <a:solidFill>
                  <a:schemeClr val="accent5">
                    <a:lumMod val="40000"/>
                    <a:lumOff val="60000"/>
                  </a:schemeClr>
                </a:solidFill>
              </a:rPr>
              <a:t>Network Trends</a:t>
            </a:r>
            <a:endParaRPr lang="en-GB" b="0" dirty="0"/>
          </a:p>
          <a:p>
            <a:pPr>
              <a:lnSpc>
                <a:spcPct val="80000"/>
              </a:lnSpc>
              <a:buFontTx/>
              <a:buNone/>
            </a:pPr>
            <a:r>
              <a:rPr lang="en-US" dirty="0">
                <a:latin typeface="Arial" panose="020B0604020202020204" pitchFamily="34" charset="0"/>
              </a:rPr>
              <a:t>1.7.1 – Recent</a:t>
            </a:r>
            <a:r>
              <a:rPr lang="en-US" baseline="0" dirty="0">
                <a:latin typeface="Arial" panose="020B0604020202020204" pitchFamily="34" charset="0"/>
              </a:rPr>
              <a:t> Trends</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1 – Networking Today</a:t>
            </a:r>
            <a:endParaRPr lang="en-US" sz="1200" b="0" dirty="0"/>
          </a:p>
          <a:p>
            <a:pPr>
              <a:buFontTx/>
              <a:buNone/>
            </a:pPr>
            <a:r>
              <a:rPr lang="en-US" sz="1200" b="0" dirty="0"/>
              <a:t>1.1 – Networks</a:t>
            </a:r>
            <a:r>
              <a:rPr lang="en-US" sz="1200" b="0" baseline="0" dirty="0"/>
              <a:t> Affect Our Lives</a:t>
            </a:r>
            <a:endParaRPr lang="en-GB" b="0"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1.7 – </a:t>
            </a:r>
            <a:r>
              <a:rPr lang="en-US" sz="1200" dirty="0">
                <a:solidFill>
                  <a:schemeClr val="accent5">
                    <a:lumMod val="40000"/>
                    <a:lumOff val="60000"/>
                  </a:schemeClr>
                </a:solidFill>
              </a:rPr>
              <a:t>Network Trends</a:t>
            </a:r>
            <a:endParaRPr lang="en-GB" b="0" dirty="0"/>
          </a:p>
          <a:p>
            <a:pPr>
              <a:lnSpc>
                <a:spcPct val="80000"/>
              </a:lnSpc>
              <a:buFontTx/>
              <a:buNone/>
            </a:pPr>
            <a:r>
              <a:rPr lang="en-US" dirty="0">
                <a:latin typeface="Arial" panose="020B0604020202020204" pitchFamily="34" charset="0"/>
              </a:rPr>
              <a:t>1.7.2 – Bring Your Own Device (BYOD)</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1.7 – </a:t>
            </a:r>
            <a:r>
              <a:rPr lang="en-US" sz="1200" dirty="0">
                <a:solidFill>
                  <a:schemeClr val="accent5">
                    <a:lumMod val="40000"/>
                    <a:lumOff val="60000"/>
                  </a:schemeClr>
                </a:solidFill>
              </a:rPr>
              <a:t>Network Trends</a:t>
            </a:r>
            <a:endParaRPr lang="en-GB" b="0" dirty="0"/>
          </a:p>
          <a:p>
            <a:pPr>
              <a:lnSpc>
                <a:spcPct val="80000"/>
              </a:lnSpc>
              <a:buFontTx/>
              <a:buNone/>
            </a:pPr>
            <a:r>
              <a:rPr lang="en-US" dirty="0">
                <a:latin typeface="Arial" panose="020B0604020202020204" pitchFamily="34" charset="0"/>
              </a:rPr>
              <a:t>1.7.3 – Online Collaboration</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1.7 – </a:t>
            </a:r>
            <a:r>
              <a:rPr lang="en-US" sz="1200" dirty="0">
                <a:solidFill>
                  <a:schemeClr val="accent5">
                    <a:lumMod val="40000"/>
                    <a:lumOff val="60000"/>
                  </a:schemeClr>
                </a:solidFill>
              </a:rPr>
              <a:t>Network Trends</a:t>
            </a:r>
            <a:endParaRPr lang="en-GB" b="0" dirty="0"/>
          </a:p>
          <a:p>
            <a:pPr>
              <a:lnSpc>
                <a:spcPct val="80000"/>
              </a:lnSpc>
              <a:buFontTx/>
              <a:buNone/>
            </a:pPr>
            <a:r>
              <a:rPr lang="en-US" dirty="0">
                <a:latin typeface="Arial" panose="020B0604020202020204" pitchFamily="34" charset="0"/>
              </a:rPr>
              <a:t>1.7.4 – Video Communication</a:t>
            </a:r>
            <a:endParaRPr 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1.7 – </a:t>
            </a:r>
            <a:r>
              <a:rPr lang="en-US" sz="1200" dirty="0">
                <a:solidFill>
                  <a:schemeClr val="accent5">
                    <a:lumMod val="40000"/>
                    <a:lumOff val="60000"/>
                  </a:schemeClr>
                </a:solidFill>
              </a:rPr>
              <a:t>Network Trends</a:t>
            </a:r>
            <a:endParaRPr lang="en-GB" b="0" dirty="0"/>
          </a:p>
          <a:p>
            <a:pPr>
              <a:lnSpc>
                <a:spcPct val="80000"/>
              </a:lnSpc>
              <a:buFontTx/>
              <a:buNone/>
            </a:pPr>
            <a:r>
              <a:rPr lang="en-US" dirty="0">
                <a:latin typeface="Arial" panose="020B0604020202020204" pitchFamily="34" charset="0"/>
              </a:rPr>
              <a:t>1.7.5 – </a:t>
            </a:r>
            <a:r>
              <a:rPr lang="en-US" altLang="en-US" dirty="0"/>
              <a:t>Video – Cisco WebEx for Huddles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1.7 – </a:t>
            </a:r>
            <a:r>
              <a:rPr lang="en-US" sz="1200" dirty="0">
                <a:solidFill>
                  <a:schemeClr val="accent5">
                    <a:lumMod val="40000"/>
                    <a:lumOff val="60000"/>
                  </a:schemeClr>
                </a:solidFill>
              </a:rPr>
              <a:t>Network Trends</a:t>
            </a:r>
            <a:endParaRPr lang="en-GB" b="0" dirty="0"/>
          </a:p>
          <a:p>
            <a:pPr>
              <a:lnSpc>
                <a:spcPct val="80000"/>
              </a:lnSpc>
              <a:buFontTx/>
              <a:buNone/>
            </a:pPr>
            <a:r>
              <a:rPr lang="en-US" dirty="0">
                <a:latin typeface="Arial" panose="020B0604020202020204" pitchFamily="34" charset="0"/>
              </a:rPr>
              <a:t>1.7.6 – Cloud Computing</a:t>
            </a:r>
            <a:endParaRPr 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1.7 – </a:t>
            </a:r>
            <a:r>
              <a:rPr lang="en-US" sz="1200" dirty="0">
                <a:solidFill>
                  <a:schemeClr val="accent5">
                    <a:lumMod val="40000"/>
                    <a:lumOff val="60000"/>
                  </a:schemeClr>
                </a:solidFill>
              </a:rPr>
              <a:t>Network Trends</a:t>
            </a:r>
            <a:endParaRPr lang="en-GB" b="0" dirty="0"/>
          </a:p>
          <a:p>
            <a:pPr>
              <a:lnSpc>
                <a:spcPct val="80000"/>
              </a:lnSpc>
              <a:buFontTx/>
              <a:buNone/>
            </a:pPr>
            <a:r>
              <a:rPr lang="en-US" dirty="0">
                <a:latin typeface="Arial" panose="020B0604020202020204" pitchFamily="34" charset="0"/>
              </a:rPr>
              <a:t>1.7.6 – Cloud Computing (Cont.)</a:t>
            </a:r>
            <a:endParaRPr 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1.7 – </a:t>
            </a:r>
            <a:r>
              <a:rPr lang="en-US" sz="1200" dirty="0">
                <a:solidFill>
                  <a:schemeClr val="accent5">
                    <a:lumMod val="40000"/>
                    <a:lumOff val="60000"/>
                  </a:schemeClr>
                </a:solidFill>
              </a:rPr>
              <a:t>Network Trends</a:t>
            </a:r>
            <a:endParaRPr lang="en-GB" b="0" dirty="0"/>
          </a:p>
          <a:p>
            <a:pPr>
              <a:lnSpc>
                <a:spcPct val="80000"/>
              </a:lnSpc>
              <a:buFontTx/>
              <a:buNone/>
            </a:pPr>
            <a:r>
              <a:rPr lang="en-US" dirty="0">
                <a:latin typeface="Arial" panose="020B0604020202020204" pitchFamily="34" charset="0"/>
              </a:rPr>
              <a:t>1.7.7 – Technology</a:t>
            </a:r>
            <a:r>
              <a:rPr lang="en-US" baseline="0" dirty="0">
                <a:latin typeface="Arial" panose="020B0604020202020204" pitchFamily="34" charset="0"/>
              </a:rPr>
              <a:t> Trends in the Home</a:t>
            </a:r>
            <a:endParaRPr lang="en-US"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1.7 – </a:t>
            </a:r>
            <a:r>
              <a:rPr lang="en-US" sz="1200" dirty="0">
                <a:solidFill>
                  <a:schemeClr val="accent5">
                    <a:lumMod val="40000"/>
                    <a:lumOff val="60000"/>
                  </a:schemeClr>
                </a:solidFill>
              </a:rPr>
              <a:t>Network Trends</a:t>
            </a:r>
            <a:endParaRPr lang="en-GB" b="0" dirty="0"/>
          </a:p>
          <a:p>
            <a:pPr>
              <a:lnSpc>
                <a:spcPct val="80000"/>
              </a:lnSpc>
              <a:buFontTx/>
              <a:buNone/>
            </a:pPr>
            <a:r>
              <a:rPr lang="en-US" dirty="0">
                <a:latin typeface="Arial" panose="020B0604020202020204" pitchFamily="34" charset="0"/>
              </a:rPr>
              <a:t>1.7.8 – Powerline Networking</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1.7 – </a:t>
            </a:r>
            <a:r>
              <a:rPr lang="en-US" sz="1200" dirty="0">
                <a:solidFill>
                  <a:schemeClr val="accent5">
                    <a:lumMod val="40000"/>
                    <a:lumOff val="60000"/>
                  </a:schemeClr>
                </a:solidFill>
              </a:rPr>
              <a:t>Network Trends</a:t>
            </a:r>
            <a:endParaRPr lang="en-GB" b="0" dirty="0"/>
          </a:p>
          <a:p>
            <a:pPr>
              <a:lnSpc>
                <a:spcPct val="80000"/>
              </a:lnSpc>
              <a:buFontTx/>
              <a:buNone/>
            </a:pPr>
            <a:r>
              <a:rPr lang="en-US" dirty="0">
                <a:latin typeface="Arial" panose="020B0604020202020204" pitchFamily="34" charset="0"/>
              </a:rPr>
              <a:t>1.7.9 – Wireless Broadband</a:t>
            </a:r>
            <a:endParaRPr lang="en-US" dirty="0">
              <a:latin typeface="Arial" panose="020B0604020202020204" pitchFamily="34" charset="0"/>
            </a:endParaRPr>
          </a:p>
          <a:p>
            <a:pPr marL="0" marR="0" lvl="0" indent="0" algn="l" defTabSz="457200" rtl="0" eaLnBrk="1" fontAlgn="auto" latinLnBrk="0" hangingPunct="1">
              <a:lnSpc>
                <a:spcPct val="80000"/>
              </a:lnSpc>
              <a:spcBef>
                <a:spcPts val="0"/>
              </a:spcBef>
              <a:spcAft>
                <a:spcPts val="0"/>
              </a:spcAft>
              <a:buClrTx/>
              <a:buSzTx/>
              <a:buFontTx/>
              <a:buNone/>
              <a:defRPr/>
            </a:pPr>
            <a:r>
              <a:rPr lang="en-US" sz="1200" dirty="0">
                <a:effectLst/>
              </a:rPr>
              <a:t>1.7.10 – Check Your Understanding – Network Trends</a:t>
            </a:r>
            <a:endParaRPr lang="en-US" dirty="0"/>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1.8 – </a:t>
            </a:r>
            <a:r>
              <a:rPr lang="en-US" sz="1200" dirty="0">
                <a:solidFill>
                  <a:schemeClr val="accent5">
                    <a:lumMod val="40000"/>
                    <a:lumOff val="60000"/>
                  </a:schemeClr>
                </a:solidFill>
              </a:rPr>
              <a:t>Network Security</a:t>
            </a:r>
            <a:endParaRPr lang="en-GB" b="0" dirty="0"/>
          </a:p>
          <a:p>
            <a:pPr>
              <a:buFontTx/>
              <a:buNone/>
            </a:pPr>
            <a:endParaRPr lang="en-GB" b="0"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1.1 – Networks Affect our Lives</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1.1.1 – </a:t>
            </a:r>
            <a:r>
              <a:rPr lang="en-US" altLang="en-US" dirty="0"/>
              <a:t>Networks Connect Us</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1.8 – </a:t>
            </a:r>
            <a:r>
              <a:rPr lang="en-US" sz="1200" dirty="0">
                <a:solidFill>
                  <a:schemeClr val="accent5">
                    <a:lumMod val="40000"/>
                    <a:lumOff val="60000"/>
                  </a:schemeClr>
                </a:solidFill>
              </a:rPr>
              <a:t>Network Security</a:t>
            </a:r>
            <a:endParaRPr lang="en-GB" b="0" dirty="0"/>
          </a:p>
          <a:p>
            <a:pPr>
              <a:lnSpc>
                <a:spcPct val="80000"/>
              </a:lnSpc>
              <a:buFontTx/>
              <a:buNone/>
            </a:pPr>
            <a:r>
              <a:rPr lang="en-US" dirty="0">
                <a:latin typeface="Arial" panose="020B0604020202020204" pitchFamily="34" charset="0"/>
              </a:rPr>
              <a:t>1.8.1 – Security</a:t>
            </a:r>
            <a:r>
              <a:rPr lang="en-US" baseline="0" dirty="0">
                <a:latin typeface="Arial" panose="020B0604020202020204" pitchFamily="34" charset="0"/>
              </a:rPr>
              <a:t> Threats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1.8 – </a:t>
            </a:r>
            <a:r>
              <a:rPr lang="en-US" sz="1200" dirty="0">
                <a:solidFill>
                  <a:schemeClr val="accent5">
                    <a:lumMod val="40000"/>
                    <a:lumOff val="60000"/>
                  </a:schemeClr>
                </a:solidFill>
              </a:rPr>
              <a:t>Network Security</a:t>
            </a:r>
            <a:endParaRPr lang="en-GB" b="0" dirty="0"/>
          </a:p>
          <a:p>
            <a:pPr>
              <a:lnSpc>
                <a:spcPct val="80000"/>
              </a:lnSpc>
              <a:buFontTx/>
              <a:buNone/>
            </a:pPr>
            <a:r>
              <a:rPr lang="en-US" dirty="0">
                <a:latin typeface="Arial" panose="020B0604020202020204" pitchFamily="34" charset="0"/>
              </a:rPr>
              <a:t>1.8.1 – Security</a:t>
            </a:r>
            <a:r>
              <a:rPr lang="en-US" baseline="0" dirty="0">
                <a:latin typeface="Arial" panose="020B0604020202020204" pitchFamily="34" charset="0"/>
              </a:rPr>
              <a:t> Threats (Cont.)</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1.8 – </a:t>
            </a:r>
            <a:r>
              <a:rPr lang="en-US" sz="1200" dirty="0">
                <a:solidFill>
                  <a:schemeClr val="accent5">
                    <a:lumMod val="40000"/>
                    <a:lumOff val="60000"/>
                  </a:schemeClr>
                </a:solidFill>
              </a:rPr>
              <a:t>Network Security</a:t>
            </a:r>
            <a:endParaRPr lang="en-GB" b="0" dirty="0"/>
          </a:p>
          <a:p>
            <a:pPr>
              <a:lnSpc>
                <a:spcPct val="80000"/>
              </a:lnSpc>
              <a:buFontTx/>
              <a:buNone/>
            </a:pPr>
            <a:r>
              <a:rPr lang="en-US" dirty="0">
                <a:latin typeface="Arial" panose="020B0604020202020204" pitchFamily="34" charset="0"/>
              </a:rPr>
              <a:t>1.8.2 – Security</a:t>
            </a:r>
            <a:r>
              <a:rPr lang="en-US" baseline="0" dirty="0">
                <a:latin typeface="Arial" panose="020B0604020202020204" pitchFamily="34" charset="0"/>
              </a:rPr>
              <a:t> Solutions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1.8 – </a:t>
            </a:r>
            <a:r>
              <a:rPr lang="en-US" sz="1200" dirty="0">
                <a:solidFill>
                  <a:schemeClr val="accent5">
                    <a:lumMod val="40000"/>
                    <a:lumOff val="60000"/>
                  </a:schemeClr>
                </a:solidFill>
              </a:rPr>
              <a:t>Network Security</a:t>
            </a:r>
            <a:endParaRPr lang="en-GB" b="0" dirty="0"/>
          </a:p>
          <a:p>
            <a:pPr>
              <a:lnSpc>
                <a:spcPct val="80000"/>
              </a:lnSpc>
              <a:buFontTx/>
              <a:buNone/>
            </a:pPr>
            <a:r>
              <a:rPr lang="en-US" dirty="0">
                <a:latin typeface="Arial" panose="020B0604020202020204" pitchFamily="34" charset="0"/>
              </a:rPr>
              <a:t>1.8.2 – Security</a:t>
            </a:r>
            <a:r>
              <a:rPr lang="en-US" baseline="0" dirty="0">
                <a:latin typeface="Arial" panose="020B0604020202020204" pitchFamily="34" charset="0"/>
              </a:rPr>
              <a:t> Solutions (Cont.)</a:t>
            </a:r>
            <a:endParaRPr lang="en-US" baseline="0" dirty="0">
              <a:latin typeface="Arial" panose="020B0604020202020204" pitchFamily="34" charset="0"/>
            </a:endParaRPr>
          </a:p>
          <a:p>
            <a:pPr marL="0" marR="0" lvl="0" indent="0" algn="l" defTabSz="457200" rtl="0" eaLnBrk="1" fontAlgn="auto" latinLnBrk="0" hangingPunct="1">
              <a:lnSpc>
                <a:spcPct val="80000"/>
              </a:lnSpc>
              <a:spcBef>
                <a:spcPts val="0"/>
              </a:spcBef>
              <a:spcAft>
                <a:spcPts val="0"/>
              </a:spcAft>
              <a:buClrTx/>
              <a:buSzTx/>
              <a:buFontTx/>
              <a:buNone/>
              <a:defRPr/>
            </a:pPr>
            <a:r>
              <a:rPr lang="en-US" sz="1200" dirty="0">
                <a:effectLst/>
              </a:rPr>
              <a:t>1.8.3 – Check Your Understanding – Network Security</a:t>
            </a:r>
            <a:endParaRPr lang="en-US" dirty="0"/>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1.9 – </a:t>
            </a:r>
            <a:r>
              <a:rPr lang="en-US" sz="1200" dirty="0">
                <a:solidFill>
                  <a:schemeClr val="accent5">
                    <a:lumMod val="40000"/>
                    <a:lumOff val="60000"/>
                  </a:schemeClr>
                </a:solidFill>
              </a:rPr>
              <a:t>The IT Professional</a:t>
            </a:r>
            <a:endParaRPr lang="en-GB" b="0"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1.9 – </a:t>
            </a:r>
            <a:r>
              <a:rPr lang="en-US" sz="1200" dirty="0">
                <a:solidFill>
                  <a:schemeClr val="accent5">
                    <a:lumMod val="40000"/>
                    <a:lumOff val="60000"/>
                  </a:schemeClr>
                </a:solidFill>
              </a:rPr>
              <a:t>The IT Professional</a:t>
            </a:r>
            <a:endParaRPr lang="en-GB" b="0" dirty="0"/>
          </a:p>
          <a:p>
            <a:pPr>
              <a:lnSpc>
                <a:spcPct val="80000"/>
              </a:lnSpc>
              <a:buFontTx/>
              <a:buNone/>
            </a:pPr>
            <a:r>
              <a:rPr lang="en-US" baseline="0" dirty="0">
                <a:latin typeface="Arial" panose="020B0604020202020204" pitchFamily="34" charset="0"/>
              </a:rPr>
              <a:t>1.9.1 – CCNA</a:t>
            </a:r>
            <a:endParaRPr lang="en-US" baseline="0" dirty="0">
              <a:latin typeface="Arial" panose="020B0604020202020204" pitchFamily="34" charset="0"/>
            </a:endParaRPr>
          </a:p>
          <a:p>
            <a:pPr>
              <a:lnSpc>
                <a:spcPct val="80000"/>
              </a:lnSpc>
              <a:buFontTx/>
              <a:buNone/>
            </a:pPr>
            <a:r>
              <a:rPr lang="en-US" baseline="0" dirty="0">
                <a:latin typeface="Arial" panose="020B0604020202020204" pitchFamily="34" charset="0"/>
              </a:rPr>
              <a:t>Diagram from https://newsroom.cisco.com/press-release-content?type=webcontent&amp;articleId=1993077</a:t>
            </a:r>
            <a:endParaRPr lang="en-US" baseline="0" dirty="0">
              <a:latin typeface="Arial" panose="020B0604020202020204" pitchFamily="34" charset="0"/>
            </a:endParaRP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1.9 – </a:t>
            </a:r>
            <a:r>
              <a:rPr lang="en-US" sz="1200" dirty="0">
                <a:solidFill>
                  <a:schemeClr val="accent5">
                    <a:lumMod val="40000"/>
                    <a:lumOff val="60000"/>
                  </a:schemeClr>
                </a:solidFill>
              </a:rPr>
              <a:t>The IT Professional</a:t>
            </a:r>
            <a:endParaRPr lang="en-GB" b="0" dirty="0"/>
          </a:p>
          <a:p>
            <a:pPr>
              <a:lnSpc>
                <a:spcPct val="80000"/>
              </a:lnSpc>
              <a:buFontTx/>
              <a:buNone/>
            </a:pPr>
            <a:r>
              <a:rPr lang="en-US" baseline="0" dirty="0">
                <a:latin typeface="Arial" panose="020B0604020202020204" pitchFamily="34" charset="0"/>
              </a:rPr>
              <a:t>1.9.2 – </a:t>
            </a:r>
            <a:r>
              <a:rPr lang="en-US" altLang="en-US" dirty="0"/>
              <a:t>Networking Jobs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1.9 – </a:t>
            </a:r>
            <a:r>
              <a:rPr lang="en-US" sz="1200" dirty="0">
                <a:solidFill>
                  <a:schemeClr val="accent5">
                    <a:lumMod val="40000"/>
                    <a:lumOff val="60000"/>
                  </a:schemeClr>
                </a:solidFill>
              </a:rPr>
              <a:t>The IT Professional</a:t>
            </a:r>
            <a:endParaRPr lang="en-GB" b="0" dirty="0"/>
          </a:p>
          <a:p>
            <a:pPr>
              <a:lnSpc>
                <a:spcPct val="80000"/>
              </a:lnSpc>
              <a:buFontTx/>
              <a:buNone/>
            </a:pPr>
            <a:r>
              <a:rPr lang="en-US" baseline="0" dirty="0">
                <a:latin typeface="Arial" panose="020B0604020202020204" pitchFamily="34" charset="0"/>
              </a:rPr>
              <a:t>1.9.3 – </a:t>
            </a:r>
            <a:r>
              <a:rPr lang="en-US" altLang="en-US" dirty="0"/>
              <a:t>Lab – Researching IT and Networking Job Opportunities </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1.10 – </a:t>
            </a:r>
            <a:r>
              <a:rPr lang="en-US" dirty="0">
                <a:solidFill>
                  <a:schemeClr val="accent5">
                    <a:lumMod val="40000"/>
                    <a:lumOff val="60000"/>
                  </a:schemeClr>
                </a:solidFill>
              </a:rPr>
              <a:t>Module Practice and Quiz </a:t>
            </a:r>
            <a:endParaRPr lang="en-GB" b="0"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1.10 – </a:t>
            </a:r>
            <a:r>
              <a:rPr lang="en-US" dirty="0">
                <a:solidFill>
                  <a:schemeClr val="accent5">
                    <a:lumMod val="40000"/>
                    <a:lumOff val="60000"/>
                  </a:schemeClr>
                </a:solidFill>
              </a:rPr>
              <a:t>Module Practice and Quiz </a:t>
            </a:r>
            <a:endParaRPr lang="en-GB" b="0" dirty="0"/>
          </a:p>
          <a:p>
            <a:pPr>
              <a:lnSpc>
                <a:spcPct val="80000"/>
              </a:lnSpc>
              <a:buFontTx/>
              <a:buNone/>
            </a:pPr>
            <a:r>
              <a:rPr lang="en-US" dirty="0">
                <a:latin typeface="Arial" panose="020B0604020202020204" pitchFamily="34" charset="0"/>
              </a:rPr>
              <a:t>1.10.1</a:t>
            </a:r>
            <a:r>
              <a:rPr lang="en-US" baseline="0" dirty="0">
                <a:latin typeface="Arial" panose="020B0604020202020204" pitchFamily="34" charset="0"/>
              </a:rPr>
              <a:t> – </a:t>
            </a:r>
            <a:r>
              <a:rPr lang="en-US" altLang="en-US" dirty="0"/>
              <a:t>What did I learn in this module?</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1.1 – Networks Affect our Lives</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1.1.2 – </a:t>
            </a:r>
            <a:r>
              <a:rPr lang="en-US" altLang="en-US" dirty="0"/>
              <a:t>Video – The Cisco Networking Academy Learning Experience</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1.10 – </a:t>
            </a:r>
            <a:r>
              <a:rPr lang="en-US" dirty="0">
                <a:solidFill>
                  <a:schemeClr val="accent5">
                    <a:lumMod val="40000"/>
                    <a:lumOff val="60000"/>
                  </a:schemeClr>
                </a:solidFill>
              </a:rPr>
              <a:t>Module Practice and Quiz </a:t>
            </a:r>
            <a:endParaRPr lang="en-GB" b="0" dirty="0"/>
          </a:p>
          <a:p>
            <a:pPr>
              <a:lnSpc>
                <a:spcPct val="80000"/>
              </a:lnSpc>
              <a:buFontTx/>
              <a:buNone/>
            </a:pPr>
            <a:r>
              <a:rPr lang="en-US" dirty="0">
                <a:latin typeface="Arial" panose="020B0604020202020204" pitchFamily="34" charset="0"/>
              </a:rPr>
              <a:t>1.10.1</a:t>
            </a:r>
            <a:r>
              <a:rPr lang="en-US" baseline="0" dirty="0">
                <a:latin typeface="Arial" panose="020B0604020202020204" pitchFamily="34" charset="0"/>
              </a:rPr>
              <a:t> – </a:t>
            </a:r>
            <a:r>
              <a:rPr lang="en-US" altLang="en-US" dirty="0"/>
              <a:t>What did I learn in this module? (Cont.)</a:t>
            </a:r>
            <a:endParaRPr lang="en-US" altLang="en-US" dirty="0"/>
          </a:p>
          <a:p>
            <a:pPr marL="0" marR="0" lvl="0" indent="0" algn="l" defTabSz="457200" rtl="0" eaLnBrk="1" fontAlgn="auto" latinLnBrk="0" hangingPunct="1">
              <a:lnSpc>
                <a:spcPct val="80000"/>
              </a:lnSpc>
              <a:spcBef>
                <a:spcPts val="0"/>
              </a:spcBef>
              <a:spcAft>
                <a:spcPts val="0"/>
              </a:spcAft>
              <a:buClrTx/>
              <a:buSzTx/>
              <a:buFontTx/>
              <a:buNone/>
              <a:defRPr/>
            </a:pPr>
            <a:r>
              <a:rPr lang="en-US" dirty="0"/>
              <a:t>1.10.2 </a:t>
            </a:r>
            <a:r>
              <a:rPr lang="en-US" sz="1200" dirty="0">
                <a:effectLst/>
              </a:rPr>
              <a:t>– Module</a:t>
            </a:r>
            <a:r>
              <a:rPr lang="en-US" sz="1200" baseline="0" dirty="0">
                <a:effectLst/>
              </a:rPr>
              <a:t> Quiz</a:t>
            </a:r>
            <a:endParaRPr lang="en-US" dirty="0"/>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605">
              <a:defRPr sz="24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defTabSz="903605">
              <a:defRPr sz="2400">
                <a:solidFill>
                  <a:schemeClr val="tx1"/>
                </a:solidFill>
                <a:latin typeface="Arial" panose="020B0604020202020204" pitchFamily="34" charset="0"/>
                <a:ea typeface="MS PGothic" panose="020B0600070205080204" pitchFamily="34" charset="-128"/>
              </a:defRPr>
            </a:lvl2pPr>
            <a:lvl3pPr marL="1143000" indent="-228600" defTabSz="903605">
              <a:defRPr sz="2400">
                <a:solidFill>
                  <a:schemeClr val="tx1"/>
                </a:solidFill>
                <a:latin typeface="Arial" panose="020B0604020202020204" pitchFamily="34" charset="0"/>
                <a:ea typeface="MS PGothic" panose="020B0600070205080204" pitchFamily="34" charset="-128"/>
              </a:defRPr>
            </a:lvl3pPr>
            <a:lvl4pPr marL="1600200" indent="-228600" defTabSz="903605">
              <a:defRPr sz="2400">
                <a:solidFill>
                  <a:schemeClr val="tx1"/>
                </a:solidFill>
                <a:latin typeface="Arial" panose="020B0604020202020204" pitchFamily="34" charset="0"/>
                <a:ea typeface="MS PGothic" panose="020B0600070205080204" pitchFamily="34" charset="-128"/>
              </a:defRPr>
            </a:lvl4pPr>
            <a:lvl5pPr marL="2057400" indent="-228600" defTabSz="903605">
              <a:defRPr sz="2400">
                <a:solidFill>
                  <a:schemeClr val="tx1"/>
                </a:solidFill>
                <a:latin typeface="Arial" panose="020B0604020202020204" pitchFamily="34" charset="0"/>
                <a:ea typeface="MS PGothic" panose="020B0600070205080204" pitchFamily="34" charset="-128"/>
              </a:defRPr>
            </a:lvl5pPr>
            <a:lvl6pPr marL="25146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C92755B-29FD-8743-9094-C0E3A734D22E}" type="slidenum">
              <a:rPr lang="en-US" sz="800">
                <a:solidFill>
                  <a:prstClr val="black"/>
                </a:solidFill>
              </a:rPr>
            </a:fld>
            <a:endParaRPr lang="en-US" sz="800" dirty="0">
              <a:solidFill>
                <a:prstClr val="black"/>
              </a:solidFill>
            </a:endParaRPr>
          </a:p>
        </p:txBody>
      </p:sp>
      <p:sp>
        <p:nvSpPr>
          <p:cNvPr id="57346" name="Rectangle 2"/>
          <p:cNvSpPr>
            <a:spLocks noGrp="1" noRot="1" noChangeAspect="1" noChangeArrowheads="1" noTextEdit="1"/>
          </p:cNvSpPr>
          <p:nvPr>
            <p:ph type="sldImg"/>
          </p:nvPr>
        </p:nvSpPr>
        <p:spPr/>
      </p:sp>
      <p:sp>
        <p:nvSpPr>
          <p:cNvPr id="573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dirty="0">
                <a:latin typeface="Arial" panose="020B0604020202020204" pitchFamily="34" charset="0"/>
              </a:rPr>
              <a:t>New Terms and Commands</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solidFill>
                  <a:prstClr val="black"/>
                </a:solidFill>
              </a:rPr>
            </a:fld>
            <a:endParaRPr lang="en-US" altLang="en-US" sz="800" dirty="0">
              <a:solidFill>
                <a:prstClr val="black"/>
              </a:solidFill>
            </a:endParaRPr>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1.1 – Networks Affect our Lives</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dirty="0">
                <a:latin typeface="Arial" panose="020B0604020202020204" pitchFamily="34" charset="0"/>
              </a:rPr>
              <a:t>1.1.3</a:t>
            </a:r>
            <a:r>
              <a:rPr lang="en-US" baseline="0" dirty="0">
                <a:latin typeface="Arial" panose="020B0604020202020204" pitchFamily="34" charset="0"/>
              </a:rPr>
              <a:t> No Boundaries</a:t>
            </a:r>
            <a:endParaRPr lang="en-US" baseline="0" dirty="0">
              <a:latin typeface="Arial" panose="020B0604020202020204" pitchFamily="34" charset="0"/>
            </a:endParaRPr>
          </a:p>
          <a:p>
            <a:pPr>
              <a:lnSpc>
                <a:spcPct val="80000"/>
              </a:lnSpc>
              <a:buFontTx/>
              <a:buNone/>
            </a:pP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1.2 – Network</a:t>
            </a:r>
            <a:r>
              <a:rPr lang="en-US" sz="1200" kern="1200" baseline="0" dirty="0">
                <a:solidFill>
                  <a:schemeClr val="tx1"/>
                </a:solidFill>
                <a:latin typeface="Arial" panose="020B0604020202020204" pitchFamily="34" charset="0"/>
                <a:ea typeface="MS PGothic" panose="020B0600070205080204" pitchFamily="34" charset="-128"/>
                <a:cs typeface="MS PGothic" panose="020B0600070205080204" pitchFamily="34" charset="-128"/>
              </a:rPr>
              <a:t> Components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solidFill>
                  <a:prstClr val="black"/>
                </a:solidFill>
              </a:rPr>
            </a:fld>
            <a:endParaRPr lang="en-US" altLang="en-US" sz="800" dirty="0">
              <a:solidFill>
                <a:prstClr val="black"/>
              </a:solidFill>
            </a:endParaRPr>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 – Networking Today</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1.2 – Network</a:t>
            </a:r>
            <a:r>
              <a:rPr lang="en-US" sz="1200" kern="1200" baseline="0" dirty="0">
                <a:solidFill>
                  <a:schemeClr val="tx1"/>
                </a:solidFill>
                <a:latin typeface="Arial" panose="020B0604020202020204" pitchFamily="34" charset="0"/>
                <a:ea typeface="MS PGothic" panose="020B0600070205080204" pitchFamily="34" charset="-128"/>
                <a:cs typeface="MS PGothic" panose="020B0600070205080204" pitchFamily="34" charset="-128"/>
              </a:rPr>
              <a:t> Components</a:t>
            </a:r>
            <a:endParaRPr lang="en-US" dirty="0"/>
          </a:p>
          <a:p>
            <a:pPr>
              <a:lnSpc>
                <a:spcPct val="80000"/>
              </a:lnSpc>
              <a:buFontTx/>
              <a:buNone/>
            </a:pPr>
            <a:r>
              <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rPr>
              <a:t>1.2.1– Host Roles</a:t>
            </a:r>
            <a:endParaRPr lang="en-US" sz="1200" kern="1200" dirty="0">
              <a:solidFill>
                <a:schemeClr val="tx1"/>
              </a:solidFill>
              <a:latin typeface="Arial" panose="020B0604020202020204" pitchFamily="34" charset="0"/>
              <a:ea typeface="MS PGothic" panose="020B0600070205080204" pitchFamily="34" charset="-128"/>
              <a:cs typeface="MS PGothic"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2565" indent="0" algn="ctr">
              <a:buNone/>
              <a:defRPr>
                <a:solidFill>
                  <a:schemeClr val="tx1">
                    <a:tint val="75000"/>
                  </a:schemeClr>
                </a:solidFill>
              </a:defRPr>
            </a:lvl9pPr>
          </a:lstStyle>
          <a:p>
            <a:r>
              <a:rPr lang="en-US" dirty="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800" indent="0">
              <a:buNone/>
              <a:defRPr/>
            </a:lvl2pPr>
            <a:lvl3pPr marL="427355" indent="0">
              <a:buNone/>
              <a:defRPr/>
            </a:lvl3pPr>
            <a:lvl4pPr marL="516890" indent="0">
              <a:buNone/>
              <a:defRPr/>
            </a:lvl4pPr>
            <a:lvl5pPr marL="601345" indent="0">
              <a:buNone/>
              <a:defRPr/>
            </a:lvl5pPr>
          </a:lstStyle>
          <a:p>
            <a:pPr lvl="0"/>
            <a:r>
              <a:rPr lang="en-US" dirty="0"/>
              <a:t>Click to edit Master text styles</a:t>
            </a:r>
            <a:endParaRPr lang="en-US" dirty="0"/>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0"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6"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7"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6"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7"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6"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7"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6080">
              <a:defRPr/>
            </a:pPr>
            <a:fld id="{2F5CCB13-0A32-4557-88E9-079F0C330695}" type="slidenum">
              <a:rPr lang="en-US" kern="0" smtClean="0">
                <a:solidFill>
                  <a:srgbClr val="595959"/>
                </a:solidFill>
              </a:rPr>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lstStyle>
            <a:lvl1pPr marL="170180" indent="-170180">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anose="020B0604020202020204" pitchFamily="34" charset="0"/>
              </a:rPr>
              <a:t>Click to edit Master text styles</a:t>
            </a:r>
            <a:endParaRPr lang="en-US" dirty="0">
              <a:sym typeface="Arial" panose="020B0604020202020204" pitchFamily="34" charset="0"/>
            </a:endParaRPr>
          </a:p>
          <a:p>
            <a:pPr lvl="1"/>
            <a:r>
              <a:rPr lang="en-US" dirty="0">
                <a:sym typeface="Arial" panose="020B0604020202020204" pitchFamily="34" charset="0"/>
              </a:rPr>
              <a:t>Second level</a:t>
            </a:r>
            <a:endParaRPr lang="en-US" dirty="0">
              <a:sym typeface="Arial" panose="020B0604020202020204" pitchFamily="34" charset="0"/>
            </a:endParaRPr>
          </a:p>
          <a:p>
            <a:pPr lvl="2"/>
            <a:r>
              <a:rPr lang="en-US" dirty="0">
                <a:sym typeface="Arial" panose="020B0604020202020204" pitchFamily="34" charset="0"/>
              </a:rPr>
              <a:t>Third level</a:t>
            </a:r>
            <a:endParaRPr lang="en-US" dirty="0">
              <a:sym typeface="Arial" panose="020B0604020202020204" pitchFamily="34" charset="0"/>
            </a:endParaRPr>
          </a:p>
          <a:p>
            <a:pPr lvl="3"/>
            <a:r>
              <a:rPr lang="en-US" dirty="0">
                <a:sym typeface="Arial" panose="020B0604020202020204" pitchFamily="34" charset="0"/>
              </a:rPr>
              <a:t>Fourth level</a:t>
            </a:r>
            <a:endParaRPr lang="en-US" dirty="0">
              <a:sym typeface="Arial" panose="020B0604020202020204" pitchFamily="34" charset="0"/>
            </a:endParaRP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nSpc>
                <a:spcPct val="100000"/>
              </a:lnSpc>
              <a:defRPr sz="2400"/>
            </a:lvl1pPr>
          </a:lstStyle>
          <a:p>
            <a:pPr lvl="0"/>
            <a:r>
              <a:rPr lang="en-US" dirty="0">
                <a:sym typeface="Arial" panose="020B0604020202020204" pitchFamily="34" charset="0"/>
              </a:rPr>
              <a:t>Click to edit Master title style</a:t>
            </a:r>
            <a:endParaRPr lang="en-US" dirty="0">
              <a:sym typeface="Arial" panose="020B0604020202020204" pitchFamily="34"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2565" indent="0" algn="ctr">
              <a:buNone/>
              <a:defRPr>
                <a:solidFill>
                  <a:schemeClr val="tx1">
                    <a:tint val="75000"/>
                  </a:schemeClr>
                </a:solidFill>
              </a:defRPr>
            </a:lvl9pPr>
          </a:lstStyle>
          <a:p>
            <a:r>
              <a:rPr lang="en-US" dirty="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0"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800" indent="0">
              <a:buNone/>
              <a:defRPr/>
            </a:lvl2pPr>
            <a:lvl3pPr marL="427355" indent="0">
              <a:buNone/>
              <a:defRPr/>
            </a:lvl3pPr>
            <a:lvl4pPr marL="516890" indent="0">
              <a:buNone/>
              <a:defRPr/>
            </a:lvl4pPr>
            <a:lvl5pPr marL="601345" indent="0">
              <a:buNone/>
              <a:defRPr/>
            </a:lvl5pPr>
          </a:lstStyle>
          <a:p>
            <a:pPr lvl="0"/>
            <a:r>
              <a:rPr lang="en-US" dirty="0"/>
              <a:t>Click to edit Master text styles</a:t>
            </a:r>
            <a:endParaRPr lang="en-US" dirty="0"/>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endParaRPr lang="en-US" dirty="0"/>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2565" indent="0" algn="ctr">
              <a:buNone/>
              <a:defRPr>
                <a:solidFill>
                  <a:schemeClr val="tx1">
                    <a:tint val="75000"/>
                  </a:schemeClr>
                </a:solidFill>
              </a:defRPr>
            </a:lvl9pPr>
          </a:lstStyle>
          <a:p>
            <a:r>
              <a:rPr lang="en-US" dirty="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0"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800" indent="0">
              <a:buNone/>
              <a:defRPr/>
            </a:lvl2pPr>
            <a:lvl3pPr marL="427355" indent="0">
              <a:buNone/>
              <a:defRPr/>
            </a:lvl3pPr>
            <a:lvl4pPr marL="516890" indent="0">
              <a:buNone/>
              <a:defRPr/>
            </a:lvl4pPr>
            <a:lvl5pPr marL="601345" indent="0">
              <a:buNone/>
              <a:defRPr/>
            </a:lvl5pPr>
          </a:lstStyle>
          <a:p>
            <a:pPr lvl="0"/>
            <a:r>
              <a:rPr lang="en-US" dirty="0"/>
              <a:t>Click to edit Master text styles</a:t>
            </a:r>
            <a:endParaRPr lang="en-US" dirty="0"/>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endParaRPr lang="en-US" dirty="0"/>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ln>
          <a:effectLst/>
        </p:spPr>
        <p:txBody>
          <a:bodyPr wrap="none" lIns="61586" tIns="30792" rIns="61586" bIns="30792" anchor="b">
            <a:spAutoFit/>
          </a:bodyPr>
          <a:lstStyle/>
          <a:p>
            <a:pPr algn="r" defTabSz="610870"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ln>
          <a:effectLst/>
        </p:spPr>
        <p:txBody>
          <a:bodyPr lIns="61586" tIns="30792" rIns="61586" bIns="30792" anchor="b">
            <a:spAutoFit/>
          </a:bodyPr>
          <a:lstStyle/>
          <a:p>
            <a:pPr defTabSz="610870"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endParaRPr lang="en-US" sz="600" dirty="0">
              <a:solidFill>
                <a:schemeClr val="accent5">
                  <a:lumMod val="50000"/>
                </a:schemeClr>
              </a:solidFill>
              <a:latin typeface="+mn-lt"/>
              <a:ea typeface="+mn-ea"/>
              <a:cs typeface="CiscoSans Thin"/>
            </a:endParaRP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3"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9"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0"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750" marR="0" indent="-285750" algn="ctr" defTabSz="457200" rtl="0" eaLnBrk="1" fontAlgn="auto" latinLnBrk="0" hangingPunct="1">
              <a:lnSpc>
                <a:spcPct val="100000"/>
              </a:lnSpc>
              <a:spcBef>
                <a:spcPct val="20000"/>
              </a:spcBef>
              <a:spcAft>
                <a:spcPts val="0"/>
              </a:spcAft>
              <a:buClrTx/>
              <a:buSzTx/>
              <a:buFont typeface="Arial" panose="020B0604020202020204"/>
              <a:buNone/>
              <a:defRPr sz="2000" b="0" i="0" baseline="0">
                <a:solidFill>
                  <a:schemeClr val="bg1"/>
                </a:solidFill>
                <a:latin typeface="+mn-lt"/>
                <a:cs typeface="CiscoSans ExtraLight"/>
              </a:defRPr>
            </a:lvl1pPr>
          </a:lstStyle>
          <a:p>
            <a:pPr lvl="0"/>
            <a:r>
              <a:rPr lang="en-US"/>
              <a:t>Click to edit Master text styles</a:t>
            </a:r>
            <a:endParaRPr lang="en-US"/>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panose="020B0604020202020204"/>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panose="020B0604020202020204"/>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panose="020B0604020202020204"/>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endParaRPr lang="en-US" dirty="0"/>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endParaRPr lang="en-US" dirty="0"/>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endParaRPr lang="en-US" dirty="0"/>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endParaRPr lang="en-US" dirty="0"/>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endParaRPr lang="en-US" dirty="0"/>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endParaRPr lang="en-US" dirty="0"/>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endParaRPr lang="en-US" dirty="0"/>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endParaRPr lang="en-US" dirty="0"/>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endParaRPr lang="en-US" dirty="0"/>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endParaRPr lang="en-US" dirty="0"/>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panose="020B0604020202020204"/>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endParaRPr lang="en-US" dirty="0"/>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endParaRPr lang="en-US" dirty="0"/>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endParaRPr lang="en-US" dirty="0"/>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endParaRPr lang="en-US" dirty="0"/>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endParaRPr lang="en-US" dirty="0"/>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endParaRPr lang="en-US" dirty="0"/>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endParaRPr lang="en-US" dirty="0"/>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endParaRPr lang="en-US" dirty="0"/>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endParaRPr lang="en-US" dirty="0"/>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endParaRPr lang="en-US" dirty="0"/>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endParaRPr lang="en-US" dirty="0"/>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lstStyle/>
          <a:p>
            <a:pPr lvl="0"/>
            <a:r>
              <a:rPr lang="en-GB" altLang="en-US" dirty="0"/>
              <a:t>Title Goes Here</a:t>
            </a:r>
            <a:endParaRPr lang="en-GB" altLang="en-US" dirty="0"/>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ln>
          <a:effectLst/>
        </p:spPr>
        <p:txBody>
          <a:bodyPr wrap="none" lIns="61586" tIns="30792" rIns="61586" bIns="30792" anchor="b">
            <a:spAutoFit/>
          </a:bodyPr>
          <a:lstStyle/>
          <a:p>
            <a:pPr algn="r" defTabSz="610870"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ln>
          <a:effectLst/>
        </p:spPr>
        <p:txBody>
          <a:bodyPr lIns="61586" tIns="30792" rIns="61586" bIns="30792" anchor="b">
            <a:spAutoFit/>
          </a:bodyPr>
          <a:lstStyle/>
          <a:p>
            <a:pPr defTabSz="610870" fontAlgn="auto">
              <a:spcBef>
                <a:spcPts val="0"/>
              </a:spcBef>
              <a:spcAft>
                <a:spcPts val="0"/>
              </a:spcAft>
              <a:defRPr/>
            </a:pPr>
            <a:r>
              <a:rPr lang="en-US" sz="600" dirty="0">
                <a:solidFill>
                  <a:schemeClr val="accent3">
                    <a:lumMod val="85000"/>
                  </a:schemeClr>
                </a:solidFill>
                <a:latin typeface="+mn-lt"/>
                <a:ea typeface="+mn-ea"/>
                <a:cs typeface="CiscoSans Thin"/>
              </a:rPr>
              <a:t>© 2016  Cisco and/or its affiliates. All rights reserved.   Cisco Confidential</a:t>
            </a:r>
            <a:endParaRPr lang="en-US" sz="600" dirty="0">
              <a:solidFill>
                <a:schemeClr val="accent3">
                  <a:lumMod val="85000"/>
                </a:schemeClr>
              </a:solidFill>
              <a:latin typeface="+mn-lt"/>
              <a:ea typeface="+mn-ea"/>
              <a:cs typeface="CiscoSans Thin"/>
            </a:endParaRPr>
          </a:p>
        </p:txBody>
      </p:sp>
      <p:grpSp>
        <p:nvGrpSpPr>
          <p:cNvPr id="6" name="Group 4"/>
          <p:cNvGrpSpPr>
            <a:grpSpLocks noChangeAspect="1"/>
          </p:cNvGrpSpPr>
          <p:nvPr/>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8"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9"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0"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p:wipe/>
  </p:transition>
  <p:txStyles>
    <p:titleStyle>
      <a:lvl1pPr algn="l" defTabSz="684530" rtl="0" eaLnBrk="1" fontAlgn="base" hangingPunct="1">
        <a:lnSpc>
          <a:spcPct val="80000"/>
        </a:lnSpc>
        <a:spcBef>
          <a:spcPct val="0"/>
        </a:spcBef>
        <a:spcAft>
          <a:spcPct val="0"/>
        </a:spcAft>
        <a:defRPr lang="en-US" sz="3200" kern="1200" dirty="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p:titleStyle>
    <p:bodyStyle>
      <a:lvl1pPr marL="170180" indent="-170180" algn="l" defTabSz="684530" rtl="0" eaLnBrk="1" fontAlgn="base" hangingPunct="1">
        <a:lnSpc>
          <a:spcPct val="95000"/>
        </a:lnSpc>
        <a:spcBef>
          <a:spcPts val="1075"/>
        </a:spcBef>
        <a:spcAft>
          <a:spcPct val="0"/>
        </a:spcAft>
        <a:buClr>
          <a:schemeClr val="tx2"/>
        </a:buClr>
        <a:buSzPct val="90000"/>
        <a:buFont typeface="Arial" panose="020B0604020202020204" pitchFamily="34" charset="0"/>
        <a:buChar char="•"/>
        <a:defRPr lang="en-US" sz="1500" kern="1200" dirty="0">
          <a:solidFill>
            <a:schemeClr val="tx1"/>
          </a:solidFill>
          <a:latin typeface="+mn-lt"/>
          <a:ea typeface="MS PGothic" panose="020B0600070205080204" pitchFamily="34" charset="-128"/>
          <a:cs typeface="CiscoSans"/>
        </a:defRPr>
      </a:lvl1pPr>
      <a:lvl2pPr marL="358775" indent="-215900" algn="l" defTabSz="684530" rtl="0" eaLnBrk="1" fontAlgn="base" hangingPunct="1">
        <a:lnSpc>
          <a:spcPct val="95000"/>
        </a:lnSpc>
        <a:spcBef>
          <a:spcPts val="600"/>
        </a:spcBef>
        <a:spcAft>
          <a:spcPct val="0"/>
        </a:spcAft>
        <a:buClr>
          <a:schemeClr val="tx2"/>
        </a:buClr>
        <a:buFont typeface="Arial" panose="020B0604020202020204" pitchFamily="34" charset="0"/>
        <a:buChar char="•"/>
        <a:defRPr lang="en-US" sz="1400" kern="1200" dirty="0">
          <a:solidFill>
            <a:schemeClr val="tx1"/>
          </a:solidFill>
          <a:latin typeface="+mn-lt"/>
          <a:ea typeface="MS PGothic" panose="020B0600070205080204" pitchFamily="34" charset="-128"/>
          <a:cs typeface="CiscoSans"/>
        </a:defRPr>
      </a:lvl2pPr>
      <a:lvl3pPr marL="431800" indent="-170180" algn="l" defTabSz="684530" rtl="0" eaLnBrk="1" fontAlgn="base" hangingPunct="1">
        <a:lnSpc>
          <a:spcPct val="95000"/>
        </a:lnSpc>
        <a:spcBef>
          <a:spcPts val="625"/>
        </a:spcBef>
        <a:spcAft>
          <a:spcPct val="0"/>
        </a:spcAft>
        <a:buFont typeface="Arial" panose="020B0604020202020204" pitchFamily="34" charset="0"/>
        <a:buChar char="•"/>
        <a:defRPr lang="en-US" sz="1200" kern="1200" dirty="0">
          <a:solidFill>
            <a:schemeClr val="tx1"/>
          </a:solidFill>
          <a:latin typeface="+mn-lt"/>
          <a:ea typeface="MS PGothic" panose="020B0600070205080204" pitchFamily="34" charset="-128"/>
          <a:cs typeface="CiscoSans"/>
        </a:defRPr>
      </a:lvl3pPr>
      <a:lvl4pPr marL="503555" indent="-170180" algn="l" defTabSz="684530" rtl="0" eaLnBrk="1" fontAlgn="base" hangingPunct="1">
        <a:lnSpc>
          <a:spcPct val="95000"/>
        </a:lnSpc>
        <a:spcBef>
          <a:spcPts val="625"/>
        </a:spcBef>
        <a:spcAft>
          <a:spcPct val="0"/>
        </a:spcAft>
        <a:buFont typeface="Arial" panose="020B0604020202020204" pitchFamily="34" charset="0"/>
        <a:buChar char="•"/>
        <a:defRPr lang="en-US" sz="1100" kern="1200" dirty="0">
          <a:solidFill>
            <a:schemeClr val="tx1"/>
          </a:solidFill>
          <a:latin typeface="+mn-lt"/>
          <a:ea typeface="MS PGothic" panose="020B0600070205080204" pitchFamily="34" charset="-128"/>
          <a:cs typeface="CiscoSans"/>
        </a:defRPr>
      </a:lvl4pPr>
      <a:lvl5pPr marL="574675" indent="-170180" algn="l" defTabSz="684530" rtl="0" eaLnBrk="1" fontAlgn="base" hangingPunct="1">
        <a:lnSpc>
          <a:spcPct val="95000"/>
        </a:lnSpc>
        <a:spcBef>
          <a:spcPts val="625"/>
        </a:spcBef>
        <a:spcAft>
          <a:spcPct val="0"/>
        </a:spcAft>
        <a:buFont typeface="Arial" panose="020B0604020202020204" pitchFamily="34" charset="0"/>
        <a:buChar char="•"/>
        <a:defRPr lang="en-US" sz="1100" kern="1200" dirty="0">
          <a:solidFill>
            <a:schemeClr val="tx1"/>
          </a:solidFill>
          <a:latin typeface="+mn-lt"/>
          <a:ea typeface="MS PGothic" panose="020B0600070205080204" pitchFamily="34" charset="-128"/>
          <a:cs typeface="CiscoSans"/>
        </a:defRPr>
      </a:lvl5pPr>
      <a:lvl6pPr marL="863600" indent="-171450" algn="l" defTabSz="685800" rtl="0" eaLnBrk="1" latinLnBrk="0" hangingPunct="1">
        <a:spcBef>
          <a:spcPts val="600"/>
        </a:spcBef>
        <a:buFont typeface="Arial" panose="020B0604020202020204" pitchFamily="34" charset="0"/>
        <a:buChar char="•"/>
        <a:defRPr sz="900" kern="1200" baseline="0">
          <a:solidFill>
            <a:schemeClr val="tx1"/>
          </a:solidFill>
          <a:latin typeface="+mn-lt"/>
          <a:ea typeface="+mn-ea"/>
          <a:cs typeface="+mn-cs"/>
        </a:defRPr>
      </a:lvl6pPr>
      <a:lvl7pPr marL="935990" indent="-171450" algn="l" defTabSz="685800" rtl="0" eaLnBrk="1" latinLnBrk="0" hangingPunct="1">
        <a:spcBef>
          <a:spcPts val="600"/>
        </a:spcBef>
        <a:buFont typeface="Arial" panose="020B0604020202020204" pitchFamily="34" charset="0"/>
        <a:buChar char="•"/>
        <a:defRPr sz="800" kern="1200" baseline="0">
          <a:solidFill>
            <a:schemeClr val="tx1"/>
          </a:solidFill>
          <a:latin typeface="+mn-lt"/>
          <a:ea typeface="+mn-ea"/>
          <a:cs typeface="+mn-cs"/>
        </a:defRPr>
      </a:lvl7pPr>
      <a:lvl8pPr marL="2400300" indent="0" algn="l" defTabSz="685800" rtl="0" eaLnBrk="1" latinLnBrk="0" hangingPunct="1">
        <a:spcBef>
          <a:spcPct val="20000"/>
        </a:spcBef>
        <a:buFont typeface="Arial" panose="020B0604020202020204" pitchFamily="34" charset="0"/>
        <a:buNone/>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3.xml"/><Relationship Id="rId2" Type="http://schemas.openxmlformats.org/officeDocument/2006/relationships/tags" Target="../tags/tag9.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tags" Target="../tags/tag10.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image" Target="../media/image8.em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3.xml"/><Relationship Id="rId2" Type="http://schemas.openxmlformats.org/officeDocument/2006/relationships/tags" Target="../tags/tag11.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3.xml"/><Relationship Id="rId2" Type="http://schemas.openxmlformats.org/officeDocument/2006/relationships/image" Target="../media/image12.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3.xml"/><Relationship Id="rId4" Type="http://schemas.openxmlformats.org/officeDocument/2006/relationships/image" Target="../media/image16.pn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3.xml"/><Relationship Id="rId2" Type="http://schemas.openxmlformats.org/officeDocument/2006/relationships/tags" Target="../tags/tag14.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3.xml"/><Relationship Id="rId2" Type="http://schemas.openxmlformats.org/officeDocument/2006/relationships/image" Target="../media/image19.png"/><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3.xml"/><Relationship Id="rId2" Type="http://schemas.openxmlformats.org/officeDocument/2006/relationships/tags" Target="../tags/tag16.xml"/><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3.xml"/><Relationship Id="rId2" Type="http://schemas.openxmlformats.org/officeDocument/2006/relationships/tags" Target="../tags/tag17.xml"/><Relationship Id="rId1" Type="http://schemas.openxmlformats.org/officeDocument/2006/relationships/image" Target="../media/image2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3.xml"/><Relationship Id="rId1"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image" Target="../media/image3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image" Target="../media/image3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image" Target="../media/image35.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image" Target="../media/image3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image" Target="../media/image3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3.xml"/><Relationship Id="rId1" Type="http://schemas.openxmlformats.org/officeDocument/2006/relationships/image" Target="../media/image39.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3.xml"/><Relationship Id="rId1"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3.xml"/><Relationship Id="rId1" Type="http://schemas.openxmlformats.org/officeDocument/2006/relationships/image" Target="../media/image40.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3.xml"/><Relationship Id="rId1" Type="http://schemas.openxmlformats.org/officeDocument/2006/relationships/image" Target="../media/image40.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3.xml"/><Relationship Id="rId2" Type="http://schemas.openxmlformats.org/officeDocument/2006/relationships/tags" Target="../tags/tag22.xml"/><Relationship Id="rId1" Type="http://schemas.openxmlformats.org/officeDocument/2006/relationships/image" Target="../media/image41.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3.xml"/><Relationship Id="rId2" Type="http://schemas.openxmlformats.org/officeDocument/2006/relationships/image" Target="../media/image42.png"/><Relationship Id="rId1" Type="http://schemas.openxmlformats.org/officeDocument/2006/relationships/hyperlink" Target="http://www.netacad.com/"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3.xml"/><Relationship Id="rId2" Type="http://schemas.openxmlformats.org/officeDocument/2006/relationships/tags" Target="../tags/tag6.xml"/><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3.xml"/><Relationship Id="rId2" Type="http://schemas.openxmlformats.org/officeDocument/2006/relationships/tags" Target="../tags/tag8.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r>
              <a:rPr lang="en-US" dirty="0">
                <a:solidFill>
                  <a:schemeClr val="accent5">
                    <a:lumMod val="40000"/>
                    <a:lumOff val="60000"/>
                  </a:schemeClr>
                </a:solidFill>
              </a:rPr>
              <a:t>Module 1: Networking Today</a:t>
            </a:r>
            <a:endParaRPr lang="en-US" dirty="0">
              <a:solidFill>
                <a:schemeClr val="accent5">
                  <a:lumMod val="40000"/>
                  <a:lumOff val="60000"/>
                </a:schemeClr>
              </a:solidFill>
            </a:endParaRPr>
          </a:p>
        </p:txBody>
      </p:sp>
      <p:sp>
        <p:nvSpPr>
          <p:cNvPr id="5" name="Text Placeholder 4"/>
          <p:cNvSpPr>
            <a:spLocks noGrp="1"/>
          </p:cNvSpPr>
          <p:nvPr>
            <p:ph type="body" sz="quarter" idx="13"/>
          </p:nvPr>
        </p:nvSpPr>
        <p:spPr>
          <a:xfrm>
            <a:off x="469497" y="3127609"/>
            <a:ext cx="5925246" cy="299001"/>
          </a:xfrm>
        </p:spPr>
        <p:txBody>
          <a:bodyPr/>
          <a:lstStyle/>
          <a:p>
            <a:r>
              <a:rPr lang="en-US" dirty="0">
                <a:solidFill>
                  <a:schemeClr val="bg2">
                    <a:lumMod val="40000"/>
                    <a:lumOff val="60000"/>
                  </a:schemeClr>
                </a:solidFill>
              </a:rPr>
              <a:t>Instructor - VICTOR CHIDI OKPURUKA</a:t>
            </a:r>
            <a:endParaRPr lang="en-US" dirty="0">
              <a:solidFill>
                <a:schemeClr val="bg2">
                  <a:lumMod val="40000"/>
                  <a:lumOff val="60000"/>
                </a:schemeClr>
              </a:solidFill>
            </a:endParaRPr>
          </a:p>
        </p:txBody>
      </p:sp>
      <p:sp>
        <p:nvSpPr>
          <p:cNvPr id="7" name="Subtitle 6"/>
          <p:cNvSpPr>
            <a:spLocks noGrp="1"/>
          </p:cNvSpPr>
          <p:nvPr>
            <p:ph type="subTitle" idx="1"/>
          </p:nvPr>
        </p:nvSpPr>
        <p:spPr>
          <a:xfrm>
            <a:off x="469497" y="3809526"/>
            <a:ext cx="2368954" cy="902174"/>
          </a:xfrm>
        </p:spPr>
        <p:txBody>
          <a:bodyPr/>
          <a:lstStyle/>
          <a:p>
            <a:r>
              <a:rPr lang="en-US" dirty="0">
                <a:solidFill>
                  <a:schemeClr val="accent5">
                    <a:lumMod val="40000"/>
                    <a:lumOff val="60000"/>
                  </a:schemeClr>
                </a:solidFill>
              </a:rPr>
              <a:t>Introduction to Networks v7.0 (ITN)</a:t>
            </a:r>
            <a:endParaRPr lang="en-US" dirty="0">
              <a:solidFill>
                <a:schemeClr val="accent5">
                  <a:lumMod val="40000"/>
                  <a:lumOff val="60000"/>
                </a:schemeClr>
              </a:solidFill>
            </a:endParaRPr>
          </a:p>
          <a:p>
            <a:endParaRPr lang="en-US" dirty="0"/>
          </a:p>
        </p:txBody>
      </p:sp>
    </p:spTree>
    <p:custDataLst>
      <p:tags r:id="rId1"/>
    </p:custData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4"/>
            <a:ext cx="9144000" cy="709974"/>
          </a:xfrm>
        </p:spPr>
        <p:txBody>
          <a:bodyPr/>
          <a:lstStyle/>
          <a:p>
            <a:r>
              <a:rPr lang="en-US" altLang="en-US" sz="1600" dirty="0"/>
              <a:t>Network Components</a:t>
            </a:r>
            <a:br>
              <a:rPr lang="en-US" altLang="en-US" dirty="0"/>
            </a:br>
            <a:r>
              <a:rPr lang="en-US" altLang="en-US" dirty="0"/>
              <a:t>Peer-to-Peer</a:t>
            </a:r>
            <a:endParaRPr lang="en-US" altLang="en-US" dirty="0"/>
          </a:p>
        </p:txBody>
      </p:sp>
      <p:sp>
        <p:nvSpPr>
          <p:cNvPr id="8195" name="Rectangle 6"/>
          <p:cNvSpPr>
            <a:spLocks noGrp="1" noChangeArrowheads="1"/>
          </p:cNvSpPr>
          <p:nvPr>
            <p:ph idx="1"/>
          </p:nvPr>
        </p:nvSpPr>
        <p:spPr>
          <a:xfrm>
            <a:off x="129888" y="728063"/>
            <a:ext cx="8853286" cy="803372"/>
          </a:xfrm>
        </p:spPr>
        <p:txBody>
          <a:bodyPr/>
          <a:lstStyle/>
          <a:p>
            <a:pPr marL="0" indent="0">
              <a:buNone/>
            </a:pPr>
            <a:r>
              <a:rPr lang="en-US" altLang="en-US" sz="1600" dirty="0"/>
              <a:t>It is possible to have a device be a client and a server in a Peer-to-Peer Network. </a:t>
            </a:r>
            <a:r>
              <a:rPr lang="en-US" altLang="en-US" dirty="0"/>
              <a:t>This type of network design is only recommended for very small networks.</a:t>
            </a:r>
            <a:endParaRPr lang="en-US" altLang="en-US" dirty="0"/>
          </a:p>
          <a:p>
            <a:pPr marL="0" indent="0">
              <a:buNone/>
            </a:pPr>
            <a:r>
              <a:rPr lang="en-US" altLang="ja-JP" dirty="0"/>
              <a:t> </a:t>
            </a:r>
            <a:endParaRPr lang="en-US" altLang="ja-JP" dirty="0"/>
          </a:p>
        </p:txBody>
      </p:sp>
      <p:pic>
        <p:nvPicPr>
          <p:cNvPr id="3" name="Picture 2"/>
          <p:cNvPicPr>
            <a:picLocks noChangeAspect="1"/>
          </p:cNvPicPr>
          <p:nvPr/>
        </p:nvPicPr>
        <p:blipFill>
          <a:blip r:embed="rId1"/>
          <a:stretch>
            <a:fillRect/>
          </a:stretch>
        </p:blipFill>
        <p:spPr>
          <a:xfrm>
            <a:off x="2095929" y="1643865"/>
            <a:ext cx="4222946" cy="1099334"/>
          </a:xfrm>
          <a:prstGeom prst="rect">
            <a:avLst/>
          </a:prstGeom>
        </p:spPr>
      </p:pic>
      <p:graphicFrame>
        <p:nvGraphicFramePr>
          <p:cNvPr id="2" name="Table 1"/>
          <p:cNvGraphicFramePr>
            <a:graphicFrameLocks noGrp="1"/>
          </p:cNvGraphicFramePr>
          <p:nvPr/>
        </p:nvGraphicFramePr>
        <p:xfrm>
          <a:off x="129888" y="2743199"/>
          <a:ext cx="8853286" cy="1902958"/>
        </p:xfrm>
        <a:graphic>
          <a:graphicData uri="http://schemas.openxmlformats.org/drawingml/2006/table">
            <a:tbl>
              <a:tblPr firstRow="1" bandRow="1">
                <a:tableStyleId>{5C22544A-7EE6-4342-B048-85BDC9FD1C3A}</a:tableStyleId>
              </a:tblPr>
              <a:tblGrid>
                <a:gridCol w="4371774"/>
                <a:gridCol w="4481512"/>
              </a:tblGrid>
              <a:tr h="276705">
                <a:tc>
                  <a:txBody>
                    <a:bodyPr/>
                    <a:lstStyle/>
                    <a:p>
                      <a:r>
                        <a:rPr lang="en-US" dirty="0"/>
                        <a:t>Advantages</a:t>
                      </a:r>
                      <a:endParaRPr lang="en-US" dirty="0"/>
                    </a:p>
                  </a:txBody>
                  <a:tcPr/>
                </a:tc>
                <a:tc>
                  <a:txBody>
                    <a:bodyPr/>
                    <a:lstStyle/>
                    <a:p>
                      <a:r>
                        <a:rPr lang="en-US" dirty="0"/>
                        <a:t>Disadvantages</a:t>
                      </a:r>
                      <a:endParaRPr lang="en-US" dirty="0"/>
                    </a:p>
                  </a:txBody>
                  <a:tcPr/>
                </a:tc>
              </a:tr>
              <a:tr h="289977">
                <a:tc>
                  <a:txBody>
                    <a:bodyPr/>
                    <a:lstStyle/>
                    <a:p>
                      <a:pPr algn="l">
                        <a:buFont typeface="Arial" panose="020B0604020202020204"/>
                        <a:buNone/>
                      </a:pPr>
                      <a:r>
                        <a:rPr lang="en-US" b="0" i="0" dirty="0">
                          <a:solidFill>
                            <a:srgbClr val="58585B"/>
                          </a:solidFill>
                          <a:effectLst/>
                          <a:latin typeface="CiscoSans"/>
                        </a:rPr>
                        <a:t>Easy to set up</a:t>
                      </a:r>
                      <a:endParaRPr lang="en-US" b="0" i="0" dirty="0">
                        <a:solidFill>
                          <a:srgbClr val="58585B"/>
                        </a:solidFill>
                        <a:effectLst/>
                        <a:latin typeface="CiscoSans"/>
                      </a:endParaRPr>
                    </a:p>
                  </a:txBody>
                  <a:tcPr/>
                </a:tc>
                <a:tc>
                  <a:txBody>
                    <a:bodyPr/>
                    <a:lstStyle/>
                    <a:p>
                      <a:r>
                        <a:rPr lang="en-US" sz="1400" b="0" i="0" kern="1200" dirty="0">
                          <a:solidFill>
                            <a:schemeClr val="dk1"/>
                          </a:solidFill>
                          <a:effectLst/>
                          <a:latin typeface="+mn-lt"/>
                          <a:ea typeface="+mn-ea"/>
                          <a:cs typeface="+mn-cs"/>
                        </a:rPr>
                        <a:t>No centralized administration</a:t>
                      </a:r>
                      <a:endParaRPr lang="en-US" dirty="0"/>
                    </a:p>
                  </a:txBody>
                  <a:tcPr/>
                </a:tc>
              </a:tr>
              <a:tr h="276705">
                <a:tc>
                  <a:txBody>
                    <a:bodyPr/>
                    <a:lstStyle/>
                    <a:p>
                      <a:pPr algn="l">
                        <a:buFont typeface="Arial" panose="020B0604020202020204"/>
                        <a:buNone/>
                      </a:pPr>
                      <a:r>
                        <a:rPr lang="en-US" b="0" i="0" dirty="0">
                          <a:solidFill>
                            <a:srgbClr val="58585B"/>
                          </a:solidFill>
                          <a:effectLst/>
                          <a:latin typeface="CiscoSans"/>
                        </a:rPr>
                        <a:t>Less complex</a:t>
                      </a:r>
                      <a:endParaRPr lang="en-US" b="0" i="0" dirty="0">
                        <a:solidFill>
                          <a:srgbClr val="58585B"/>
                        </a:solidFill>
                        <a:effectLst/>
                        <a:latin typeface="CiscoSans"/>
                      </a:endParaRPr>
                    </a:p>
                  </a:txBody>
                  <a:tcPr/>
                </a:tc>
                <a:tc>
                  <a:txBody>
                    <a:bodyPr/>
                    <a:lstStyle/>
                    <a:p>
                      <a:r>
                        <a:rPr lang="en-US" sz="1400" b="0" i="0" kern="1200" dirty="0">
                          <a:solidFill>
                            <a:schemeClr val="dk1"/>
                          </a:solidFill>
                          <a:effectLst/>
                          <a:latin typeface="+mn-lt"/>
                          <a:ea typeface="+mn-ea"/>
                          <a:cs typeface="+mn-cs"/>
                        </a:rPr>
                        <a:t>Not as secure</a:t>
                      </a:r>
                      <a:endParaRPr lang="en-US" dirty="0"/>
                    </a:p>
                  </a:txBody>
                  <a:tcPr/>
                </a:tc>
              </a:tr>
              <a:tr h="470398">
                <a:tc>
                  <a:txBody>
                    <a:bodyPr/>
                    <a:lstStyle/>
                    <a:p>
                      <a:pPr algn="l">
                        <a:buFont typeface="Arial" panose="020B0604020202020204"/>
                        <a:buNone/>
                      </a:pPr>
                      <a:r>
                        <a:rPr lang="en-US" b="0" i="0" dirty="0">
                          <a:solidFill>
                            <a:srgbClr val="58585B"/>
                          </a:solidFill>
                          <a:effectLst/>
                          <a:latin typeface="CiscoSans"/>
                        </a:rPr>
                        <a:t>Lower cost</a:t>
                      </a:r>
                      <a:endParaRPr lang="en-US" b="0" i="0" dirty="0">
                        <a:solidFill>
                          <a:srgbClr val="58585B"/>
                        </a:solidFill>
                        <a:effectLst/>
                        <a:latin typeface="CiscoSans"/>
                      </a:endParaRPr>
                    </a:p>
                  </a:txBody>
                  <a:tcPr/>
                </a:tc>
                <a:tc>
                  <a:txBody>
                    <a:bodyPr/>
                    <a:lstStyle/>
                    <a:p>
                      <a:r>
                        <a:rPr lang="en-US" sz="1400" b="0" i="0" kern="1200" dirty="0">
                          <a:solidFill>
                            <a:schemeClr val="dk1"/>
                          </a:solidFill>
                          <a:effectLst/>
                          <a:latin typeface="+mn-lt"/>
                          <a:ea typeface="+mn-ea"/>
                          <a:cs typeface="+mn-cs"/>
                        </a:rPr>
                        <a:t>Not scalable</a:t>
                      </a:r>
                      <a:endParaRPr lang="en-US" dirty="0"/>
                    </a:p>
                  </a:txBody>
                  <a:tcPr/>
                </a:tc>
              </a:tr>
              <a:tr h="470398">
                <a:tc>
                  <a:txBody>
                    <a:bodyPr/>
                    <a:lstStyle/>
                    <a:p>
                      <a:pPr algn="l">
                        <a:buFont typeface="Arial" panose="020B0604020202020204"/>
                        <a:buNone/>
                      </a:pPr>
                      <a:r>
                        <a:rPr lang="en-US" b="0" i="0" dirty="0">
                          <a:solidFill>
                            <a:srgbClr val="58585B"/>
                          </a:solidFill>
                          <a:effectLst/>
                          <a:latin typeface="CiscoSans"/>
                        </a:rPr>
                        <a:t>Used for simple tasks: transferring files and sharing printers</a:t>
                      </a:r>
                      <a:endParaRPr lang="en-US" b="0" i="0" dirty="0">
                        <a:solidFill>
                          <a:srgbClr val="58585B"/>
                        </a:solidFill>
                        <a:effectLst/>
                        <a:latin typeface="CiscoSans"/>
                      </a:endParaRPr>
                    </a:p>
                  </a:txBody>
                  <a:tcPr/>
                </a:tc>
                <a:tc>
                  <a:txBody>
                    <a:bodyPr/>
                    <a:lstStyle/>
                    <a:p>
                      <a:r>
                        <a:rPr lang="en-US" sz="1400" b="0" i="0" kern="1200" dirty="0">
                          <a:solidFill>
                            <a:schemeClr val="dk1"/>
                          </a:solidFill>
                          <a:effectLst/>
                          <a:latin typeface="+mn-lt"/>
                          <a:ea typeface="+mn-ea"/>
                          <a:cs typeface="+mn-cs"/>
                        </a:rPr>
                        <a:t>Slower</a:t>
                      </a:r>
                      <a:r>
                        <a:rPr lang="en-US" sz="1400" b="0" i="0" kern="1200" baseline="0" dirty="0">
                          <a:solidFill>
                            <a:schemeClr val="dk1"/>
                          </a:solidFill>
                          <a:effectLst/>
                          <a:latin typeface="+mn-lt"/>
                          <a:ea typeface="+mn-ea"/>
                          <a:cs typeface="+mn-cs"/>
                        </a:rPr>
                        <a:t> </a:t>
                      </a:r>
                      <a:r>
                        <a:rPr lang="en-US" sz="1400" b="0" i="0" kern="1200" dirty="0">
                          <a:solidFill>
                            <a:schemeClr val="dk1"/>
                          </a:solidFill>
                          <a:effectLst/>
                          <a:latin typeface="+mn-lt"/>
                          <a:ea typeface="+mn-ea"/>
                          <a:cs typeface="+mn-cs"/>
                        </a:rPr>
                        <a:t>performance</a:t>
                      </a:r>
                      <a:endParaRPr lang="en-US" dirty="0"/>
                    </a:p>
                  </a:txBody>
                  <a:tcPr/>
                </a:tc>
              </a:tr>
            </a:tbl>
          </a:graphicData>
        </a:graphic>
      </p:graphicFrame>
    </p:spTree>
    <p:custDataLst>
      <p:tags r:id="rId2"/>
    </p:custData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a:t>Network Components</a:t>
            </a:r>
            <a:br>
              <a:rPr lang="en-US" altLang="en-US" dirty="0"/>
            </a:br>
            <a:r>
              <a:rPr lang="en-US" altLang="en-US" dirty="0"/>
              <a:t>End Devices</a:t>
            </a:r>
            <a:endParaRPr lang="en-US" altLang="en-US" dirty="0"/>
          </a:p>
        </p:txBody>
      </p:sp>
      <p:sp>
        <p:nvSpPr>
          <p:cNvPr id="8195" name="Rectangle 6"/>
          <p:cNvSpPr>
            <a:spLocks noGrp="1" noChangeArrowheads="1"/>
          </p:cNvSpPr>
          <p:nvPr>
            <p:ph idx="1"/>
          </p:nvPr>
        </p:nvSpPr>
        <p:spPr>
          <a:xfrm>
            <a:off x="144065" y="798945"/>
            <a:ext cx="8853286" cy="845557"/>
          </a:xfrm>
        </p:spPr>
        <p:txBody>
          <a:bodyPr/>
          <a:lstStyle/>
          <a:p>
            <a:pPr marL="0" lvl="1" indent="0">
              <a:spcBef>
                <a:spcPts val="600"/>
              </a:spcBef>
              <a:spcAft>
                <a:spcPts val="600"/>
              </a:spcAft>
              <a:buSzPct val="90000"/>
              <a:buNone/>
            </a:pPr>
            <a:r>
              <a:rPr lang="en-US" altLang="en-US" sz="1500" dirty="0"/>
              <a:t>An end device is where a message originates from or where it is received. Data originates with an end device, flows through the network, and arrives at an end device.</a:t>
            </a:r>
            <a:endParaRPr lang="en-CA" altLang="en-US" sz="1500" dirty="0"/>
          </a:p>
          <a:p>
            <a:pPr marL="170180" lvl="1" indent="-170180">
              <a:spcBef>
                <a:spcPts val="600"/>
              </a:spcBef>
              <a:spcAft>
                <a:spcPts val="600"/>
              </a:spcAft>
              <a:buSzPct val="90000"/>
              <a:buFont typeface="Wingdings" panose="05000000000000000000" pitchFamily="2" charset="2"/>
              <a:buChar char="§"/>
            </a:pPr>
            <a:endParaRPr lang="en-US" altLang="en-US" sz="1500" dirty="0"/>
          </a:p>
          <a:p>
            <a:endParaRPr lang="en-US" altLang="en-US" dirty="0"/>
          </a:p>
          <a:p>
            <a:pPr marL="0" indent="0">
              <a:buNone/>
            </a:pPr>
            <a:r>
              <a:rPr lang="en-US" altLang="ja-JP" dirty="0"/>
              <a:t> </a:t>
            </a:r>
            <a:endParaRPr lang="en-US" altLang="ja-JP" dirty="0"/>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92779" y="1644502"/>
            <a:ext cx="5437865" cy="29260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sz="1600" dirty="0"/>
              <a:t>Network Components</a:t>
            </a:r>
            <a:br>
              <a:rPr lang="en-US" altLang="en-US" dirty="0"/>
            </a:br>
            <a:r>
              <a:rPr lang="en-US" altLang="en-US" dirty="0"/>
              <a:t>Intermediary Network Devices</a:t>
            </a:r>
            <a:endParaRPr lang="en-CA" altLang="en-US" dirty="0"/>
          </a:p>
        </p:txBody>
      </p:sp>
      <p:sp>
        <p:nvSpPr>
          <p:cNvPr id="13315" name="Content Placeholder 2"/>
          <p:cNvSpPr>
            <a:spLocks noGrp="1"/>
          </p:cNvSpPr>
          <p:nvPr>
            <p:ph idx="1"/>
          </p:nvPr>
        </p:nvSpPr>
        <p:spPr>
          <a:xfrm>
            <a:off x="366900" y="798945"/>
            <a:ext cx="7893435" cy="2419010"/>
          </a:xfrm>
        </p:spPr>
        <p:txBody>
          <a:bodyPr/>
          <a:lstStyle/>
          <a:p>
            <a:pPr marL="0" indent="0">
              <a:buNone/>
            </a:pPr>
            <a:r>
              <a:rPr lang="en-US" altLang="en-US" dirty="0"/>
              <a:t>An intermediary device interconnects end devices. Examples include switches, wireless access points, routers, and firewalls.</a:t>
            </a:r>
            <a:endParaRPr lang="en-US" altLang="en-US" dirty="0"/>
          </a:p>
          <a:p>
            <a:pPr marL="0" indent="0">
              <a:buNone/>
            </a:pPr>
            <a:r>
              <a:rPr lang="en-US" altLang="en-US" dirty="0"/>
              <a:t>Management of data as it flows through a network is also the role of an intermediary device, including:</a:t>
            </a:r>
            <a:endParaRPr lang="en-US" altLang="en-US" dirty="0"/>
          </a:p>
          <a:p>
            <a:pPr lvl="1"/>
            <a:r>
              <a:rPr lang="en-US" altLang="en-US" dirty="0"/>
              <a:t>Regenerate and retransmit data signals.</a:t>
            </a:r>
            <a:endParaRPr lang="en-US" altLang="en-US" dirty="0"/>
          </a:p>
          <a:p>
            <a:pPr lvl="1"/>
            <a:r>
              <a:rPr lang="en-US" altLang="en-US" dirty="0"/>
              <a:t>Maintain information about what pathways exist in the network.</a:t>
            </a:r>
            <a:endParaRPr lang="en-US" altLang="en-US" dirty="0"/>
          </a:p>
          <a:p>
            <a:pPr lvl="1"/>
            <a:r>
              <a:rPr lang="en-US" altLang="en-US" dirty="0"/>
              <a:t>Notify other devices of errors and communication failures.</a:t>
            </a:r>
            <a:endParaRPr lang="en-US" altLang="en-US" dirty="0"/>
          </a:p>
          <a:p>
            <a:pPr lvl="1"/>
            <a:endParaRPr lang="en-US" altLang="en-US" dirty="0"/>
          </a:p>
          <a:p>
            <a:pPr lvl="1"/>
            <a:endParaRPr lang="en-US" altLang="en-US" dirty="0"/>
          </a:p>
          <a:p>
            <a:pPr marL="142875" lvl="1" indent="0">
              <a:buNone/>
            </a:pPr>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2" name="Picture 1"/>
          <p:cNvPicPr>
            <a:picLocks noChangeAspect="1"/>
          </p:cNvPicPr>
          <p:nvPr/>
        </p:nvPicPr>
        <p:blipFill>
          <a:blip r:embed="rId1"/>
          <a:stretch>
            <a:fillRect/>
          </a:stretch>
        </p:blipFill>
        <p:spPr>
          <a:xfrm>
            <a:off x="1596689" y="3354142"/>
            <a:ext cx="4988645" cy="1397000"/>
          </a:xfrm>
          <a:prstGeom prst="rect">
            <a:avLst/>
          </a:prstGeom>
        </p:spPr>
      </p:pic>
    </p:spTree>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a:t>Network Components</a:t>
            </a:r>
            <a:br>
              <a:rPr lang="en-US" altLang="en-US" dirty="0"/>
            </a:br>
            <a:r>
              <a:rPr lang="en-US" altLang="en-US" dirty="0"/>
              <a:t>Network Media</a:t>
            </a:r>
            <a:endParaRPr lang="en-US" altLang="en-US" dirty="0"/>
          </a:p>
        </p:txBody>
      </p:sp>
      <p:sp>
        <p:nvSpPr>
          <p:cNvPr id="8195" name="Rectangle 6"/>
          <p:cNvSpPr>
            <a:spLocks noGrp="1" noChangeArrowheads="1"/>
          </p:cNvSpPr>
          <p:nvPr>
            <p:ph idx="1"/>
          </p:nvPr>
        </p:nvSpPr>
        <p:spPr>
          <a:xfrm>
            <a:off x="144065" y="798946"/>
            <a:ext cx="8743293" cy="608695"/>
          </a:xfrm>
        </p:spPr>
        <p:txBody>
          <a:bodyPr/>
          <a:lstStyle/>
          <a:p>
            <a:pPr marL="0" indent="0">
              <a:buNone/>
            </a:pPr>
            <a:r>
              <a:rPr lang="en-US" altLang="en-US" sz="1600" dirty="0"/>
              <a:t>Communication across a network is carried through a medium which allows a message to travel from source to destination. </a:t>
            </a:r>
            <a:endParaRPr lang="en-US" altLang="en-US" sz="1600" dirty="0"/>
          </a:p>
          <a:p>
            <a:pPr marL="0" indent="0">
              <a:buNone/>
            </a:pPr>
            <a:r>
              <a:rPr lang="en-US" altLang="ja-JP" dirty="0"/>
              <a:t> </a:t>
            </a:r>
            <a:endParaRPr lang="en-US" altLang="ja-JP" dirty="0"/>
          </a:p>
        </p:txBody>
      </p:sp>
      <p:graphicFrame>
        <p:nvGraphicFramePr>
          <p:cNvPr id="2" name="Table 1"/>
          <p:cNvGraphicFramePr>
            <a:graphicFrameLocks noGrp="1"/>
          </p:cNvGraphicFramePr>
          <p:nvPr/>
        </p:nvGraphicFramePr>
        <p:xfrm>
          <a:off x="361509" y="1496375"/>
          <a:ext cx="4557822" cy="2787791"/>
        </p:xfrm>
        <a:graphic>
          <a:graphicData uri="http://schemas.openxmlformats.org/drawingml/2006/table">
            <a:tbl>
              <a:tblPr firstRow="1" bandRow="1">
                <a:tableStyleId>{5C22544A-7EE6-4342-B048-85BDC9FD1C3A}</a:tableStyleId>
              </a:tblPr>
              <a:tblGrid>
                <a:gridCol w="2324985"/>
                <a:gridCol w="2232837"/>
              </a:tblGrid>
              <a:tr h="431126">
                <a:tc>
                  <a:txBody>
                    <a:bodyPr/>
                    <a:lstStyle/>
                    <a:p>
                      <a:r>
                        <a:rPr lang="en-US" dirty="0"/>
                        <a:t>Media Types</a:t>
                      </a:r>
                      <a:endParaRPr lang="en-US" dirty="0"/>
                    </a:p>
                  </a:txBody>
                  <a:tcPr/>
                </a:tc>
                <a:tc>
                  <a:txBody>
                    <a:bodyPr/>
                    <a:lstStyle/>
                    <a:p>
                      <a:r>
                        <a:rPr lang="en-US" dirty="0"/>
                        <a:t>Description</a:t>
                      </a:r>
                      <a:endParaRPr lang="en-US" dirty="0"/>
                    </a:p>
                  </a:txBody>
                  <a:tcPr/>
                </a:tc>
              </a:tr>
              <a:tr h="599768">
                <a:tc>
                  <a:txBody>
                    <a:bodyPr/>
                    <a:lstStyle/>
                    <a:p>
                      <a:r>
                        <a:rPr lang="en-US" sz="1400" b="1" i="0" kern="1200" dirty="0">
                          <a:solidFill>
                            <a:schemeClr val="dk1"/>
                          </a:solidFill>
                          <a:effectLst/>
                          <a:latin typeface="+mn-lt"/>
                          <a:ea typeface="+mn-ea"/>
                          <a:cs typeface="+mn-cs"/>
                        </a:rPr>
                        <a:t>Metal wires within cables</a:t>
                      </a:r>
                      <a:endParaRPr lang="en-US" dirty="0"/>
                    </a:p>
                  </a:txBody>
                  <a:tcPr/>
                </a:tc>
                <a:tc>
                  <a:txBody>
                    <a:bodyPr/>
                    <a:lstStyle/>
                    <a:p>
                      <a:r>
                        <a:rPr lang="en-US" sz="1400" b="0" i="0" kern="1200" dirty="0">
                          <a:solidFill>
                            <a:schemeClr val="dk1"/>
                          </a:solidFill>
                          <a:effectLst/>
                          <a:latin typeface="+mn-lt"/>
                          <a:ea typeface="+mn-ea"/>
                          <a:cs typeface="+mn-cs"/>
                        </a:rPr>
                        <a:t>Uses electrical impulses</a:t>
                      </a:r>
                      <a:endParaRPr lang="en-US" dirty="0"/>
                    </a:p>
                  </a:txBody>
                  <a:tcPr/>
                </a:tc>
              </a:tr>
              <a:tr h="846731">
                <a:tc>
                  <a:txBody>
                    <a:bodyPr/>
                    <a:lstStyle/>
                    <a:p>
                      <a:r>
                        <a:rPr lang="en-US" sz="1400" b="1" i="0" kern="1200" dirty="0">
                          <a:solidFill>
                            <a:schemeClr val="dk1"/>
                          </a:solidFill>
                          <a:effectLst/>
                          <a:latin typeface="+mn-lt"/>
                          <a:ea typeface="+mn-ea"/>
                          <a:cs typeface="+mn-cs"/>
                        </a:rPr>
                        <a:t>Glass or plastic fibers within cables (fiber-optic cable)</a:t>
                      </a:r>
                      <a:endParaRPr lang="en-US" dirty="0"/>
                    </a:p>
                  </a:txBody>
                  <a:tcPr/>
                </a:tc>
                <a:tc>
                  <a:txBody>
                    <a:bodyPr/>
                    <a:lstStyle/>
                    <a:p>
                      <a:r>
                        <a:rPr lang="en-US" sz="1400" b="0" i="0" kern="1200" dirty="0">
                          <a:solidFill>
                            <a:schemeClr val="dk1"/>
                          </a:solidFill>
                          <a:effectLst/>
                          <a:latin typeface="+mn-lt"/>
                          <a:ea typeface="+mn-ea"/>
                          <a:cs typeface="+mn-cs"/>
                        </a:rPr>
                        <a:t>Uses pulses of light.</a:t>
                      </a:r>
                      <a:endParaRPr lang="en-US" dirty="0"/>
                    </a:p>
                  </a:txBody>
                  <a:tcPr/>
                </a:tc>
              </a:tr>
              <a:tr h="910166">
                <a:tc>
                  <a:txBody>
                    <a:bodyPr/>
                    <a:lstStyle/>
                    <a:p>
                      <a:r>
                        <a:rPr lang="en-US" sz="1400" b="1" i="0" kern="1200" dirty="0">
                          <a:solidFill>
                            <a:schemeClr val="dk1"/>
                          </a:solidFill>
                          <a:effectLst/>
                          <a:latin typeface="+mn-lt"/>
                          <a:ea typeface="+mn-ea"/>
                          <a:cs typeface="+mn-cs"/>
                        </a:rPr>
                        <a:t>Wireless transmission</a:t>
                      </a:r>
                      <a:endParaRPr lang="en-US" dirty="0"/>
                    </a:p>
                  </a:txBody>
                  <a:tcPr/>
                </a:tc>
                <a:tc>
                  <a:txBody>
                    <a:bodyPr/>
                    <a:lstStyle/>
                    <a:p>
                      <a:r>
                        <a:rPr lang="en-US" sz="1400" b="0" i="0" kern="1200" dirty="0">
                          <a:solidFill>
                            <a:schemeClr val="dk1"/>
                          </a:solidFill>
                          <a:effectLst/>
                          <a:latin typeface="+mn-lt"/>
                          <a:ea typeface="+mn-ea"/>
                          <a:cs typeface="+mn-cs"/>
                        </a:rPr>
                        <a:t>Uses modulation of specific frequencies of electromagnetic waves.</a:t>
                      </a:r>
                      <a:endParaRPr lang="en-US" dirty="0"/>
                    </a:p>
                  </a:txBody>
                  <a:tcPr/>
                </a:tc>
              </a:tr>
            </a:tbl>
          </a:graphicData>
        </a:graphic>
      </p:graphicFrame>
      <p:pic>
        <p:nvPicPr>
          <p:cNvPr id="4" name="Picture 3"/>
          <p:cNvPicPr>
            <a:picLocks noChangeAspect="1"/>
          </p:cNvPicPr>
          <p:nvPr/>
        </p:nvPicPr>
        <p:blipFill>
          <a:blip r:embed="rId1"/>
          <a:stretch>
            <a:fillRect/>
          </a:stretch>
        </p:blipFill>
        <p:spPr>
          <a:xfrm>
            <a:off x="4919331" y="1407641"/>
            <a:ext cx="3968026" cy="2999973"/>
          </a:xfrm>
          <a:prstGeom prst="rect">
            <a:avLst/>
          </a:prstGeom>
        </p:spPr>
      </p:pic>
    </p:spTree>
    <p:custDataLst>
      <p:tags r:id="rId2"/>
    </p:custData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r>
              <a:rPr lang="en-US" sz="4000" dirty="0">
                <a:solidFill>
                  <a:schemeClr val="accent5">
                    <a:lumMod val="40000"/>
                    <a:lumOff val="60000"/>
                  </a:schemeClr>
                </a:solidFill>
              </a:rPr>
              <a:t>1.3 Network Representations and Topologies</a:t>
            </a:r>
            <a:endParaRPr lang="en-US" sz="4000"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sz="1600" dirty="0"/>
              <a:t>Network Representations and Topologies</a:t>
            </a:r>
            <a:br>
              <a:rPr lang="en-US" altLang="en-US" dirty="0"/>
            </a:br>
            <a:r>
              <a:rPr lang="en-US" altLang="en-US" dirty="0"/>
              <a:t>Network Representations</a:t>
            </a:r>
            <a:endParaRPr lang="en-CA" altLang="en-US" dirty="0"/>
          </a:p>
        </p:txBody>
      </p:sp>
      <p:sp>
        <p:nvSpPr>
          <p:cNvPr id="13315" name="Content Placeholder 2"/>
          <p:cNvSpPr>
            <a:spLocks noGrp="1"/>
          </p:cNvSpPr>
          <p:nvPr>
            <p:ph idx="1"/>
          </p:nvPr>
        </p:nvSpPr>
        <p:spPr>
          <a:xfrm>
            <a:off x="167117" y="1152409"/>
            <a:ext cx="3997630" cy="3282194"/>
          </a:xfrm>
        </p:spPr>
        <p:txBody>
          <a:bodyPr/>
          <a:lstStyle/>
          <a:p>
            <a:pPr marL="0" indent="0">
              <a:buNone/>
            </a:pPr>
            <a:r>
              <a:rPr lang="en-US" altLang="en-US" sz="1600" dirty="0"/>
              <a:t>Network diagrams, often called topology diagrams, use symbols to represent devices within the network.</a:t>
            </a:r>
            <a:endParaRPr lang="en-US" altLang="en-US" sz="1600" dirty="0"/>
          </a:p>
          <a:p>
            <a:pPr marL="0" indent="0">
              <a:buNone/>
            </a:pPr>
            <a:r>
              <a:rPr lang="en-US" altLang="en-US" sz="1600" dirty="0"/>
              <a:t>Important terms to know include:</a:t>
            </a:r>
            <a:endParaRPr lang="en-CA" altLang="en-US" sz="1600" dirty="0"/>
          </a:p>
          <a:p>
            <a:pPr lvl="2"/>
            <a:r>
              <a:rPr lang="en-CA" altLang="en-US" sz="1600" dirty="0"/>
              <a:t>Network Interface Card (NIC)</a:t>
            </a:r>
            <a:endParaRPr lang="en-CA" altLang="en-US" sz="1600" dirty="0"/>
          </a:p>
          <a:p>
            <a:pPr lvl="2"/>
            <a:r>
              <a:rPr lang="en-CA" altLang="en-US" sz="1600" dirty="0"/>
              <a:t>Physical Port</a:t>
            </a:r>
            <a:endParaRPr lang="en-CA" altLang="en-US" sz="1600" dirty="0"/>
          </a:p>
          <a:p>
            <a:pPr lvl="2"/>
            <a:r>
              <a:rPr lang="en-CA" altLang="en-US" sz="1600" dirty="0"/>
              <a:t>Interface</a:t>
            </a:r>
            <a:endParaRPr lang="en-CA" altLang="en-US" sz="1600" dirty="0"/>
          </a:p>
          <a:p>
            <a:pPr marL="261620" lvl="2" indent="0">
              <a:buNone/>
            </a:pPr>
            <a:endParaRPr lang="en-US" sz="1600" b="1" dirty="0"/>
          </a:p>
          <a:p>
            <a:pPr marL="261620" lvl="2" indent="0">
              <a:buNone/>
            </a:pPr>
            <a:r>
              <a:rPr lang="en-US" sz="1600" b="1" dirty="0"/>
              <a:t>Note</a:t>
            </a:r>
            <a:r>
              <a:rPr lang="en-US" sz="1600" dirty="0"/>
              <a:t>: Often, the terms port and interface are used interchangeably</a:t>
            </a:r>
            <a:endParaRPr lang="en-CA" altLang="en-US" sz="1600" dirty="0"/>
          </a:p>
          <a:p>
            <a:pPr lvl="2"/>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2" name="Picture 1"/>
          <p:cNvPicPr>
            <a:picLocks noChangeAspect="1"/>
          </p:cNvPicPr>
          <p:nvPr/>
        </p:nvPicPr>
        <p:blipFill>
          <a:blip r:embed="rId1"/>
          <a:stretch>
            <a:fillRect/>
          </a:stretch>
        </p:blipFill>
        <p:spPr>
          <a:xfrm>
            <a:off x="4164747" y="983570"/>
            <a:ext cx="4880311" cy="3451033"/>
          </a:xfrm>
          <a:prstGeom prst="rect">
            <a:avLst/>
          </a:prstGeom>
        </p:spPr>
      </p:pic>
    </p:spTree>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sz="1600" dirty="0"/>
              <a:t>Network Representations and Topologies</a:t>
            </a:r>
            <a:br>
              <a:rPr lang="en-US" altLang="en-US" dirty="0"/>
            </a:br>
            <a:r>
              <a:rPr lang="en-US" altLang="en-US" dirty="0"/>
              <a:t>Topology Diagrams</a:t>
            </a:r>
            <a:endParaRPr lang="en-CA" altLang="en-US" dirty="0"/>
          </a:p>
        </p:txBody>
      </p:sp>
      <p:sp>
        <p:nvSpPr>
          <p:cNvPr id="13315" name="Content Placeholder 2"/>
          <p:cNvSpPr>
            <a:spLocks noGrp="1"/>
          </p:cNvSpPr>
          <p:nvPr>
            <p:ph idx="1"/>
          </p:nvPr>
        </p:nvSpPr>
        <p:spPr>
          <a:xfrm>
            <a:off x="283940" y="797709"/>
            <a:ext cx="4062002" cy="740468"/>
          </a:xfrm>
        </p:spPr>
        <p:txBody>
          <a:bodyPr/>
          <a:lstStyle/>
          <a:p>
            <a:pPr marL="0" indent="0">
              <a:buNone/>
            </a:pPr>
            <a:r>
              <a:rPr lang="en-US" dirty="0"/>
              <a:t>Physical topology diagrams illustrate the physical location of intermediary devices and cable installation.</a:t>
            </a:r>
            <a:endParaRPr 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3" name="Picture 2"/>
          <p:cNvPicPr>
            <a:picLocks noChangeAspect="1"/>
          </p:cNvPicPr>
          <p:nvPr/>
        </p:nvPicPr>
        <p:blipFill>
          <a:blip r:embed="rId1"/>
          <a:stretch>
            <a:fillRect/>
          </a:stretch>
        </p:blipFill>
        <p:spPr>
          <a:xfrm>
            <a:off x="283940" y="1712110"/>
            <a:ext cx="4168325" cy="2681535"/>
          </a:xfrm>
          <a:prstGeom prst="rect">
            <a:avLst/>
          </a:prstGeom>
        </p:spPr>
      </p:pic>
      <p:sp>
        <p:nvSpPr>
          <p:cNvPr id="2" name="Rectangle 1"/>
          <p:cNvSpPr/>
          <p:nvPr/>
        </p:nvSpPr>
        <p:spPr>
          <a:xfrm>
            <a:off x="4911703" y="756244"/>
            <a:ext cx="4232297" cy="784830"/>
          </a:xfrm>
          <a:prstGeom prst="rect">
            <a:avLst/>
          </a:prstGeom>
        </p:spPr>
        <p:txBody>
          <a:bodyPr wrap="square">
            <a:spAutoFit/>
          </a:bodyPr>
          <a:lstStyle/>
          <a:p>
            <a:r>
              <a:rPr lang="en-US" sz="1500" dirty="0">
                <a:solidFill>
                  <a:srgbClr val="000000"/>
                </a:solidFill>
              </a:rPr>
              <a:t>Logical topology diagrams illustrate devices, ports, and the addressing scheme of the network.</a:t>
            </a:r>
            <a:endParaRPr lang="en-CA" altLang="en-US" sz="1500" dirty="0">
              <a:solidFill>
                <a:srgbClr val="00000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2416" y="1712110"/>
            <a:ext cx="3971993" cy="2676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r>
              <a:rPr lang="en-US" sz="4000" dirty="0">
                <a:solidFill>
                  <a:schemeClr val="accent5">
                    <a:lumMod val="40000"/>
                    <a:lumOff val="60000"/>
                  </a:schemeClr>
                </a:solidFill>
              </a:rPr>
              <a:t>1.4 Common Types of Networks</a:t>
            </a:r>
            <a:endParaRPr lang="en-US" sz="4000"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757551"/>
          </a:xfrm>
        </p:spPr>
        <p:txBody>
          <a:bodyPr/>
          <a:lstStyle/>
          <a:p>
            <a:r>
              <a:rPr lang="en-US" altLang="en-US" sz="1600" dirty="0"/>
              <a:t>Common Types of Networks</a:t>
            </a:r>
            <a:br>
              <a:rPr lang="en-US" altLang="en-US" sz="1600" dirty="0"/>
            </a:br>
            <a:r>
              <a:rPr lang="en-US" altLang="en-US" dirty="0"/>
              <a:t>Networks of Many Sizes</a:t>
            </a:r>
            <a:endParaRPr lang="en-US" altLang="en-US" dirty="0"/>
          </a:p>
        </p:txBody>
      </p:sp>
      <p:sp>
        <p:nvSpPr>
          <p:cNvPr id="55299" name="Rectangle 3"/>
          <p:cNvSpPr>
            <a:spLocks noGrp="1" noChangeArrowheads="1"/>
          </p:cNvSpPr>
          <p:nvPr>
            <p:ph type="body" idx="1"/>
          </p:nvPr>
        </p:nvSpPr>
        <p:spPr>
          <a:xfrm>
            <a:off x="4572000" y="757551"/>
            <a:ext cx="4401766" cy="3950636"/>
          </a:xfrm>
        </p:spPr>
        <p:txBody>
          <a:bodyPr/>
          <a:lstStyle/>
          <a:p>
            <a:pPr eaLnBrk="1" hangingPunct="1">
              <a:buFont typeface="Arial" panose="020B0604020202020204" pitchFamily="34" charset="0"/>
              <a:buChar char="•"/>
            </a:pPr>
            <a:r>
              <a:rPr lang="en-US" altLang="en-US" sz="1700" dirty="0"/>
              <a:t>Small Home Networks – connect a few computers to each other and the Internet</a:t>
            </a:r>
            <a:endParaRPr lang="en-US" altLang="en-US" sz="1700" dirty="0"/>
          </a:p>
          <a:p>
            <a:pPr eaLnBrk="1" hangingPunct="1">
              <a:buFont typeface="Arial" panose="020B0604020202020204" pitchFamily="34" charset="0"/>
              <a:buChar char="•"/>
            </a:pPr>
            <a:r>
              <a:rPr lang="en-US" altLang="en-US" sz="1700" dirty="0"/>
              <a:t>Small Office/Home Office – enables computer within a home or remote office to connect to a corporate network</a:t>
            </a:r>
            <a:endParaRPr lang="en-US" altLang="en-US" sz="1700" dirty="0"/>
          </a:p>
          <a:p>
            <a:pPr eaLnBrk="1" hangingPunct="1">
              <a:buFont typeface="Arial" panose="020B0604020202020204" pitchFamily="34" charset="0"/>
              <a:buChar char="•"/>
            </a:pPr>
            <a:r>
              <a:rPr lang="en-US" altLang="en-US" sz="1700" dirty="0"/>
              <a:t>Medium to Large Networks – many locations with hundreds or thousands of interconnected computers</a:t>
            </a:r>
            <a:endParaRPr lang="en-US" altLang="en-US" sz="1700" dirty="0"/>
          </a:p>
          <a:p>
            <a:pPr eaLnBrk="1" hangingPunct="1">
              <a:buFont typeface="Arial" panose="020B0604020202020204" pitchFamily="34" charset="0"/>
              <a:buChar char="•"/>
            </a:pPr>
            <a:r>
              <a:rPr lang="en-US" altLang="en-US" sz="1700" dirty="0"/>
              <a:t>World Wide Networks – connects hundreds of millions of computers world-wide – such as the internet</a:t>
            </a:r>
            <a:endParaRPr lang="en-US" altLang="en-US" sz="1700" dirty="0"/>
          </a:p>
          <a:p>
            <a:pPr lvl="1"/>
            <a:endParaRPr lang="en-US" altLang="en-US" sz="1500" dirty="0"/>
          </a:p>
          <a:p>
            <a:pPr lvl="1"/>
            <a:endParaRPr lang="en-US" altLang="en-US" sz="1800" dirty="0"/>
          </a:p>
          <a:p>
            <a:pPr marL="0" indent="0" eaLnBrk="1" hangingPunct="1">
              <a:buNone/>
            </a:pPr>
            <a:endParaRPr lang="en-CA" altLang="en-US" sz="1650" b="1" dirty="0"/>
          </a:p>
        </p:txBody>
      </p:sp>
      <p:sp>
        <p:nvSpPr>
          <p:cNvPr id="2" name="TextBox 1"/>
          <p:cNvSpPr txBox="1"/>
          <p:nvPr/>
        </p:nvSpPr>
        <p:spPr>
          <a:xfrm>
            <a:off x="0" y="2310756"/>
            <a:ext cx="4344344" cy="369332"/>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dirty="0"/>
              <a:t>       </a:t>
            </a:r>
            <a:r>
              <a:rPr lang="en-US" sz="1600" dirty="0"/>
              <a:t>Small Home                  SOHO</a:t>
            </a:r>
            <a:endParaRPr lang="en-US" sz="1600" dirty="0"/>
          </a:p>
        </p:txBody>
      </p:sp>
      <p:pic>
        <p:nvPicPr>
          <p:cNvPr id="3074" name="Picture 2" descr="this is the image’s alt text"/>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0779" y="757551"/>
            <a:ext cx="2103105" cy="153403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d1qjbjciwpxftb.cloudfront.net/courses/ccna1/networking-today/5_common-types-of-networks/assets/1_chunk/media--Small-Home-Office-Net--im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3884" y="757551"/>
            <a:ext cx="2090460" cy="153403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76173" y="4303795"/>
            <a:ext cx="4168171" cy="369332"/>
          </a:xfrm>
          <a:prstGeom prst="rect">
            <a:avLst/>
          </a:prstGeom>
          <a:noFill/>
        </p:spPr>
        <p:txBody>
          <a:bodyPr wrap="square" rtlCol="0">
            <a:spAutoFit/>
          </a:bodyPr>
          <a:lstStyle/>
          <a:p>
            <a:r>
              <a:rPr lang="en-US" dirty="0"/>
              <a:t>   </a:t>
            </a:r>
            <a:r>
              <a:rPr lang="en-US" sz="1600" dirty="0"/>
              <a:t>Medium/Large            World Wide</a:t>
            </a:r>
            <a:endParaRPr lang="en-US" sz="1600" dirty="0"/>
          </a:p>
        </p:txBody>
      </p:sp>
      <p:pic>
        <p:nvPicPr>
          <p:cNvPr id="3078" name="Picture 6" descr="this is the image’s alt 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778" y="2699263"/>
            <a:ext cx="2103105" cy="160453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3883" y="2680088"/>
            <a:ext cx="2090461" cy="1604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4"/>
            <a:ext cx="9144000" cy="709974"/>
          </a:xfrm>
        </p:spPr>
        <p:txBody>
          <a:bodyPr/>
          <a:lstStyle/>
          <a:p>
            <a:r>
              <a:rPr lang="en-US" altLang="en-US" sz="1600" dirty="0"/>
              <a:t>Common Types of Networks</a:t>
            </a:r>
            <a:br>
              <a:rPr lang="en-US" altLang="en-US" dirty="0"/>
            </a:br>
            <a:r>
              <a:rPr lang="en-US" altLang="en-US" dirty="0"/>
              <a:t>LANs and WANs</a:t>
            </a:r>
            <a:endParaRPr lang="en-US" altLang="en-US" dirty="0"/>
          </a:p>
        </p:txBody>
      </p:sp>
      <p:sp>
        <p:nvSpPr>
          <p:cNvPr id="8195" name="Rectangle 6"/>
          <p:cNvSpPr>
            <a:spLocks noGrp="1" noChangeArrowheads="1"/>
          </p:cNvSpPr>
          <p:nvPr>
            <p:ph idx="1"/>
          </p:nvPr>
        </p:nvSpPr>
        <p:spPr>
          <a:xfrm>
            <a:off x="129889" y="728061"/>
            <a:ext cx="3995544" cy="3702690"/>
          </a:xfrm>
        </p:spPr>
        <p:txBody>
          <a:bodyPr/>
          <a:lstStyle/>
          <a:p>
            <a:pPr marL="0" indent="0">
              <a:buNone/>
            </a:pPr>
            <a:r>
              <a:rPr lang="en-US" sz="1600" dirty="0"/>
              <a:t>Network infrastructures vary greatly in terms of:</a:t>
            </a:r>
            <a:endParaRPr lang="en-US" sz="1600" dirty="0"/>
          </a:p>
          <a:p>
            <a:pPr lvl="1">
              <a:buFont typeface="Arial" panose="020B0604020202020204" pitchFamily="34" charset="0"/>
              <a:buChar char="•"/>
            </a:pPr>
            <a:r>
              <a:rPr lang="en-US" sz="1600" dirty="0"/>
              <a:t>Size of the area covered</a:t>
            </a:r>
            <a:endParaRPr lang="en-US" sz="1600" dirty="0"/>
          </a:p>
          <a:p>
            <a:pPr lvl="1">
              <a:buFont typeface="Arial" panose="020B0604020202020204" pitchFamily="34" charset="0"/>
              <a:buChar char="•"/>
            </a:pPr>
            <a:r>
              <a:rPr lang="en-US" sz="1600" dirty="0"/>
              <a:t>Number of users connected</a:t>
            </a:r>
            <a:endParaRPr lang="en-US" sz="1600" dirty="0"/>
          </a:p>
          <a:p>
            <a:pPr lvl="1">
              <a:buFont typeface="Arial" panose="020B0604020202020204" pitchFamily="34" charset="0"/>
              <a:buChar char="•"/>
            </a:pPr>
            <a:r>
              <a:rPr lang="en-US" sz="1600" dirty="0"/>
              <a:t>Number and types of services available</a:t>
            </a:r>
            <a:endParaRPr lang="en-US" sz="1600" dirty="0"/>
          </a:p>
          <a:p>
            <a:pPr lvl="1">
              <a:buFont typeface="Arial" panose="020B0604020202020204" pitchFamily="34" charset="0"/>
              <a:buChar char="•"/>
            </a:pPr>
            <a:r>
              <a:rPr lang="en-US" sz="1600" dirty="0"/>
              <a:t>Area of responsibility</a:t>
            </a:r>
            <a:endParaRPr lang="en-US" sz="1600" dirty="0"/>
          </a:p>
          <a:p>
            <a:pPr marL="142875" lvl="1" indent="0">
              <a:buNone/>
            </a:pPr>
            <a:endParaRPr lang="en-US" altLang="en-US" sz="1600" dirty="0"/>
          </a:p>
          <a:p>
            <a:pPr marL="0" indent="0">
              <a:buNone/>
            </a:pPr>
            <a:r>
              <a:rPr lang="en-US" altLang="en-US" sz="1600" dirty="0"/>
              <a:t>Two most common types of networks: </a:t>
            </a:r>
            <a:endParaRPr lang="en-US" altLang="en-US" sz="1600" dirty="0"/>
          </a:p>
          <a:p>
            <a:pPr lvl="1">
              <a:buFont typeface="Arial" panose="020B0604020202020204" pitchFamily="34" charset="0"/>
              <a:buChar char="•"/>
            </a:pPr>
            <a:r>
              <a:rPr lang="en-US" altLang="en-US" sz="1600" dirty="0"/>
              <a:t>Local Area Network (LAN) </a:t>
            </a:r>
            <a:endParaRPr lang="en-US" altLang="en-US" sz="1600" dirty="0"/>
          </a:p>
          <a:p>
            <a:pPr lvl="1">
              <a:buFont typeface="Arial" panose="020B0604020202020204" pitchFamily="34" charset="0"/>
              <a:buChar char="•"/>
            </a:pPr>
            <a:r>
              <a:rPr lang="en-CA" altLang="en-US" sz="1600" dirty="0"/>
              <a:t>Wide Area Network (WAN). </a:t>
            </a:r>
            <a:endParaRPr lang="en-US" altLang="en-US" sz="1600" dirty="0"/>
          </a:p>
          <a:p>
            <a:pPr marL="0" indent="0">
              <a:buNone/>
            </a:pPr>
            <a:r>
              <a:rPr lang="en-US" altLang="ja-JP" dirty="0"/>
              <a:t> </a:t>
            </a:r>
            <a:endParaRPr lang="en-US" altLang="ja-JP" dirty="0"/>
          </a:p>
        </p:txBody>
      </p:sp>
      <p:pic>
        <p:nvPicPr>
          <p:cNvPr id="2" name="Picture 1"/>
          <p:cNvPicPr>
            <a:picLocks noChangeAspect="1"/>
          </p:cNvPicPr>
          <p:nvPr/>
        </p:nvPicPr>
        <p:blipFill>
          <a:blip r:embed="rId1"/>
          <a:stretch>
            <a:fillRect/>
          </a:stretch>
        </p:blipFill>
        <p:spPr>
          <a:xfrm>
            <a:off x="4125432" y="751368"/>
            <a:ext cx="4885003" cy="3601606"/>
          </a:xfrm>
          <a:prstGeom prst="rect">
            <a:avLst/>
          </a:prstGeom>
        </p:spPr>
      </p:pic>
    </p:spTree>
    <p:custDataLst>
      <p:tags r:id="rId2"/>
    </p:custData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751893"/>
            <a:ext cx="6672708" cy="644730"/>
          </a:xfrm>
        </p:spPr>
        <p:txBody>
          <a:bodyPr/>
          <a:lstStyle/>
          <a:p>
            <a:r>
              <a:rPr lang="en-US" dirty="0">
                <a:solidFill>
                  <a:schemeClr val="accent5">
                    <a:lumMod val="40000"/>
                    <a:lumOff val="60000"/>
                  </a:schemeClr>
                </a:solidFill>
              </a:rPr>
              <a:t>Module 1: Networking Today</a:t>
            </a:r>
            <a:endParaRPr lang="en-US" dirty="0">
              <a:solidFill>
                <a:schemeClr val="accent5">
                  <a:lumMod val="40000"/>
                  <a:lumOff val="60000"/>
                </a:schemeClr>
              </a:solidFill>
            </a:endParaRPr>
          </a:p>
        </p:txBody>
      </p:sp>
      <p:sp>
        <p:nvSpPr>
          <p:cNvPr id="7" name="Subtitle 6"/>
          <p:cNvSpPr>
            <a:spLocks noGrp="1"/>
          </p:cNvSpPr>
          <p:nvPr>
            <p:ph type="subTitle" idx="1"/>
          </p:nvPr>
        </p:nvSpPr>
        <p:spPr>
          <a:xfrm>
            <a:off x="469497" y="3809526"/>
            <a:ext cx="2368954" cy="902174"/>
          </a:xfrm>
        </p:spPr>
        <p:txBody>
          <a:bodyPr/>
          <a:lstStyle/>
          <a:p>
            <a:r>
              <a:rPr lang="en-US" dirty="0">
                <a:solidFill>
                  <a:schemeClr val="accent5">
                    <a:lumMod val="40000"/>
                    <a:lumOff val="60000"/>
                  </a:schemeClr>
                </a:solidFill>
              </a:rPr>
              <a:t>Introduction to Networks v7.0 (ITN)</a:t>
            </a:r>
            <a:endParaRPr lang="en-US" dirty="0">
              <a:solidFill>
                <a:schemeClr val="accent5">
                  <a:lumMod val="40000"/>
                  <a:lumOff val="60000"/>
                </a:schemeClr>
              </a:solidFill>
            </a:endParaRPr>
          </a:p>
          <a:p>
            <a:endParaRPr lang="en-US" dirty="0"/>
          </a:p>
        </p:txBody>
      </p:sp>
    </p:spTree>
    <p:custDataLst>
      <p:tags r:id="rId1"/>
    </p:custData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sz="1600" dirty="0"/>
              <a:t>Common Types of Networks </a:t>
            </a:r>
            <a:br>
              <a:rPr lang="en-US" altLang="en-US" dirty="0"/>
            </a:br>
            <a:r>
              <a:rPr lang="en-US" altLang="en-US" dirty="0"/>
              <a:t>LANs and WANs (cont.)</a:t>
            </a:r>
            <a:endParaRPr lang="en-CA" altLang="en-US" dirty="0"/>
          </a:p>
        </p:txBody>
      </p:sp>
      <p:sp>
        <p:nvSpPr>
          <p:cNvPr id="13315" name="Content Placeholder 2"/>
          <p:cNvSpPr>
            <a:spLocks noGrp="1"/>
          </p:cNvSpPr>
          <p:nvPr>
            <p:ph idx="1"/>
          </p:nvPr>
        </p:nvSpPr>
        <p:spPr>
          <a:xfrm>
            <a:off x="283940" y="797709"/>
            <a:ext cx="4062002" cy="559699"/>
          </a:xfrm>
        </p:spPr>
        <p:txBody>
          <a:bodyPr/>
          <a:lstStyle/>
          <a:p>
            <a:pPr marL="0" indent="0">
              <a:buNone/>
            </a:pPr>
            <a:r>
              <a:rPr lang="en-US" dirty="0"/>
              <a:t>A LAN is a network infrastructure that spans a small geographical area. </a:t>
            </a:r>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5" name="Picture 4"/>
          <p:cNvPicPr>
            <a:picLocks noChangeAspect="1"/>
          </p:cNvPicPr>
          <p:nvPr/>
        </p:nvPicPr>
        <p:blipFill>
          <a:blip r:embed="rId1"/>
          <a:stretch>
            <a:fillRect/>
          </a:stretch>
        </p:blipFill>
        <p:spPr>
          <a:xfrm>
            <a:off x="396580" y="1357408"/>
            <a:ext cx="2556289" cy="1344169"/>
          </a:xfrm>
          <a:prstGeom prst="rect">
            <a:avLst/>
          </a:prstGeom>
        </p:spPr>
      </p:pic>
      <p:sp>
        <p:nvSpPr>
          <p:cNvPr id="2" name="Rectangle 1"/>
          <p:cNvSpPr/>
          <p:nvPr/>
        </p:nvSpPr>
        <p:spPr>
          <a:xfrm>
            <a:off x="4798060" y="742868"/>
            <a:ext cx="4232297" cy="584775"/>
          </a:xfrm>
          <a:prstGeom prst="rect">
            <a:avLst/>
          </a:prstGeom>
        </p:spPr>
        <p:txBody>
          <a:bodyPr wrap="square">
            <a:spAutoFit/>
          </a:bodyPr>
          <a:lstStyle/>
          <a:p>
            <a:r>
              <a:rPr lang="en-US" sz="1600" dirty="0">
                <a:solidFill>
                  <a:srgbClr val="000000"/>
                </a:solidFill>
              </a:rPr>
              <a:t>A WAN is a network infrastructure that spans a wide geographical area.</a:t>
            </a:r>
            <a:endParaRPr lang="en-CA" altLang="en-US" sz="1500" dirty="0">
              <a:solidFill>
                <a:srgbClr val="000000"/>
              </a:solidFill>
            </a:endParaRPr>
          </a:p>
        </p:txBody>
      </p:sp>
      <p:pic>
        <p:nvPicPr>
          <p:cNvPr id="6" name="Picture 5"/>
          <p:cNvPicPr>
            <a:picLocks noChangeAspect="1"/>
          </p:cNvPicPr>
          <p:nvPr/>
        </p:nvPicPr>
        <p:blipFill>
          <a:blip r:embed="rId2"/>
          <a:stretch>
            <a:fillRect/>
          </a:stretch>
        </p:blipFill>
        <p:spPr>
          <a:xfrm>
            <a:off x="4818150" y="1366630"/>
            <a:ext cx="3500526" cy="1412920"/>
          </a:xfrm>
          <a:prstGeom prst="rect">
            <a:avLst/>
          </a:prstGeom>
        </p:spPr>
      </p:pic>
      <p:graphicFrame>
        <p:nvGraphicFramePr>
          <p:cNvPr id="3" name="Table 2"/>
          <p:cNvGraphicFramePr>
            <a:graphicFrameLocks noGrp="1"/>
          </p:cNvGraphicFramePr>
          <p:nvPr/>
        </p:nvGraphicFramePr>
        <p:xfrm>
          <a:off x="396580" y="2779550"/>
          <a:ext cx="8385544" cy="1699082"/>
        </p:xfrm>
        <a:graphic>
          <a:graphicData uri="http://schemas.openxmlformats.org/drawingml/2006/table">
            <a:tbl>
              <a:tblPr firstRow="1" bandRow="1">
                <a:tableStyleId>{5C22544A-7EE6-4342-B048-85BDC9FD1C3A}</a:tableStyleId>
              </a:tblPr>
              <a:tblGrid>
                <a:gridCol w="4012387"/>
                <a:gridCol w="4373157"/>
              </a:tblGrid>
              <a:tr h="331381">
                <a:tc>
                  <a:txBody>
                    <a:bodyPr/>
                    <a:lstStyle/>
                    <a:p>
                      <a:r>
                        <a:rPr lang="en-US" dirty="0"/>
                        <a:t>LAN</a:t>
                      </a:r>
                      <a:endParaRPr lang="en-US" dirty="0"/>
                    </a:p>
                  </a:txBody>
                  <a:tcPr/>
                </a:tc>
                <a:tc>
                  <a:txBody>
                    <a:bodyPr/>
                    <a:lstStyle/>
                    <a:p>
                      <a:r>
                        <a:rPr lang="en-US" dirty="0"/>
                        <a:t>WAN</a:t>
                      </a:r>
                      <a:endParaRPr lang="en-US" dirty="0"/>
                    </a:p>
                  </a:txBody>
                  <a:tcPr/>
                </a:tc>
              </a:tr>
              <a:tr h="331381">
                <a:tc>
                  <a:txBody>
                    <a:bodyPr/>
                    <a:lstStyle/>
                    <a:p>
                      <a:r>
                        <a:rPr lang="en-US" sz="1400" b="0" i="0" kern="1200" dirty="0">
                          <a:solidFill>
                            <a:schemeClr val="dk1"/>
                          </a:solidFill>
                          <a:effectLst/>
                          <a:latin typeface="+mn-lt"/>
                          <a:ea typeface="+mn-ea"/>
                          <a:cs typeface="+mn-cs"/>
                        </a:rPr>
                        <a:t>Interconnect end devices in a limited area.</a:t>
                      </a:r>
                      <a:endParaRPr lang="en-US" dirty="0"/>
                    </a:p>
                  </a:txBody>
                  <a:tcPr/>
                </a:tc>
                <a:tc>
                  <a:txBody>
                    <a:bodyPr/>
                    <a:lstStyle/>
                    <a:p>
                      <a:r>
                        <a:rPr lang="en-US" sz="1400" b="0" i="0" kern="1200" dirty="0">
                          <a:solidFill>
                            <a:schemeClr val="dk1"/>
                          </a:solidFill>
                          <a:effectLst/>
                          <a:latin typeface="+mn-lt"/>
                          <a:ea typeface="+mn-ea"/>
                          <a:cs typeface="+mn-cs"/>
                        </a:rPr>
                        <a:t>Interconnect LANs over wide geographical areas.</a:t>
                      </a:r>
                      <a:endParaRPr lang="en-US" dirty="0"/>
                    </a:p>
                  </a:txBody>
                  <a:tcPr/>
                </a:tc>
              </a:tr>
              <a:tr h="331381">
                <a:tc>
                  <a:txBody>
                    <a:bodyPr/>
                    <a:lstStyle/>
                    <a:p>
                      <a:r>
                        <a:rPr lang="en-US" sz="1400" b="0" i="0" kern="1200" dirty="0">
                          <a:solidFill>
                            <a:schemeClr val="dk1"/>
                          </a:solidFill>
                          <a:effectLst/>
                          <a:latin typeface="+mn-lt"/>
                          <a:ea typeface="+mn-ea"/>
                          <a:cs typeface="+mn-cs"/>
                        </a:rPr>
                        <a:t>Administered by a single organization or individual.</a:t>
                      </a:r>
                      <a:endParaRPr lang="en-US" dirty="0"/>
                    </a:p>
                  </a:txBody>
                  <a:tcPr/>
                </a:tc>
                <a:tc>
                  <a:txBody>
                    <a:bodyPr/>
                    <a:lstStyle/>
                    <a:p>
                      <a:r>
                        <a:rPr lang="en-US" sz="1400" b="0" i="0" kern="1200" dirty="0">
                          <a:solidFill>
                            <a:schemeClr val="dk1"/>
                          </a:solidFill>
                          <a:effectLst/>
                          <a:latin typeface="+mn-lt"/>
                          <a:ea typeface="+mn-ea"/>
                          <a:cs typeface="+mn-cs"/>
                        </a:rPr>
                        <a:t>Typically</a:t>
                      </a:r>
                      <a:r>
                        <a:rPr lang="en-US" sz="1400" b="0" i="0" kern="1200" baseline="0" dirty="0">
                          <a:solidFill>
                            <a:schemeClr val="dk1"/>
                          </a:solidFill>
                          <a:effectLst/>
                          <a:latin typeface="+mn-lt"/>
                          <a:ea typeface="+mn-ea"/>
                          <a:cs typeface="+mn-cs"/>
                        </a:rPr>
                        <a:t> a</a:t>
                      </a:r>
                      <a:r>
                        <a:rPr lang="en-US" sz="1400" b="0" i="0" kern="1200" dirty="0">
                          <a:solidFill>
                            <a:schemeClr val="dk1"/>
                          </a:solidFill>
                          <a:effectLst/>
                          <a:latin typeface="+mn-lt"/>
                          <a:ea typeface="+mn-ea"/>
                          <a:cs typeface="+mn-cs"/>
                        </a:rPr>
                        <a:t>dministered by one</a:t>
                      </a:r>
                      <a:r>
                        <a:rPr lang="en-US" sz="1400" b="0" i="0" kern="1200" baseline="0" dirty="0">
                          <a:solidFill>
                            <a:schemeClr val="dk1"/>
                          </a:solidFill>
                          <a:effectLst/>
                          <a:latin typeface="+mn-lt"/>
                          <a:ea typeface="+mn-ea"/>
                          <a:cs typeface="+mn-cs"/>
                        </a:rPr>
                        <a:t> or more</a:t>
                      </a:r>
                      <a:r>
                        <a:rPr lang="en-US" sz="1400" b="0" i="0" kern="1200" dirty="0">
                          <a:solidFill>
                            <a:schemeClr val="dk1"/>
                          </a:solidFill>
                          <a:effectLst/>
                          <a:latin typeface="+mn-lt"/>
                          <a:ea typeface="+mn-ea"/>
                          <a:cs typeface="+mn-cs"/>
                        </a:rPr>
                        <a:t> service providers.</a:t>
                      </a:r>
                      <a:endParaRPr lang="en-US" dirty="0"/>
                    </a:p>
                  </a:txBody>
                  <a:tcPr/>
                </a:tc>
              </a:tr>
              <a:tr h="331381">
                <a:tc>
                  <a:txBody>
                    <a:bodyPr/>
                    <a:lstStyle/>
                    <a:p>
                      <a:r>
                        <a:rPr lang="en-US" sz="1400" b="0" i="0" kern="1200" dirty="0">
                          <a:solidFill>
                            <a:schemeClr val="dk1"/>
                          </a:solidFill>
                          <a:effectLst/>
                          <a:latin typeface="+mn-lt"/>
                          <a:ea typeface="+mn-ea"/>
                          <a:cs typeface="+mn-cs"/>
                        </a:rPr>
                        <a:t>Provide high-speed bandwidth to internal devices.</a:t>
                      </a:r>
                      <a:endParaRPr lang="en-US" dirty="0"/>
                    </a:p>
                  </a:txBody>
                  <a:tcPr/>
                </a:tc>
                <a:tc>
                  <a:txBody>
                    <a:bodyPr/>
                    <a:lstStyle/>
                    <a:p>
                      <a:r>
                        <a:rPr lang="en-US" sz="1400" b="0" i="0" kern="1200" dirty="0">
                          <a:solidFill>
                            <a:schemeClr val="dk1"/>
                          </a:solidFill>
                          <a:effectLst/>
                          <a:latin typeface="+mn-lt"/>
                          <a:ea typeface="+mn-ea"/>
                          <a:cs typeface="+mn-cs"/>
                        </a:rPr>
                        <a:t>Typically provide slower speed links between LANs.</a:t>
                      </a:r>
                      <a:endParaRPr lang="en-US" dirty="0"/>
                    </a:p>
                  </a:txBody>
                  <a:tcPr/>
                </a:tc>
              </a:tr>
            </a:tbl>
          </a:graphicData>
        </a:graphic>
      </p:graphicFrame>
    </p:spTree>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sz="1600" dirty="0"/>
              <a:t>Common Types of Networks</a:t>
            </a:r>
            <a:br>
              <a:rPr lang="en-US" altLang="en-US" dirty="0"/>
            </a:br>
            <a:r>
              <a:rPr lang="en-US" altLang="en-US" dirty="0"/>
              <a:t>The Internet</a:t>
            </a:r>
            <a:endParaRPr lang="en-CA" altLang="en-US" dirty="0"/>
          </a:p>
        </p:txBody>
      </p:sp>
      <p:sp>
        <p:nvSpPr>
          <p:cNvPr id="13315" name="Content Placeholder 2"/>
          <p:cNvSpPr>
            <a:spLocks noGrp="1"/>
          </p:cNvSpPr>
          <p:nvPr>
            <p:ph idx="1"/>
          </p:nvPr>
        </p:nvSpPr>
        <p:spPr>
          <a:xfrm>
            <a:off x="122284" y="798944"/>
            <a:ext cx="4170316" cy="4054993"/>
          </a:xfrm>
        </p:spPr>
        <p:txBody>
          <a:bodyPr/>
          <a:lstStyle/>
          <a:p>
            <a:pPr marL="0" indent="0">
              <a:buNone/>
            </a:pPr>
            <a:r>
              <a:rPr lang="en-US" altLang="en-US" sz="1600" dirty="0"/>
              <a:t>The internet is a worldwide collection of interconnected LANs and WANs. </a:t>
            </a:r>
            <a:endParaRPr lang="en-US" altLang="en-US" sz="1600" dirty="0"/>
          </a:p>
          <a:p>
            <a:pPr>
              <a:buFont typeface="Arial" panose="020B0604020202020204" pitchFamily="34" charset="0"/>
              <a:buChar char="•"/>
            </a:pPr>
            <a:r>
              <a:rPr lang="en-US" altLang="en-US" sz="1600" dirty="0"/>
              <a:t>LANs are connected to each other using WANs.</a:t>
            </a:r>
            <a:endParaRPr lang="en-US" altLang="en-US" sz="1600" dirty="0"/>
          </a:p>
          <a:p>
            <a:pPr>
              <a:buFont typeface="Arial" panose="020B0604020202020204" pitchFamily="34" charset="0"/>
              <a:buChar char="•"/>
            </a:pPr>
            <a:r>
              <a:rPr lang="en-US" altLang="en-US" sz="1600" dirty="0"/>
              <a:t>WANs may use copper wires, fiber optic cables, and wireless transmissions.</a:t>
            </a:r>
            <a:endParaRPr lang="en-US" altLang="en-US" sz="1600" dirty="0"/>
          </a:p>
          <a:p>
            <a:pPr marL="0" indent="0">
              <a:buNone/>
            </a:pPr>
            <a:r>
              <a:rPr lang="en-US" altLang="en-US" sz="1600" dirty="0"/>
              <a:t>The internet is not owned by any individual or group. The following groups were developed to help maintain structure on the internet:</a:t>
            </a:r>
            <a:endParaRPr lang="en-US" altLang="en-US" sz="1600" dirty="0"/>
          </a:p>
          <a:p>
            <a:pPr lvl="1"/>
            <a:r>
              <a:rPr lang="en-US" altLang="en-US" sz="1600" dirty="0"/>
              <a:t>IETF</a:t>
            </a:r>
            <a:endParaRPr lang="en-US" altLang="en-US" sz="1600" dirty="0"/>
          </a:p>
          <a:p>
            <a:pPr lvl="1"/>
            <a:r>
              <a:rPr lang="en-US" altLang="en-US" sz="1600" dirty="0"/>
              <a:t>ICANN</a:t>
            </a:r>
            <a:endParaRPr lang="en-US" altLang="en-US" sz="1600" dirty="0"/>
          </a:p>
          <a:p>
            <a:pPr lvl="1"/>
            <a:r>
              <a:rPr lang="en-US" altLang="en-US" sz="1600" dirty="0"/>
              <a:t>IAB</a:t>
            </a:r>
            <a:endParaRPr lang="en-US" altLang="en-US" sz="1600"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2" name="Picture 1"/>
          <p:cNvPicPr>
            <a:picLocks noChangeAspect="1"/>
          </p:cNvPicPr>
          <p:nvPr/>
        </p:nvPicPr>
        <p:blipFill>
          <a:blip r:embed="rId1"/>
          <a:stretch>
            <a:fillRect/>
          </a:stretch>
        </p:blipFill>
        <p:spPr>
          <a:xfrm>
            <a:off x="4180643" y="798944"/>
            <a:ext cx="4963357" cy="3239656"/>
          </a:xfrm>
          <a:prstGeom prst="rect">
            <a:avLst/>
          </a:prstGeom>
        </p:spPr>
      </p:pic>
    </p:spTree>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sz="1600" dirty="0"/>
              <a:t>Common Types of Networks</a:t>
            </a:r>
            <a:br>
              <a:rPr lang="en-US" altLang="en-US" dirty="0"/>
            </a:br>
            <a:r>
              <a:rPr lang="en-US" altLang="en-US" dirty="0"/>
              <a:t>Intranets and Extranets</a:t>
            </a:r>
            <a:endParaRPr lang="en-CA" altLang="en-US" dirty="0"/>
          </a:p>
        </p:txBody>
      </p:sp>
      <p:sp>
        <p:nvSpPr>
          <p:cNvPr id="13315" name="Content Placeholder 2"/>
          <p:cNvSpPr>
            <a:spLocks noGrp="1"/>
          </p:cNvSpPr>
          <p:nvPr>
            <p:ph idx="1"/>
          </p:nvPr>
        </p:nvSpPr>
        <p:spPr>
          <a:xfrm>
            <a:off x="4648200" y="1109134"/>
            <a:ext cx="4067783" cy="3019294"/>
          </a:xfrm>
        </p:spPr>
        <p:txBody>
          <a:bodyPr/>
          <a:lstStyle/>
          <a:p>
            <a:pPr marL="0" indent="0">
              <a:buNone/>
            </a:pPr>
            <a:r>
              <a:rPr lang="en-CA" altLang="en-US" sz="1600" dirty="0"/>
              <a:t>An intranet is a private collection of LANs and WANs internal to an organization that is meant to be accessible only to the organizations members or others with authorization.</a:t>
            </a:r>
            <a:endParaRPr lang="en-CA" altLang="en-US" sz="1600" dirty="0"/>
          </a:p>
          <a:p>
            <a:pPr marL="0" indent="0">
              <a:buNone/>
            </a:pPr>
            <a:r>
              <a:rPr lang="en-CA" altLang="en-US" sz="1600" dirty="0"/>
              <a:t>An organization might use an extranet to provide secure access to their network for individuals who work for a different organization that need access to their data on their network.</a:t>
            </a:r>
            <a:endParaRPr lang="en-CA" altLang="en-US" sz="1600"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3" name="Picture 2"/>
          <p:cNvPicPr>
            <a:picLocks noChangeAspect="1"/>
          </p:cNvPicPr>
          <p:nvPr/>
        </p:nvPicPr>
        <p:blipFill>
          <a:blip r:embed="rId1"/>
          <a:stretch>
            <a:fillRect/>
          </a:stretch>
        </p:blipFill>
        <p:spPr>
          <a:xfrm>
            <a:off x="95010" y="864987"/>
            <a:ext cx="3791190" cy="3763718"/>
          </a:xfrm>
          <a:prstGeom prst="rect">
            <a:avLst/>
          </a:prstGeom>
        </p:spPr>
      </p:pic>
    </p:spTree>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r>
              <a:rPr lang="en-US" sz="4000" dirty="0">
                <a:solidFill>
                  <a:schemeClr val="accent5">
                    <a:lumMod val="40000"/>
                    <a:lumOff val="60000"/>
                  </a:schemeClr>
                </a:solidFill>
              </a:rPr>
              <a:t>1.5 Internet Connections</a:t>
            </a:r>
            <a:endParaRPr lang="en-US" sz="4000"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sz="1600" dirty="0"/>
              <a:t>Internet Connections</a:t>
            </a:r>
            <a:br>
              <a:rPr lang="en-US" altLang="en-US" dirty="0"/>
            </a:br>
            <a:r>
              <a:rPr lang="en-US" altLang="en-US" dirty="0"/>
              <a:t>Internet Access Technologies</a:t>
            </a:r>
            <a:endParaRPr lang="en-CA" altLang="en-US" dirty="0"/>
          </a:p>
        </p:txBody>
      </p:sp>
      <p:sp>
        <p:nvSpPr>
          <p:cNvPr id="13315" name="Content Placeholder 2"/>
          <p:cNvSpPr>
            <a:spLocks noGrp="1"/>
          </p:cNvSpPr>
          <p:nvPr>
            <p:ph idx="1"/>
          </p:nvPr>
        </p:nvSpPr>
        <p:spPr>
          <a:xfrm>
            <a:off x="5169846" y="500395"/>
            <a:ext cx="3822971" cy="4266338"/>
          </a:xfrm>
        </p:spPr>
        <p:txBody>
          <a:bodyPr/>
          <a:lstStyle/>
          <a:p>
            <a:pPr marL="0" indent="0">
              <a:buNone/>
            </a:pPr>
            <a:r>
              <a:rPr lang="en-CA" altLang="en-US" sz="1600" dirty="0"/>
              <a:t>There are many ways to connect users and organizations to the internet:</a:t>
            </a:r>
            <a:endParaRPr lang="en-CA" altLang="en-US" sz="1600" dirty="0"/>
          </a:p>
          <a:p>
            <a:pPr lvl="1"/>
            <a:r>
              <a:rPr lang="en-CA" altLang="en-US" sz="1600" dirty="0"/>
              <a:t>Popular services for home users and small offices include broadband cable, broadband digital subscriber line (DSL), wireless WANs, and mobile services.</a:t>
            </a:r>
            <a:endParaRPr lang="en-CA" altLang="en-US" sz="1600" dirty="0"/>
          </a:p>
          <a:p>
            <a:pPr lvl="1"/>
            <a:r>
              <a:rPr lang="en-CA" altLang="en-US" sz="1600" dirty="0"/>
              <a:t>Organizations need faster connections to support IP phones, video conferencing and data center storage.</a:t>
            </a:r>
            <a:endParaRPr lang="en-CA" altLang="en-US" sz="1600" dirty="0"/>
          </a:p>
          <a:p>
            <a:pPr lvl="1"/>
            <a:r>
              <a:rPr lang="en-CA" altLang="en-US" sz="1600" dirty="0"/>
              <a:t>Business-class interconnections are usually provided by service providers (SP) and may include:  business DSL, leased lines, and Metro Ethernet.</a:t>
            </a:r>
            <a:endParaRPr lang="en-CA" altLang="en-US" sz="1600" dirty="0"/>
          </a:p>
          <a:p>
            <a:pPr lvl="1"/>
            <a:endParaRPr lang="en-CA" altLang="en-US" dirty="0"/>
          </a:p>
          <a:p>
            <a:pPr lvl="1"/>
            <a:endParaRPr lang="en-CA" altLang="en-US" dirty="0"/>
          </a:p>
          <a:p>
            <a:pPr lvl="1"/>
            <a:endParaRPr lang="en-CA" altLang="en-US" dirty="0"/>
          </a:p>
          <a:p>
            <a:pPr lvl="1"/>
            <a:endParaRPr lang="en-CA" altLang="en-US" dirty="0"/>
          </a:p>
        </p:txBody>
      </p:sp>
      <p:pic>
        <p:nvPicPr>
          <p:cNvPr id="3" name="Picture 2"/>
          <p:cNvPicPr>
            <a:picLocks noChangeAspect="1"/>
          </p:cNvPicPr>
          <p:nvPr/>
        </p:nvPicPr>
        <p:blipFill>
          <a:blip r:embed="rId1"/>
          <a:stretch>
            <a:fillRect/>
          </a:stretch>
        </p:blipFill>
        <p:spPr>
          <a:xfrm>
            <a:off x="102546" y="943684"/>
            <a:ext cx="5067300" cy="2867025"/>
          </a:xfrm>
          <a:prstGeom prst="rect">
            <a:avLst/>
          </a:prstGeom>
        </p:spPr>
      </p:pic>
    </p:spTree>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0" y="41275"/>
            <a:ext cx="9144000" cy="757238"/>
          </a:xfrm>
        </p:spPr>
        <p:txBody>
          <a:bodyPr/>
          <a:lstStyle/>
          <a:p>
            <a:r>
              <a:rPr lang="en-US" altLang="en-US" sz="1600" dirty="0"/>
              <a:t>Internet Connections</a:t>
            </a:r>
            <a:br>
              <a:rPr lang="en-US" altLang="en-US" dirty="0"/>
            </a:br>
            <a:r>
              <a:rPr lang="en-US" altLang="en-US" dirty="0"/>
              <a:t>Home and Small Office Internet Connections</a:t>
            </a:r>
            <a:endParaRPr lang="en-CA" altLang="en-US" dirty="0"/>
          </a:p>
        </p:txBody>
      </p:sp>
      <p:graphicFrame>
        <p:nvGraphicFramePr>
          <p:cNvPr id="3" name="Table 2"/>
          <p:cNvGraphicFramePr>
            <a:graphicFrameLocks noGrp="1"/>
          </p:cNvGraphicFramePr>
          <p:nvPr/>
        </p:nvGraphicFramePr>
        <p:xfrm>
          <a:off x="4690378" y="798513"/>
          <a:ext cx="4277319" cy="3801959"/>
        </p:xfrm>
        <a:graphic>
          <a:graphicData uri="http://schemas.openxmlformats.org/drawingml/2006/table">
            <a:tbl>
              <a:tblPr firstRow="1" bandRow="1">
                <a:tableStyleId>{5C22544A-7EE6-4342-B048-85BDC9FD1C3A}</a:tableStyleId>
              </a:tblPr>
              <a:tblGrid>
                <a:gridCol w="1159704"/>
                <a:gridCol w="3117615"/>
              </a:tblGrid>
              <a:tr h="480706">
                <a:tc>
                  <a:txBody>
                    <a:bodyPr/>
                    <a:lstStyle/>
                    <a:p>
                      <a:r>
                        <a:rPr lang="en-US" dirty="0"/>
                        <a:t>Connection</a:t>
                      </a:r>
                      <a:endParaRPr lang="en-US" dirty="0"/>
                    </a:p>
                  </a:txBody>
                  <a:tcPr/>
                </a:tc>
                <a:tc>
                  <a:txBody>
                    <a:bodyPr/>
                    <a:lstStyle/>
                    <a:p>
                      <a:r>
                        <a:rPr lang="en-US" dirty="0"/>
                        <a:t>Description</a:t>
                      </a:r>
                      <a:endParaRPr lang="en-US" dirty="0"/>
                    </a:p>
                  </a:txBody>
                  <a:tcPr/>
                </a:tc>
              </a:tr>
              <a:tr h="833779">
                <a:tc>
                  <a:txBody>
                    <a:bodyPr/>
                    <a:lstStyle/>
                    <a:p>
                      <a:r>
                        <a:rPr lang="en-CA" altLang="en-US" dirty="0"/>
                        <a:t>Cable</a:t>
                      </a:r>
                      <a:endParaRPr lang="en-US"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CA" altLang="en-US" dirty="0"/>
                        <a:t>high bandwidth, always on, internet offered by cable television service providers.</a:t>
                      </a:r>
                      <a:endParaRPr lang="en-CA" altLang="en-US" dirty="0"/>
                    </a:p>
                  </a:txBody>
                  <a:tcPr/>
                </a:tc>
              </a:tr>
              <a:tr h="645506">
                <a:tc>
                  <a:txBody>
                    <a:bodyPr/>
                    <a:lstStyle/>
                    <a:p>
                      <a:r>
                        <a:rPr lang="en-CA" altLang="en-US" dirty="0"/>
                        <a:t>DSL</a:t>
                      </a:r>
                      <a:endParaRPr lang="en-US"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CA" altLang="en-US" dirty="0"/>
                        <a:t>high bandwidth, always on, internet connection that runs over a telephone line.</a:t>
                      </a:r>
                      <a:endParaRPr lang="en-CA" altLang="en-US" dirty="0"/>
                    </a:p>
                  </a:txBody>
                  <a:tcPr/>
                </a:tc>
              </a:tr>
              <a:tr h="575189">
                <a:tc>
                  <a:txBody>
                    <a:bodyPr/>
                    <a:lstStyle/>
                    <a:p>
                      <a:r>
                        <a:rPr lang="en-CA" altLang="en-US" dirty="0"/>
                        <a:t>Cellular</a:t>
                      </a:r>
                      <a:endParaRPr lang="en-US"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CA" altLang="en-US" dirty="0"/>
                        <a:t>uses a cell phone network to connect to the internet.</a:t>
                      </a:r>
                      <a:endParaRPr lang="en-CA" altLang="en-US" dirty="0"/>
                    </a:p>
                  </a:txBody>
                  <a:tcPr/>
                </a:tc>
              </a:tr>
              <a:tr h="535259">
                <a:tc>
                  <a:txBody>
                    <a:bodyPr/>
                    <a:lstStyle/>
                    <a:p>
                      <a:r>
                        <a:rPr lang="en-CA" altLang="en-US" dirty="0"/>
                        <a:t>Satellite</a:t>
                      </a:r>
                      <a:endParaRPr lang="en-US"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CA" altLang="en-US" dirty="0"/>
                        <a:t>major benefit to rural areas without Internet Service Providers.</a:t>
                      </a:r>
                      <a:endParaRPr lang="en-CA" altLang="en-US" dirty="0"/>
                    </a:p>
                  </a:txBody>
                  <a:tcPr/>
                </a:tc>
              </a:tr>
              <a:tr h="645506">
                <a:tc>
                  <a:txBody>
                    <a:bodyPr/>
                    <a:lstStyle/>
                    <a:p>
                      <a:r>
                        <a:rPr lang="en-CA" altLang="en-US" dirty="0"/>
                        <a:t>Dial-up telephone </a:t>
                      </a:r>
                      <a:endParaRPr lang="en-US"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CA" altLang="en-US" dirty="0"/>
                        <a:t>an inexpensive, low bandwidth option using a modem.</a:t>
                      </a:r>
                      <a:endParaRPr lang="en-CA" altLang="en-US" dirty="0"/>
                    </a:p>
                  </a:txBody>
                  <a:tcPr/>
                </a:tc>
              </a:tr>
            </a:tbl>
          </a:graphicData>
        </a:graphic>
      </p:graphicFrame>
      <p:pic>
        <p:nvPicPr>
          <p:cNvPr id="2" name="Picture 1"/>
          <p:cNvPicPr>
            <a:picLocks noChangeAspect="1"/>
          </p:cNvPicPr>
          <p:nvPr/>
        </p:nvPicPr>
        <p:blipFill>
          <a:blip r:embed="rId1"/>
          <a:stretch>
            <a:fillRect/>
          </a:stretch>
        </p:blipFill>
        <p:spPr>
          <a:xfrm>
            <a:off x="5577" y="798512"/>
            <a:ext cx="4684802" cy="3056515"/>
          </a:xfrm>
          <a:prstGeom prst="rect">
            <a:avLst/>
          </a:prstGeom>
        </p:spPr>
      </p:pic>
    </p:spTree>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962933" cy="757551"/>
          </a:xfrm>
        </p:spPr>
        <p:txBody>
          <a:bodyPr/>
          <a:lstStyle/>
          <a:p>
            <a:r>
              <a:rPr lang="en-US" altLang="en-US" sz="1600" dirty="0"/>
              <a:t>Internet Connections</a:t>
            </a:r>
            <a:br>
              <a:rPr lang="en-US" altLang="en-US" dirty="0"/>
            </a:br>
            <a:r>
              <a:rPr lang="en-US" altLang="en-US" dirty="0"/>
              <a:t>Businesses Internet Connections</a:t>
            </a:r>
            <a:endParaRPr lang="en-CA" altLang="en-US" dirty="0"/>
          </a:p>
        </p:txBody>
      </p:sp>
      <p:sp>
        <p:nvSpPr>
          <p:cNvPr id="13315" name="Content Placeholder 2"/>
          <p:cNvSpPr>
            <a:spLocks noGrp="1"/>
          </p:cNvSpPr>
          <p:nvPr>
            <p:ph idx="1"/>
          </p:nvPr>
        </p:nvSpPr>
        <p:spPr>
          <a:xfrm>
            <a:off x="87549" y="804964"/>
            <a:ext cx="4162333" cy="1461943"/>
          </a:xfrm>
        </p:spPr>
        <p:txBody>
          <a:bodyPr/>
          <a:lstStyle/>
          <a:p>
            <a:pPr marL="0" indent="0">
              <a:buNone/>
            </a:pPr>
            <a:r>
              <a:rPr lang="en-CA" altLang="en-US" sz="1600" dirty="0"/>
              <a:t>Corporate business connections may require:</a:t>
            </a:r>
            <a:endParaRPr lang="en-CA" altLang="en-US" sz="1600" dirty="0"/>
          </a:p>
          <a:p>
            <a:pPr lvl="1"/>
            <a:r>
              <a:rPr lang="en-CA" altLang="en-US" sz="1600" dirty="0"/>
              <a:t>higher bandwidth </a:t>
            </a:r>
            <a:endParaRPr lang="en-CA" altLang="en-US" sz="1600" dirty="0"/>
          </a:p>
          <a:p>
            <a:pPr lvl="1"/>
            <a:r>
              <a:rPr lang="en-CA" altLang="en-US" sz="1600" dirty="0"/>
              <a:t>dedicated connections</a:t>
            </a:r>
            <a:endParaRPr lang="en-CA" altLang="en-US" sz="1600" dirty="0"/>
          </a:p>
          <a:p>
            <a:pPr lvl="1"/>
            <a:r>
              <a:rPr lang="en-CA" altLang="en-US" sz="1600" dirty="0"/>
              <a:t>managed services  </a:t>
            </a:r>
            <a:endParaRPr lang="en-CA" altLang="en-US" sz="1600" dirty="0"/>
          </a:p>
        </p:txBody>
      </p:sp>
      <p:pic>
        <p:nvPicPr>
          <p:cNvPr id="2" name="Picture 1"/>
          <p:cNvPicPr>
            <a:picLocks noChangeAspect="1"/>
          </p:cNvPicPr>
          <p:nvPr/>
        </p:nvPicPr>
        <p:blipFill>
          <a:blip r:embed="rId1"/>
          <a:stretch>
            <a:fillRect/>
          </a:stretch>
        </p:blipFill>
        <p:spPr>
          <a:xfrm>
            <a:off x="281781" y="2354926"/>
            <a:ext cx="3968101" cy="2457754"/>
          </a:xfrm>
          <a:prstGeom prst="rect">
            <a:avLst/>
          </a:prstGeom>
        </p:spPr>
      </p:pic>
      <p:graphicFrame>
        <p:nvGraphicFramePr>
          <p:cNvPr id="6" name="Table 5"/>
          <p:cNvGraphicFramePr>
            <a:graphicFrameLocks noGrp="1"/>
          </p:cNvGraphicFramePr>
          <p:nvPr/>
        </p:nvGraphicFramePr>
        <p:xfrm>
          <a:off x="4690378" y="798514"/>
          <a:ext cx="4277319" cy="3809311"/>
        </p:xfrm>
        <a:graphic>
          <a:graphicData uri="http://schemas.openxmlformats.org/drawingml/2006/table">
            <a:tbl>
              <a:tblPr firstRow="1" bandRow="1">
                <a:tableStyleId>{5C22544A-7EE6-4342-B048-85BDC9FD1C3A}</a:tableStyleId>
              </a:tblPr>
              <a:tblGrid>
                <a:gridCol w="1159704"/>
                <a:gridCol w="3117615"/>
              </a:tblGrid>
              <a:tr h="503117">
                <a:tc>
                  <a:txBody>
                    <a:bodyPr/>
                    <a:lstStyle/>
                    <a:p>
                      <a:r>
                        <a:rPr lang="en-US" dirty="0"/>
                        <a:t>Type of Connection</a:t>
                      </a:r>
                      <a:endParaRPr lang="en-US" dirty="0"/>
                    </a:p>
                  </a:txBody>
                  <a:tcPr/>
                </a:tc>
                <a:tc>
                  <a:txBody>
                    <a:bodyPr/>
                    <a:lstStyle/>
                    <a:p>
                      <a:r>
                        <a:rPr lang="en-US" dirty="0"/>
                        <a:t>Description</a:t>
                      </a:r>
                      <a:endParaRPr lang="en-US" dirty="0"/>
                    </a:p>
                  </a:txBody>
                  <a:tcPr/>
                </a:tc>
              </a:tr>
              <a:tr h="1067301">
                <a:tc>
                  <a:txBody>
                    <a:bodyPr/>
                    <a:lstStyle/>
                    <a:p>
                      <a:r>
                        <a:rPr lang="en-CA" altLang="en-US" dirty="0"/>
                        <a:t>Dedicated Leased Line </a:t>
                      </a:r>
                      <a:endParaRPr lang="en-US"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CA" altLang="en-US" dirty="0"/>
                        <a:t>These are reserved circuits within the service provider’s network that connect distant offices with private voice and/or data networking.</a:t>
                      </a:r>
                      <a:endParaRPr lang="en-CA" altLang="en-US" dirty="0"/>
                    </a:p>
                  </a:txBody>
                  <a:tcPr/>
                </a:tc>
              </a:tr>
              <a:tr h="675600">
                <a:tc>
                  <a:txBody>
                    <a:bodyPr/>
                    <a:lstStyle/>
                    <a:p>
                      <a:r>
                        <a:rPr lang="en-CA" altLang="en-US" dirty="0"/>
                        <a:t>Ethernet WAN </a:t>
                      </a:r>
                      <a:endParaRPr lang="en-US"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CA" altLang="en-US" dirty="0"/>
                        <a:t>This extends LAN access technology into the WAN.</a:t>
                      </a:r>
                      <a:endParaRPr lang="en-CA" altLang="en-US" dirty="0"/>
                    </a:p>
                  </a:txBody>
                  <a:tcPr/>
                </a:tc>
              </a:tr>
              <a:tr h="872650">
                <a:tc>
                  <a:txBody>
                    <a:bodyPr/>
                    <a:lstStyle/>
                    <a:p>
                      <a:r>
                        <a:rPr lang="en-CA" altLang="en-US" dirty="0"/>
                        <a:t>DSL </a:t>
                      </a:r>
                      <a:endParaRPr lang="en-US"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CA" altLang="en-US" dirty="0"/>
                        <a:t>Business DSL is available in various formats including Symmetric Digital Subscriber Lines (SDSL).</a:t>
                      </a:r>
                      <a:endParaRPr lang="en-CA" altLang="en-US" dirty="0"/>
                    </a:p>
                  </a:txBody>
                  <a:tcPr/>
                </a:tc>
              </a:tr>
              <a:tr h="675600">
                <a:tc>
                  <a:txBody>
                    <a:bodyPr/>
                    <a:lstStyle/>
                    <a:p>
                      <a:r>
                        <a:rPr lang="en-CA" altLang="en-US" dirty="0"/>
                        <a:t>Satellite</a:t>
                      </a:r>
                      <a:endParaRPr lang="en-US"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CA" altLang="en-US" dirty="0"/>
                        <a:t>This can provide a connection when a wired solution is not available.</a:t>
                      </a:r>
                      <a:endParaRPr lang="en-CA" altLang="en-US" dirty="0"/>
                    </a:p>
                  </a:txBody>
                  <a:tcPr/>
                </a:tc>
              </a:tr>
            </a:tbl>
          </a:graphicData>
        </a:graphic>
      </p:graphicFrame>
    </p:spTree>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3871387" cy="757551"/>
          </a:xfrm>
        </p:spPr>
        <p:txBody>
          <a:bodyPr/>
          <a:lstStyle/>
          <a:p>
            <a:r>
              <a:rPr lang="en-US" altLang="en-US" sz="1600" dirty="0"/>
              <a:t>Internet Connections</a:t>
            </a:r>
            <a:br>
              <a:rPr lang="en-US" altLang="en-US" dirty="0"/>
            </a:br>
            <a:r>
              <a:rPr lang="en-US" altLang="en-US" dirty="0"/>
              <a:t>The Converging Network</a:t>
            </a:r>
            <a:endParaRPr lang="en-CA" altLang="en-US" dirty="0"/>
          </a:p>
        </p:txBody>
      </p:sp>
      <p:sp>
        <p:nvSpPr>
          <p:cNvPr id="13315" name="Content Placeholder 2"/>
          <p:cNvSpPr>
            <a:spLocks noGrp="1"/>
          </p:cNvSpPr>
          <p:nvPr>
            <p:ph idx="1"/>
          </p:nvPr>
        </p:nvSpPr>
        <p:spPr>
          <a:xfrm>
            <a:off x="87549" y="1069128"/>
            <a:ext cx="3871387" cy="2619624"/>
          </a:xfrm>
        </p:spPr>
        <p:txBody>
          <a:bodyPr/>
          <a:lstStyle/>
          <a:p>
            <a:pPr marL="0" indent="0">
              <a:buNone/>
            </a:pPr>
            <a:r>
              <a:rPr lang="en-US" altLang="en-US" sz="1600" dirty="0"/>
              <a:t>Before converged networks, an organization would have been separately cabled for telephone, video, and data. Each of these networks would use different technologies to carry the signal. </a:t>
            </a:r>
            <a:endParaRPr lang="en-US" altLang="en-US" sz="1600" dirty="0"/>
          </a:p>
          <a:p>
            <a:pPr marL="0" indent="0">
              <a:buNone/>
            </a:pPr>
            <a:r>
              <a:rPr lang="en-US" altLang="en-US" sz="1600" dirty="0"/>
              <a:t>Each of these technologies would use a different set of rules and standards.</a:t>
            </a:r>
            <a:endParaRPr lang="en-CA" altLang="en-US" sz="1600" dirty="0"/>
          </a:p>
        </p:txBody>
      </p:sp>
      <p:pic>
        <p:nvPicPr>
          <p:cNvPr id="5" name="Picture 4"/>
          <p:cNvPicPr>
            <a:picLocks noChangeAspect="1"/>
          </p:cNvPicPr>
          <p:nvPr/>
        </p:nvPicPr>
        <p:blipFill>
          <a:blip r:embed="rId1"/>
          <a:stretch>
            <a:fillRect/>
          </a:stretch>
        </p:blipFill>
        <p:spPr>
          <a:xfrm>
            <a:off x="3958936" y="798944"/>
            <a:ext cx="4808118" cy="3159992"/>
          </a:xfrm>
          <a:prstGeom prst="rect">
            <a:avLst/>
          </a:prstGeom>
        </p:spPr>
      </p:pic>
    </p:spTree>
    <p:custDataLst>
      <p:tags r:id="rId2"/>
    </p:custData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858077" cy="757551"/>
          </a:xfrm>
        </p:spPr>
        <p:txBody>
          <a:bodyPr/>
          <a:lstStyle/>
          <a:p>
            <a:r>
              <a:rPr lang="en-US" altLang="en-US" sz="1600" dirty="0"/>
              <a:t>Internet Connections</a:t>
            </a:r>
            <a:br>
              <a:rPr lang="en-US" altLang="en-US" dirty="0"/>
            </a:br>
            <a:r>
              <a:rPr lang="en-US" altLang="en-US" dirty="0"/>
              <a:t>The Converging Network (Cont.)</a:t>
            </a:r>
            <a:endParaRPr lang="en-CA" altLang="en-US" dirty="0"/>
          </a:p>
        </p:txBody>
      </p:sp>
      <p:sp>
        <p:nvSpPr>
          <p:cNvPr id="13315" name="Content Placeholder 2"/>
          <p:cNvSpPr>
            <a:spLocks noGrp="1"/>
          </p:cNvSpPr>
          <p:nvPr>
            <p:ph idx="1"/>
          </p:nvPr>
        </p:nvSpPr>
        <p:spPr>
          <a:xfrm>
            <a:off x="223066" y="879499"/>
            <a:ext cx="3735870" cy="3082610"/>
          </a:xfrm>
        </p:spPr>
        <p:txBody>
          <a:bodyPr/>
          <a:lstStyle/>
          <a:p>
            <a:pPr marL="0" indent="0">
              <a:buNone/>
            </a:pPr>
            <a:r>
              <a:rPr lang="en-CA" altLang="en-US" sz="1600" dirty="0"/>
              <a:t>Converged data networks carry multiple services on one link including: </a:t>
            </a:r>
            <a:endParaRPr lang="en-CA" altLang="en-US" sz="1600" dirty="0"/>
          </a:p>
          <a:p>
            <a:pPr lvl="1">
              <a:buFont typeface="Arial" panose="020B0604020202020204" pitchFamily="34" charset="0"/>
              <a:buChar char="•"/>
            </a:pPr>
            <a:r>
              <a:rPr lang="en-CA" altLang="en-US" sz="1600" dirty="0"/>
              <a:t>data </a:t>
            </a:r>
            <a:endParaRPr lang="en-CA" altLang="en-US" sz="1600" dirty="0"/>
          </a:p>
          <a:p>
            <a:pPr lvl="1">
              <a:buFont typeface="Arial" panose="020B0604020202020204" pitchFamily="34" charset="0"/>
              <a:buChar char="•"/>
            </a:pPr>
            <a:r>
              <a:rPr lang="en-CA" altLang="en-US" sz="1600" dirty="0"/>
              <a:t>voice</a:t>
            </a:r>
            <a:endParaRPr lang="en-CA" altLang="en-US" sz="1600" dirty="0"/>
          </a:p>
          <a:p>
            <a:pPr lvl="1">
              <a:buFont typeface="Arial" panose="020B0604020202020204" pitchFamily="34" charset="0"/>
              <a:buChar char="•"/>
            </a:pPr>
            <a:r>
              <a:rPr lang="en-CA" altLang="en-US" sz="1600" dirty="0"/>
              <a:t>video</a:t>
            </a:r>
            <a:endParaRPr lang="en-CA" altLang="en-US" sz="1600" dirty="0"/>
          </a:p>
          <a:p>
            <a:pPr marL="0" indent="0">
              <a:buNone/>
            </a:pPr>
            <a:r>
              <a:rPr lang="en-CA" altLang="en-US" sz="1600" dirty="0"/>
              <a:t>Converged networks can deliver data, voice, and video over the same network infrastructure. The network infrastructure uses the same set of rules and standards.</a:t>
            </a:r>
            <a:endParaRPr lang="en-CA" altLang="en-US" sz="1600" dirty="0"/>
          </a:p>
          <a:p>
            <a:pPr marL="0" indent="0">
              <a:buNone/>
            </a:pPr>
            <a:endParaRPr lang="en-CA" altLang="en-US" dirty="0"/>
          </a:p>
        </p:txBody>
      </p:sp>
      <p:pic>
        <p:nvPicPr>
          <p:cNvPr id="4" name="Picture 3"/>
          <p:cNvPicPr>
            <a:picLocks noChangeAspect="1"/>
          </p:cNvPicPr>
          <p:nvPr/>
        </p:nvPicPr>
        <p:blipFill>
          <a:blip r:embed="rId1"/>
          <a:stretch>
            <a:fillRect/>
          </a:stretch>
        </p:blipFill>
        <p:spPr>
          <a:xfrm>
            <a:off x="3958936" y="876009"/>
            <a:ext cx="4977527" cy="3086100"/>
          </a:xfrm>
          <a:prstGeom prst="rect">
            <a:avLst/>
          </a:prstGeom>
        </p:spPr>
      </p:pic>
    </p:spTree>
    <p:custDataLst>
      <p:tags r:id="rId2"/>
    </p:custData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1600" dirty="0"/>
              <a:t>Internet Connections</a:t>
            </a:r>
            <a:br>
              <a:rPr lang="en-US" dirty="0"/>
            </a:br>
            <a:r>
              <a:rPr lang="en-US" dirty="0"/>
              <a:t>Video – Download and Install Packet Tracer</a:t>
            </a:r>
            <a:endParaRPr lang="en-US" dirty="0"/>
          </a:p>
        </p:txBody>
      </p:sp>
      <p:sp>
        <p:nvSpPr>
          <p:cNvPr id="2" name="TextBox 1"/>
          <p:cNvSpPr txBox="1"/>
          <p:nvPr/>
        </p:nvSpPr>
        <p:spPr>
          <a:xfrm>
            <a:off x="389467" y="982133"/>
            <a:ext cx="8365066" cy="369332"/>
          </a:xfrm>
          <a:prstGeom prst="rect">
            <a:avLst/>
          </a:prstGeom>
          <a:noFill/>
        </p:spPr>
        <p:txBody>
          <a:bodyPr wrap="square" rtlCol="0">
            <a:spAutoFit/>
          </a:bodyPr>
          <a:lstStyle/>
          <a:p>
            <a:r>
              <a:rPr lang="en-US" dirty="0"/>
              <a:t>This video will demonstrate the download and install process of Packet Tracer.</a:t>
            </a:r>
            <a:endParaRPr 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4"/>
            <a:ext cx="9144000" cy="612812"/>
          </a:xfrm>
        </p:spPr>
        <p:txBody>
          <a:bodyPr/>
          <a:lstStyle/>
          <a:p>
            <a:pPr eaLnBrk="1" hangingPunct="1"/>
            <a:r>
              <a:rPr lang="en-US" dirty="0"/>
              <a:t>Module Objectives</a:t>
            </a:r>
            <a:endParaRPr lang="en-US" dirty="0"/>
          </a:p>
        </p:txBody>
      </p:sp>
      <p:sp>
        <p:nvSpPr>
          <p:cNvPr id="6147" name="Rectangle 34"/>
          <p:cNvSpPr>
            <a:spLocks noGrp="1" noChangeArrowheads="1"/>
          </p:cNvSpPr>
          <p:nvPr>
            <p:ph idx="1"/>
          </p:nvPr>
        </p:nvSpPr>
        <p:spPr>
          <a:xfrm>
            <a:off x="99461" y="654206"/>
            <a:ext cx="8731272" cy="827461"/>
          </a:xfrm>
        </p:spPr>
        <p:txBody>
          <a:bodyPr/>
          <a:lstStyle/>
          <a:p>
            <a:pPr marL="0" lvl="0" indent="0" defTabSz="914400" eaLnBrk="0" hangingPunct="0">
              <a:spcBef>
                <a:spcPct val="0"/>
              </a:spcBef>
              <a:spcAft>
                <a:spcPct val="0"/>
              </a:spcAft>
              <a:buClrTx/>
              <a:buSzTx/>
              <a:buNone/>
            </a:pPr>
            <a:r>
              <a:rPr lang="en-US" altLang="en-US" sz="1400" b="1" dirty="0">
                <a:solidFill>
                  <a:schemeClr val="tx1"/>
                </a:solidFill>
                <a:ea typeface="Calibri" panose="020F0502020204030204" charset="0"/>
                <a:cs typeface="Calibri" panose="020F0502020204030204" charset="0"/>
              </a:rPr>
              <a:t>Module Title: </a:t>
            </a:r>
            <a:r>
              <a:rPr lang="en-US" altLang="en-US" sz="1400" dirty="0">
                <a:solidFill>
                  <a:schemeClr val="tx1"/>
                </a:solidFill>
                <a:ea typeface="Calibri" panose="020F0502020204030204" charset="0"/>
                <a:cs typeface="Calibri" panose="020F0502020204030204" charset="0"/>
              </a:rPr>
              <a:t>Networking Today</a:t>
            </a:r>
            <a:endParaRPr lang="en-US" altLang="en-US" sz="1400" dirty="0">
              <a:solidFill>
                <a:schemeClr val="tx1"/>
              </a:solidFill>
              <a:ea typeface="Calibri" panose="020F0502020204030204" charset="0"/>
              <a:cs typeface="Calibri" panose="020F0502020204030204" charset="0"/>
            </a:endParaRPr>
          </a:p>
          <a:p>
            <a:pPr marL="0" lvl="0" indent="0" defTabSz="914400" eaLnBrk="0" hangingPunct="0">
              <a:spcBef>
                <a:spcPct val="0"/>
              </a:spcBef>
              <a:spcAft>
                <a:spcPct val="0"/>
              </a:spcAft>
              <a:buClrTx/>
              <a:buSzTx/>
              <a:buNone/>
            </a:pPr>
            <a:endParaRPr lang="en-US" altLang="en-US" sz="1400" dirty="0">
              <a:solidFill>
                <a:schemeClr val="tx1"/>
              </a:solidFill>
            </a:endParaRPr>
          </a:p>
          <a:p>
            <a:pPr marL="0" lvl="0" indent="0" defTabSz="914400" eaLnBrk="0" hangingPunct="0">
              <a:spcBef>
                <a:spcPct val="0"/>
              </a:spcBef>
              <a:spcAft>
                <a:spcPct val="0"/>
              </a:spcAft>
              <a:buClrTx/>
              <a:buSzTx/>
              <a:buNone/>
            </a:pPr>
            <a:r>
              <a:rPr lang="en-US" altLang="en-US" sz="1400" b="1" dirty="0">
                <a:solidFill>
                  <a:schemeClr val="tx1"/>
                </a:solidFill>
                <a:ea typeface="Calibri" panose="020F0502020204030204" charset="0"/>
                <a:cs typeface="Calibri" panose="020F0502020204030204" charset="0"/>
              </a:rPr>
              <a:t>Module Objective</a:t>
            </a:r>
            <a:r>
              <a:rPr lang="en-US" altLang="en-US" sz="1400" dirty="0">
                <a:solidFill>
                  <a:schemeClr val="tx1"/>
                </a:solidFill>
                <a:ea typeface="Calibri" panose="020F0502020204030204" charset="0"/>
                <a:cs typeface="Calibri" panose="020F0502020204030204" charset="0"/>
              </a:rPr>
              <a:t>: Explain the advances in modern technologies.</a:t>
            </a:r>
            <a:endParaRPr lang="en-US" altLang="en-US" sz="1600" dirty="0">
              <a:solidFill>
                <a:schemeClr val="tx1"/>
              </a:solidFill>
              <a:latin typeface="Arial" panose="020B0604020202020204" pitchFamily="34" charset="0"/>
            </a:endParaRPr>
          </a:p>
          <a:p>
            <a:pPr marL="0" indent="0">
              <a:spcBef>
                <a:spcPct val="30000"/>
              </a:spcBef>
              <a:buNone/>
            </a:pPr>
            <a:endParaRPr lang="en-US" dirty="0"/>
          </a:p>
          <a:p>
            <a:pPr marL="89535" indent="0">
              <a:spcBef>
                <a:spcPct val="30000"/>
              </a:spcBef>
              <a:buNone/>
            </a:pPr>
            <a:endParaRPr lang="en-US" dirty="0"/>
          </a:p>
          <a:p>
            <a:pPr marL="89535" indent="0">
              <a:spcBef>
                <a:spcPct val="30000"/>
              </a:spcBef>
              <a:buNone/>
            </a:pPr>
            <a:endParaRPr lang="en-US" dirty="0"/>
          </a:p>
        </p:txBody>
      </p:sp>
      <p:graphicFrame>
        <p:nvGraphicFramePr>
          <p:cNvPr id="2" name="Table 1"/>
          <p:cNvGraphicFramePr>
            <a:graphicFrameLocks noGrp="1"/>
          </p:cNvGraphicFramePr>
          <p:nvPr/>
        </p:nvGraphicFramePr>
        <p:xfrm>
          <a:off x="423333" y="1625600"/>
          <a:ext cx="8263467" cy="2765570"/>
        </p:xfrm>
        <a:graphic>
          <a:graphicData uri="http://schemas.openxmlformats.org/drawingml/2006/table">
            <a:tbl>
              <a:tblPr firstRow="1" firstCol="1" bandRow="1">
                <a:tableStyleId>{5C22544A-7EE6-4342-B048-85BDC9FD1C3A}</a:tableStyleId>
              </a:tblPr>
              <a:tblGrid>
                <a:gridCol w="2917548"/>
                <a:gridCol w="5345919"/>
              </a:tblGrid>
              <a:tr h="224116">
                <a:tc>
                  <a:txBody>
                    <a:bodyPr/>
                    <a:lstStyle/>
                    <a:p>
                      <a:pPr marL="0" marR="0">
                        <a:lnSpc>
                          <a:spcPct val="107000"/>
                        </a:lnSpc>
                        <a:spcBef>
                          <a:spcPts val="0"/>
                        </a:spcBef>
                        <a:spcAft>
                          <a:spcPts val="0"/>
                        </a:spcAft>
                      </a:pPr>
                      <a:r>
                        <a:rPr lang="en-US" sz="1100" dirty="0">
                          <a:effectLst/>
                        </a:rPr>
                        <a:t>Topic Title</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c>
                  <a:txBody>
                    <a:bodyPr/>
                    <a:lstStyle/>
                    <a:p>
                      <a:pPr marL="0" marR="0">
                        <a:lnSpc>
                          <a:spcPct val="107000"/>
                        </a:lnSpc>
                        <a:spcBef>
                          <a:spcPts val="0"/>
                        </a:spcBef>
                        <a:spcAft>
                          <a:spcPts val="0"/>
                        </a:spcAft>
                      </a:pPr>
                      <a:r>
                        <a:rPr lang="en-US" sz="1100" dirty="0">
                          <a:effectLst/>
                        </a:rPr>
                        <a:t>Topic Objective</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r>
              <a:tr h="263724">
                <a:tc>
                  <a:txBody>
                    <a:bodyPr/>
                    <a:lstStyle/>
                    <a:p>
                      <a:pPr marL="0" marR="0">
                        <a:lnSpc>
                          <a:spcPct val="107000"/>
                        </a:lnSpc>
                        <a:spcBef>
                          <a:spcPts val="0"/>
                        </a:spcBef>
                        <a:spcAft>
                          <a:spcPts val="0"/>
                        </a:spcAft>
                      </a:pPr>
                      <a:r>
                        <a:rPr lang="en-US" sz="1100" dirty="0">
                          <a:effectLst/>
                        </a:rPr>
                        <a:t>Networks Affect our Lives</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c>
                  <a:txBody>
                    <a:bodyPr/>
                    <a:lstStyle/>
                    <a:p>
                      <a:pPr marL="0" marR="0">
                        <a:lnSpc>
                          <a:spcPct val="107000"/>
                        </a:lnSpc>
                        <a:spcBef>
                          <a:spcPts val="0"/>
                        </a:spcBef>
                        <a:spcAft>
                          <a:spcPts val="0"/>
                        </a:spcAft>
                      </a:pPr>
                      <a:r>
                        <a:rPr lang="en-US" sz="1100" dirty="0">
                          <a:effectLst/>
                        </a:rPr>
                        <a:t>Explain how networks affect our daily lives.</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r>
              <a:tr h="263724">
                <a:tc>
                  <a:txBody>
                    <a:bodyPr/>
                    <a:lstStyle/>
                    <a:p>
                      <a:pPr marL="0" marR="0">
                        <a:lnSpc>
                          <a:spcPct val="107000"/>
                        </a:lnSpc>
                        <a:spcBef>
                          <a:spcPts val="0"/>
                        </a:spcBef>
                        <a:spcAft>
                          <a:spcPts val="0"/>
                        </a:spcAft>
                      </a:pPr>
                      <a:r>
                        <a:rPr lang="en-US" sz="1100" dirty="0">
                          <a:effectLst/>
                        </a:rPr>
                        <a:t>Network Components</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c>
                  <a:txBody>
                    <a:bodyPr/>
                    <a:lstStyle/>
                    <a:p>
                      <a:pPr marL="0" marR="0">
                        <a:lnSpc>
                          <a:spcPct val="107000"/>
                        </a:lnSpc>
                        <a:spcBef>
                          <a:spcPts val="0"/>
                        </a:spcBef>
                        <a:spcAft>
                          <a:spcPts val="0"/>
                        </a:spcAft>
                      </a:pPr>
                      <a:r>
                        <a:rPr lang="en-US" sz="1100" dirty="0">
                          <a:effectLst/>
                        </a:rPr>
                        <a:t>Explain how host and network devices are used.</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r>
              <a:tr h="254659">
                <a:tc>
                  <a:txBody>
                    <a:bodyPr/>
                    <a:lstStyle/>
                    <a:p>
                      <a:pPr marL="0" marR="0">
                        <a:lnSpc>
                          <a:spcPct val="107000"/>
                        </a:lnSpc>
                        <a:spcBef>
                          <a:spcPts val="0"/>
                        </a:spcBef>
                        <a:spcAft>
                          <a:spcPts val="0"/>
                        </a:spcAft>
                      </a:pPr>
                      <a:r>
                        <a:rPr lang="en-US" sz="1100" dirty="0">
                          <a:effectLst/>
                        </a:rPr>
                        <a:t>Network Representations and Topologies</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c>
                  <a:txBody>
                    <a:bodyPr/>
                    <a:lstStyle/>
                    <a:p>
                      <a:pPr marL="0" marR="0">
                        <a:lnSpc>
                          <a:spcPct val="107000"/>
                        </a:lnSpc>
                        <a:spcBef>
                          <a:spcPts val="0"/>
                        </a:spcBef>
                        <a:spcAft>
                          <a:spcPts val="0"/>
                        </a:spcAft>
                      </a:pPr>
                      <a:r>
                        <a:rPr lang="en-US" sz="1100" dirty="0">
                          <a:effectLst/>
                        </a:rPr>
                        <a:t>Explain network representations and how they are used in network topologies.</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r>
              <a:tr h="249911">
                <a:tc>
                  <a:txBody>
                    <a:bodyPr/>
                    <a:lstStyle/>
                    <a:p>
                      <a:pPr marL="0" marR="0">
                        <a:lnSpc>
                          <a:spcPct val="107000"/>
                        </a:lnSpc>
                        <a:spcBef>
                          <a:spcPts val="0"/>
                        </a:spcBef>
                        <a:spcAft>
                          <a:spcPts val="0"/>
                        </a:spcAft>
                      </a:pPr>
                      <a:r>
                        <a:rPr lang="en-US" sz="1100" dirty="0">
                          <a:effectLst/>
                        </a:rPr>
                        <a:t>Common Types of Networks</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c>
                  <a:txBody>
                    <a:bodyPr/>
                    <a:lstStyle/>
                    <a:p>
                      <a:pPr marL="0" marR="0">
                        <a:lnSpc>
                          <a:spcPct val="107000"/>
                        </a:lnSpc>
                        <a:spcBef>
                          <a:spcPts val="0"/>
                        </a:spcBef>
                        <a:spcAft>
                          <a:spcPts val="0"/>
                        </a:spcAft>
                      </a:pPr>
                      <a:r>
                        <a:rPr lang="en-US" sz="1100" dirty="0">
                          <a:effectLst/>
                        </a:rPr>
                        <a:t>Compare the characteristics of common types of networks.</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r>
              <a:tr h="263724">
                <a:tc>
                  <a:txBody>
                    <a:bodyPr/>
                    <a:lstStyle/>
                    <a:p>
                      <a:pPr marL="0" marR="0">
                        <a:lnSpc>
                          <a:spcPct val="107000"/>
                        </a:lnSpc>
                        <a:spcBef>
                          <a:spcPts val="0"/>
                        </a:spcBef>
                        <a:spcAft>
                          <a:spcPts val="0"/>
                        </a:spcAft>
                      </a:pPr>
                      <a:r>
                        <a:rPr lang="en-US" sz="1100" dirty="0">
                          <a:effectLst/>
                        </a:rPr>
                        <a:t>Internet Connections</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c>
                  <a:txBody>
                    <a:bodyPr/>
                    <a:lstStyle/>
                    <a:p>
                      <a:pPr marL="0" marR="0">
                        <a:lnSpc>
                          <a:spcPct val="107000"/>
                        </a:lnSpc>
                        <a:spcBef>
                          <a:spcPts val="0"/>
                        </a:spcBef>
                        <a:spcAft>
                          <a:spcPts val="0"/>
                        </a:spcAft>
                      </a:pPr>
                      <a:r>
                        <a:rPr lang="en-US" sz="1100" dirty="0">
                          <a:effectLst/>
                        </a:rPr>
                        <a:t>Explain how LANs and WANs interconnect to the internet.</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r>
              <a:tr h="287720">
                <a:tc>
                  <a:txBody>
                    <a:bodyPr/>
                    <a:lstStyle/>
                    <a:p>
                      <a:pPr marL="0" marR="0">
                        <a:lnSpc>
                          <a:spcPct val="107000"/>
                        </a:lnSpc>
                        <a:spcBef>
                          <a:spcPts val="0"/>
                        </a:spcBef>
                        <a:spcAft>
                          <a:spcPts val="0"/>
                        </a:spcAft>
                      </a:pPr>
                      <a:r>
                        <a:rPr lang="en-US" sz="1100" dirty="0">
                          <a:effectLst/>
                        </a:rPr>
                        <a:t>Reliable Networks</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c>
                  <a:txBody>
                    <a:bodyPr/>
                    <a:lstStyle/>
                    <a:p>
                      <a:pPr marL="0" marR="0">
                        <a:lnSpc>
                          <a:spcPct val="107000"/>
                        </a:lnSpc>
                        <a:spcBef>
                          <a:spcPts val="0"/>
                        </a:spcBef>
                        <a:spcAft>
                          <a:spcPts val="0"/>
                        </a:spcAft>
                      </a:pPr>
                      <a:r>
                        <a:rPr lang="en-US" sz="1100" dirty="0">
                          <a:effectLst/>
                        </a:rPr>
                        <a:t>Describe the four basic requirements of a reliable network.</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r>
              <a:tr h="406548">
                <a:tc>
                  <a:txBody>
                    <a:bodyPr/>
                    <a:lstStyle/>
                    <a:p>
                      <a:pPr marL="0" marR="0">
                        <a:lnSpc>
                          <a:spcPct val="107000"/>
                        </a:lnSpc>
                        <a:spcBef>
                          <a:spcPts val="0"/>
                        </a:spcBef>
                        <a:spcAft>
                          <a:spcPts val="0"/>
                        </a:spcAft>
                      </a:pPr>
                      <a:r>
                        <a:rPr lang="en-US" sz="1100" dirty="0">
                          <a:effectLst/>
                        </a:rPr>
                        <a:t>Network Trends</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c>
                  <a:txBody>
                    <a:bodyPr/>
                    <a:lstStyle/>
                    <a:p>
                      <a:pPr marL="0" marR="0">
                        <a:lnSpc>
                          <a:spcPct val="107000"/>
                        </a:lnSpc>
                        <a:spcBef>
                          <a:spcPts val="0"/>
                        </a:spcBef>
                        <a:spcAft>
                          <a:spcPts val="0"/>
                        </a:spcAft>
                      </a:pPr>
                      <a:r>
                        <a:rPr lang="en-US" sz="1100" dirty="0">
                          <a:effectLst/>
                        </a:rPr>
                        <a:t>Explain how trends such as BYOD, online collaboration, video, and cloud computing are changing the way we interact.</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r>
              <a:tr h="287720">
                <a:tc>
                  <a:txBody>
                    <a:bodyPr/>
                    <a:lstStyle/>
                    <a:p>
                      <a:pPr marL="0" marR="0">
                        <a:lnSpc>
                          <a:spcPct val="107000"/>
                        </a:lnSpc>
                        <a:spcBef>
                          <a:spcPts val="0"/>
                        </a:spcBef>
                        <a:spcAft>
                          <a:spcPts val="0"/>
                        </a:spcAft>
                      </a:pPr>
                      <a:r>
                        <a:rPr lang="en-US" sz="1100" dirty="0">
                          <a:effectLst/>
                        </a:rPr>
                        <a:t>Network Security</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c>
                  <a:txBody>
                    <a:bodyPr/>
                    <a:lstStyle/>
                    <a:p>
                      <a:pPr marL="0" marR="0">
                        <a:lnSpc>
                          <a:spcPct val="107000"/>
                        </a:lnSpc>
                        <a:spcBef>
                          <a:spcPts val="0"/>
                        </a:spcBef>
                        <a:spcAft>
                          <a:spcPts val="0"/>
                        </a:spcAft>
                      </a:pPr>
                      <a:r>
                        <a:rPr lang="en-US" sz="1100" dirty="0">
                          <a:effectLst/>
                        </a:rPr>
                        <a:t>Identify some basic security threats and solution for all networks.</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r>
              <a:tr h="263724">
                <a:tc>
                  <a:txBody>
                    <a:bodyPr/>
                    <a:lstStyle/>
                    <a:p>
                      <a:pPr marL="0" marR="0">
                        <a:lnSpc>
                          <a:spcPct val="107000"/>
                        </a:lnSpc>
                        <a:spcBef>
                          <a:spcPts val="0"/>
                        </a:spcBef>
                        <a:spcAft>
                          <a:spcPts val="0"/>
                        </a:spcAft>
                      </a:pPr>
                      <a:r>
                        <a:rPr lang="en-US" sz="1100" dirty="0">
                          <a:effectLst/>
                        </a:rPr>
                        <a:t>The IT Professional</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c>
                  <a:txBody>
                    <a:bodyPr/>
                    <a:lstStyle/>
                    <a:p>
                      <a:pPr marL="0" marR="0">
                        <a:lnSpc>
                          <a:spcPct val="107000"/>
                        </a:lnSpc>
                        <a:spcBef>
                          <a:spcPts val="0"/>
                        </a:spcBef>
                        <a:spcAft>
                          <a:spcPts val="0"/>
                        </a:spcAft>
                      </a:pPr>
                      <a:r>
                        <a:rPr lang="en-US" sz="1100" dirty="0">
                          <a:effectLst/>
                        </a:rPr>
                        <a:t>Explain employment opportunities in the networking field.</a:t>
                      </a:r>
                      <a:endParaRPr lang="en-US" sz="1000" dirty="0">
                        <a:effectLst/>
                        <a:latin typeface="Calibri" panose="020F0502020204030204" charset="0"/>
                        <a:ea typeface="Calibri" panose="020F0502020204030204" charset="0"/>
                        <a:cs typeface="Times New Roman" panose="02020603050405020304" pitchFamily="18" charset="0"/>
                      </a:endParaRPr>
                    </a:p>
                  </a:txBody>
                  <a:tcPr marL="60168" marR="60168" marT="0" marB="0"/>
                </a:tc>
              </a:tr>
            </a:tbl>
          </a:graphicData>
        </a:graphic>
      </p:graphicFrame>
    </p:spTree>
    <p:custDataLst>
      <p:tags r:id="rId1"/>
    </p:custData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 y="15993"/>
            <a:ext cx="9144000" cy="757551"/>
          </a:xfrm>
        </p:spPr>
        <p:txBody>
          <a:bodyPr/>
          <a:lstStyle/>
          <a:p>
            <a:r>
              <a:rPr lang="en-US" sz="1600" dirty="0"/>
              <a:t>Internet Connections</a:t>
            </a:r>
            <a:br>
              <a:rPr lang="en-US" dirty="0"/>
            </a:br>
            <a:r>
              <a:rPr lang="en-US" dirty="0"/>
              <a:t>Video – Getting Started in Cisco Packet Tracer</a:t>
            </a:r>
            <a:endParaRPr lang="en-US" dirty="0"/>
          </a:p>
        </p:txBody>
      </p:sp>
      <p:sp>
        <p:nvSpPr>
          <p:cNvPr id="2" name="TextBox 1"/>
          <p:cNvSpPr txBox="1"/>
          <p:nvPr/>
        </p:nvSpPr>
        <p:spPr>
          <a:xfrm>
            <a:off x="228601" y="914400"/>
            <a:ext cx="7831666" cy="923330"/>
          </a:xfrm>
          <a:prstGeom prst="rect">
            <a:avLst/>
          </a:prstGeom>
          <a:noFill/>
        </p:spPr>
        <p:txBody>
          <a:bodyPr wrap="square" rtlCol="0">
            <a:spAutoFit/>
          </a:bodyPr>
          <a:lstStyle/>
          <a:p>
            <a:r>
              <a:rPr lang="en-US" dirty="0"/>
              <a:t>This video will cover the following:</a:t>
            </a:r>
            <a:endParaRPr lang="en-US" dirty="0"/>
          </a:p>
          <a:p>
            <a:pPr marL="285750" indent="-285750">
              <a:buFont typeface="Arial" panose="020B0604020202020204" pitchFamily="34" charset="0"/>
              <a:buChar char="•"/>
            </a:pPr>
            <a:r>
              <a:rPr lang="en-US" dirty="0"/>
              <a:t>Navigate the Packet Tracer interface</a:t>
            </a:r>
            <a:endParaRPr lang="en-US" dirty="0"/>
          </a:p>
          <a:p>
            <a:pPr marL="285750" indent="-285750">
              <a:buFont typeface="Arial" panose="020B0604020202020204" pitchFamily="34" charset="0"/>
              <a:buChar char="•"/>
            </a:pPr>
            <a:r>
              <a:rPr lang="en-US" dirty="0"/>
              <a:t>Customize the Packet Tracer Interface</a:t>
            </a:r>
            <a:endParaRPr 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1600" dirty="0"/>
              <a:t>Internet Connections</a:t>
            </a:r>
            <a:br>
              <a:rPr lang="en-US" dirty="0"/>
            </a:br>
            <a:r>
              <a:rPr lang="en-US" dirty="0"/>
              <a:t>Packet Tracer – Network Representation</a:t>
            </a:r>
            <a:endParaRPr lang="en-US" dirty="0"/>
          </a:p>
        </p:txBody>
      </p:sp>
      <p:sp>
        <p:nvSpPr>
          <p:cNvPr id="2" name="Content Placeholder 1"/>
          <p:cNvSpPr>
            <a:spLocks noGrp="1"/>
          </p:cNvSpPr>
          <p:nvPr>
            <p:ph idx="1"/>
          </p:nvPr>
        </p:nvSpPr>
        <p:spPr>
          <a:xfrm>
            <a:off x="144065" y="798944"/>
            <a:ext cx="8853286" cy="3428499"/>
          </a:xfrm>
        </p:spPr>
        <p:txBody>
          <a:bodyPr/>
          <a:lstStyle/>
          <a:p>
            <a:pPr marL="0" indent="0">
              <a:buNone/>
            </a:pPr>
            <a:r>
              <a:rPr lang="en-US" sz="1600" dirty="0"/>
              <a:t>In this Packet tracer you will do the following: </a:t>
            </a:r>
            <a:endParaRPr lang="en-US" sz="1600" dirty="0"/>
          </a:p>
          <a:p>
            <a:pPr lvl="1"/>
            <a:r>
              <a:rPr lang="en-US" sz="1600" dirty="0"/>
              <a:t>The network model in this activity incorporates many of the technologies that you will master in your CCNA studies. </a:t>
            </a:r>
            <a:endParaRPr lang="en-US" sz="1600" dirty="0"/>
          </a:p>
          <a:p>
            <a:pPr marL="0" indent="0">
              <a:buNone/>
            </a:pPr>
            <a:endParaRPr lang="en-US" sz="1600" dirty="0"/>
          </a:p>
          <a:p>
            <a:pPr marL="0" indent="0">
              <a:buNone/>
            </a:pPr>
            <a:r>
              <a:rPr lang="en-US" sz="1600" dirty="0"/>
              <a:t> </a:t>
            </a:r>
            <a:r>
              <a:rPr lang="en-US" sz="1600" b="1" dirty="0"/>
              <a:t>Note</a:t>
            </a:r>
            <a:r>
              <a:rPr lang="en-US" sz="1600" dirty="0"/>
              <a:t>: It is not important that you understand everything you see and do in this activity. </a:t>
            </a:r>
            <a:endParaRPr lang="en-US" sz="1600"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r>
              <a:rPr lang="en-US" sz="4000" dirty="0">
                <a:solidFill>
                  <a:schemeClr val="accent5">
                    <a:lumMod val="40000"/>
                    <a:lumOff val="60000"/>
                  </a:schemeClr>
                </a:solidFill>
              </a:rPr>
              <a:t>1.6 Reliable Networks</a:t>
            </a:r>
            <a:endParaRPr lang="en-US" sz="4000"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r>
              <a:rPr lang="en-US" altLang="en-US" sz="1600" dirty="0"/>
              <a:t>Reliable Network</a:t>
            </a:r>
            <a:br>
              <a:rPr lang="en-US" altLang="en-US" dirty="0"/>
            </a:br>
            <a:r>
              <a:rPr lang="en-US" altLang="en-US" dirty="0" err="1"/>
              <a:t>Network</a:t>
            </a:r>
            <a:r>
              <a:rPr lang="en-US" altLang="en-US" dirty="0"/>
              <a:t> Architecture</a:t>
            </a:r>
            <a:endParaRPr lang="en-CA" altLang="en-US" dirty="0"/>
          </a:p>
        </p:txBody>
      </p:sp>
      <p:sp>
        <p:nvSpPr>
          <p:cNvPr id="13315" name="Content Placeholder 2"/>
          <p:cNvSpPr>
            <a:spLocks noGrp="1"/>
          </p:cNvSpPr>
          <p:nvPr>
            <p:ph idx="1"/>
          </p:nvPr>
        </p:nvSpPr>
        <p:spPr>
          <a:xfrm>
            <a:off x="4883285" y="414868"/>
            <a:ext cx="4192621" cy="4075490"/>
          </a:xfrm>
        </p:spPr>
        <p:txBody>
          <a:bodyPr/>
          <a:lstStyle/>
          <a:p>
            <a:endParaRPr lang="en-CA" altLang="en-US" dirty="0"/>
          </a:p>
          <a:p>
            <a:pPr marL="0" indent="0">
              <a:buNone/>
            </a:pPr>
            <a:r>
              <a:rPr lang="en-CA" altLang="en-US" sz="1600" dirty="0"/>
              <a:t>Network Architecture refers to the technologies that support the infrastructure that moves data across the network.</a:t>
            </a:r>
            <a:endParaRPr lang="en-CA" altLang="en-US" sz="1600" dirty="0"/>
          </a:p>
          <a:p>
            <a:pPr marL="0" indent="0">
              <a:buNone/>
            </a:pPr>
            <a:r>
              <a:rPr lang="en-CA" altLang="en-US" sz="1600" dirty="0"/>
              <a:t>There are four basic characteristics that the underlying architectures need to address to meet user expectations:</a:t>
            </a:r>
            <a:endParaRPr lang="en-CA" altLang="en-US" sz="1600" dirty="0"/>
          </a:p>
          <a:p>
            <a:pPr lvl="1">
              <a:buFont typeface="Arial" panose="020B0604020202020204" pitchFamily="34" charset="0"/>
              <a:buChar char="•"/>
            </a:pPr>
            <a:r>
              <a:rPr lang="en-CA" altLang="en-US" sz="1600" dirty="0"/>
              <a:t>Fault Tolerance</a:t>
            </a:r>
            <a:endParaRPr lang="en-CA" altLang="en-US" sz="1600" dirty="0"/>
          </a:p>
          <a:p>
            <a:pPr lvl="1">
              <a:buFont typeface="Arial" panose="020B0604020202020204" pitchFamily="34" charset="0"/>
              <a:buChar char="•"/>
            </a:pPr>
            <a:r>
              <a:rPr lang="en-CA" altLang="en-US" sz="1600" dirty="0"/>
              <a:t>Scalability</a:t>
            </a:r>
            <a:endParaRPr lang="en-CA" altLang="en-US" sz="1600" dirty="0"/>
          </a:p>
          <a:p>
            <a:pPr lvl="1">
              <a:buFont typeface="Arial" panose="020B0604020202020204" pitchFamily="34" charset="0"/>
              <a:buChar char="•"/>
            </a:pPr>
            <a:r>
              <a:rPr lang="en-CA" altLang="en-US" sz="1600" dirty="0"/>
              <a:t>Quality of Service (</a:t>
            </a:r>
            <a:r>
              <a:rPr lang="en-CA" altLang="en-US" sz="1600" dirty="0" err="1"/>
              <a:t>QoS</a:t>
            </a:r>
            <a:r>
              <a:rPr lang="en-CA" altLang="en-US" sz="1600" dirty="0"/>
              <a:t>)</a:t>
            </a:r>
            <a:endParaRPr lang="en-CA" altLang="en-US" sz="1600" dirty="0"/>
          </a:p>
          <a:p>
            <a:pPr lvl="1">
              <a:buFont typeface="Arial" panose="020B0604020202020204" pitchFamily="34" charset="0"/>
              <a:buChar char="•"/>
            </a:pPr>
            <a:r>
              <a:rPr lang="en-CA" altLang="en-US" sz="1600" dirty="0"/>
              <a:t>Security</a:t>
            </a:r>
            <a:endParaRPr lang="en-CA" altLang="en-US" sz="1600" dirty="0"/>
          </a:p>
        </p:txBody>
      </p:sp>
      <p:pic>
        <p:nvPicPr>
          <p:cNvPr id="2" name="Picture 1"/>
          <p:cNvPicPr>
            <a:picLocks noChangeAspect="1"/>
          </p:cNvPicPr>
          <p:nvPr/>
        </p:nvPicPr>
        <p:blipFill>
          <a:blip r:embed="rId1"/>
          <a:stretch>
            <a:fillRect/>
          </a:stretch>
        </p:blipFill>
        <p:spPr>
          <a:xfrm>
            <a:off x="448425" y="824344"/>
            <a:ext cx="3772426" cy="3724795"/>
          </a:xfrm>
          <a:prstGeom prst="rect">
            <a:avLst/>
          </a:prstGeom>
        </p:spPr>
      </p:pic>
    </p:spTree>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875300" cy="657417"/>
          </a:xfrm>
        </p:spPr>
        <p:txBody>
          <a:bodyPr/>
          <a:lstStyle/>
          <a:p>
            <a:r>
              <a:rPr lang="en-US" altLang="en-US" sz="1600" dirty="0"/>
              <a:t>Reliable Network</a:t>
            </a:r>
            <a:br>
              <a:rPr lang="en-US" altLang="en-US" dirty="0"/>
            </a:br>
            <a:r>
              <a:rPr lang="en-US" altLang="en-US" dirty="0"/>
              <a:t>Fault Tolerance</a:t>
            </a:r>
            <a:endParaRPr lang="en-CA" altLang="en-US" dirty="0"/>
          </a:p>
        </p:txBody>
      </p:sp>
      <p:sp>
        <p:nvSpPr>
          <p:cNvPr id="13315" name="Content Placeholder 2"/>
          <p:cNvSpPr>
            <a:spLocks noGrp="1"/>
          </p:cNvSpPr>
          <p:nvPr>
            <p:ph idx="1"/>
          </p:nvPr>
        </p:nvSpPr>
        <p:spPr>
          <a:xfrm>
            <a:off x="202765" y="698810"/>
            <a:ext cx="4174502" cy="4013508"/>
          </a:xfrm>
        </p:spPr>
        <p:txBody>
          <a:bodyPr/>
          <a:lstStyle/>
          <a:p>
            <a:pPr marL="0" indent="0">
              <a:buNone/>
            </a:pPr>
            <a:r>
              <a:rPr lang="en-CA" altLang="en-US" sz="1600" dirty="0"/>
              <a:t>A fault tolerant network limits the impact of a failure by limiting the number of affected devices. Multiple paths are required for fault tolerance.</a:t>
            </a:r>
            <a:endParaRPr lang="en-CA" altLang="en-US" sz="1600" dirty="0"/>
          </a:p>
          <a:p>
            <a:pPr marL="0" indent="0">
              <a:buNone/>
            </a:pPr>
            <a:r>
              <a:rPr lang="en-CA" altLang="en-US" sz="1600" dirty="0"/>
              <a:t>Reliable networks provide redundancy by implementing a packet switched network:</a:t>
            </a:r>
            <a:endParaRPr lang="en-CA" altLang="en-US" sz="1600" dirty="0"/>
          </a:p>
          <a:p>
            <a:pPr lvl="1">
              <a:buFont typeface="Arial" panose="020B0604020202020204" pitchFamily="34" charset="0"/>
              <a:buChar char="•"/>
            </a:pPr>
            <a:r>
              <a:rPr lang="en-CA" altLang="en-US" sz="1600" dirty="0"/>
              <a:t>Packet switching splits traffic into packets that are routed over a network. </a:t>
            </a:r>
            <a:endParaRPr lang="en-CA" altLang="en-US" sz="1600" dirty="0"/>
          </a:p>
          <a:p>
            <a:pPr lvl="1">
              <a:buFont typeface="Arial" panose="020B0604020202020204" pitchFamily="34" charset="0"/>
              <a:buChar char="•"/>
            </a:pPr>
            <a:r>
              <a:rPr lang="en-CA" altLang="en-US" sz="1600" dirty="0"/>
              <a:t>Each packet could theoretically take a different path to the destination.</a:t>
            </a:r>
            <a:endParaRPr lang="en-CA" altLang="en-US" sz="1600" dirty="0"/>
          </a:p>
          <a:p>
            <a:pPr marL="0" indent="0">
              <a:buNone/>
            </a:pPr>
            <a:r>
              <a:rPr lang="en-CA" altLang="en-US" sz="1600" dirty="0"/>
              <a:t>This is not possible with circuit-switched networks which establish dedicated circuits.</a:t>
            </a:r>
            <a:endParaRPr lang="en-CA" altLang="en-US" sz="1600" dirty="0"/>
          </a:p>
          <a:p>
            <a:endParaRPr lang="en-CA" altLang="en-US" dirty="0"/>
          </a:p>
        </p:txBody>
      </p:sp>
      <p:pic>
        <p:nvPicPr>
          <p:cNvPr id="2" name="Picture 1"/>
          <p:cNvPicPr>
            <a:picLocks noChangeAspect="1"/>
          </p:cNvPicPr>
          <p:nvPr/>
        </p:nvPicPr>
        <p:blipFill>
          <a:blip r:embed="rId1"/>
          <a:stretch>
            <a:fillRect/>
          </a:stretch>
        </p:blipFill>
        <p:spPr>
          <a:xfrm>
            <a:off x="4308804" y="755961"/>
            <a:ext cx="4769261" cy="3079440"/>
          </a:xfrm>
          <a:prstGeom prst="rect">
            <a:avLst/>
          </a:prstGeom>
        </p:spPr>
      </p:pic>
    </p:spTree>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r>
              <a:rPr lang="en-US" altLang="en-US" sz="1600" dirty="0"/>
              <a:t>Reliable Network</a:t>
            </a:r>
            <a:br>
              <a:rPr lang="en-US" altLang="en-US" dirty="0"/>
            </a:br>
            <a:r>
              <a:rPr lang="en-US" altLang="en-US" dirty="0"/>
              <a:t>Scalability</a:t>
            </a:r>
            <a:endParaRPr lang="en-CA" altLang="en-US" dirty="0"/>
          </a:p>
        </p:txBody>
      </p:sp>
      <p:sp>
        <p:nvSpPr>
          <p:cNvPr id="13315" name="Content Placeholder 2"/>
          <p:cNvSpPr>
            <a:spLocks noGrp="1"/>
          </p:cNvSpPr>
          <p:nvPr>
            <p:ph idx="1"/>
          </p:nvPr>
        </p:nvSpPr>
        <p:spPr>
          <a:xfrm>
            <a:off x="5432086" y="784034"/>
            <a:ext cx="3529770" cy="3384643"/>
          </a:xfrm>
        </p:spPr>
        <p:txBody>
          <a:bodyPr/>
          <a:lstStyle/>
          <a:p>
            <a:endParaRPr lang="en-CA" altLang="en-US" sz="1800" dirty="0"/>
          </a:p>
          <a:p>
            <a:pPr marL="0" indent="0">
              <a:buNone/>
            </a:pPr>
            <a:r>
              <a:rPr lang="en-CA" altLang="en-US" sz="1800" dirty="0"/>
              <a:t>A scalable network can expand quickly and easily to support new users and applications without impacting the performance of services to existing users.</a:t>
            </a:r>
            <a:endParaRPr lang="en-CA" altLang="en-US" sz="1800" dirty="0"/>
          </a:p>
          <a:p>
            <a:pPr marL="0" indent="0">
              <a:buNone/>
            </a:pPr>
            <a:r>
              <a:rPr lang="en-CA" altLang="en-US" sz="1800" dirty="0"/>
              <a:t>Network designers follow accepted standards and protocols in order to make the networks scalable.</a:t>
            </a:r>
            <a:endParaRPr lang="en-CA" altLang="en-US" sz="1800" dirty="0"/>
          </a:p>
          <a:p>
            <a:endParaRPr lang="en-CA" altLang="en-US" dirty="0"/>
          </a:p>
        </p:txBody>
      </p:sp>
      <p:pic>
        <p:nvPicPr>
          <p:cNvPr id="3" name="Picture 2"/>
          <p:cNvPicPr>
            <a:picLocks noChangeAspect="1"/>
          </p:cNvPicPr>
          <p:nvPr/>
        </p:nvPicPr>
        <p:blipFill>
          <a:blip r:embed="rId1"/>
          <a:stretch>
            <a:fillRect/>
          </a:stretch>
        </p:blipFill>
        <p:spPr>
          <a:xfrm>
            <a:off x="87550" y="984157"/>
            <a:ext cx="5234470" cy="3639798"/>
          </a:xfrm>
          <a:prstGeom prst="rect">
            <a:avLst/>
          </a:prstGeom>
        </p:spPr>
      </p:pic>
    </p:spTree>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056451" cy="757551"/>
          </a:xfrm>
        </p:spPr>
        <p:txBody>
          <a:bodyPr/>
          <a:lstStyle/>
          <a:p>
            <a:r>
              <a:rPr lang="en-US" altLang="en-US" sz="1600" dirty="0"/>
              <a:t>Reliable Network</a:t>
            </a:r>
            <a:br>
              <a:rPr lang="en-US" altLang="en-US" dirty="0"/>
            </a:br>
            <a:r>
              <a:rPr lang="en-US" altLang="en-US" dirty="0"/>
              <a:t>Quality of Service</a:t>
            </a:r>
            <a:endParaRPr lang="en-CA" altLang="en-US" dirty="0"/>
          </a:p>
        </p:txBody>
      </p:sp>
      <p:sp>
        <p:nvSpPr>
          <p:cNvPr id="13315" name="Content Placeholder 2"/>
          <p:cNvSpPr>
            <a:spLocks noGrp="1"/>
          </p:cNvSpPr>
          <p:nvPr>
            <p:ph idx="1"/>
          </p:nvPr>
        </p:nvSpPr>
        <p:spPr>
          <a:xfrm>
            <a:off x="87549" y="798944"/>
            <a:ext cx="3809042" cy="4147129"/>
          </a:xfrm>
        </p:spPr>
        <p:txBody>
          <a:bodyPr/>
          <a:lstStyle/>
          <a:p>
            <a:pPr marL="0" indent="0">
              <a:buNone/>
            </a:pPr>
            <a:r>
              <a:rPr lang="en-CA" altLang="en-US" dirty="0"/>
              <a:t>Voice and live video transmissions require higher expectations for those services being delivered.  </a:t>
            </a:r>
            <a:endParaRPr lang="en-CA" altLang="en-US" dirty="0"/>
          </a:p>
          <a:p>
            <a:pPr marL="0" indent="0">
              <a:buNone/>
            </a:pPr>
            <a:r>
              <a:rPr lang="en-CA" altLang="en-US" dirty="0"/>
              <a:t>Have you ever watched a live video with constant breaks and pauses? This is caused when there is a higher demand for bandwidth than available – and QoS isn’t configured.</a:t>
            </a:r>
            <a:endParaRPr lang="en-CA" altLang="en-US" dirty="0"/>
          </a:p>
          <a:p>
            <a:pPr>
              <a:buFont typeface="Arial" panose="020B0604020202020204" pitchFamily="34" charset="0"/>
              <a:buChar char="•"/>
            </a:pPr>
            <a:r>
              <a:rPr lang="en-CA" altLang="en-US" dirty="0"/>
              <a:t>Quality of Service (</a:t>
            </a:r>
            <a:r>
              <a:rPr lang="en-CA" altLang="en-US" dirty="0" err="1"/>
              <a:t>QoS</a:t>
            </a:r>
            <a:r>
              <a:rPr lang="en-CA" altLang="en-US" dirty="0"/>
              <a:t>) is the primary mechanism used to ensure reliable delivery of content for all users. </a:t>
            </a:r>
            <a:endParaRPr lang="en-CA" altLang="en-US" dirty="0"/>
          </a:p>
          <a:p>
            <a:pPr>
              <a:buFont typeface="Arial" panose="020B0604020202020204" pitchFamily="34" charset="0"/>
              <a:buChar char="•"/>
            </a:pPr>
            <a:r>
              <a:rPr lang="en-CA" altLang="en-US" dirty="0"/>
              <a:t>With a QoS policy in place, the router can more easily manage the flow of data and voice traffic.</a:t>
            </a:r>
            <a:endParaRPr lang="en-CA" altLang="en-US" dirty="0"/>
          </a:p>
          <a:p>
            <a:pPr>
              <a:buFont typeface="Wingdings" panose="05000000000000000000" pitchFamily="2" charset="2"/>
              <a:buChar char="Ø"/>
            </a:pPr>
            <a:endParaRPr lang="en-CA" altLang="en-US" dirty="0"/>
          </a:p>
        </p:txBody>
      </p:sp>
      <p:pic>
        <p:nvPicPr>
          <p:cNvPr id="3" name="Picture 2"/>
          <p:cNvPicPr>
            <a:picLocks noChangeAspect="1"/>
          </p:cNvPicPr>
          <p:nvPr/>
        </p:nvPicPr>
        <p:blipFill>
          <a:blip r:embed="rId1"/>
          <a:stretch>
            <a:fillRect/>
          </a:stretch>
        </p:blipFill>
        <p:spPr>
          <a:xfrm>
            <a:off x="3896591" y="798944"/>
            <a:ext cx="5106266" cy="3909372"/>
          </a:xfrm>
          <a:prstGeom prst="rect">
            <a:avLst/>
          </a:prstGeom>
        </p:spPr>
      </p:pic>
    </p:spTree>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234470" cy="757551"/>
          </a:xfrm>
        </p:spPr>
        <p:txBody>
          <a:bodyPr/>
          <a:lstStyle/>
          <a:p>
            <a:r>
              <a:rPr lang="en-US" altLang="en-US" sz="1600" dirty="0"/>
              <a:t>Reliable Network</a:t>
            </a:r>
            <a:br>
              <a:rPr lang="en-US" altLang="en-US" dirty="0"/>
            </a:br>
            <a:r>
              <a:rPr lang="en-US" altLang="en-US" dirty="0" err="1"/>
              <a:t>Network</a:t>
            </a:r>
            <a:r>
              <a:rPr lang="en-US" altLang="en-US" dirty="0"/>
              <a:t> Security</a:t>
            </a:r>
            <a:endParaRPr lang="en-CA" altLang="en-US" dirty="0"/>
          </a:p>
        </p:txBody>
      </p:sp>
      <p:sp>
        <p:nvSpPr>
          <p:cNvPr id="13315" name="Content Placeholder 2"/>
          <p:cNvSpPr>
            <a:spLocks noGrp="1"/>
          </p:cNvSpPr>
          <p:nvPr>
            <p:ph idx="1"/>
          </p:nvPr>
        </p:nvSpPr>
        <p:spPr>
          <a:xfrm>
            <a:off x="5164667" y="132511"/>
            <a:ext cx="3687122" cy="4595354"/>
          </a:xfrm>
        </p:spPr>
        <p:txBody>
          <a:bodyPr/>
          <a:lstStyle/>
          <a:p>
            <a:pPr marL="0" indent="0">
              <a:buNone/>
            </a:pPr>
            <a:r>
              <a:rPr lang="en-CA" altLang="en-US" dirty="0"/>
              <a:t>There are two main types of network security that must be addressed:  </a:t>
            </a:r>
            <a:endParaRPr lang="en-CA" altLang="en-US" dirty="0"/>
          </a:p>
          <a:p>
            <a:pPr lvl="1">
              <a:buFont typeface="Arial" panose="020B0604020202020204" pitchFamily="34" charset="0"/>
              <a:buChar char="•"/>
            </a:pPr>
            <a:r>
              <a:rPr lang="en-CA" altLang="en-US" sz="1500" dirty="0"/>
              <a:t>Network infrastructure security</a:t>
            </a:r>
            <a:endParaRPr lang="en-CA" altLang="en-US" sz="1500" dirty="0"/>
          </a:p>
          <a:p>
            <a:pPr lvl="2">
              <a:buFont typeface="Arial" panose="020B0604020202020204" pitchFamily="34" charset="0"/>
              <a:buChar char="•"/>
            </a:pPr>
            <a:r>
              <a:rPr lang="en-CA" altLang="en-US" sz="1400" dirty="0"/>
              <a:t>Physical security of network devices</a:t>
            </a:r>
            <a:endParaRPr lang="en-CA" altLang="en-US" sz="1400" dirty="0"/>
          </a:p>
          <a:p>
            <a:pPr lvl="2">
              <a:buFont typeface="Arial" panose="020B0604020202020204" pitchFamily="34" charset="0"/>
              <a:buChar char="•"/>
            </a:pPr>
            <a:r>
              <a:rPr lang="en-CA" altLang="en-US" sz="1400" dirty="0"/>
              <a:t>Preventing unauthorized access to the devices</a:t>
            </a:r>
            <a:endParaRPr lang="en-CA" altLang="en-US" sz="1400" dirty="0"/>
          </a:p>
          <a:p>
            <a:pPr lvl="1">
              <a:buFont typeface="Arial" panose="020B0604020202020204" pitchFamily="34" charset="0"/>
              <a:buChar char="•"/>
            </a:pPr>
            <a:r>
              <a:rPr lang="en-CA" altLang="en-US" sz="1500" dirty="0"/>
              <a:t>Information Security</a:t>
            </a:r>
            <a:endParaRPr lang="en-CA" altLang="en-US" sz="1500" dirty="0"/>
          </a:p>
          <a:p>
            <a:pPr lvl="2">
              <a:buFont typeface="Arial" panose="020B0604020202020204" pitchFamily="34" charset="0"/>
              <a:buChar char="•"/>
            </a:pPr>
            <a:r>
              <a:rPr lang="en-CA" altLang="en-US" sz="1400" dirty="0"/>
              <a:t>Protection of the information or data transmitted over the network</a:t>
            </a:r>
            <a:endParaRPr lang="en-CA" altLang="en-US" sz="1400" dirty="0"/>
          </a:p>
          <a:p>
            <a:pPr marL="0" indent="0">
              <a:buNone/>
            </a:pPr>
            <a:r>
              <a:rPr lang="en-CA" altLang="en-US" dirty="0"/>
              <a:t>Three goals of network security:</a:t>
            </a:r>
            <a:endParaRPr lang="en-CA" altLang="en-US" dirty="0"/>
          </a:p>
          <a:p>
            <a:pPr lvl="1"/>
            <a:r>
              <a:rPr lang="en-CA" altLang="en-US" dirty="0"/>
              <a:t>Confidentiality – only intended recipients can read the data</a:t>
            </a:r>
            <a:endParaRPr lang="en-CA" altLang="en-US" dirty="0"/>
          </a:p>
          <a:p>
            <a:pPr lvl="1"/>
            <a:r>
              <a:rPr lang="en-CA" altLang="en-US" dirty="0"/>
              <a:t>Integrity – assurance that the data has not be altered with during transmission</a:t>
            </a:r>
            <a:endParaRPr lang="en-CA" altLang="en-US" dirty="0"/>
          </a:p>
          <a:p>
            <a:pPr lvl="1"/>
            <a:r>
              <a:rPr lang="en-CA" altLang="en-US" dirty="0"/>
              <a:t>Availability – assurance of timely and reliable access to data for authorized users</a:t>
            </a:r>
            <a:endParaRPr lang="en-CA" altLang="en-US" dirty="0"/>
          </a:p>
          <a:p>
            <a:endParaRPr lang="en-CA" altLang="en-US" dirty="0"/>
          </a:p>
        </p:txBody>
      </p:sp>
      <p:pic>
        <p:nvPicPr>
          <p:cNvPr id="2" name="Picture 1"/>
          <p:cNvPicPr>
            <a:picLocks noChangeAspect="1"/>
          </p:cNvPicPr>
          <p:nvPr/>
        </p:nvPicPr>
        <p:blipFill>
          <a:blip r:embed="rId1"/>
          <a:stretch>
            <a:fillRect/>
          </a:stretch>
        </p:blipFill>
        <p:spPr>
          <a:xfrm>
            <a:off x="87549" y="988631"/>
            <a:ext cx="4975518" cy="3644666"/>
          </a:xfrm>
          <a:prstGeom prst="rect">
            <a:avLst/>
          </a:prstGeom>
        </p:spPr>
      </p:pic>
    </p:spTree>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r>
              <a:rPr lang="en-US" sz="4000" dirty="0">
                <a:solidFill>
                  <a:schemeClr val="accent5">
                    <a:lumMod val="40000"/>
                    <a:lumOff val="60000"/>
                  </a:schemeClr>
                </a:solidFill>
              </a:rPr>
              <a:t>1.7 Network Trends</a:t>
            </a:r>
            <a:endParaRPr lang="en-US" sz="4000"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r>
              <a:rPr lang="en-US" altLang="en-US" sz="1600" dirty="0"/>
              <a:t>Network Trends</a:t>
            </a:r>
            <a:br>
              <a:rPr lang="en-US" altLang="en-US" dirty="0"/>
            </a:br>
            <a:r>
              <a:rPr lang="en-US" altLang="en-US" dirty="0"/>
              <a:t>Recent Trends</a:t>
            </a:r>
            <a:endParaRPr lang="en-CA" altLang="en-US" dirty="0"/>
          </a:p>
        </p:txBody>
      </p:sp>
      <p:sp>
        <p:nvSpPr>
          <p:cNvPr id="13315" name="Content Placeholder 2"/>
          <p:cNvSpPr>
            <a:spLocks noGrp="1"/>
          </p:cNvSpPr>
          <p:nvPr>
            <p:ph idx="1"/>
          </p:nvPr>
        </p:nvSpPr>
        <p:spPr>
          <a:xfrm>
            <a:off x="5322019" y="555812"/>
            <a:ext cx="3529770" cy="3810000"/>
          </a:xfrm>
        </p:spPr>
        <p:txBody>
          <a:bodyPr/>
          <a:lstStyle/>
          <a:p>
            <a:endParaRPr lang="en-CA" altLang="en-US" dirty="0"/>
          </a:p>
          <a:p>
            <a:pPr marL="0" indent="0">
              <a:buNone/>
            </a:pPr>
            <a:r>
              <a:rPr lang="en-CA" altLang="en-US" dirty="0"/>
              <a:t>The role of the network must adjust and continually transform in order to be able to keep up with new technologies and end user devices as they constantly come to the market. </a:t>
            </a:r>
            <a:endParaRPr lang="en-CA" altLang="en-US" dirty="0"/>
          </a:p>
          <a:p>
            <a:pPr marL="0" indent="0">
              <a:buNone/>
            </a:pPr>
            <a:r>
              <a:rPr lang="en-CA" altLang="en-US" dirty="0"/>
              <a:t>Several new networking trends that effect organizations and consumers:</a:t>
            </a:r>
            <a:endParaRPr lang="en-CA" altLang="en-US" dirty="0"/>
          </a:p>
          <a:p>
            <a:pPr lvl="1">
              <a:buFont typeface="Arial" panose="020B0604020202020204" pitchFamily="34" charset="0"/>
              <a:buChar char="•"/>
            </a:pPr>
            <a:r>
              <a:rPr lang="en-CA" altLang="en-US" dirty="0"/>
              <a:t>Bring Your Own Device (BYOD)</a:t>
            </a:r>
            <a:endParaRPr lang="en-CA" altLang="en-US" dirty="0"/>
          </a:p>
          <a:p>
            <a:pPr lvl="1">
              <a:buFont typeface="Arial" panose="020B0604020202020204" pitchFamily="34" charset="0"/>
              <a:buChar char="•"/>
            </a:pPr>
            <a:r>
              <a:rPr lang="en-CA" altLang="en-US" dirty="0"/>
              <a:t>Online collaboration</a:t>
            </a:r>
            <a:endParaRPr lang="en-CA" altLang="en-US" dirty="0"/>
          </a:p>
          <a:p>
            <a:pPr lvl="1">
              <a:buFont typeface="Arial" panose="020B0604020202020204" pitchFamily="34" charset="0"/>
              <a:buChar char="•"/>
            </a:pPr>
            <a:r>
              <a:rPr lang="en-CA" altLang="en-US" dirty="0"/>
              <a:t>Video communications</a:t>
            </a:r>
            <a:endParaRPr lang="en-CA" altLang="en-US" dirty="0"/>
          </a:p>
          <a:p>
            <a:pPr lvl="1">
              <a:buFont typeface="Arial" panose="020B0604020202020204" pitchFamily="34" charset="0"/>
              <a:buChar char="•"/>
            </a:pPr>
            <a:r>
              <a:rPr lang="en-CA" altLang="en-US" dirty="0"/>
              <a:t>Cloud computing</a:t>
            </a:r>
            <a:endParaRPr lang="en-CA" altLang="en-US" dirty="0"/>
          </a:p>
          <a:p>
            <a:endParaRPr lang="en-CA" altLang="en-US" dirty="0"/>
          </a:p>
          <a:p>
            <a:endParaRPr lang="en-CA" altLang="en-US" dirty="0"/>
          </a:p>
        </p:txBody>
      </p:sp>
      <p:pic>
        <p:nvPicPr>
          <p:cNvPr id="3" name="Picture 2"/>
          <p:cNvPicPr>
            <a:picLocks noChangeAspect="1"/>
          </p:cNvPicPr>
          <p:nvPr/>
        </p:nvPicPr>
        <p:blipFill>
          <a:blip r:embed="rId1"/>
          <a:stretch>
            <a:fillRect/>
          </a:stretch>
        </p:blipFill>
        <p:spPr>
          <a:xfrm>
            <a:off x="87549" y="798944"/>
            <a:ext cx="5172075" cy="3724275"/>
          </a:xfrm>
          <a:prstGeom prst="rect">
            <a:avLst/>
          </a:prstGeom>
        </p:spPr>
      </p:pic>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solidFill>
                  <a:schemeClr val="accent5">
                    <a:lumMod val="40000"/>
                    <a:lumOff val="60000"/>
                  </a:schemeClr>
                </a:solidFill>
              </a:rPr>
              <a:t>1.1 Networks Affect Our Lives</a:t>
            </a:r>
            <a:endParaRPr lang="en-US"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234470" cy="757551"/>
          </a:xfrm>
        </p:spPr>
        <p:txBody>
          <a:bodyPr/>
          <a:lstStyle/>
          <a:p>
            <a:r>
              <a:rPr lang="en-US" altLang="en-US" sz="1600" dirty="0"/>
              <a:t>Network Trends</a:t>
            </a:r>
            <a:br>
              <a:rPr lang="en-US" altLang="en-US" dirty="0"/>
            </a:br>
            <a:r>
              <a:rPr lang="en-US" altLang="en-US" dirty="0"/>
              <a:t>Bring Your Own Device</a:t>
            </a:r>
            <a:endParaRPr lang="en-CA" altLang="en-US" dirty="0"/>
          </a:p>
        </p:txBody>
      </p:sp>
      <p:sp>
        <p:nvSpPr>
          <p:cNvPr id="13315" name="Content Placeholder 2"/>
          <p:cNvSpPr>
            <a:spLocks noGrp="1"/>
          </p:cNvSpPr>
          <p:nvPr>
            <p:ph idx="1"/>
          </p:nvPr>
        </p:nvSpPr>
        <p:spPr>
          <a:xfrm>
            <a:off x="5322019" y="274320"/>
            <a:ext cx="3529770" cy="4315609"/>
          </a:xfrm>
        </p:spPr>
        <p:txBody>
          <a:bodyPr/>
          <a:lstStyle/>
          <a:p>
            <a:pPr marL="0" indent="0">
              <a:buNone/>
            </a:pPr>
            <a:r>
              <a:rPr lang="en-CA" altLang="en-US" dirty="0"/>
              <a:t>Bring Your Own Device (BYOD) allows users to use their own devices giving them more opportunities and greater flexibility. </a:t>
            </a:r>
            <a:endParaRPr lang="en-CA" altLang="en-US" dirty="0"/>
          </a:p>
          <a:p>
            <a:pPr marL="0" indent="0">
              <a:buNone/>
            </a:pPr>
            <a:r>
              <a:rPr lang="en-CA" altLang="en-US" dirty="0"/>
              <a:t>BYOD allows end users to have the freedom to use personal tools to access information and communicate using their:</a:t>
            </a:r>
            <a:endParaRPr lang="en-CA" altLang="en-US" dirty="0"/>
          </a:p>
          <a:p>
            <a:pPr lvl="1"/>
            <a:r>
              <a:rPr lang="en-CA" altLang="en-US" dirty="0"/>
              <a:t>Laptops</a:t>
            </a:r>
            <a:endParaRPr lang="en-CA" altLang="en-US" dirty="0"/>
          </a:p>
          <a:p>
            <a:pPr lvl="1"/>
            <a:r>
              <a:rPr lang="en-CA" altLang="en-US" dirty="0"/>
              <a:t>Netbooks</a:t>
            </a:r>
            <a:endParaRPr lang="en-CA" altLang="en-US" dirty="0"/>
          </a:p>
          <a:p>
            <a:pPr lvl="1"/>
            <a:r>
              <a:rPr lang="en-CA" altLang="en-US" dirty="0"/>
              <a:t>Tablets</a:t>
            </a:r>
            <a:endParaRPr lang="en-CA" altLang="en-US" dirty="0"/>
          </a:p>
          <a:p>
            <a:pPr lvl="1"/>
            <a:r>
              <a:rPr lang="en-CA" altLang="en-US" dirty="0"/>
              <a:t>Smartphones</a:t>
            </a:r>
            <a:endParaRPr lang="en-CA" altLang="en-US" dirty="0"/>
          </a:p>
          <a:p>
            <a:pPr lvl="1"/>
            <a:r>
              <a:rPr lang="en-CA" altLang="en-US" dirty="0"/>
              <a:t>E-readers</a:t>
            </a:r>
            <a:endParaRPr lang="en-CA" altLang="en-US" dirty="0"/>
          </a:p>
          <a:p>
            <a:pPr marL="0" indent="0">
              <a:buNone/>
            </a:pPr>
            <a:r>
              <a:rPr lang="en-US" dirty="0"/>
              <a:t>BYOD means any device, with any ownership, used anywhere.</a:t>
            </a:r>
            <a:endParaRPr lang="en-CA" altLang="en-US" dirty="0"/>
          </a:p>
        </p:txBody>
      </p:sp>
      <p:pic>
        <p:nvPicPr>
          <p:cNvPr id="2" name="Picture 1"/>
          <p:cNvPicPr>
            <a:picLocks noChangeAspect="1"/>
          </p:cNvPicPr>
          <p:nvPr/>
        </p:nvPicPr>
        <p:blipFill>
          <a:blip r:embed="rId1"/>
          <a:stretch>
            <a:fillRect/>
          </a:stretch>
        </p:blipFill>
        <p:spPr>
          <a:xfrm>
            <a:off x="207094" y="894229"/>
            <a:ext cx="5114925" cy="3695700"/>
          </a:xfrm>
          <a:prstGeom prst="rect">
            <a:avLst/>
          </a:prstGeom>
        </p:spPr>
      </p:pic>
    </p:spTree>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617313" cy="757551"/>
          </a:xfrm>
        </p:spPr>
        <p:txBody>
          <a:bodyPr/>
          <a:lstStyle/>
          <a:p>
            <a:r>
              <a:rPr lang="en-US" altLang="en-US" sz="1600" dirty="0"/>
              <a:t>Network Trends</a:t>
            </a:r>
            <a:br>
              <a:rPr lang="en-US" altLang="en-US" dirty="0"/>
            </a:br>
            <a:r>
              <a:rPr lang="en-US" altLang="en-US" dirty="0"/>
              <a:t>Online Collaboration</a:t>
            </a:r>
            <a:endParaRPr lang="en-CA" altLang="en-US" dirty="0"/>
          </a:p>
        </p:txBody>
      </p:sp>
      <p:sp>
        <p:nvSpPr>
          <p:cNvPr id="13315" name="Content Placeholder 2"/>
          <p:cNvSpPr>
            <a:spLocks noGrp="1"/>
          </p:cNvSpPr>
          <p:nvPr>
            <p:ph idx="1"/>
          </p:nvPr>
        </p:nvSpPr>
        <p:spPr>
          <a:xfrm>
            <a:off x="5357877" y="684643"/>
            <a:ext cx="3529770" cy="3754495"/>
          </a:xfrm>
        </p:spPr>
        <p:txBody>
          <a:bodyPr/>
          <a:lstStyle/>
          <a:p>
            <a:r>
              <a:rPr lang="en-CA" altLang="en-US" dirty="0"/>
              <a:t>Collaborate and work with others over the network on joint projects.</a:t>
            </a:r>
            <a:endParaRPr lang="en-CA" altLang="en-US" dirty="0"/>
          </a:p>
          <a:p>
            <a:r>
              <a:rPr lang="en-CA" altLang="en-US" dirty="0"/>
              <a:t>Collaboration tools including Cisco WebEx (shown in the figure) gives users a way to instantly connect and interact.</a:t>
            </a:r>
            <a:endParaRPr lang="en-CA" altLang="en-US" dirty="0"/>
          </a:p>
          <a:p>
            <a:r>
              <a:rPr lang="en-CA" altLang="en-US" dirty="0"/>
              <a:t>Collaboration is a very high priority for businesses and in education.</a:t>
            </a:r>
            <a:endParaRPr lang="en-CA" altLang="en-US" dirty="0"/>
          </a:p>
          <a:p>
            <a:r>
              <a:rPr lang="en-US" dirty="0"/>
              <a:t>Cisco </a:t>
            </a:r>
            <a:r>
              <a:rPr lang="en-US" dirty="0" err="1"/>
              <a:t>Webex</a:t>
            </a:r>
            <a:r>
              <a:rPr lang="en-US" dirty="0"/>
              <a:t> Teams is a multifunctional collaboration tool.</a:t>
            </a:r>
            <a:endParaRPr lang="en-US" dirty="0"/>
          </a:p>
          <a:p>
            <a:pPr lvl="1">
              <a:buFont typeface="Arial" panose="020B0604020202020204" pitchFamily="34" charset="0"/>
              <a:buChar char="•"/>
            </a:pPr>
            <a:r>
              <a:rPr lang="en-US" dirty="0"/>
              <a:t>send instant messages </a:t>
            </a:r>
            <a:endParaRPr lang="en-US" dirty="0"/>
          </a:p>
          <a:p>
            <a:pPr lvl="1">
              <a:buFont typeface="Arial" panose="020B0604020202020204" pitchFamily="34" charset="0"/>
              <a:buChar char="•"/>
            </a:pPr>
            <a:r>
              <a:rPr lang="en-US" dirty="0"/>
              <a:t>post images</a:t>
            </a:r>
            <a:endParaRPr lang="en-US" dirty="0"/>
          </a:p>
          <a:p>
            <a:pPr lvl="1">
              <a:buFont typeface="Arial" panose="020B0604020202020204" pitchFamily="34" charset="0"/>
              <a:buChar char="•"/>
            </a:pPr>
            <a:r>
              <a:rPr lang="en-US" dirty="0"/>
              <a:t>post videos and links</a:t>
            </a:r>
            <a:endParaRPr lang="en-CA" altLang="en-US" dirty="0"/>
          </a:p>
          <a:p>
            <a:endParaRPr lang="en-CA" altLang="en-US" dirty="0"/>
          </a:p>
        </p:txBody>
      </p:sp>
      <p:pic>
        <p:nvPicPr>
          <p:cNvPr id="2" name="Picture 1"/>
          <p:cNvPicPr>
            <a:picLocks noChangeAspect="1"/>
          </p:cNvPicPr>
          <p:nvPr/>
        </p:nvPicPr>
        <p:blipFill>
          <a:blip r:embed="rId1"/>
          <a:stretch>
            <a:fillRect/>
          </a:stretch>
        </p:blipFill>
        <p:spPr>
          <a:xfrm>
            <a:off x="274622" y="1202201"/>
            <a:ext cx="4835762" cy="2719377"/>
          </a:xfrm>
          <a:prstGeom prst="rect">
            <a:avLst/>
          </a:prstGeom>
        </p:spPr>
      </p:pic>
    </p:spTree>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056451" cy="757551"/>
          </a:xfrm>
        </p:spPr>
        <p:txBody>
          <a:bodyPr/>
          <a:lstStyle/>
          <a:p>
            <a:r>
              <a:rPr lang="en-US" altLang="en-US" sz="1600" dirty="0"/>
              <a:t>Network Trends</a:t>
            </a:r>
            <a:br>
              <a:rPr lang="en-US" altLang="en-US" dirty="0"/>
            </a:br>
            <a:r>
              <a:rPr lang="en-US" altLang="en-US" dirty="0"/>
              <a:t>Video Communication</a:t>
            </a:r>
            <a:endParaRPr lang="en-CA" altLang="en-US" dirty="0"/>
          </a:p>
        </p:txBody>
      </p:sp>
      <p:sp>
        <p:nvSpPr>
          <p:cNvPr id="13315" name="Content Placeholder 2"/>
          <p:cNvSpPr>
            <a:spLocks noGrp="1"/>
          </p:cNvSpPr>
          <p:nvPr>
            <p:ph idx="1"/>
          </p:nvPr>
        </p:nvSpPr>
        <p:spPr>
          <a:xfrm>
            <a:off x="313268" y="802758"/>
            <a:ext cx="7929584" cy="2482309"/>
          </a:xfrm>
        </p:spPr>
        <p:txBody>
          <a:bodyPr/>
          <a:lstStyle/>
          <a:p>
            <a:pPr>
              <a:buFont typeface="Arial" panose="020B0604020202020204" pitchFamily="34" charset="0"/>
              <a:buChar char="•"/>
            </a:pPr>
            <a:r>
              <a:rPr lang="en-US" sz="1800" dirty="0"/>
              <a:t>Video calls are made to anyone, regardless of where they are located.</a:t>
            </a:r>
            <a:endParaRPr lang="en-US" sz="1800" dirty="0"/>
          </a:p>
          <a:p>
            <a:pPr>
              <a:buFont typeface="Arial" panose="020B0604020202020204" pitchFamily="34" charset="0"/>
              <a:buChar char="•"/>
            </a:pPr>
            <a:r>
              <a:rPr lang="en-US" sz="1800" dirty="0"/>
              <a:t>Video conferencing is a powerful tool for communicating with others.</a:t>
            </a:r>
            <a:endParaRPr lang="en-US" sz="1800" dirty="0"/>
          </a:p>
          <a:p>
            <a:pPr>
              <a:buFont typeface="Arial" panose="020B0604020202020204" pitchFamily="34" charset="0"/>
              <a:buChar char="•"/>
            </a:pPr>
            <a:r>
              <a:rPr lang="en-US" sz="1800" dirty="0"/>
              <a:t>Video is becoming a critical requirement for effective collaboration.</a:t>
            </a:r>
            <a:endParaRPr lang="en-US" sz="1800" dirty="0"/>
          </a:p>
          <a:p>
            <a:pPr>
              <a:buFont typeface="Arial" panose="020B0604020202020204" pitchFamily="34" charset="0"/>
              <a:buChar char="•"/>
            </a:pPr>
            <a:r>
              <a:rPr lang="en-US" sz="1800" dirty="0"/>
              <a:t>Cisco </a:t>
            </a:r>
            <a:r>
              <a:rPr lang="en-US" sz="1800" dirty="0" err="1"/>
              <a:t>TelePresence</a:t>
            </a:r>
            <a:r>
              <a:rPr lang="en-US" sz="1800" dirty="0"/>
              <a:t> powers is one way of working where everyone, everywhere</a:t>
            </a:r>
            <a:r>
              <a:rPr lang="en-US" dirty="0"/>
              <a:t>. </a:t>
            </a:r>
            <a:endParaRPr lang="en-US" dirty="0"/>
          </a:p>
          <a:p>
            <a:pPr marL="0" indent="0">
              <a:buNone/>
            </a:pPr>
            <a:endParaRPr lang="en-CA" altLang="en-US" dirty="0"/>
          </a:p>
        </p:txBody>
      </p:sp>
    </p:spTree>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056451" cy="757551"/>
          </a:xfrm>
        </p:spPr>
        <p:txBody>
          <a:bodyPr/>
          <a:lstStyle/>
          <a:p>
            <a:r>
              <a:rPr lang="en-US" altLang="en-US" sz="1600" dirty="0"/>
              <a:t>Network Trends</a:t>
            </a:r>
            <a:br>
              <a:rPr lang="en-US" altLang="en-US" dirty="0"/>
            </a:br>
            <a:r>
              <a:rPr lang="en-US" altLang="en-US" dirty="0"/>
              <a:t>Video – Cisco WebEx for Huddles</a:t>
            </a:r>
            <a:endParaRPr lang="en-CA" altLang="en-US" dirty="0"/>
          </a:p>
        </p:txBody>
      </p:sp>
      <p:pic>
        <p:nvPicPr>
          <p:cNvPr id="7" name="Content Placeholder 6"/>
          <p:cNvPicPr>
            <a:picLocks noGrp="1" noChangeAspect="1"/>
          </p:cNvPicPr>
          <p:nvPr>
            <p:ph idx="1"/>
          </p:nvPr>
        </p:nvPicPr>
        <p:blipFill>
          <a:blip r:embed="rId1"/>
          <a:stretch>
            <a:fillRect/>
          </a:stretch>
        </p:blipFill>
        <p:spPr>
          <a:xfrm>
            <a:off x="1210079" y="798944"/>
            <a:ext cx="6811390" cy="3865030"/>
          </a:xfrm>
          <a:prstGeom prst="rect">
            <a:avLst/>
          </a:prstGeom>
        </p:spPr>
      </p:pic>
    </p:spTree>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082966" cy="990238"/>
          </a:xfrm>
        </p:spPr>
        <p:txBody>
          <a:bodyPr/>
          <a:lstStyle/>
          <a:p>
            <a:r>
              <a:rPr lang="en-US" altLang="en-US" sz="1600" dirty="0"/>
              <a:t>Network Trends</a:t>
            </a:r>
            <a:br>
              <a:rPr lang="en-US" altLang="en-US" dirty="0"/>
            </a:br>
            <a:r>
              <a:rPr lang="en-US" altLang="en-US" dirty="0"/>
              <a:t>Cloud Computing</a:t>
            </a:r>
            <a:endParaRPr lang="en-CA" altLang="en-US" dirty="0"/>
          </a:p>
        </p:txBody>
      </p:sp>
      <p:sp>
        <p:nvSpPr>
          <p:cNvPr id="13315" name="Content Placeholder 2"/>
          <p:cNvSpPr>
            <a:spLocks noGrp="1"/>
          </p:cNvSpPr>
          <p:nvPr>
            <p:ph idx="1"/>
          </p:nvPr>
        </p:nvSpPr>
        <p:spPr>
          <a:xfrm>
            <a:off x="87549" y="1031631"/>
            <a:ext cx="8861997" cy="3224328"/>
          </a:xfrm>
        </p:spPr>
        <p:txBody>
          <a:bodyPr/>
          <a:lstStyle/>
          <a:p>
            <a:pPr marL="0" indent="0">
              <a:buNone/>
            </a:pPr>
            <a:r>
              <a:rPr lang="en-CA" altLang="en-US" dirty="0"/>
              <a:t>Cloud computing allows us to store personal files or backup our data on servers over the internet.  </a:t>
            </a:r>
            <a:endParaRPr lang="en-CA" altLang="en-US" dirty="0"/>
          </a:p>
          <a:p>
            <a:pPr lvl="1"/>
            <a:r>
              <a:rPr lang="en-CA" altLang="en-US" dirty="0"/>
              <a:t>Applications can also be accessed using the Cloud.</a:t>
            </a:r>
            <a:endParaRPr lang="en-CA" altLang="en-US" dirty="0"/>
          </a:p>
          <a:p>
            <a:pPr lvl="1"/>
            <a:r>
              <a:rPr lang="en-CA" altLang="en-US" dirty="0"/>
              <a:t>Allows businesses to deliver to any device anywhere in the world.</a:t>
            </a:r>
            <a:endParaRPr lang="en-CA" altLang="en-US" dirty="0"/>
          </a:p>
          <a:p>
            <a:pPr marL="0" indent="0">
              <a:buNone/>
            </a:pPr>
            <a:endParaRPr lang="en-CA" altLang="en-US" dirty="0"/>
          </a:p>
          <a:p>
            <a:pPr marL="0" indent="0">
              <a:buNone/>
            </a:pPr>
            <a:r>
              <a:rPr lang="en-CA" altLang="en-US" dirty="0"/>
              <a:t>Cloud computing is made possible by data centers.  </a:t>
            </a:r>
            <a:endParaRPr lang="en-CA" altLang="en-US" dirty="0"/>
          </a:p>
          <a:p>
            <a:pPr lvl="1"/>
            <a:r>
              <a:rPr lang="en-CA" altLang="en-US" dirty="0"/>
              <a:t>Smaller companies that can’t afford their own data centers, lease server and storage services from larger data center organizations in the Cloud.</a:t>
            </a:r>
            <a:endParaRPr lang="en-CA" altLang="en-US" dirty="0"/>
          </a:p>
          <a:p>
            <a:pPr marL="0" indent="0">
              <a:buNone/>
            </a:pPr>
            <a:endParaRPr lang="en-CA" altLang="en-US" dirty="0"/>
          </a:p>
        </p:txBody>
      </p:sp>
    </p:spTree>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753023" cy="1032033"/>
          </a:xfrm>
        </p:spPr>
        <p:txBody>
          <a:bodyPr/>
          <a:lstStyle/>
          <a:p>
            <a:r>
              <a:rPr lang="en-US" altLang="en-US" sz="1600" dirty="0"/>
              <a:t>Network Trends</a:t>
            </a:r>
            <a:br>
              <a:rPr lang="en-US" altLang="en-US" dirty="0"/>
            </a:br>
            <a:r>
              <a:rPr lang="en-US" altLang="en-US" dirty="0"/>
              <a:t>Cloud Computing (Cont.)</a:t>
            </a:r>
            <a:endParaRPr lang="en-CA" altLang="en-US" dirty="0"/>
          </a:p>
        </p:txBody>
      </p:sp>
      <p:sp>
        <p:nvSpPr>
          <p:cNvPr id="13315" name="Content Placeholder 2"/>
          <p:cNvSpPr>
            <a:spLocks noGrp="1"/>
          </p:cNvSpPr>
          <p:nvPr>
            <p:ph idx="1"/>
          </p:nvPr>
        </p:nvSpPr>
        <p:spPr>
          <a:xfrm>
            <a:off x="152400" y="1073425"/>
            <a:ext cx="8850813" cy="3616339"/>
          </a:xfrm>
        </p:spPr>
        <p:txBody>
          <a:bodyPr/>
          <a:lstStyle/>
          <a:p>
            <a:pPr marL="0" indent="0">
              <a:buNone/>
            </a:pPr>
            <a:r>
              <a:rPr lang="en-CA" altLang="en-US" dirty="0"/>
              <a:t>Four types of Clouds:</a:t>
            </a:r>
            <a:endParaRPr lang="en-CA" altLang="en-US" dirty="0"/>
          </a:p>
          <a:p>
            <a:pPr lvl="1">
              <a:buFont typeface="Arial" panose="020B0604020202020204" pitchFamily="34" charset="0"/>
              <a:buChar char="•"/>
            </a:pPr>
            <a:r>
              <a:rPr lang="en-CA" altLang="en-US" sz="1600" dirty="0"/>
              <a:t>Public Clouds</a:t>
            </a:r>
            <a:endParaRPr lang="en-CA" altLang="en-US" sz="1600" dirty="0"/>
          </a:p>
          <a:p>
            <a:pPr lvl="2">
              <a:buFont typeface="Arial" panose="020B0604020202020204" pitchFamily="34" charset="0"/>
              <a:buChar char="•"/>
            </a:pPr>
            <a:r>
              <a:rPr lang="en-CA" altLang="en-US" sz="1600" dirty="0"/>
              <a:t>Available to the general public through a pay-per-use model or for free.</a:t>
            </a:r>
            <a:endParaRPr lang="en-CA" altLang="en-US" sz="1600" dirty="0"/>
          </a:p>
          <a:p>
            <a:pPr lvl="1">
              <a:buFont typeface="Arial" panose="020B0604020202020204" pitchFamily="34" charset="0"/>
              <a:buChar char="•"/>
            </a:pPr>
            <a:r>
              <a:rPr lang="en-CA" altLang="en-US" sz="1600" dirty="0"/>
              <a:t>Private Clouds</a:t>
            </a:r>
            <a:endParaRPr lang="en-CA" altLang="en-US" sz="1600" dirty="0"/>
          </a:p>
          <a:p>
            <a:pPr lvl="2">
              <a:buFont typeface="Arial" panose="020B0604020202020204" pitchFamily="34" charset="0"/>
              <a:buChar char="•"/>
            </a:pPr>
            <a:r>
              <a:rPr lang="en-CA" altLang="en-US" sz="1600" dirty="0"/>
              <a:t>Intended for a specific organization or entity such as the government.</a:t>
            </a:r>
            <a:endParaRPr lang="en-CA" altLang="en-US" sz="1600" dirty="0"/>
          </a:p>
          <a:p>
            <a:pPr lvl="1">
              <a:buFont typeface="Arial" panose="020B0604020202020204" pitchFamily="34" charset="0"/>
              <a:buChar char="•"/>
            </a:pPr>
            <a:r>
              <a:rPr lang="en-CA" altLang="en-US" sz="1600" dirty="0"/>
              <a:t>Hybrid Clouds</a:t>
            </a:r>
            <a:endParaRPr lang="en-CA" altLang="en-US" sz="1600" dirty="0"/>
          </a:p>
          <a:p>
            <a:pPr lvl="2">
              <a:buFont typeface="Arial" panose="020B0604020202020204" pitchFamily="34" charset="0"/>
              <a:buChar char="•"/>
            </a:pPr>
            <a:r>
              <a:rPr lang="en-CA" altLang="en-US" sz="1600" dirty="0"/>
              <a:t>Made up of two or more Cloud types – for example, part custom and part public.  </a:t>
            </a:r>
            <a:endParaRPr lang="en-CA" altLang="en-US" sz="1600" dirty="0"/>
          </a:p>
          <a:p>
            <a:pPr lvl="2">
              <a:buFont typeface="Arial" panose="020B0604020202020204" pitchFamily="34" charset="0"/>
              <a:buChar char="•"/>
            </a:pPr>
            <a:r>
              <a:rPr lang="en-CA" altLang="en-US" sz="1600" dirty="0"/>
              <a:t>Each part remains a distinctive object but both are connected using the same architecture.</a:t>
            </a:r>
            <a:endParaRPr lang="en-CA" altLang="en-US" sz="1600" dirty="0"/>
          </a:p>
          <a:p>
            <a:pPr lvl="1">
              <a:buFont typeface="Arial" panose="020B0604020202020204" pitchFamily="34" charset="0"/>
              <a:buChar char="•"/>
            </a:pPr>
            <a:r>
              <a:rPr lang="en-CA" altLang="en-US" sz="1600" dirty="0"/>
              <a:t>Custom Clouds</a:t>
            </a:r>
            <a:endParaRPr lang="en-CA" altLang="en-US" sz="1600" dirty="0"/>
          </a:p>
          <a:p>
            <a:pPr lvl="2">
              <a:buFont typeface="Arial" panose="020B0604020202020204" pitchFamily="34" charset="0"/>
              <a:buChar char="•"/>
            </a:pPr>
            <a:r>
              <a:rPr lang="en-US" sz="1600" dirty="0"/>
              <a:t>Built to meet the needs of a specific industry, such as healthcare or media. </a:t>
            </a:r>
            <a:endParaRPr lang="en-US" sz="1600" dirty="0"/>
          </a:p>
          <a:p>
            <a:pPr lvl="2">
              <a:buFont typeface="Arial" panose="020B0604020202020204" pitchFamily="34" charset="0"/>
              <a:buChar char="•"/>
            </a:pPr>
            <a:r>
              <a:rPr lang="en-US" sz="1600" dirty="0"/>
              <a:t>Can be private or public.</a:t>
            </a:r>
            <a:endParaRPr lang="en-CA" altLang="en-US" sz="1600" dirty="0"/>
          </a:p>
          <a:p>
            <a:pPr marL="261620" lvl="2" indent="0">
              <a:buNone/>
            </a:pPr>
            <a:endParaRPr lang="en-CA" altLang="en-US" dirty="0"/>
          </a:p>
          <a:p>
            <a:pPr lvl="1"/>
            <a:endParaRPr lang="en-CA" altLang="en-US" dirty="0"/>
          </a:p>
          <a:p>
            <a:pPr lvl="1"/>
            <a:endParaRPr lang="en-CA" altLang="en-US" dirty="0"/>
          </a:p>
        </p:txBody>
      </p:sp>
    </p:spTree>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r>
              <a:rPr lang="en-US" altLang="en-US" sz="1600" dirty="0"/>
              <a:t>Network Trends</a:t>
            </a:r>
            <a:br>
              <a:rPr lang="en-US" altLang="en-US" dirty="0"/>
            </a:br>
            <a:r>
              <a:rPr lang="en-US" altLang="en-US" dirty="0"/>
              <a:t>Technology Trends in the Home</a:t>
            </a:r>
            <a:endParaRPr lang="en-CA" altLang="en-US" dirty="0"/>
          </a:p>
        </p:txBody>
      </p:sp>
      <p:sp>
        <p:nvSpPr>
          <p:cNvPr id="13315" name="Content Placeholder 2"/>
          <p:cNvSpPr>
            <a:spLocks noGrp="1"/>
          </p:cNvSpPr>
          <p:nvPr>
            <p:ph idx="1"/>
          </p:nvPr>
        </p:nvSpPr>
        <p:spPr>
          <a:xfrm>
            <a:off x="4986866" y="798944"/>
            <a:ext cx="3720351" cy="3240267"/>
          </a:xfrm>
        </p:spPr>
        <p:txBody>
          <a:bodyPr/>
          <a:lstStyle/>
          <a:p>
            <a:pPr lvl="1">
              <a:buFont typeface="Arial" panose="020B0604020202020204" pitchFamily="34" charset="0"/>
              <a:buChar char="•"/>
            </a:pPr>
            <a:r>
              <a:rPr lang="en-CA" altLang="en-US" sz="1600" dirty="0"/>
              <a:t>Smart home technology is a growing trend that allows technology to be integrated into every-day appliances which allows them to interconnect with other devices.</a:t>
            </a:r>
            <a:endParaRPr lang="en-CA" altLang="en-US" sz="1600" dirty="0"/>
          </a:p>
          <a:p>
            <a:pPr lvl="1">
              <a:buFont typeface="Arial" panose="020B0604020202020204" pitchFamily="34" charset="0"/>
              <a:buChar char="•"/>
            </a:pPr>
            <a:r>
              <a:rPr lang="en-CA" altLang="en-US" sz="1600" dirty="0"/>
              <a:t>Ovens might know what time to cook a meal for you by communicating with your calendar on what time you are scheduled to be home.</a:t>
            </a:r>
            <a:endParaRPr lang="en-CA" altLang="en-US" sz="1600" dirty="0"/>
          </a:p>
          <a:p>
            <a:pPr lvl="1">
              <a:buFont typeface="Arial" panose="020B0604020202020204" pitchFamily="34" charset="0"/>
              <a:buChar char="•"/>
            </a:pPr>
            <a:r>
              <a:rPr lang="en-US" sz="1600" dirty="0"/>
              <a:t>Smart home technology is currently being developed for all rooms within a house.</a:t>
            </a:r>
            <a:endParaRPr lang="en-CA" altLang="en-US" sz="1600" dirty="0"/>
          </a:p>
          <a:p>
            <a:pPr lvl="1"/>
            <a:endParaRPr lang="en-CA" altLang="en-US" dirty="0"/>
          </a:p>
          <a:p>
            <a:pPr lvl="1"/>
            <a:endParaRPr lang="en-CA" altLang="en-US" dirty="0"/>
          </a:p>
        </p:txBody>
      </p:sp>
      <p:pic>
        <p:nvPicPr>
          <p:cNvPr id="2" name="Picture 1"/>
          <p:cNvPicPr>
            <a:picLocks noChangeAspect="1"/>
          </p:cNvPicPr>
          <p:nvPr/>
        </p:nvPicPr>
        <p:blipFill>
          <a:blip r:embed="rId1"/>
          <a:stretch>
            <a:fillRect/>
          </a:stretch>
        </p:blipFill>
        <p:spPr>
          <a:xfrm>
            <a:off x="87549" y="798945"/>
            <a:ext cx="4796178" cy="3852094"/>
          </a:xfrm>
          <a:prstGeom prst="rect">
            <a:avLst/>
          </a:prstGeom>
        </p:spPr>
      </p:pic>
    </p:spTree>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r>
              <a:rPr lang="en-US" altLang="en-US" sz="1600" dirty="0"/>
              <a:t>Network Trends</a:t>
            </a:r>
            <a:br>
              <a:rPr lang="en-US" altLang="en-US" dirty="0"/>
            </a:br>
            <a:r>
              <a:rPr lang="en-US" altLang="en-US" dirty="0"/>
              <a:t>Powerline Networking</a:t>
            </a:r>
            <a:endParaRPr lang="en-CA" altLang="en-US" dirty="0"/>
          </a:p>
        </p:txBody>
      </p:sp>
      <p:sp>
        <p:nvSpPr>
          <p:cNvPr id="13315" name="Content Placeholder 2"/>
          <p:cNvSpPr>
            <a:spLocks noGrp="1"/>
          </p:cNvSpPr>
          <p:nvPr>
            <p:ph idx="1"/>
          </p:nvPr>
        </p:nvSpPr>
        <p:spPr>
          <a:xfrm>
            <a:off x="5442012" y="130779"/>
            <a:ext cx="3307538" cy="3524481"/>
          </a:xfrm>
        </p:spPr>
        <p:txBody>
          <a:bodyPr/>
          <a:lstStyle/>
          <a:p>
            <a:pPr lvl="1"/>
            <a:r>
              <a:rPr lang="en-CA" altLang="en-US" sz="1600" dirty="0"/>
              <a:t>Powerline networking can allow devices to connect to a LAN where data network cables or wireless communications are not a viable option.</a:t>
            </a:r>
            <a:endParaRPr lang="en-CA" altLang="en-US" sz="1600" dirty="0"/>
          </a:p>
          <a:p>
            <a:pPr lvl="1"/>
            <a:r>
              <a:rPr lang="en-CA" altLang="en-US" sz="1600" dirty="0"/>
              <a:t>Using a standard powerline adapter, devices can connect to the LAN wherever there is an electrical outlet by sending data on certain frequencies.</a:t>
            </a:r>
            <a:endParaRPr lang="en-CA" altLang="en-US" sz="1600" dirty="0"/>
          </a:p>
          <a:p>
            <a:pPr lvl="1"/>
            <a:r>
              <a:rPr lang="en-US" sz="1600" dirty="0"/>
              <a:t>Powerline networking is especially useful when wireless access points cannot reach all the devices in the home.</a:t>
            </a:r>
            <a:endParaRPr lang="en-CA" altLang="en-US" sz="1600" dirty="0"/>
          </a:p>
        </p:txBody>
      </p:sp>
      <p:pic>
        <p:nvPicPr>
          <p:cNvPr id="2" name="Picture 1"/>
          <p:cNvPicPr>
            <a:picLocks noChangeAspect="1"/>
          </p:cNvPicPr>
          <p:nvPr/>
        </p:nvPicPr>
        <p:blipFill>
          <a:blip r:embed="rId1"/>
          <a:stretch>
            <a:fillRect/>
          </a:stretch>
        </p:blipFill>
        <p:spPr>
          <a:xfrm>
            <a:off x="87549" y="798944"/>
            <a:ext cx="5354463" cy="2844772"/>
          </a:xfrm>
          <a:prstGeom prst="rect">
            <a:avLst/>
          </a:prstGeom>
        </p:spPr>
      </p:pic>
    </p:spTree>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875536" cy="757551"/>
          </a:xfrm>
        </p:spPr>
        <p:txBody>
          <a:bodyPr/>
          <a:lstStyle/>
          <a:p>
            <a:r>
              <a:rPr lang="en-US" altLang="en-US" sz="1600" dirty="0"/>
              <a:t>Network Trends</a:t>
            </a:r>
            <a:br>
              <a:rPr lang="en-US" altLang="en-US" dirty="0"/>
            </a:br>
            <a:r>
              <a:rPr lang="en-US" altLang="en-US" dirty="0"/>
              <a:t>Wireless Broadband</a:t>
            </a:r>
            <a:endParaRPr lang="en-CA" altLang="en-US" dirty="0"/>
          </a:p>
        </p:txBody>
      </p:sp>
      <p:sp>
        <p:nvSpPr>
          <p:cNvPr id="13315" name="Content Placeholder 2"/>
          <p:cNvSpPr>
            <a:spLocks noGrp="1"/>
          </p:cNvSpPr>
          <p:nvPr>
            <p:ph idx="1"/>
          </p:nvPr>
        </p:nvSpPr>
        <p:spPr>
          <a:xfrm>
            <a:off x="5227352" y="798944"/>
            <a:ext cx="3673429" cy="3528980"/>
          </a:xfrm>
        </p:spPr>
        <p:txBody>
          <a:bodyPr/>
          <a:lstStyle/>
          <a:p>
            <a:pPr marL="142875" lvl="1" indent="0">
              <a:buNone/>
            </a:pPr>
            <a:r>
              <a:rPr lang="en-CA" altLang="en-US" dirty="0"/>
              <a:t>In addition to DSL and cable, wireless is another option used to connect homes and small businesses to the internet.  </a:t>
            </a:r>
            <a:endParaRPr lang="en-CA" altLang="en-US" dirty="0"/>
          </a:p>
          <a:p>
            <a:pPr lvl="2">
              <a:buFont typeface="Arial" panose="020B0604020202020204" pitchFamily="34" charset="0"/>
              <a:buChar char="•"/>
            </a:pPr>
            <a:r>
              <a:rPr lang="en-CA" altLang="en-US" dirty="0"/>
              <a:t>More commonly found in rural environments, a Wireless Internet Service Provider (WISP) is an ISP that connects subscribers to designated access points or hotspots.  </a:t>
            </a:r>
            <a:endParaRPr lang="en-CA" altLang="en-US" dirty="0"/>
          </a:p>
          <a:p>
            <a:pPr lvl="2">
              <a:buFont typeface="Arial" panose="020B0604020202020204" pitchFamily="34" charset="0"/>
              <a:buChar char="•"/>
            </a:pPr>
            <a:r>
              <a:rPr lang="en-CA" altLang="en-US" dirty="0"/>
              <a:t>Wireless broadband is another solution for the home and small businesses.</a:t>
            </a:r>
            <a:endParaRPr lang="en-CA" altLang="en-US" dirty="0"/>
          </a:p>
          <a:p>
            <a:pPr lvl="3">
              <a:buFont typeface="Arial" panose="020B0604020202020204" pitchFamily="34" charset="0"/>
              <a:buChar char="•"/>
            </a:pPr>
            <a:r>
              <a:rPr lang="en-CA" altLang="en-US" dirty="0"/>
              <a:t>Uses the same cellular technology used by a smart phone.</a:t>
            </a:r>
            <a:endParaRPr lang="en-CA" altLang="en-US" dirty="0"/>
          </a:p>
          <a:p>
            <a:pPr lvl="3">
              <a:buFont typeface="Arial" panose="020B0604020202020204" pitchFamily="34" charset="0"/>
              <a:buChar char="•"/>
            </a:pPr>
            <a:r>
              <a:rPr lang="en-CA" altLang="en-US" dirty="0"/>
              <a:t>An antenna is installed outside the house providing wireless or wired connectivity for devices in the home.</a:t>
            </a:r>
            <a:endParaRPr lang="en-CA" altLang="en-US" dirty="0"/>
          </a:p>
        </p:txBody>
      </p:sp>
      <p:pic>
        <p:nvPicPr>
          <p:cNvPr id="2" name="Picture 1"/>
          <p:cNvPicPr>
            <a:picLocks noChangeAspect="1"/>
          </p:cNvPicPr>
          <p:nvPr/>
        </p:nvPicPr>
        <p:blipFill>
          <a:blip r:embed="rId1"/>
          <a:stretch>
            <a:fillRect/>
          </a:stretch>
        </p:blipFill>
        <p:spPr>
          <a:xfrm>
            <a:off x="200585" y="798944"/>
            <a:ext cx="4762500" cy="3562350"/>
          </a:xfrm>
          <a:prstGeom prst="rect">
            <a:avLst/>
          </a:prstGeom>
        </p:spPr>
      </p:pic>
    </p:spTree>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r>
              <a:rPr lang="en-US" sz="4000" dirty="0">
                <a:solidFill>
                  <a:schemeClr val="accent5">
                    <a:lumMod val="40000"/>
                    <a:lumOff val="60000"/>
                  </a:schemeClr>
                </a:solidFill>
              </a:rPr>
              <a:t>1.8 Network Security</a:t>
            </a:r>
            <a:endParaRPr lang="en-US" sz="4000"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8853286" cy="1470123"/>
          </a:xfrm>
        </p:spPr>
        <p:txBody>
          <a:bodyPr/>
          <a:lstStyle/>
          <a:p>
            <a:pPr marL="0" indent="0">
              <a:buNone/>
            </a:pPr>
            <a:endParaRPr lang="en-US" dirty="0"/>
          </a:p>
          <a:p>
            <a:pPr marL="0" indent="0">
              <a:buNone/>
            </a:pPr>
            <a:r>
              <a:rPr lang="en-US" sz="1800" dirty="0"/>
              <a:t>Communication is almost as important to us as our reliance on air, water, food, and shelter. In today’s world, through the use of networks, we are connected like never before.</a:t>
            </a:r>
            <a:endParaRPr lang="en-US" sz="1800" dirty="0"/>
          </a:p>
        </p:txBody>
      </p:sp>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altLang="en-US" sz="1600" dirty="0"/>
              <a:t>Networking Today</a:t>
            </a:r>
            <a:br>
              <a:rPr lang="en-US" altLang="en-US" dirty="0"/>
            </a:br>
            <a:r>
              <a:rPr lang="en-US" altLang="en-US" dirty="0"/>
              <a:t>Networks Connect Us</a:t>
            </a:r>
            <a:endParaRPr lang="en-US" altLang="en-US" dirty="0"/>
          </a:p>
        </p:txBody>
      </p:sp>
    </p:spTree>
    <p:custDataLst>
      <p:tags r:id="rId1"/>
    </p:custData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123043" cy="757551"/>
          </a:xfrm>
        </p:spPr>
        <p:txBody>
          <a:bodyPr/>
          <a:lstStyle/>
          <a:p>
            <a:r>
              <a:rPr lang="en-US" altLang="en-US" sz="1600" dirty="0"/>
              <a:t>Network Security</a:t>
            </a:r>
            <a:br>
              <a:rPr lang="en-US" altLang="en-US" dirty="0"/>
            </a:br>
            <a:r>
              <a:rPr lang="en-US" altLang="en-US" dirty="0"/>
              <a:t>Security Threats</a:t>
            </a:r>
            <a:endParaRPr lang="en-CA" altLang="en-US" dirty="0"/>
          </a:p>
        </p:txBody>
      </p:sp>
      <p:sp>
        <p:nvSpPr>
          <p:cNvPr id="13315" name="Content Placeholder 2"/>
          <p:cNvSpPr>
            <a:spLocks noGrp="1"/>
          </p:cNvSpPr>
          <p:nvPr>
            <p:ph idx="1"/>
          </p:nvPr>
        </p:nvSpPr>
        <p:spPr>
          <a:xfrm>
            <a:off x="5286792" y="361277"/>
            <a:ext cx="3673429" cy="3811173"/>
          </a:xfrm>
        </p:spPr>
        <p:txBody>
          <a:bodyPr/>
          <a:lstStyle/>
          <a:p>
            <a:pPr lvl="1"/>
            <a:r>
              <a:rPr lang="en-CA" altLang="en-US" sz="1600" dirty="0"/>
              <a:t>Network security is an integral part of networking regardless of the size of the network.</a:t>
            </a:r>
            <a:endParaRPr lang="en-CA" altLang="en-US" sz="1600" dirty="0"/>
          </a:p>
          <a:p>
            <a:pPr lvl="1"/>
            <a:r>
              <a:rPr lang="en-CA" altLang="en-US" sz="1600" dirty="0"/>
              <a:t>The network security that is implemented must take into account the environment while securing the data, but still allowing for quality of service that is expected of the network.</a:t>
            </a:r>
            <a:endParaRPr lang="en-CA" altLang="en-US" sz="1600" dirty="0"/>
          </a:p>
          <a:p>
            <a:pPr lvl="1"/>
            <a:r>
              <a:rPr lang="en-CA" altLang="en-US" sz="1600" dirty="0"/>
              <a:t>Securing a network involves many protocols, technologies, devices, tools, and techniques in order to secure data and mitigate threats.</a:t>
            </a:r>
            <a:endParaRPr lang="en-CA" altLang="en-US" sz="1600" dirty="0"/>
          </a:p>
          <a:p>
            <a:pPr lvl="1"/>
            <a:r>
              <a:rPr lang="en-CA" altLang="en-US" sz="1600" dirty="0"/>
              <a:t>Threat vectors might be external or internal.</a:t>
            </a:r>
            <a:endParaRPr lang="en-CA" altLang="en-US" sz="1600" dirty="0"/>
          </a:p>
        </p:txBody>
      </p:sp>
      <p:pic>
        <p:nvPicPr>
          <p:cNvPr id="2" name="Picture 1"/>
          <p:cNvPicPr>
            <a:picLocks noChangeAspect="1"/>
          </p:cNvPicPr>
          <p:nvPr/>
        </p:nvPicPr>
        <p:blipFill>
          <a:blip r:embed="rId1"/>
          <a:stretch>
            <a:fillRect/>
          </a:stretch>
        </p:blipFill>
        <p:spPr>
          <a:xfrm>
            <a:off x="346163" y="1322721"/>
            <a:ext cx="4864429" cy="2982203"/>
          </a:xfrm>
          <a:prstGeom prst="rect">
            <a:avLst/>
          </a:prstGeom>
        </p:spPr>
      </p:pic>
    </p:spTree>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123043" cy="757551"/>
          </a:xfrm>
        </p:spPr>
        <p:txBody>
          <a:bodyPr/>
          <a:lstStyle/>
          <a:p>
            <a:r>
              <a:rPr lang="en-US" altLang="en-US" sz="1600" dirty="0"/>
              <a:t>Network Security</a:t>
            </a:r>
            <a:br>
              <a:rPr lang="en-US" altLang="en-US" dirty="0"/>
            </a:br>
            <a:r>
              <a:rPr lang="en-US" altLang="en-US" dirty="0" err="1"/>
              <a:t>Security</a:t>
            </a:r>
            <a:r>
              <a:rPr lang="en-US" altLang="en-US" dirty="0"/>
              <a:t> Threats (Cont.)</a:t>
            </a:r>
            <a:endParaRPr lang="en-CA" altLang="en-US" dirty="0"/>
          </a:p>
        </p:txBody>
      </p:sp>
      <p:sp>
        <p:nvSpPr>
          <p:cNvPr id="13315" name="Content Placeholder 2"/>
          <p:cNvSpPr>
            <a:spLocks noGrp="1"/>
          </p:cNvSpPr>
          <p:nvPr>
            <p:ph idx="1"/>
          </p:nvPr>
        </p:nvSpPr>
        <p:spPr>
          <a:xfrm>
            <a:off x="5210592" y="277856"/>
            <a:ext cx="3673429" cy="4344944"/>
          </a:xfrm>
        </p:spPr>
        <p:txBody>
          <a:bodyPr/>
          <a:lstStyle/>
          <a:p>
            <a:pPr marL="142875" lvl="1" indent="0">
              <a:buNone/>
            </a:pPr>
            <a:r>
              <a:rPr lang="en-CA" altLang="en-US" sz="1600" dirty="0"/>
              <a:t>External Threats:</a:t>
            </a:r>
            <a:endParaRPr lang="en-CA" altLang="en-US" sz="1600" dirty="0"/>
          </a:p>
          <a:p>
            <a:pPr lvl="2"/>
            <a:r>
              <a:rPr lang="en-US" sz="1600" dirty="0"/>
              <a:t>Viruses, worms, and Trojan horses</a:t>
            </a:r>
            <a:endParaRPr lang="en-US" sz="1600" dirty="0"/>
          </a:p>
          <a:p>
            <a:pPr lvl="2"/>
            <a:r>
              <a:rPr lang="en-US" sz="1600" dirty="0"/>
              <a:t>Spyware and adware</a:t>
            </a:r>
            <a:endParaRPr lang="en-US" sz="1600" dirty="0"/>
          </a:p>
          <a:p>
            <a:pPr lvl="2"/>
            <a:r>
              <a:rPr lang="en-US" sz="1600" dirty="0"/>
              <a:t>Zero-day attacks</a:t>
            </a:r>
            <a:endParaRPr lang="en-US" sz="1600" dirty="0"/>
          </a:p>
          <a:p>
            <a:pPr lvl="2"/>
            <a:r>
              <a:rPr lang="en-US" sz="1600" dirty="0"/>
              <a:t>Threat Actor attacks</a:t>
            </a:r>
            <a:endParaRPr lang="en-US" sz="1600" dirty="0"/>
          </a:p>
          <a:p>
            <a:pPr lvl="2"/>
            <a:r>
              <a:rPr lang="en-US" sz="1600" dirty="0"/>
              <a:t>Denial of service attacks</a:t>
            </a:r>
            <a:endParaRPr lang="en-US" sz="1600" dirty="0"/>
          </a:p>
          <a:p>
            <a:pPr lvl="2"/>
            <a:r>
              <a:rPr lang="en-US" sz="1600" dirty="0"/>
              <a:t>Data interception and theft</a:t>
            </a:r>
            <a:endParaRPr lang="en-US" sz="1600" dirty="0"/>
          </a:p>
          <a:p>
            <a:pPr lvl="2"/>
            <a:r>
              <a:rPr lang="en-US" sz="1600" dirty="0"/>
              <a:t>Identity theft</a:t>
            </a:r>
            <a:endParaRPr lang="en-US" sz="1600" dirty="0"/>
          </a:p>
          <a:p>
            <a:pPr lvl="1"/>
            <a:endParaRPr lang="en-CA" altLang="en-US" sz="1600" dirty="0"/>
          </a:p>
          <a:p>
            <a:pPr marL="142875" lvl="1" indent="0">
              <a:buNone/>
            </a:pPr>
            <a:r>
              <a:rPr lang="en-CA" altLang="en-US" sz="1600" dirty="0"/>
              <a:t>Internal Threats:</a:t>
            </a:r>
            <a:endParaRPr lang="en-CA" altLang="en-US" sz="1600" dirty="0"/>
          </a:p>
          <a:p>
            <a:pPr lvl="2"/>
            <a:r>
              <a:rPr lang="en-US" sz="1600" dirty="0"/>
              <a:t>lost or stolen devices</a:t>
            </a:r>
            <a:endParaRPr lang="en-US" sz="1600" dirty="0"/>
          </a:p>
          <a:p>
            <a:pPr lvl="2"/>
            <a:r>
              <a:rPr lang="en-US" sz="1600" dirty="0"/>
              <a:t>accidental misuse by employees</a:t>
            </a:r>
            <a:endParaRPr lang="en-US" sz="1600" dirty="0"/>
          </a:p>
          <a:p>
            <a:pPr lvl="2"/>
            <a:r>
              <a:rPr lang="en-US" sz="1600" dirty="0"/>
              <a:t>malicious employees</a:t>
            </a:r>
            <a:endParaRPr lang="en-US" sz="1600" b="1" dirty="0"/>
          </a:p>
        </p:txBody>
      </p:sp>
      <p:pic>
        <p:nvPicPr>
          <p:cNvPr id="2" name="Picture 1"/>
          <p:cNvPicPr>
            <a:picLocks noChangeAspect="1"/>
          </p:cNvPicPr>
          <p:nvPr/>
        </p:nvPicPr>
        <p:blipFill>
          <a:blip r:embed="rId1"/>
          <a:stretch>
            <a:fillRect/>
          </a:stretch>
        </p:blipFill>
        <p:spPr>
          <a:xfrm>
            <a:off x="346163" y="1322721"/>
            <a:ext cx="4864429" cy="2982203"/>
          </a:xfrm>
          <a:prstGeom prst="rect">
            <a:avLst/>
          </a:prstGeom>
        </p:spPr>
      </p:pic>
    </p:spTree>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261426" cy="757551"/>
          </a:xfrm>
        </p:spPr>
        <p:txBody>
          <a:bodyPr/>
          <a:lstStyle/>
          <a:p>
            <a:r>
              <a:rPr lang="en-US" altLang="en-US" sz="1600" dirty="0"/>
              <a:t>Network Security</a:t>
            </a:r>
            <a:br>
              <a:rPr lang="en-US" altLang="en-US" dirty="0"/>
            </a:br>
            <a:r>
              <a:rPr lang="en-US" altLang="en-US" dirty="0"/>
              <a:t>Security Solutions</a:t>
            </a:r>
            <a:endParaRPr lang="en-CA" altLang="en-US" dirty="0"/>
          </a:p>
        </p:txBody>
      </p:sp>
      <p:sp>
        <p:nvSpPr>
          <p:cNvPr id="13315" name="Content Placeholder 2"/>
          <p:cNvSpPr>
            <a:spLocks noGrp="1"/>
          </p:cNvSpPr>
          <p:nvPr>
            <p:ph idx="1"/>
          </p:nvPr>
        </p:nvSpPr>
        <p:spPr>
          <a:xfrm>
            <a:off x="4572000" y="917690"/>
            <a:ext cx="4410247" cy="3114446"/>
          </a:xfrm>
        </p:spPr>
        <p:txBody>
          <a:bodyPr/>
          <a:lstStyle/>
          <a:p>
            <a:pPr marL="0" indent="0">
              <a:buNone/>
            </a:pPr>
            <a:r>
              <a:rPr lang="en-CA" altLang="en-US" sz="1600" dirty="0"/>
              <a:t>Security must be implemented in multiple layers using more than one security solution.</a:t>
            </a:r>
            <a:endParaRPr lang="en-CA" altLang="en-US" sz="1600" dirty="0"/>
          </a:p>
          <a:p>
            <a:pPr marL="0" indent="0">
              <a:buNone/>
            </a:pPr>
            <a:r>
              <a:rPr lang="en-CA" altLang="en-US" sz="1600" dirty="0"/>
              <a:t>Network security components for home or small office network:</a:t>
            </a:r>
            <a:endParaRPr lang="en-CA" altLang="en-US" sz="1600" dirty="0"/>
          </a:p>
          <a:p>
            <a:pPr lvl="2"/>
            <a:r>
              <a:rPr lang="en-CA" altLang="en-US" sz="1600" dirty="0"/>
              <a:t>Antivirus and antispyware software should be installed on end devices.</a:t>
            </a:r>
            <a:endParaRPr lang="en-CA" altLang="en-US" sz="1600" dirty="0"/>
          </a:p>
          <a:p>
            <a:pPr lvl="2"/>
            <a:r>
              <a:rPr lang="en-CA" altLang="en-US" sz="1600" dirty="0"/>
              <a:t>Firewall filtering used to block unauthorized access to the network.</a:t>
            </a:r>
            <a:endParaRPr lang="en-CA" altLang="en-US" sz="1600" dirty="0"/>
          </a:p>
          <a:p>
            <a:pPr marL="142875" lvl="1" indent="0">
              <a:buNone/>
            </a:pPr>
            <a:endParaRPr lang="en-CA" altLang="en-US" sz="1600" dirty="0"/>
          </a:p>
          <a:p>
            <a:pPr marL="261620" lvl="2" indent="0">
              <a:buNone/>
            </a:pPr>
            <a:endParaRPr lang="en-CA" altLang="en-US" dirty="0"/>
          </a:p>
        </p:txBody>
      </p:sp>
      <p:pic>
        <p:nvPicPr>
          <p:cNvPr id="3" name="Picture 2"/>
          <p:cNvPicPr>
            <a:picLocks noChangeAspect="1"/>
          </p:cNvPicPr>
          <p:nvPr/>
        </p:nvPicPr>
        <p:blipFill>
          <a:blip r:embed="rId1"/>
          <a:stretch>
            <a:fillRect/>
          </a:stretch>
        </p:blipFill>
        <p:spPr>
          <a:xfrm>
            <a:off x="87548" y="880746"/>
            <a:ext cx="4261427" cy="3514682"/>
          </a:xfrm>
          <a:prstGeom prst="rect">
            <a:avLst/>
          </a:prstGeom>
        </p:spPr>
      </p:pic>
    </p:spTree>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3641769" cy="757551"/>
          </a:xfrm>
        </p:spPr>
        <p:txBody>
          <a:bodyPr/>
          <a:lstStyle/>
          <a:p>
            <a:r>
              <a:rPr lang="en-US" altLang="en-US" sz="1600" dirty="0"/>
              <a:t>Network Security</a:t>
            </a:r>
            <a:br>
              <a:rPr lang="en-US" altLang="en-US" dirty="0"/>
            </a:br>
            <a:r>
              <a:rPr lang="en-US" altLang="en-US" dirty="0" err="1"/>
              <a:t>Security</a:t>
            </a:r>
            <a:r>
              <a:rPr lang="en-US" altLang="en-US" dirty="0"/>
              <a:t> Solutions (Cont.)</a:t>
            </a:r>
            <a:endParaRPr lang="en-CA" altLang="en-US" dirty="0"/>
          </a:p>
        </p:txBody>
      </p:sp>
      <p:sp>
        <p:nvSpPr>
          <p:cNvPr id="13315" name="Content Placeholder 2"/>
          <p:cNvSpPr>
            <a:spLocks noGrp="1"/>
          </p:cNvSpPr>
          <p:nvPr>
            <p:ph idx="1"/>
          </p:nvPr>
        </p:nvSpPr>
        <p:spPr>
          <a:xfrm>
            <a:off x="4311537" y="1032933"/>
            <a:ext cx="4744914" cy="3166997"/>
          </a:xfrm>
        </p:spPr>
        <p:txBody>
          <a:bodyPr/>
          <a:lstStyle/>
          <a:p>
            <a:pPr marL="142875" lvl="1" indent="0">
              <a:buNone/>
            </a:pPr>
            <a:r>
              <a:rPr lang="en-CA" altLang="en-US" sz="1600" dirty="0"/>
              <a:t>Larger networks have additional security requirements:</a:t>
            </a:r>
            <a:endParaRPr lang="en-CA" altLang="en-US" sz="1600" dirty="0"/>
          </a:p>
          <a:p>
            <a:pPr lvl="2"/>
            <a:r>
              <a:rPr lang="en-CA" altLang="en-US" sz="1600" dirty="0"/>
              <a:t>Dedicated firewall system</a:t>
            </a:r>
            <a:endParaRPr lang="en-CA" altLang="en-US" sz="1600" dirty="0"/>
          </a:p>
          <a:p>
            <a:pPr lvl="2"/>
            <a:r>
              <a:rPr lang="en-CA" altLang="en-US" sz="1600" dirty="0"/>
              <a:t>Access control lists (ACL) </a:t>
            </a:r>
            <a:endParaRPr lang="en-CA" altLang="en-US" sz="1600" dirty="0"/>
          </a:p>
          <a:p>
            <a:pPr lvl="2"/>
            <a:r>
              <a:rPr lang="en-CA" altLang="en-US" sz="1600" dirty="0"/>
              <a:t>Intrusion prevention systems (IPS)</a:t>
            </a:r>
            <a:endParaRPr lang="en-CA" altLang="en-US" sz="1600" dirty="0"/>
          </a:p>
          <a:p>
            <a:pPr lvl="2"/>
            <a:r>
              <a:rPr lang="en-CA" altLang="en-US" sz="1600" dirty="0"/>
              <a:t>Virtual private networks (VPN)</a:t>
            </a:r>
            <a:endParaRPr lang="en-CA" altLang="en-US" sz="1600" dirty="0"/>
          </a:p>
          <a:p>
            <a:pPr marL="142875" lvl="1" indent="0">
              <a:buNone/>
            </a:pPr>
            <a:r>
              <a:rPr lang="en-US" sz="1600" dirty="0"/>
              <a:t>The study of network security starts with a clear understanding of the underlying switching and routing infrastructure.</a:t>
            </a:r>
            <a:endParaRPr lang="en-CA" altLang="en-US" sz="1600" dirty="0"/>
          </a:p>
          <a:p>
            <a:pPr marL="261620" lvl="2" indent="0">
              <a:buNone/>
            </a:pPr>
            <a:endParaRPr lang="en-CA" altLang="en-US" dirty="0"/>
          </a:p>
        </p:txBody>
      </p:sp>
      <p:pic>
        <p:nvPicPr>
          <p:cNvPr id="3" name="Picture 2"/>
          <p:cNvPicPr>
            <a:picLocks noChangeAspect="1"/>
          </p:cNvPicPr>
          <p:nvPr/>
        </p:nvPicPr>
        <p:blipFill>
          <a:blip r:embed="rId1"/>
          <a:stretch>
            <a:fillRect/>
          </a:stretch>
        </p:blipFill>
        <p:spPr>
          <a:xfrm>
            <a:off x="87549" y="943570"/>
            <a:ext cx="4223989" cy="3483804"/>
          </a:xfrm>
          <a:prstGeom prst="rect">
            <a:avLst/>
          </a:prstGeom>
        </p:spPr>
      </p:pic>
    </p:spTree>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r>
              <a:rPr lang="en-US" sz="4000" dirty="0">
                <a:solidFill>
                  <a:schemeClr val="accent5">
                    <a:lumMod val="40000"/>
                    <a:lumOff val="60000"/>
                  </a:schemeClr>
                </a:solidFill>
              </a:rPr>
              <a:t>1.9 The IT Professional</a:t>
            </a:r>
            <a:endParaRPr lang="en-US" sz="4000"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371956" cy="965772"/>
          </a:xfrm>
        </p:spPr>
        <p:txBody>
          <a:bodyPr/>
          <a:lstStyle/>
          <a:p>
            <a:r>
              <a:rPr lang="en-US" altLang="en-US" sz="1600" dirty="0"/>
              <a:t>The IT Professional</a:t>
            </a:r>
            <a:br>
              <a:rPr lang="en-US" altLang="en-US" dirty="0"/>
            </a:br>
            <a:r>
              <a:rPr lang="en-US" altLang="en-US" dirty="0"/>
              <a:t>CCNA</a:t>
            </a:r>
            <a:endParaRPr lang="en-CA" altLang="en-US" dirty="0"/>
          </a:p>
        </p:txBody>
      </p:sp>
      <p:sp>
        <p:nvSpPr>
          <p:cNvPr id="13315" name="Content Placeholder 2"/>
          <p:cNvSpPr>
            <a:spLocks noGrp="1"/>
          </p:cNvSpPr>
          <p:nvPr>
            <p:ph idx="1"/>
          </p:nvPr>
        </p:nvSpPr>
        <p:spPr>
          <a:xfrm>
            <a:off x="5459505" y="366990"/>
            <a:ext cx="3684495" cy="4272700"/>
          </a:xfrm>
        </p:spPr>
        <p:txBody>
          <a:bodyPr/>
          <a:lstStyle/>
          <a:p>
            <a:pPr marL="142875" lvl="1" indent="0">
              <a:buNone/>
            </a:pPr>
            <a:r>
              <a:rPr lang="en-US" dirty="0"/>
              <a:t>The Cisco Certified Network Associate (CCNA) certification: </a:t>
            </a:r>
            <a:endParaRPr lang="en-US" dirty="0"/>
          </a:p>
          <a:p>
            <a:pPr lvl="2">
              <a:buFont typeface="Arial" panose="020B0604020202020204" pitchFamily="34" charset="0"/>
              <a:buChar char="•"/>
            </a:pPr>
            <a:r>
              <a:rPr lang="en-US" dirty="0"/>
              <a:t>demonstrates that you have a knowledge of foundational technologies </a:t>
            </a:r>
            <a:endParaRPr lang="en-US" dirty="0"/>
          </a:p>
          <a:p>
            <a:pPr lvl="2">
              <a:buFont typeface="Arial" panose="020B0604020202020204" pitchFamily="34" charset="0"/>
              <a:buChar char="•"/>
            </a:pPr>
            <a:r>
              <a:rPr lang="en-US" dirty="0"/>
              <a:t>ensures you stay relevant with skills needed for the adoption of next-generation technologies.</a:t>
            </a:r>
            <a:endParaRPr lang="en-US" dirty="0"/>
          </a:p>
          <a:p>
            <a:pPr marL="142875" lvl="1" indent="0">
              <a:buNone/>
            </a:pPr>
            <a:r>
              <a:rPr lang="en-US" dirty="0"/>
              <a:t>The new CCNA focus:</a:t>
            </a:r>
            <a:endParaRPr lang="en-US" dirty="0"/>
          </a:p>
          <a:p>
            <a:pPr lvl="2">
              <a:buFont typeface="Arial" panose="020B0604020202020204" pitchFamily="34" charset="0"/>
              <a:buChar char="•"/>
            </a:pPr>
            <a:r>
              <a:rPr lang="en-US" dirty="0"/>
              <a:t>IP foundation and security topics</a:t>
            </a:r>
            <a:endParaRPr lang="en-US" dirty="0"/>
          </a:p>
          <a:p>
            <a:pPr lvl="2">
              <a:buFont typeface="Arial" panose="020B0604020202020204" pitchFamily="34" charset="0"/>
              <a:buChar char="•"/>
            </a:pPr>
            <a:r>
              <a:rPr lang="en-US" dirty="0"/>
              <a:t>Wireless, virtualization, automation, and network programmability.</a:t>
            </a:r>
            <a:r>
              <a:rPr lang="en-CA" altLang="en-US" dirty="0"/>
              <a:t> </a:t>
            </a:r>
            <a:endParaRPr lang="en-CA" altLang="en-US" dirty="0"/>
          </a:p>
          <a:p>
            <a:pPr marL="142875" lvl="1" indent="0">
              <a:buNone/>
            </a:pPr>
            <a:r>
              <a:rPr lang="en-US" dirty="0"/>
              <a:t>New </a:t>
            </a:r>
            <a:r>
              <a:rPr lang="en-US" dirty="0" err="1"/>
              <a:t>DevNet</a:t>
            </a:r>
            <a:r>
              <a:rPr lang="en-US" dirty="0"/>
              <a:t> certifications at the associate, specialist and professional levels, to validate your software development skills.</a:t>
            </a:r>
            <a:endParaRPr lang="en-US" dirty="0"/>
          </a:p>
          <a:p>
            <a:pPr marL="142875" lvl="1" indent="0">
              <a:buNone/>
            </a:pPr>
            <a:r>
              <a:rPr lang="en-US" dirty="0"/>
              <a:t>Specialist certification validate your skills in line with your job role and interests.</a:t>
            </a:r>
            <a:endParaRPr lang="en-CA" altLang="en-US" dirty="0"/>
          </a:p>
        </p:txBody>
      </p:sp>
      <p:pic>
        <p:nvPicPr>
          <p:cNvPr id="2" name="Picture 1"/>
          <p:cNvPicPr>
            <a:picLocks noChangeAspect="1"/>
          </p:cNvPicPr>
          <p:nvPr/>
        </p:nvPicPr>
        <p:blipFill>
          <a:blip r:embed="rId1"/>
          <a:stretch>
            <a:fillRect/>
          </a:stretch>
        </p:blipFill>
        <p:spPr>
          <a:xfrm>
            <a:off x="87549" y="1277993"/>
            <a:ext cx="5371956" cy="2450694"/>
          </a:xfrm>
          <a:prstGeom prst="rect">
            <a:avLst/>
          </a:prstGeom>
        </p:spPr>
      </p:pic>
    </p:spTree>
    <p:custDataLst>
      <p:tags r:id="rId2"/>
    </p:custData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556169" cy="926016"/>
          </a:xfrm>
        </p:spPr>
        <p:txBody>
          <a:bodyPr/>
          <a:lstStyle/>
          <a:p>
            <a:r>
              <a:rPr lang="en-US" altLang="en-US" sz="1600" dirty="0"/>
              <a:t>The IT Professional</a:t>
            </a:r>
            <a:br>
              <a:rPr lang="en-US" altLang="en-US" dirty="0"/>
            </a:br>
            <a:r>
              <a:rPr lang="en-US" altLang="en-US" dirty="0"/>
              <a:t>Networking Jobs</a:t>
            </a:r>
            <a:endParaRPr lang="en-CA" altLang="en-US" dirty="0"/>
          </a:p>
        </p:txBody>
      </p:sp>
      <p:sp>
        <p:nvSpPr>
          <p:cNvPr id="13315" name="Content Placeholder 2"/>
          <p:cNvSpPr>
            <a:spLocks noGrp="1"/>
          </p:cNvSpPr>
          <p:nvPr>
            <p:ph idx="1"/>
          </p:nvPr>
        </p:nvSpPr>
        <p:spPr>
          <a:xfrm>
            <a:off x="4773596" y="1238214"/>
            <a:ext cx="4043083" cy="2626311"/>
          </a:xfrm>
        </p:spPr>
        <p:txBody>
          <a:bodyPr/>
          <a:lstStyle/>
          <a:p>
            <a:pPr marL="0" indent="0">
              <a:buNone/>
            </a:pPr>
            <a:r>
              <a:rPr lang="en-US" dirty="0"/>
              <a:t>At </a:t>
            </a:r>
            <a:r>
              <a:rPr lang="en-US" dirty="0">
                <a:hlinkClick r:id="rId1"/>
              </a:rPr>
              <a:t>www.netacad.com</a:t>
            </a:r>
            <a:r>
              <a:rPr lang="en-US" dirty="0"/>
              <a:t> you can click the Careers menu and then select Employment opportunities. </a:t>
            </a:r>
            <a:endParaRPr lang="en-US" dirty="0"/>
          </a:p>
          <a:p>
            <a:pPr lvl="1"/>
            <a:r>
              <a:rPr lang="en-US" sz="1600" dirty="0"/>
              <a:t>Find employment opportunities by using the Talent Bridge Matching Engine.</a:t>
            </a:r>
            <a:endParaRPr lang="en-US" sz="1600" dirty="0"/>
          </a:p>
          <a:p>
            <a:pPr lvl="1"/>
            <a:r>
              <a:rPr lang="en-US" sz="1600" dirty="0"/>
              <a:t>Search for jobs with Cisco, Cisco partners and distributors seeking Cisco Networking Academy students and alumni.</a:t>
            </a:r>
            <a:endParaRPr lang="en-CA" altLang="en-US" sz="1600" dirty="0">
              <a:solidFill>
                <a:srgbClr val="000000"/>
              </a:solidFill>
            </a:endParaRPr>
          </a:p>
        </p:txBody>
      </p:sp>
      <p:pic>
        <p:nvPicPr>
          <p:cNvPr id="4" name="Picture 3"/>
          <p:cNvPicPr>
            <a:picLocks noChangeAspect="1"/>
          </p:cNvPicPr>
          <p:nvPr/>
        </p:nvPicPr>
        <p:blipFill>
          <a:blip r:embed="rId2"/>
          <a:stretch>
            <a:fillRect/>
          </a:stretch>
        </p:blipFill>
        <p:spPr>
          <a:xfrm>
            <a:off x="44114" y="1238214"/>
            <a:ext cx="4643037" cy="2937314"/>
          </a:xfrm>
          <a:prstGeom prst="rect">
            <a:avLst/>
          </a:prstGeom>
        </p:spPr>
      </p:pic>
    </p:spTree>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479523" cy="1022595"/>
          </a:xfrm>
        </p:spPr>
        <p:txBody>
          <a:bodyPr/>
          <a:lstStyle/>
          <a:p>
            <a:r>
              <a:rPr lang="en-US" altLang="en-US" sz="1600" dirty="0"/>
              <a:t>The IT Professional</a:t>
            </a:r>
            <a:br>
              <a:rPr lang="en-US" altLang="en-US" dirty="0"/>
            </a:br>
            <a:r>
              <a:rPr lang="en-US" altLang="en-US" dirty="0"/>
              <a:t>Lab – Researching IT and Networking Job Opportunities </a:t>
            </a:r>
            <a:endParaRPr lang="en-CA" altLang="en-US" dirty="0"/>
          </a:p>
        </p:txBody>
      </p:sp>
      <p:sp>
        <p:nvSpPr>
          <p:cNvPr id="2" name="Content Placeholder 1"/>
          <p:cNvSpPr>
            <a:spLocks noGrp="1"/>
          </p:cNvSpPr>
          <p:nvPr>
            <p:ph idx="1"/>
          </p:nvPr>
        </p:nvSpPr>
        <p:spPr>
          <a:xfrm>
            <a:off x="87549" y="914401"/>
            <a:ext cx="8853286" cy="1657350"/>
          </a:xfrm>
        </p:spPr>
        <p:txBody>
          <a:bodyPr/>
          <a:lstStyle/>
          <a:p>
            <a:pPr marL="0" indent="0">
              <a:buNone/>
            </a:pPr>
            <a:endParaRPr lang="en-US" dirty="0"/>
          </a:p>
          <a:p>
            <a:pPr marL="0" indent="0">
              <a:buNone/>
            </a:pPr>
            <a:r>
              <a:rPr lang="en-US" dirty="0"/>
              <a:t>In this lab, you will complete the following objectives:</a:t>
            </a:r>
            <a:endParaRPr lang="en-US" dirty="0"/>
          </a:p>
          <a:p>
            <a:pPr lvl="1"/>
            <a:r>
              <a:rPr lang="en-US" dirty="0"/>
              <a:t>Research Job Opportunities</a:t>
            </a:r>
            <a:endParaRPr lang="en-US" dirty="0"/>
          </a:p>
          <a:p>
            <a:pPr lvl="1"/>
            <a:r>
              <a:rPr lang="en-US" dirty="0"/>
              <a:t>Reflect on Research</a:t>
            </a:r>
            <a:endParaRPr lang="en-US" dirty="0"/>
          </a:p>
        </p:txBody>
      </p:sp>
    </p:spTree>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solidFill>
                  <a:schemeClr val="accent5">
                    <a:lumMod val="40000"/>
                    <a:lumOff val="60000"/>
                  </a:schemeClr>
                </a:solidFill>
              </a:rPr>
              <a:t>1.10 Module Practice and Quiz </a:t>
            </a:r>
            <a:endParaRPr lang="en-US"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556169" cy="757551"/>
          </a:xfrm>
        </p:spPr>
        <p:txBody>
          <a:bodyPr/>
          <a:lstStyle/>
          <a:p>
            <a:r>
              <a:rPr lang="en-US" altLang="en-US" sz="1600" dirty="0"/>
              <a:t>Module Practice and Quiz</a:t>
            </a:r>
            <a:br>
              <a:rPr lang="en-US" altLang="en-US" dirty="0"/>
            </a:br>
            <a:r>
              <a:rPr lang="en-US" altLang="en-US" dirty="0"/>
              <a:t>What did I learn in this module?</a:t>
            </a:r>
            <a:endParaRPr lang="en-CA" altLang="en-US" dirty="0"/>
          </a:p>
        </p:txBody>
      </p:sp>
      <p:sp>
        <p:nvSpPr>
          <p:cNvPr id="13315" name="Content Placeholder 2"/>
          <p:cNvSpPr>
            <a:spLocks noGrp="1"/>
          </p:cNvSpPr>
          <p:nvPr>
            <p:ph idx="1"/>
          </p:nvPr>
        </p:nvSpPr>
        <p:spPr>
          <a:xfrm>
            <a:off x="0" y="801475"/>
            <a:ext cx="8840141" cy="3576411"/>
          </a:xfrm>
        </p:spPr>
        <p:txBody>
          <a:bodyPr/>
          <a:lstStyle/>
          <a:p>
            <a:pPr lvl="2"/>
            <a:r>
              <a:rPr lang="en-US" sz="1600" dirty="0"/>
              <a:t>Through the use of networks, we are connected like never before.</a:t>
            </a:r>
            <a:endParaRPr lang="en-US" sz="1600" b="1" dirty="0"/>
          </a:p>
          <a:p>
            <a:pPr lvl="2"/>
            <a:r>
              <a:rPr lang="en-US" sz="1600" dirty="0"/>
              <a:t>All computers that are connected to a network and participate directly in network communication are classified as hosts.</a:t>
            </a:r>
            <a:endParaRPr lang="en-US" sz="1600" b="1" dirty="0"/>
          </a:p>
          <a:p>
            <a:pPr lvl="2"/>
            <a:r>
              <a:rPr lang="en-US" sz="1600" dirty="0"/>
              <a:t>Diagrams of networks often use symbols to represent the different devices and connections that make up a network. </a:t>
            </a:r>
            <a:endParaRPr lang="en-US" sz="1600" dirty="0"/>
          </a:p>
          <a:p>
            <a:pPr lvl="2"/>
            <a:r>
              <a:rPr lang="en-US" sz="1600" dirty="0"/>
              <a:t>A diagram provides an easy way to understand how devices connect in a large network.</a:t>
            </a:r>
            <a:endParaRPr lang="en-US" sz="1600" b="1" dirty="0"/>
          </a:p>
          <a:p>
            <a:pPr lvl="2"/>
            <a:r>
              <a:rPr lang="en-US" sz="1600" dirty="0"/>
              <a:t>The two types of network infrastructures are Local Area Networks (LANs), and Wide Area Networks (WANs).</a:t>
            </a:r>
            <a:endParaRPr lang="en-US" sz="1600" b="1" dirty="0"/>
          </a:p>
          <a:p>
            <a:pPr lvl="2"/>
            <a:r>
              <a:rPr lang="en-US" sz="1600" dirty="0"/>
              <a:t>SOHO internet connections include cable, DSL, Cellular, Satellite, and Dial-up telephone. </a:t>
            </a:r>
            <a:endParaRPr lang="en-US" sz="1600" dirty="0"/>
          </a:p>
          <a:p>
            <a:pPr lvl="2"/>
            <a:r>
              <a:rPr lang="en-US" sz="1600" dirty="0"/>
              <a:t>Business internet connections include Dedicated Leased Line, Metro Ethernet, Business DSL, and Satellite.</a:t>
            </a:r>
            <a:endParaRPr lang="en-US" sz="1600" b="1" dirty="0"/>
          </a:p>
        </p:txBody>
      </p:sp>
    </p:spTree>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0" y="-123237"/>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altLang="en-US" sz="1600" dirty="0"/>
              <a:t>Networking Today</a:t>
            </a:r>
            <a:br>
              <a:rPr lang="en-US" altLang="en-US" dirty="0"/>
            </a:br>
            <a:endParaRPr lang="en-US" altLang="en-US" dirty="0"/>
          </a:p>
        </p:txBody>
      </p:sp>
      <p:sp>
        <p:nvSpPr>
          <p:cNvPr id="8194" name="Rectangle 2"/>
          <p:cNvSpPr>
            <a:spLocks noGrp="1" noChangeArrowheads="1"/>
          </p:cNvSpPr>
          <p:nvPr>
            <p:ph type="title"/>
          </p:nvPr>
        </p:nvSpPr>
        <p:spPr>
          <a:xfrm>
            <a:off x="1" y="41393"/>
            <a:ext cx="9144000" cy="592921"/>
          </a:xfrm>
        </p:spPr>
        <p:txBody>
          <a:bodyPr/>
          <a:lstStyle/>
          <a:p>
            <a:r>
              <a:rPr lang="en-US" altLang="en-US" dirty="0"/>
              <a:t>Video – The Cisco Networking Academy Learning Experience</a:t>
            </a:r>
            <a:endParaRPr lang="en-US" altLang="en-US" dirty="0"/>
          </a:p>
        </p:txBody>
      </p:sp>
      <p:sp>
        <p:nvSpPr>
          <p:cNvPr id="2" name="Content Placeholder 1"/>
          <p:cNvSpPr>
            <a:spLocks noGrp="1"/>
          </p:cNvSpPr>
          <p:nvPr>
            <p:ph idx="1"/>
          </p:nvPr>
        </p:nvSpPr>
        <p:spPr>
          <a:xfrm>
            <a:off x="144065" y="798944"/>
            <a:ext cx="8853286" cy="547847"/>
          </a:xfrm>
        </p:spPr>
        <p:txBody>
          <a:bodyPr/>
          <a:lstStyle/>
          <a:p>
            <a:pPr marL="0" indent="0">
              <a:buNone/>
            </a:pPr>
            <a:r>
              <a:rPr lang="en-US" dirty="0"/>
              <a:t>Cisco Networking Academy: learn how we use technology to make the world a better place.</a:t>
            </a:r>
            <a:endParaRPr lang="en-US"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66530" y="1510517"/>
            <a:ext cx="5263338" cy="3003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1"/>
            <a:ext cx="9056451" cy="688258"/>
          </a:xfrm>
        </p:spPr>
        <p:txBody>
          <a:bodyPr/>
          <a:lstStyle/>
          <a:p>
            <a:r>
              <a:rPr lang="en-US" altLang="en-US" sz="1600" dirty="0"/>
              <a:t>Module Practice and Quiz</a:t>
            </a:r>
            <a:br>
              <a:rPr lang="en-US" altLang="en-US" dirty="0"/>
            </a:br>
            <a:r>
              <a:rPr lang="en-US" altLang="en-US" dirty="0"/>
              <a:t>What did I learn in this module? (Cont.)</a:t>
            </a:r>
            <a:endParaRPr lang="en-CA" altLang="en-US" dirty="0"/>
          </a:p>
        </p:txBody>
      </p:sp>
      <p:sp>
        <p:nvSpPr>
          <p:cNvPr id="13315" name="Content Placeholder 2"/>
          <p:cNvSpPr>
            <a:spLocks noGrp="1"/>
          </p:cNvSpPr>
          <p:nvPr>
            <p:ph idx="1"/>
          </p:nvPr>
        </p:nvSpPr>
        <p:spPr>
          <a:xfrm>
            <a:off x="87549" y="688260"/>
            <a:ext cx="9056451" cy="3891556"/>
          </a:xfrm>
        </p:spPr>
        <p:txBody>
          <a:bodyPr/>
          <a:lstStyle/>
          <a:p>
            <a:pPr lvl="2"/>
            <a:r>
              <a:rPr lang="en-US" sz="1600" dirty="0"/>
              <a:t>Network architecture refers to the technologies that support the infrastructure and the programmed services and rules, or protocols, that move data across the network.</a:t>
            </a:r>
            <a:endParaRPr lang="en-US" sz="1600" dirty="0"/>
          </a:p>
          <a:p>
            <a:pPr lvl="2"/>
            <a:r>
              <a:rPr lang="en-US" sz="1600" dirty="0"/>
              <a:t>There are four basic characteristics of network architecture: Fault Tolerance, Scalability, Quality of Service (QoS), and Security.</a:t>
            </a:r>
            <a:endParaRPr lang="en-US" sz="1600" b="1" dirty="0"/>
          </a:p>
          <a:p>
            <a:pPr lvl="2"/>
            <a:r>
              <a:rPr lang="en-US" sz="1600" dirty="0"/>
              <a:t>Recent networking trends that affect organizations and consumers: Bring Your Own Device (BYOD), online collaboration, video communications, and cloud computing.</a:t>
            </a:r>
            <a:endParaRPr lang="en-US" sz="1600" b="1" dirty="0"/>
          </a:p>
          <a:p>
            <a:pPr lvl="2"/>
            <a:r>
              <a:rPr lang="en-US" sz="1600" dirty="0"/>
              <a:t>There are several common external and internal threats to networks.</a:t>
            </a:r>
            <a:endParaRPr lang="en-US" sz="1600" dirty="0"/>
          </a:p>
          <a:p>
            <a:pPr lvl="2"/>
            <a:r>
              <a:rPr lang="en-US" sz="1600" dirty="0"/>
              <a:t>Larger networks and corporate networks use antivirus, antispyware, and firewall filtering, but they also have other security requirements: Dedicated firewall systems, Access control lists (ACL), Intrusion prevention systems (IPS), and Virtual private networks (VPN)</a:t>
            </a:r>
            <a:endParaRPr lang="en-US" sz="1600" b="1" dirty="0"/>
          </a:p>
          <a:p>
            <a:pPr lvl="2"/>
            <a:r>
              <a:rPr lang="en-US" sz="1600" dirty="0"/>
              <a:t>The Cisco Certified Network Associate (CCNA) certification demonstrates your knowledge of foundational technologies.</a:t>
            </a:r>
            <a:endParaRPr lang="en-CA" altLang="en-US" sz="1600" dirty="0">
              <a:solidFill>
                <a:srgbClr val="000000"/>
              </a:solidFill>
            </a:endParaRPr>
          </a:p>
        </p:txBody>
      </p:sp>
    </p:spTree>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400" dirty="0">
                <a:latin typeface="Arial" panose="020B0604020202020204" pitchFamily="34" charset="0"/>
              </a:rPr>
              <a:t>Module 1</a:t>
            </a:r>
            <a:br>
              <a:rPr lang="en-US" dirty="0">
                <a:latin typeface="Arial" panose="020B0604020202020204" pitchFamily="34" charset="0"/>
              </a:rPr>
            </a:br>
            <a:r>
              <a:rPr lang="en-US" dirty="0">
                <a:latin typeface="Arial" panose="020B0604020202020204" pitchFamily="34" charset="0"/>
              </a:rPr>
              <a:t>New Terms and Commands</a:t>
            </a:r>
            <a:endParaRPr lang="en-US" dirty="0">
              <a:latin typeface="Arial" panose="020B0604020202020204" pitchFamily="34" charset="0"/>
            </a:endParaRPr>
          </a:p>
        </p:txBody>
      </p:sp>
      <p:graphicFrame>
        <p:nvGraphicFramePr>
          <p:cNvPr id="3" name="Content Placeholder 2"/>
          <p:cNvGraphicFramePr>
            <a:graphicFrameLocks noGrp="1"/>
          </p:cNvGraphicFramePr>
          <p:nvPr>
            <p:ph idx="1"/>
          </p:nvPr>
        </p:nvGraphicFramePr>
        <p:xfrm>
          <a:off x="144463" y="798513"/>
          <a:ext cx="8853486" cy="3926840"/>
        </p:xfrm>
        <a:graphic>
          <a:graphicData uri="http://schemas.openxmlformats.org/drawingml/2006/table">
            <a:tbl>
              <a:tblPr firstRow="1" bandRow="1">
                <a:tableStyleId>{F5AB1C69-6EDB-4FF4-983F-18BD219EF322}</a:tableStyleId>
              </a:tblPr>
              <a:tblGrid>
                <a:gridCol w="2951162"/>
                <a:gridCol w="2951162"/>
                <a:gridCol w="2951162"/>
              </a:tblGrid>
              <a:tr h="370840">
                <a:tc>
                  <a:txBody>
                    <a:bodyPr/>
                    <a:lstStyle/>
                    <a:p>
                      <a:pPr marL="173355" indent="-173355">
                        <a:spcBef>
                          <a:spcPts val="200"/>
                        </a:spcBef>
                        <a:spcAft>
                          <a:spcPts val="200"/>
                        </a:spcAft>
                        <a:buFont typeface="Arial" panose="020B0604020202020204" pitchFamily="34" charset="0"/>
                        <a:buChar char="•"/>
                      </a:pPr>
                      <a:r>
                        <a:rPr lang="en-US" b="0" dirty="0">
                          <a:solidFill>
                            <a:schemeClr val="tx1"/>
                          </a:solidFill>
                          <a:latin typeface="+mn-lt"/>
                        </a:rPr>
                        <a:t>Peer-to-Peer</a:t>
                      </a:r>
                      <a:r>
                        <a:rPr lang="en-US" b="0" baseline="0" dirty="0">
                          <a:solidFill>
                            <a:schemeClr val="tx1"/>
                          </a:solidFill>
                          <a:latin typeface="+mn-lt"/>
                        </a:rPr>
                        <a:t> File Sharing</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Small Office/Home Office or SOHO</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Medium to large network</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Server</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Client</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Peer-to-Peer network</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End device</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Intermediary device</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Medium</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Network Interface Card (NIC)</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Physical Port</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Interface</a:t>
                      </a:r>
                      <a:endParaRPr lang="en-US" b="0" baseline="0" dirty="0">
                        <a:solidFill>
                          <a:schemeClr val="tx1"/>
                        </a:solidFill>
                        <a:latin typeface="+mn-lt"/>
                      </a:endParaRPr>
                    </a:p>
                    <a:p>
                      <a:pPr marL="173355" indent="-173355">
                        <a:spcBef>
                          <a:spcPts val="200"/>
                        </a:spcBef>
                        <a:spcAft>
                          <a:spcPts val="200"/>
                        </a:spcAft>
                        <a:buFont typeface="Arial" panose="020B0604020202020204" pitchFamily="34" charset="0"/>
                        <a:buChar char="•"/>
                      </a:pPr>
                      <a:r>
                        <a:rPr lang="en-US" b="0" baseline="0" dirty="0">
                          <a:solidFill>
                            <a:schemeClr val="tx1"/>
                          </a:solidFill>
                          <a:latin typeface="+mn-lt"/>
                        </a:rPr>
                        <a:t>Physical topology diagram</a:t>
                      </a:r>
                      <a:endParaRPr lang="en-US" b="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Logical topology diagram</a:t>
                      </a:r>
                      <a:endParaRPr lang="en-US" sz="1400" b="0" kern="120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Local Area Network (LAN)</a:t>
                      </a:r>
                      <a:endParaRPr lang="en-US" sz="1400" b="0" kern="120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Wide Area Network (WAN)</a:t>
                      </a:r>
                      <a:endParaRPr lang="en-US" sz="1400" b="0" kern="120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Internet</a:t>
                      </a:r>
                      <a:endParaRPr lang="en-US" sz="1400" b="0" kern="120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Intranet</a:t>
                      </a:r>
                      <a:endParaRPr lang="en-US" sz="1400" b="0" kern="120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Extranet</a:t>
                      </a:r>
                      <a:endParaRPr lang="en-US" sz="1400" b="0" kern="120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Internet</a:t>
                      </a:r>
                      <a:r>
                        <a:rPr lang="en-US" sz="1400" b="0" kern="1200" baseline="0" dirty="0">
                          <a:solidFill>
                            <a:schemeClr val="tx1"/>
                          </a:solidFill>
                          <a:latin typeface="+mn-lt"/>
                          <a:ea typeface="+mn-ea"/>
                          <a:cs typeface="+mn-cs"/>
                        </a:rPr>
                        <a:t> Service Provider (ISP)</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Converged networks</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Network architecture</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Fault tolerant network</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Packet-switched network</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Circuit-switched network</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Scalable network</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Quality of Service (</a:t>
                      </a:r>
                      <a:r>
                        <a:rPr lang="en-US" sz="1400" b="0" kern="1200" baseline="0" dirty="0" err="1">
                          <a:solidFill>
                            <a:schemeClr val="tx1"/>
                          </a:solidFill>
                          <a:latin typeface="+mn-lt"/>
                          <a:ea typeface="+mn-ea"/>
                          <a:cs typeface="+mn-cs"/>
                        </a:rPr>
                        <a:t>Qos</a:t>
                      </a:r>
                      <a:r>
                        <a:rPr lang="en-US" sz="1400" b="0" kern="1200" baseline="0" dirty="0">
                          <a:solidFill>
                            <a:schemeClr val="tx1"/>
                          </a:solidFill>
                          <a:latin typeface="+mn-lt"/>
                          <a:ea typeface="+mn-ea"/>
                          <a:cs typeface="+mn-cs"/>
                        </a:rPr>
                        <a:t>)</a:t>
                      </a:r>
                      <a:endParaRPr lang="en-US" sz="14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Network bandwidth</a:t>
                      </a:r>
                      <a:endParaRPr lang="en-US" sz="1400" b="0" kern="120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Bring</a:t>
                      </a:r>
                      <a:r>
                        <a:rPr lang="en-US" sz="1400" b="0" kern="1200" baseline="0" dirty="0">
                          <a:solidFill>
                            <a:schemeClr val="tx1"/>
                          </a:solidFill>
                          <a:latin typeface="+mn-lt"/>
                          <a:ea typeface="+mn-ea"/>
                          <a:cs typeface="+mn-cs"/>
                        </a:rPr>
                        <a:t> Your Own Device (BYOD)</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Collaboration </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Cloud computing</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Private clouds</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Hybrid clouds</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Public clouds</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Custom clouds</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Data center</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Smart home technology</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Powerline networking</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Wireless Internet Service Provider (WISP)</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Network architecture</a:t>
                      </a:r>
                      <a:endParaRPr lang="en-US" sz="1400" b="0" kern="1200" dirty="0">
                        <a:solidFill>
                          <a:schemeClr val="tx1"/>
                        </a:solidFill>
                        <a:latin typeface="+mn-lt"/>
                        <a:ea typeface="+mn-ea"/>
                        <a:cs typeface="+mn-cs"/>
                      </a:endParaRP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a:t>Networking Today</a:t>
            </a:r>
            <a:br>
              <a:rPr lang="en-US" altLang="en-US" dirty="0"/>
            </a:br>
            <a:r>
              <a:rPr lang="en-US" altLang="en-US" dirty="0"/>
              <a:t>No Boundaries</a:t>
            </a:r>
            <a:endParaRPr lang="en-US" altLang="en-US" dirty="0"/>
          </a:p>
        </p:txBody>
      </p:sp>
      <p:sp>
        <p:nvSpPr>
          <p:cNvPr id="8195" name="Rectangle 6"/>
          <p:cNvSpPr>
            <a:spLocks noGrp="1" noChangeArrowheads="1"/>
          </p:cNvSpPr>
          <p:nvPr>
            <p:ph idx="1"/>
          </p:nvPr>
        </p:nvSpPr>
        <p:spPr>
          <a:xfrm>
            <a:off x="124609" y="905949"/>
            <a:ext cx="8853286" cy="1166043"/>
          </a:xfrm>
        </p:spPr>
        <p:txBody>
          <a:bodyPr/>
          <a:lstStyle/>
          <a:p>
            <a:pPr>
              <a:buFont typeface="Arial" panose="020B0604020202020204" pitchFamily="34" charset="0"/>
              <a:buChar char="•"/>
            </a:pPr>
            <a:r>
              <a:rPr lang="en-US" dirty="0"/>
              <a:t>World without boundaries</a:t>
            </a:r>
            <a:endParaRPr lang="en-US" dirty="0"/>
          </a:p>
          <a:p>
            <a:pPr>
              <a:buFont typeface="Arial" panose="020B0604020202020204" pitchFamily="34" charset="0"/>
              <a:buChar char="•"/>
            </a:pPr>
            <a:r>
              <a:rPr lang="en-US" dirty="0"/>
              <a:t>Global communities</a:t>
            </a:r>
            <a:endParaRPr lang="en-US" dirty="0"/>
          </a:p>
          <a:p>
            <a:pPr>
              <a:buFont typeface="Arial" panose="020B0604020202020204" pitchFamily="34" charset="0"/>
              <a:buChar char="•"/>
            </a:pPr>
            <a:r>
              <a:rPr lang="en-US" dirty="0"/>
              <a:t>Human network</a:t>
            </a:r>
            <a:endParaRPr lang="en-US" dirty="0">
              <a:effectLst/>
            </a:endParaRPr>
          </a:p>
        </p:txBody>
      </p:sp>
      <p:pic>
        <p:nvPicPr>
          <p:cNvPr id="3" name="Picture 2"/>
          <p:cNvPicPr>
            <a:picLocks noChangeAspect="1"/>
          </p:cNvPicPr>
          <p:nvPr/>
        </p:nvPicPr>
        <p:blipFill>
          <a:blip r:embed="rId1"/>
          <a:stretch>
            <a:fillRect/>
          </a:stretch>
        </p:blipFill>
        <p:spPr>
          <a:xfrm>
            <a:off x="1456033" y="2167140"/>
            <a:ext cx="6229350" cy="2657475"/>
          </a:xfrm>
          <a:prstGeom prst="rect">
            <a:avLst/>
          </a:prstGeom>
        </p:spPr>
      </p:pic>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solidFill>
                  <a:schemeClr val="accent5">
                    <a:lumMod val="40000"/>
                    <a:lumOff val="60000"/>
                  </a:schemeClr>
                </a:solidFill>
              </a:rPr>
              <a:t>1.2 Network Components</a:t>
            </a:r>
            <a:endParaRPr lang="en-US"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a:t>Network Components</a:t>
            </a:r>
            <a:br>
              <a:rPr lang="en-US" altLang="en-US" dirty="0"/>
            </a:br>
            <a:r>
              <a:rPr lang="en-US" altLang="en-US" dirty="0"/>
              <a:t>Host Roles</a:t>
            </a:r>
            <a:endParaRPr lang="en-US" altLang="en-US" dirty="0"/>
          </a:p>
        </p:txBody>
      </p:sp>
      <p:sp>
        <p:nvSpPr>
          <p:cNvPr id="8195" name="Rectangle 6"/>
          <p:cNvSpPr>
            <a:spLocks noGrp="1" noChangeArrowheads="1"/>
          </p:cNvSpPr>
          <p:nvPr>
            <p:ph idx="1"/>
          </p:nvPr>
        </p:nvSpPr>
        <p:spPr>
          <a:xfrm>
            <a:off x="144064" y="798945"/>
            <a:ext cx="3488136" cy="4153199"/>
          </a:xfrm>
        </p:spPr>
        <p:txBody>
          <a:bodyPr/>
          <a:lstStyle/>
          <a:p>
            <a:pPr marL="0" indent="0">
              <a:buNone/>
            </a:pPr>
            <a:r>
              <a:rPr lang="en-US" altLang="en-US" sz="1600" dirty="0"/>
              <a:t>Every computer on a network is called a host or end device.</a:t>
            </a:r>
            <a:endParaRPr lang="en-US" altLang="en-US" sz="1600" dirty="0"/>
          </a:p>
          <a:p>
            <a:pPr marL="0" indent="0">
              <a:buNone/>
            </a:pPr>
            <a:r>
              <a:rPr lang="en-US" altLang="en-US" sz="1600" dirty="0"/>
              <a:t>Servers are computers that provide information to end devices:</a:t>
            </a:r>
            <a:endParaRPr lang="en-US" altLang="en-US" sz="1600" dirty="0"/>
          </a:p>
          <a:p>
            <a:pPr lvl="1">
              <a:buFont typeface="Arial" panose="020B0604020202020204" pitchFamily="34" charset="0"/>
              <a:buChar char="•"/>
            </a:pPr>
            <a:r>
              <a:rPr lang="en-US" altLang="en-US" sz="1600" dirty="0"/>
              <a:t>email servers</a:t>
            </a:r>
            <a:endParaRPr lang="en-US" altLang="en-US" sz="1600" dirty="0"/>
          </a:p>
          <a:p>
            <a:pPr lvl="1">
              <a:buFont typeface="Arial" panose="020B0604020202020204" pitchFamily="34" charset="0"/>
              <a:buChar char="•"/>
            </a:pPr>
            <a:r>
              <a:rPr lang="en-US" altLang="en-US" sz="1600" dirty="0"/>
              <a:t>web servers</a:t>
            </a:r>
            <a:endParaRPr lang="en-US" altLang="en-US" sz="1600" dirty="0"/>
          </a:p>
          <a:p>
            <a:pPr lvl="1">
              <a:buFont typeface="Arial" panose="020B0604020202020204" pitchFamily="34" charset="0"/>
              <a:buChar char="•"/>
            </a:pPr>
            <a:r>
              <a:rPr lang="en-US" altLang="en-US" sz="1600" dirty="0"/>
              <a:t>file server</a:t>
            </a:r>
            <a:endParaRPr lang="en-US" altLang="en-US" sz="1600" dirty="0"/>
          </a:p>
          <a:p>
            <a:pPr marL="0" indent="0">
              <a:buNone/>
            </a:pPr>
            <a:r>
              <a:rPr lang="en-US" altLang="en-US" sz="1600" dirty="0"/>
              <a:t>Clients are computers that send requests to the servers to retrieve information:</a:t>
            </a:r>
            <a:endParaRPr lang="en-US" altLang="en-US" sz="1600" dirty="0"/>
          </a:p>
          <a:p>
            <a:pPr lvl="1">
              <a:buFont typeface="Arial" panose="020B0604020202020204" pitchFamily="34" charset="0"/>
              <a:buChar char="•"/>
            </a:pPr>
            <a:r>
              <a:rPr lang="en-US" altLang="en-US" sz="1600" dirty="0"/>
              <a:t>web page from a web server</a:t>
            </a:r>
            <a:endParaRPr lang="en-US" altLang="en-US" sz="1600" dirty="0"/>
          </a:p>
          <a:p>
            <a:pPr lvl="1"/>
            <a:r>
              <a:rPr lang="en-US" altLang="en-US" sz="1600" dirty="0"/>
              <a:t>email from an email server</a:t>
            </a:r>
            <a:endParaRPr lang="en-US" altLang="en-US" sz="1600" dirty="0"/>
          </a:p>
          <a:p>
            <a:pPr marL="0" indent="0">
              <a:buNone/>
            </a:pPr>
            <a:r>
              <a:rPr lang="en-US" altLang="ja-JP" dirty="0"/>
              <a:t> </a:t>
            </a:r>
            <a:endParaRPr lang="en-US" altLang="ja-JP" dirty="0"/>
          </a:p>
        </p:txBody>
      </p:sp>
      <p:graphicFrame>
        <p:nvGraphicFramePr>
          <p:cNvPr id="2" name="Table 1"/>
          <p:cNvGraphicFramePr>
            <a:graphicFrameLocks noGrp="1"/>
          </p:cNvGraphicFramePr>
          <p:nvPr/>
        </p:nvGraphicFramePr>
        <p:xfrm>
          <a:off x="3699932" y="2370667"/>
          <a:ext cx="5300003" cy="2407832"/>
        </p:xfrm>
        <a:graphic>
          <a:graphicData uri="http://schemas.openxmlformats.org/drawingml/2006/table">
            <a:tbl>
              <a:tblPr firstRow="1" bandRow="1">
                <a:tableStyleId>{5C22544A-7EE6-4342-B048-85BDC9FD1C3A}</a:tableStyleId>
              </a:tblPr>
              <a:tblGrid>
                <a:gridCol w="896567"/>
                <a:gridCol w="4403436"/>
              </a:tblGrid>
              <a:tr h="527016">
                <a:tc>
                  <a:txBody>
                    <a:bodyPr/>
                    <a:lstStyle/>
                    <a:p>
                      <a:r>
                        <a:rPr lang="en-US" dirty="0"/>
                        <a:t>Server Type</a:t>
                      </a:r>
                      <a:endParaRPr lang="en-US" dirty="0"/>
                    </a:p>
                  </a:txBody>
                  <a:tcPr/>
                </a:tc>
                <a:tc>
                  <a:txBody>
                    <a:bodyPr/>
                    <a:lstStyle/>
                    <a:p>
                      <a:r>
                        <a:rPr lang="en-US" dirty="0"/>
                        <a:t>Description</a:t>
                      </a:r>
                      <a:endParaRPr lang="en-US" dirty="0"/>
                    </a:p>
                  </a:txBody>
                  <a:tcPr/>
                </a:tc>
              </a:tr>
              <a:tr h="527016">
                <a:tc>
                  <a:txBody>
                    <a:bodyPr/>
                    <a:lstStyle/>
                    <a:p>
                      <a:r>
                        <a:rPr lang="en-US" dirty="0"/>
                        <a:t>Email</a:t>
                      </a:r>
                      <a:endParaRPr lang="en-US" dirty="0"/>
                    </a:p>
                  </a:txBody>
                  <a:tcPr/>
                </a:tc>
                <a:tc>
                  <a:txBody>
                    <a:bodyPr/>
                    <a:lstStyle/>
                    <a:p>
                      <a:r>
                        <a:rPr lang="en-US" sz="1400" b="0" i="0" kern="1200" dirty="0">
                          <a:solidFill>
                            <a:schemeClr val="dk1"/>
                          </a:solidFill>
                          <a:effectLst/>
                          <a:latin typeface="+mn-lt"/>
                          <a:ea typeface="+mn-ea"/>
                          <a:cs typeface="+mn-cs"/>
                        </a:rPr>
                        <a:t>Email server runs email server software. </a:t>
                      </a:r>
                      <a:endParaRPr lang="en-US" sz="1400" b="0" i="0" kern="1200" dirty="0">
                        <a:solidFill>
                          <a:schemeClr val="dk1"/>
                        </a:solidFill>
                        <a:effectLst/>
                        <a:latin typeface="+mn-lt"/>
                        <a:ea typeface="+mn-ea"/>
                        <a:cs typeface="+mn-cs"/>
                      </a:endParaRPr>
                    </a:p>
                    <a:p>
                      <a:r>
                        <a:rPr lang="en-US" sz="1400" b="0" i="0" kern="1200" dirty="0">
                          <a:solidFill>
                            <a:schemeClr val="dk1"/>
                          </a:solidFill>
                          <a:effectLst/>
                          <a:latin typeface="+mn-lt"/>
                          <a:ea typeface="+mn-ea"/>
                          <a:cs typeface="+mn-cs"/>
                        </a:rPr>
                        <a:t>Clients use</a:t>
                      </a:r>
                      <a:r>
                        <a:rPr lang="en-US" sz="1400" b="0" i="0" kern="1200" baseline="0" dirty="0">
                          <a:solidFill>
                            <a:schemeClr val="dk1"/>
                          </a:solidFill>
                          <a:effectLst/>
                          <a:latin typeface="+mn-lt"/>
                          <a:ea typeface="+mn-ea"/>
                          <a:cs typeface="+mn-cs"/>
                        </a:rPr>
                        <a:t> </a:t>
                      </a:r>
                      <a:r>
                        <a:rPr lang="en-US" sz="1400" b="0" i="0" kern="1200" dirty="0">
                          <a:solidFill>
                            <a:schemeClr val="dk1"/>
                          </a:solidFill>
                          <a:effectLst/>
                          <a:latin typeface="+mn-lt"/>
                          <a:ea typeface="+mn-ea"/>
                          <a:cs typeface="+mn-cs"/>
                        </a:rPr>
                        <a:t>client software to access email.</a:t>
                      </a:r>
                      <a:endParaRPr lang="en-US" dirty="0"/>
                    </a:p>
                  </a:txBody>
                  <a:tcPr/>
                </a:tc>
              </a:tr>
              <a:tr h="744023">
                <a:tc>
                  <a:txBody>
                    <a:bodyPr/>
                    <a:lstStyle/>
                    <a:p>
                      <a:r>
                        <a:rPr lang="en-US" dirty="0"/>
                        <a:t>Web</a:t>
                      </a:r>
                      <a:endParaRPr lang="en-US" dirty="0"/>
                    </a:p>
                  </a:txBody>
                  <a:tcPr/>
                </a:tc>
                <a:tc>
                  <a:txBody>
                    <a:bodyPr/>
                    <a:lstStyle/>
                    <a:p>
                      <a:r>
                        <a:rPr lang="en-US" sz="1400" b="0" i="0" kern="1200" dirty="0">
                          <a:solidFill>
                            <a:schemeClr val="dk1"/>
                          </a:solidFill>
                          <a:effectLst/>
                          <a:latin typeface="+mn-lt"/>
                          <a:ea typeface="+mn-ea"/>
                          <a:cs typeface="+mn-cs"/>
                        </a:rPr>
                        <a:t>Web server runs web server software. </a:t>
                      </a:r>
                      <a:endParaRPr lang="en-US" sz="1400" b="0" i="0" kern="1200" dirty="0">
                        <a:solidFill>
                          <a:schemeClr val="dk1"/>
                        </a:solidFill>
                        <a:effectLst/>
                        <a:latin typeface="+mn-lt"/>
                        <a:ea typeface="+mn-ea"/>
                        <a:cs typeface="+mn-cs"/>
                      </a:endParaRPr>
                    </a:p>
                    <a:p>
                      <a:r>
                        <a:rPr lang="en-US" sz="1400" b="0" i="0" kern="1200" dirty="0">
                          <a:solidFill>
                            <a:schemeClr val="dk1"/>
                          </a:solidFill>
                          <a:effectLst/>
                          <a:latin typeface="+mn-lt"/>
                          <a:ea typeface="+mn-ea"/>
                          <a:cs typeface="+mn-cs"/>
                        </a:rPr>
                        <a:t>Clients use browser software to access web pages.</a:t>
                      </a:r>
                      <a:endParaRPr lang="en-US" dirty="0"/>
                    </a:p>
                  </a:txBody>
                  <a:tcPr/>
                </a:tc>
              </a:tr>
              <a:tr h="609777">
                <a:tc>
                  <a:txBody>
                    <a:bodyPr/>
                    <a:lstStyle/>
                    <a:p>
                      <a:r>
                        <a:rPr lang="en-US" dirty="0"/>
                        <a:t>File</a:t>
                      </a:r>
                      <a:endParaRPr lang="en-US" dirty="0"/>
                    </a:p>
                  </a:txBody>
                  <a:tcPr/>
                </a:tc>
                <a:tc>
                  <a:txBody>
                    <a:bodyPr/>
                    <a:lstStyle/>
                    <a:p>
                      <a:r>
                        <a:rPr lang="en-US" sz="1400" b="0" i="0" kern="1200" dirty="0">
                          <a:solidFill>
                            <a:schemeClr val="dk1"/>
                          </a:solidFill>
                          <a:effectLst/>
                          <a:latin typeface="+mn-lt"/>
                          <a:ea typeface="+mn-ea"/>
                          <a:cs typeface="+mn-cs"/>
                        </a:rPr>
                        <a:t>File server stores corporate and user files.</a:t>
                      </a:r>
                      <a:endParaRPr lang="en-US" sz="1400" b="0" i="0" kern="1200" dirty="0">
                        <a:solidFill>
                          <a:schemeClr val="dk1"/>
                        </a:solidFill>
                        <a:effectLst/>
                        <a:latin typeface="+mn-lt"/>
                        <a:ea typeface="+mn-ea"/>
                        <a:cs typeface="+mn-cs"/>
                      </a:endParaRPr>
                    </a:p>
                    <a:p>
                      <a:r>
                        <a:rPr lang="en-US" sz="1400" b="0" i="0" kern="1200" dirty="0">
                          <a:solidFill>
                            <a:schemeClr val="dk1"/>
                          </a:solidFill>
                          <a:effectLst/>
                          <a:latin typeface="+mn-lt"/>
                          <a:ea typeface="+mn-ea"/>
                          <a:cs typeface="+mn-cs"/>
                        </a:rPr>
                        <a:t>The client devices access these files.</a:t>
                      </a:r>
                      <a:endParaRPr lang="en-US" dirty="0"/>
                    </a:p>
                  </a:txBody>
                  <a:tcPr/>
                </a:tc>
              </a:tr>
            </a:tbl>
          </a:graphicData>
        </a:graphic>
      </p:graphicFrame>
      <p:pic>
        <p:nvPicPr>
          <p:cNvPr id="4" name="Picture 3"/>
          <p:cNvPicPr>
            <a:picLocks noChangeAspect="1"/>
          </p:cNvPicPr>
          <p:nvPr/>
        </p:nvPicPr>
        <p:blipFill>
          <a:blip r:embed="rId1"/>
          <a:stretch>
            <a:fillRect/>
          </a:stretch>
        </p:blipFill>
        <p:spPr>
          <a:xfrm>
            <a:off x="3974745" y="1007532"/>
            <a:ext cx="4680156" cy="1062683"/>
          </a:xfrm>
          <a:prstGeom prst="rect">
            <a:avLst/>
          </a:prstGeom>
        </p:spPr>
      </p:pic>
    </p:spTree>
    <p:custDataLst>
      <p:tags r:id="rId2"/>
    </p:custDataLst>
  </p:cSld>
  <p:clrMapOvr>
    <a:masterClrMapping/>
  </p:clrMapOvr>
  <p:transition spd="slow">
    <p:wipe/>
  </p:transition>
</p:sld>
</file>

<file path=ppt/tags/tag1.xml><?xml version="1.0" encoding="utf-8"?>
<p:tagLst xmlns:p="http://schemas.openxmlformats.org/presentationml/2006/main">
  <p:tag name="ARTICULATE_SLIDE_THUMBNAIL_REFRESH" val="1"/>
</p:tagLst>
</file>

<file path=ppt/tags/tag10.xml><?xml version="1.0" encoding="utf-8"?>
<p:tagLst xmlns:p="http://schemas.openxmlformats.org/presentationml/2006/main">
  <p:tag name="ARTICULATE_SLIDE_THUMBNAIL_REFRESH" val="1"/>
</p:tagLst>
</file>

<file path=ppt/tags/tag11.xml><?xml version="1.0" encoding="utf-8"?>
<p:tagLst xmlns:p="http://schemas.openxmlformats.org/presentationml/2006/main">
  <p:tag name="ARTICULATE_SLIDE_THUMBNAIL_REFRESH" val="1"/>
</p:tagLst>
</file>

<file path=ppt/tags/tag12.xml><?xml version="1.0" encoding="utf-8"?>
<p:tagLst xmlns:p="http://schemas.openxmlformats.org/presentationml/2006/main">
  <p:tag name="ARTICULATE_SLIDE_THUMBNAIL_REFRESH" val="1"/>
</p:tagLst>
</file>

<file path=ppt/tags/tag13.xml><?xml version="1.0" encoding="utf-8"?>
<p:tagLst xmlns:p="http://schemas.openxmlformats.org/presentationml/2006/main">
  <p:tag name="ARTICULATE_SLIDE_THUMBNAIL_REFRESH" val="1"/>
</p:tagLst>
</file>

<file path=ppt/tags/tag14.xml><?xml version="1.0" encoding="utf-8"?>
<p:tagLst xmlns:p="http://schemas.openxmlformats.org/presentationml/2006/main">
  <p:tag name="ARTICULATE_SLIDE_THUMBNAIL_REFRESH" val="1"/>
</p:tagLst>
</file>

<file path=ppt/tags/tag15.xml><?xml version="1.0" encoding="utf-8"?>
<p:tagLst xmlns:p="http://schemas.openxmlformats.org/presentationml/2006/main">
  <p:tag name="ARTICULATE_SLIDE_THUMBNAIL_REFRESH" val="1"/>
</p:tagLst>
</file>

<file path=ppt/tags/tag16.xml><?xml version="1.0" encoding="utf-8"?>
<p:tagLst xmlns:p="http://schemas.openxmlformats.org/presentationml/2006/main">
  <p:tag name="ARTICULATE_SLIDE_THUMBNAIL_REFRESH" val="1"/>
</p:tagLst>
</file>

<file path=ppt/tags/tag17.xml><?xml version="1.0" encoding="utf-8"?>
<p:tagLst xmlns:p="http://schemas.openxmlformats.org/presentationml/2006/main">
  <p:tag name="ARTICULATE_SLIDE_THUMBNAIL_REFRESH" val="1"/>
</p:tagLst>
</file>

<file path=ppt/tags/tag18.xml><?xml version="1.0" encoding="utf-8"?>
<p:tagLst xmlns:p="http://schemas.openxmlformats.org/presentationml/2006/main">
  <p:tag name="ARTICULATE_SLIDE_THUMBNAIL_REFRESH" val="1"/>
</p:tagLst>
</file>

<file path=ppt/tags/tag19.xml><?xml version="1.0" encoding="utf-8"?>
<p:tagLst xmlns:p="http://schemas.openxmlformats.org/presentationml/2006/main">
  <p:tag name="ARTICULATE_SLIDE_THUMBNAIL_REFRESH" val="1"/>
</p:tagLst>
</file>

<file path=ppt/tags/tag2.xml><?xml version="1.0" encoding="utf-8"?>
<p:tagLst xmlns:p="http://schemas.openxmlformats.org/presentationml/2006/main">
  <p:tag name="ARTICULATE_SLIDE_THUMBNAIL_REFRESH" val="1"/>
</p:tagLst>
</file>

<file path=ppt/tags/tag20.xml><?xml version="1.0" encoding="utf-8"?>
<p:tagLst xmlns:p="http://schemas.openxmlformats.org/presentationml/2006/main">
  <p:tag name="ARTICULATE_SLIDE_THUMBNAIL_REFRESH" val="1"/>
</p:tagLst>
</file>

<file path=ppt/tags/tag21.xml><?xml version="1.0" encoding="utf-8"?>
<p:tagLst xmlns:p="http://schemas.openxmlformats.org/presentationml/2006/main">
  <p:tag name="ARTICULATE_SLIDE_THUMBNAIL_REFRESH" val="1"/>
</p:tagLst>
</file>

<file path=ppt/tags/tag22.xml><?xml version="1.0" encoding="utf-8"?>
<p:tagLst xmlns:p="http://schemas.openxmlformats.org/presentationml/2006/main">
  <p:tag name="ARTICULATE_SLIDE_THUMBNAIL_REFRESH" val="1"/>
</p:tagLst>
</file>

<file path=ppt/tags/tag23.xml><?xml version="1.0" encoding="utf-8"?>
<p:tagLst xmlns:p="http://schemas.openxmlformats.org/presentationml/2006/main">
  <p:tag name="ARTICULATE_SLIDE_THUMBNAIL_REFRESH" val="1"/>
</p:tagLst>
</file>

<file path=ppt/tags/tag24.xml><?xml version="1.0" encoding="utf-8"?>
<p:tagLst xmlns:p="http://schemas.openxmlformats.org/presentationml/2006/main">
  <p:tag name="ARTICULATE_SLIDE_THUMBNAIL_REFRESH" val="1"/>
</p:tagLst>
</file>

<file path=ppt/tags/tag25.xml><?xml version="1.0" encoding="utf-8"?>
<p:tagLst xmlns:p="http://schemas.openxmlformats.org/presentationml/2006/main">
  <p:tag name="ARTICULATE_SLIDE_COUNT" val="71"/>
  <p:tag name="ARTICULATE_PROJECT_OPEN" val="0"/>
</p:tagLst>
</file>

<file path=ppt/tags/tag3.xml><?xml version="1.0" encoding="utf-8"?>
<p:tagLst xmlns:p="http://schemas.openxmlformats.org/presentationml/2006/main">
  <p:tag name="ARTICULATE_SLIDE_THUMBNAIL_REFRESH" val="1"/>
</p:tagLst>
</file>

<file path=ppt/tags/tag4.xml><?xml version="1.0" encoding="utf-8"?>
<p:tagLst xmlns:p="http://schemas.openxmlformats.org/presentationml/2006/main">
  <p:tag name="ARTICULATE_SLIDE_THUMBNAIL_REFRESH" val="1"/>
</p:tagLst>
</file>

<file path=ppt/tags/tag5.xml><?xml version="1.0" encoding="utf-8"?>
<p:tagLst xmlns:p="http://schemas.openxmlformats.org/presentationml/2006/main">
  <p:tag name="ARTICULATE_SLIDE_THUMBNAIL_REFRESH" val="1"/>
</p:tagLst>
</file>

<file path=ppt/tags/tag6.xml><?xml version="1.0" encoding="utf-8"?>
<p:tagLst xmlns:p="http://schemas.openxmlformats.org/presentationml/2006/main">
  <p:tag name="ARTICULATE_SLIDE_THUMBNAIL_REFRESH" val="1"/>
</p:tagLst>
</file>

<file path=ppt/tags/tag7.xml><?xml version="1.0" encoding="utf-8"?>
<p:tagLst xmlns:p="http://schemas.openxmlformats.org/presentationml/2006/main">
  <p:tag name="ARTICULATE_SLIDE_THUMBNAIL_REFRESH" val="1"/>
</p:tagLst>
</file>

<file path=ppt/tags/tag8.xml><?xml version="1.0" encoding="utf-8"?>
<p:tagLst xmlns:p="http://schemas.openxmlformats.org/presentationml/2006/main">
  <p:tag name="ARTICULATE_SLIDE_THUMBNAIL_REFRESH" val="1"/>
</p:tagLst>
</file>

<file path=ppt/tags/tag9.xml><?xml version="1.0" encoding="utf-8"?>
<p:tagLst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0</TotalTime>
  <Words>20166</Words>
  <Application>WPS Presentation</Application>
  <PresentationFormat>On-screen Show (16:9)</PresentationFormat>
  <Paragraphs>675</Paragraphs>
  <Slides>62</Slides>
  <Notes>69</Notes>
  <HiddenSlides>11</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62</vt:i4>
      </vt:variant>
    </vt:vector>
  </HeadingPairs>
  <TitlesOfParts>
    <vt:vector size="78" baseType="lpstr">
      <vt:lpstr>Arial</vt:lpstr>
      <vt:lpstr>SimSun</vt:lpstr>
      <vt:lpstr>Wingdings</vt:lpstr>
      <vt:lpstr>MS PGothic</vt:lpstr>
      <vt:lpstr>CiscoSans Thin</vt:lpstr>
      <vt:lpstr>Segoe Print</vt:lpstr>
      <vt:lpstr>CiscoSans</vt:lpstr>
      <vt:lpstr>CiscoSans</vt:lpstr>
      <vt:lpstr>CiscoSans ExtraLight</vt:lpstr>
      <vt:lpstr>Arial</vt:lpstr>
      <vt:lpstr>CiscoSans ExtraLight</vt:lpstr>
      <vt:lpstr>Microsoft YaHei</vt:lpstr>
      <vt:lpstr>Arial Unicode MS</vt:lpstr>
      <vt:lpstr>Calibri</vt:lpstr>
      <vt:lpstr>Times New Roman</vt:lpstr>
      <vt:lpstr>Default Theme</vt:lpstr>
      <vt:lpstr>Module 1: Networking Today</vt:lpstr>
      <vt:lpstr>Module 1: Networking Today</vt:lpstr>
      <vt:lpstr>Module Objectives</vt:lpstr>
      <vt:lpstr>1.1 Networks Affect Our Lives</vt:lpstr>
      <vt:lpstr>PowerPoint 演示文稿</vt:lpstr>
      <vt:lpstr>Video – The Cisco Networking Academy Learning Experience</vt:lpstr>
      <vt:lpstr>Networking Today No Boundaries</vt:lpstr>
      <vt:lpstr>1.2 Network Components</vt:lpstr>
      <vt:lpstr>Network Components Host Roles</vt:lpstr>
      <vt:lpstr>Network Components Peer-to-Peer</vt:lpstr>
      <vt:lpstr>Network Components End Devices</vt:lpstr>
      <vt:lpstr>Network Components Intermediary Network Devices</vt:lpstr>
      <vt:lpstr>Network Components Network Media</vt:lpstr>
      <vt:lpstr>1.3 Network Representations and Topologies</vt:lpstr>
      <vt:lpstr>Network Representations and Topologies Network Representations</vt:lpstr>
      <vt:lpstr>Network Representations and Topologies Topology Diagrams</vt:lpstr>
      <vt:lpstr>1.4 Common Types of Networks</vt:lpstr>
      <vt:lpstr>Common Types of Networks Networks of Many Sizes</vt:lpstr>
      <vt:lpstr>Common Types of Networks LANs and WANs</vt:lpstr>
      <vt:lpstr>Common Types of Networks  LANs and WANs (cont.)</vt:lpstr>
      <vt:lpstr>Common Types of Networks The Internet</vt:lpstr>
      <vt:lpstr>Common Types of Networks Intranets and Extranets</vt:lpstr>
      <vt:lpstr>1.5 Internet Connections</vt:lpstr>
      <vt:lpstr>Internet Connections Internet Access Technologies</vt:lpstr>
      <vt:lpstr>Internet Connections Home and Small Office Internet Connections</vt:lpstr>
      <vt:lpstr>Internet Connections Businesses Internet Connections</vt:lpstr>
      <vt:lpstr>Internet Connections The Converging Network</vt:lpstr>
      <vt:lpstr>Internet Connections The Converging Network (Cont.)</vt:lpstr>
      <vt:lpstr>Internet Connections Video – Download and Install Packet Tracer</vt:lpstr>
      <vt:lpstr>Internet Connections Video – Getting Started in Cisco Packet Tracer</vt:lpstr>
      <vt:lpstr>Internet Connections Packet Tracer – Network Representation</vt:lpstr>
      <vt:lpstr>1.6 Reliable Networks</vt:lpstr>
      <vt:lpstr>Reliable Network Network Architecture</vt:lpstr>
      <vt:lpstr>Reliable Network Fault Tolerance</vt:lpstr>
      <vt:lpstr>Reliable Network Scalability</vt:lpstr>
      <vt:lpstr>Reliable Network Quality of Service</vt:lpstr>
      <vt:lpstr>Reliable Network Network Security</vt:lpstr>
      <vt:lpstr>1.7 Network Trends</vt:lpstr>
      <vt:lpstr>Network Trends Recent Trends</vt:lpstr>
      <vt:lpstr>Network Trends Bring Your Own Device</vt:lpstr>
      <vt:lpstr>Network Trends Online Collaboration</vt:lpstr>
      <vt:lpstr>Network Trends Video Communication</vt:lpstr>
      <vt:lpstr>Network Trends Video – Cisco WebEx for Huddles</vt:lpstr>
      <vt:lpstr>Network Trends Cloud Computing</vt:lpstr>
      <vt:lpstr>Network Trends Cloud Computing (Cont.)</vt:lpstr>
      <vt:lpstr>Network Trends Technology Trends in the Home</vt:lpstr>
      <vt:lpstr>Network Trends Powerline Networking</vt:lpstr>
      <vt:lpstr>Network Trends Wireless Broadband</vt:lpstr>
      <vt:lpstr>1.8 Network Security</vt:lpstr>
      <vt:lpstr>Network Security Security Threats</vt:lpstr>
      <vt:lpstr>Network Security Security Threats (Cont.)</vt:lpstr>
      <vt:lpstr>Network Security Security Solutions</vt:lpstr>
      <vt:lpstr>Network Security Security Solutions (Cont.)</vt:lpstr>
      <vt:lpstr>1.9 The IT Professional</vt:lpstr>
      <vt:lpstr>The IT Professional CCNA</vt:lpstr>
      <vt:lpstr>The IT Professional Networking Jobs</vt:lpstr>
      <vt:lpstr>The IT Professional Lab – Researching IT and Networking Job Opportunities </vt:lpstr>
      <vt:lpstr>1.10 Module Practice and Quiz </vt:lpstr>
      <vt:lpstr>Module Practice and Quiz What did I learn in this module?</vt:lpstr>
      <vt:lpstr>Module Practice and Quiz What did I learn in this module? (Cont.)</vt:lpstr>
      <vt:lpstr>Module 1 New Terms and Commands</vt:lpstr>
      <vt:lpstr>PowerPoint 演示文稿</vt:lpstr>
    </vt:vector>
  </TitlesOfParts>
  <Company>Cisco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user</cp:lastModifiedBy>
  <cp:revision>824</cp:revision>
  <dcterms:created xsi:type="dcterms:W3CDTF">2016-08-22T22:27:00Z</dcterms:created>
  <dcterms:modified xsi:type="dcterms:W3CDTF">2021-08-16T18:37:14Z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KSOProductBuildVer">
    <vt:lpwstr>1033-11.2.0.10223</vt:lpwstr>
  </property>
</Properties>
</file>