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513" r:id="rId3"/>
    <p:sldId id="876" r:id="rId5"/>
    <p:sldId id="860" r:id="rId6"/>
    <p:sldId id="759" r:id="rId7"/>
    <p:sldId id="1108" r:id="rId8"/>
    <p:sldId id="1119" r:id="rId9"/>
    <p:sldId id="1120" r:id="rId10"/>
    <p:sldId id="1056" r:id="rId11"/>
    <p:sldId id="1097" r:id="rId12"/>
    <p:sldId id="1121" r:id="rId13"/>
    <p:sldId id="1122" r:id="rId14"/>
    <p:sldId id="1123" r:id="rId15"/>
    <p:sldId id="1124" r:id="rId16"/>
    <p:sldId id="1103" r:id="rId17"/>
    <p:sldId id="1115" r:id="rId18"/>
    <p:sldId id="1125" r:id="rId19"/>
    <p:sldId id="1126" r:id="rId20"/>
    <p:sldId id="1127" r:id="rId21"/>
    <p:sldId id="1128" r:id="rId22"/>
    <p:sldId id="1129" r:id="rId23"/>
    <p:sldId id="1130" r:id="rId24"/>
    <p:sldId id="1104" r:id="rId25"/>
    <p:sldId id="1118" r:id="rId26"/>
    <p:sldId id="1131" r:id="rId27"/>
    <p:sldId id="1132" r:id="rId28"/>
    <p:sldId id="1133" r:id="rId29"/>
    <p:sldId id="1134" r:id="rId30"/>
    <p:sldId id="1135" r:id="rId31"/>
    <p:sldId id="1136" r:id="rId32"/>
    <p:sldId id="957" r:id="rId33"/>
    <p:sldId id="958" r:id="rId34"/>
    <p:sldId id="1139" r:id="rId35"/>
    <p:sldId id="1137" r:id="rId36"/>
    <p:sldId id="1138" r:id="rId37"/>
    <p:sldId id="1141" r:id="rId38"/>
    <p:sldId id="874" r:id="rId39"/>
    <p:sldId id="291" r:id="rId40"/>
  </p:sldIdLst>
  <p:sldSz cx="9144000" cy="5143500" type="screen16x9"/>
  <p:notesSz cx="6858000" cy="9144000"/>
  <p:custDataLst>
    <p:tags r:id="rId45"/>
  </p:custDataLst>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15" clrIdx="3"/>
  <p:cmAuthor id="4" name="jagibbon" initials="jmg" lastIdx="8"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7" autoAdjust="0"/>
    <p:restoredTop sz="75163" autoAdjust="0"/>
  </p:normalViewPr>
  <p:slideViewPr>
    <p:cSldViewPr snapToGrid="0" showGuides="1">
      <p:cViewPr varScale="1">
        <p:scale>
          <a:sx n="67" d="100"/>
          <a:sy n="67" d="100"/>
        </p:scale>
        <p:origin x="1352" y="40"/>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gs" Target="tags/tag16.xml"/><Relationship Id="rId44" Type="http://schemas.openxmlformats.org/officeDocument/2006/relationships/commentAuthors" Target="commentAuthors.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16.2 – Network Attacks</a:t>
            </a:r>
            <a:endParaRPr lang="en-US" dirty="0"/>
          </a:p>
          <a:p>
            <a:r>
              <a:rPr lang="en-US" dirty="0"/>
              <a:t>16.2.2 – Reconnaissance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16.2 – Network Attacks</a:t>
            </a:r>
            <a:endParaRPr lang="en-US" dirty="0"/>
          </a:p>
          <a:p>
            <a:r>
              <a:rPr lang="en-US" dirty="0"/>
              <a:t>16.2.3 – Access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16.2 – Network Attacks</a:t>
            </a:r>
            <a:endParaRPr lang="en-US" dirty="0"/>
          </a:p>
          <a:p>
            <a:r>
              <a:rPr lang="en-US" dirty="0"/>
              <a:t>16.2.4 – Denial-of-Service Attacks</a:t>
            </a:r>
            <a:endParaRPr lang="en-US" dirty="0"/>
          </a:p>
          <a:p>
            <a:r>
              <a:rPr lang="en-US" dirty="0"/>
              <a:t>16.2.5 – Check You Understanding – Network Attacks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16.2 – Network Attacks</a:t>
            </a:r>
            <a:endParaRPr lang="en-US" dirty="0"/>
          </a:p>
          <a:p>
            <a:r>
              <a:rPr lang="en-US" dirty="0"/>
              <a:t>16.2.6 – Lab – Research Network Security Threats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16.0 Network Security Fundamentals</a:t>
            </a:r>
            <a:endParaRPr lang="en-US" dirty="0"/>
          </a:p>
          <a:p>
            <a:r>
              <a:rPr lang="en-US" dirty="0"/>
              <a:t>16.3 Network Attack Mitigations</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16.3 – Network Attack Mitigations</a:t>
            </a:r>
            <a:endParaRPr lang="en-US" dirty="0"/>
          </a:p>
          <a:p>
            <a:r>
              <a:rPr lang="en-US" dirty="0"/>
              <a:t>16.3.1 – The Defense-in-Depth Approach</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16.3 – Network Attack Mitigations</a:t>
            </a:r>
            <a:endParaRPr lang="en-US" dirty="0"/>
          </a:p>
          <a:p>
            <a:r>
              <a:rPr lang="en-US" dirty="0"/>
              <a:t>16.3.2 Keep Backups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16.3 – Network Attack Mitigations</a:t>
            </a:r>
            <a:endParaRPr lang="en-US" dirty="0"/>
          </a:p>
          <a:p>
            <a:r>
              <a:rPr lang="en-US" dirty="0"/>
              <a:t>16.3.3 – Upgrade, Update, and Patch</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16.3 – Network Attack Mitigations</a:t>
            </a:r>
            <a:endParaRPr lang="en-US" dirty="0"/>
          </a:p>
          <a:p>
            <a:r>
              <a:rPr lang="en-US" dirty="0"/>
              <a:t>16.3.4 – Authentication, Authorization, and Accounting</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16.3 – Network Attack Mitigations</a:t>
            </a:r>
            <a:endParaRPr lang="en-US" dirty="0"/>
          </a:p>
          <a:p>
            <a:r>
              <a:rPr lang="en-US" dirty="0"/>
              <a:t>16.3.5 - Firewalls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endParaRPr lang="en-US" b="0" dirty="0"/>
          </a:p>
          <a:p>
            <a:pPr>
              <a:buFontTx/>
              <a:buNone/>
            </a:pPr>
            <a:r>
              <a:rPr lang="en-US" b="0" baseline="0" dirty="0"/>
              <a:t>Introduction to Networks v</a:t>
            </a:r>
            <a:r>
              <a:rPr lang="en-US" b="0" dirty="0"/>
              <a:t>7.0 (ITN)</a:t>
            </a:r>
            <a:endParaRPr lang="en-US" b="0" dirty="0"/>
          </a:p>
          <a:p>
            <a:r>
              <a:rPr lang="en-US" dirty="0"/>
              <a:t>Module 16: Network Security Fundamentals</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16.3 – Network Attack Mitigations</a:t>
            </a:r>
            <a:endParaRPr lang="en-US" dirty="0"/>
          </a:p>
          <a:p>
            <a:r>
              <a:rPr lang="en-US" dirty="0"/>
              <a:t>16.3.6 – Types of Firewalls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16.3 – Network Attack Mitigations</a:t>
            </a:r>
            <a:endParaRPr lang="en-US" dirty="0"/>
          </a:p>
          <a:p>
            <a:r>
              <a:rPr lang="en-US" dirty="0"/>
              <a:t>16.3.7 – Endpoint Security</a:t>
            </a:r>
            <a:endParaRPr lang="en-US" dirty="0"/>
          </a:p>
          <a:p>
            <a:r>
              <a:rPr lang="en-US" dirty="0"/>
              <a:t>16.3.8 – Check Your Understanding – Network Attack Mitigation</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16.0 Network Security Fundamentals</a:t>
            </a:r>
            <a:endParaRPr lang="en-US" dirty="0"/>
          </a:p>
          <a:p>
            <a:r>
              <a:rPr lang="en-US" dirty="0"/>
              <a:t>16.4 Device Security</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16.4 – Device Security</a:t>
            </a:r>
            <a:endParaRPr lang="en-US" dirty="0"/>
          </a:p>
          <a:p>
            <a:r>
              <a:rPr lang="en-US" dirty="0"/>
              <a:t>16.4.1 – Cisco AutoSecure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16.4 – Device Security</a:t>
            </a:r>
            <a:endParaRPr lang="en-US" dirty="0"/>
          </a:p>
          <a:p>
            <a:r>
              <a:rPr lang="en-US" dirty="0"/>
              <a:t>16.4.2 - Passwords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16.4 – Device Security</a:t>
            </a:r>
            <a:endParaRPr lang="en-US" dirty="0"/>
          </a:p>
          <a:p>
            <a:r>
              <a:rPr lang="en-US" dirty="0"/>
              <a:t>16.4.3 – Additional Password Security</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16.4 – Device Security</a:t>
            </a:r>
            <a:endParaRPr lang="en-US" dirty="0"/>
          </a:p>
          <a:p>
            <a:r>
              <a:rPr lang="en-US" dirty="0"/>
              <a:t>16.4.4 - Enable SSH</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16.4 – Device Security</a:t>
            </a:r>
            <a:endParaRPr lang="en-US" dirty="0"/>
          </a:p>
          <a:p>
            <a:r>
              <a:rPr lang="en-US" dirty="0"/>
              <a:t>16.4.5 – Disable Unused Services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16.4 – Device Security</a:t>
            </a:r>
            <a:endParaRPr lang="en-US" dirty="0"/>
          </a:p>
          <a:p>
            <a:r>
              <a:rPr lang="en-US" dirty="0"/>
              <a:t>16.4.6 – Packet Tracer – Configure Secure Passwords and SSH</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16.4 – Device Security</a:t>
            </a:r>
            <a:endParaRPr lang="en-US" dirty="0"/>
          </a:p>
          <a:p>
            <a:r>
              <a:rPr lang="en-US" dirty="0"/>
              <a:t>16.4.7 – Lab – Configure Network Devices with SSH</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605" eaLnBrk="0" hangingPunct="0">
              <a:defRPr sz="2400" b="1">
                <a:solidFill>
                  <a:schemeClr val="tx1"/>
                </a:solidFill>
                <a:latin typeface="Arial" panose="020B0604020202020204" pitchFamily="34" charset="0"/>
                <a:cs typeface="Arial" panose="020B0604020202020204" pitchFamily="34" charset="0"/>
              </a:defRPr>
            </a:lvl1pPr>
            <a:lvl2pPr marL="742950" indent="-285750" defTabSz="903605" eaLnBrk="0" hangingPunct="0">
              <a:defRPr sz="2400" b="1">
                <a:solidFill>
                  <a:schemeClr val="tx1"/>
                </a:solidFill>
                <a:latin typeface="Arial" panose="020B0604020202020204" pitchFamily="34" charset="0"/>
                <a:cs typeface="Arial" panose="020B0604020202020204" pitchFamily="34" charset="0"/>
              </a:defRPr>
            </a:lvl2pPr>
            <a:lvl3pPr marL="1143000" indent="-228600" defTabSz="903605" eaLnBrk="0" hangingPunct="0">
              <a:defRPr sz="2400" b="1">
                <a:solidFill>
                  <a:schemeClr val="tx1"/>
                </a:solidFill>
                <a:latin typeface="Arial" panose="020B0604020202020204" pitchFamily="34" charset="0"/>
                <a:cs typeface="Arial" panose="020B0604020202020204" pitchFamily="34" charset="0"/>
              </a:defRPr>
            </a:lvl3pPr>
            <a:lvl4pPr marL="1600200" indent="-228600" defTabSz="903605" eaLnBrk="0" hangingPunct="0">
              <a:defRPr sz="2400" b="1">
                <a:solidFill>
                  <a:schemeClr val="tx1"/>
                </a:solidFill>
                <a:latin typeface="Arial" panose="020B0604020202020204" pitchFamily="34" charset="0"/>
                <a:cs typeface="Arial" panose="020B0604020202020204" pitchFamily="34" charset="0"/>
              </a:defRPr>
            </a:lvl4pPr>
            <a:lvl5pPr marL="2057400" indent="-228600" defTabSz="903605" eaLnBrk="0" hangingPunct="0">
              <a:defRPr sz="2400" b="1">
                <a:solidFill>
                  <a:schemeClr val="tx1"/>
                </a:solidFill>
                <a:latin typeface="Arial" panose="020B0604020202020204" pitchFamily="34" charset="0"/>
                <a:cs typeface="Arial" panose="020B0604020202020204" pitchFamily="34" charset="0"/>
              </a:defRPr>
            </a:lvl5pPr>
            <a:lvl6pPr marL="25146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29718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34290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3886200" indent="-228600" defTabSz="903605" eaLnBrk="0" fontAlgn="base" hangingPunct="0">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algn="r"/>
            <a:fld id="{7C839C26-801B-42B6-A101-60F37FE2B0A8}" type="slidenum">
              <a:rPr lang="en-US" sz="800" b="0">
                <a:solidFill>
                  <a:prstClr val="black"/>
                </a:solidFill>
              </a:rPr>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p:sp>
      <p:sp>
        <p:nvSpPr>
          <p:cNvPr id="184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16- Network Security Fundamentals</a:t>
            </a:r>
            <a:endParaRPr lang="en-GB" dirty="0"/>
          </a:p>
          <a:p>
            <a:pPr>
              <a:buFontTx/>
              <a:buNone/>
            </a:pPr>
            <a:r>
              <a:rPr lang="en-GB" dirty="0"/>
              <a:t>16.0.2- What will I learn to do in this module?</a:t>
            </a:r>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16.0 Network Security Fundamentals</a:t>
            </a:r>
            <a:endParaRPr lang="en-US" dirty="0"/>
          </a:p>
          <a:p>
            <a:r>
              <a:rPr lang="en-US" dirty="0"/>
              <a:t>16.5 Module Practice and Quiz</a:t>
            </a:r>
            <a:endParaRPr lang="en-US" dirty="0"/>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997A419-355F-A04A-96E0-21643AF8E9FF}" type="slidenum">
              <a:rPr lang="en-US" sz="800">
                <a:solidFill>
                  <a:prstClr val="black"/>
                </a:solidFill>
              </a:rPr>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p:sp>
      <p:sp>
        <p:nvSpPr>
          <p:cNvPr id="225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a:t>16 – Network Security Fundamentals</a:t>
            </a:r>
            <a:endParaRPr lang="en-US" sz="1200" dirty="0"/>
          </a:p>
          <a:p>
            <a:r>
              <a:rPr lang="en-US" sz="1200" dirty="0"/>
              <a:t>16.5 – Module Practice and Quiz</a:t>
            </a:r>
            <a:endParaRPr lang="en-US" sz="1200" dirty="0"/>
          </a:p>
          <a:p>
            <a:r>
              <a:rPr lang="en-US" sz="1200" dirty="0"/>
              <a:t>16.5.1 – Packet Tracer – Secure Network Devices</a:t>
            </a:r>
            <a:endParaRPr 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997A419-355F-A04A-96E0-21643AF8E9FF}" type="slidenum">
              <a:rPr lang="en-US" sz="800">
                <a:solidFill>
                  <a:prstClr val="black"/>
                </a:solidFill>
              </a:rPr>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p:sp>
      <p:sp>
        <p:nvSpPr>
          <p:cNvPr id="225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a:t>16 – Network Security Fundamentals</a:t>
            </a:r>
            <a:endParaRPr lang="en-US" sz="1200" dirty="0"/>
          </a:p>
          <a:p>
            <a:r>
              <a:rPr lang="en-US" sz="1200" dirty="0"/>
              <a:t>16.5 – Module Practice and Quiz</a:t>
            </a:r>
            <a:endParaRPr lang="en-US" sz="1200" dirty="0"/>
          </a:p>
          <a:p>
            <a:r>
              <a:rPr lang="en-US" sz="1200" dirty="0"/>
              <a:t>16.5.2 – Lab – Secure Network Devices</a:t>
            </a:r>
            <a:endParaRPr 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997A419-355F-A04A-96E0-21643AF8E9FF}" type="slidenum">
              <a:rPr lang="en-US" sz="800">
                <a:solidFill>
                  <a:prstClr val="black"/>
                </a:solidFill>
              </a:rPr>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p:sp>
      <p:sp>
        <p:nvSpPr>
          <p:cNvPr id="225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a:t>16 – Network Security Fundamentals</a:t>
            </a:r>
            <a:endParaRPr lang="en-US" sz="1200" dirty="0"/>
          </a:p>
          <a:p>
            <a:r>
              <a:rPr lang="en-US" sz="1200" dirty="0"/>
              <a:t>16.5 – Module Practice and Quiz</a:t>
            </a:r>
            <a:endParaRPr lang="en-US" sz="1200" dirty="0"/>
          </a:p>
          <a:p>
            <a:r>
              <a:rPr lang="en-US" sz="1200" dirty="0"/>
              <a:t>16.5.3 – What did I learn in this module?</a:t>
            </a:r>
            <a:endParaRPr 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997A419-355F-A04A-96E0-21643AF8E9FF}" type="slidenum">
              <a:rPr lang="en-US" sz="800">
                <a:solidFill>
                  <a:prstClr val="black"/>
                </a:solidFill>
              </a:rPr>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p:sp>
      <p:sp>
        <p:nvSpPr>
          <p:cNvPr id="225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a:t>16 – Network Security Fundamentals</a:t>
            </a:r>
            <a:endParaRPr lang="en-US" sz="1200" dirty="0"/>
          </a:p>
          <a:p>
            <a:r>
              <a:rPr lang="en-US" sz="1200" dirty="0"/>
              <a:t>16.5 – Module Practice and Quiz</a:t>
            </a:r>
            <a:endParaRPr lang="en-US" sz="1200" dirty="0"/>
          </a:p>
          <a:p>
            <a:r>
              <a:rPr lang="en-US" sz="1200" dirty="0"/>
              <a:t>16.5.3 – What did I learn in this module? (Cont.)</a:t>
            </a:r>
            <a:endParaRPr lang="en-US" sz="1200" dirty="0"/>
          </a:p>
          <a:p>
            <a:r>
              <a:rPr lang="en-US" sz="1200" dirty="0"/>
              <a:t>16.5.4 – Module Quiz – Network Security Fundamentals</a:t>
            </a:r>
            <a:endParaRPr 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997A419-355F-A04A-96E0-21643AF8E9FF}" type="slidenum">
              <a:rPr lang="en-US" sz="800">
                <a:solidFill>
                  <a:prstClr val="black"/>
                </a:solidFill>
              </a:rPr>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p:sp>
      <p:sp>
        <p:nvSpPr>
          <p:cNvPr id="225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a:t>16 – Network Security Fundamentals</a:t>
            </a:r>
            <a:endParaRPr lang="en-US" sz="1200" dirty="0"/>
          </a:p>
          <a:p>
            <a:r>
              <a:rPr lang="en-US" sz="1200" dirty="0"/>
              <a:t>16.5 – Module Practice and Quiz</a:t>
            </a:r>
            <a:endParaRPr lang="en-US" sz="1200" dirty="0"/>
          </a:p>
          <a:p>
            <a:r>
              <a:rPr lang="en-US" sz="1200" dirty="0"/>
              <a:t>16.5.3 – What did I learn in this module? (Cont.)</a:t>
            </a:r>
            <a:endParaRPr lang="en-US" sz="1200" dirty="0"/>
          </a:p>
          <a:p>
            <a:r>
              <a:rPr lang="en-US" sz="1200" dirty="0"/>
              <a:t>16.5.4 – Module Quiz – Network Security Fundamentals</a:t>
            </a:r>
            <a:endParaRPr 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605">
              <a:defRPr sz="2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defTabSz="903605">
              <a:defRPr sz="2400">
                <a:solidFill>
                  <a:schemeClr val="tx1"/>
                </a:solidFill>
                <a:latin typeface="Arial" panose="020B0604020202020204" pitchFamily="34" charset="0"/>
                <a:ea typeface="MS PGothic" panose="020B0600070205080204" pitchFamily="34" charset="-128"/>
              </a:defRPr>
            </a:lvl2pPr>
            <a:lvl3pPr marL="1143000" indent="-228600" defTabSz="903605">
              <a:defRPr sz="2400">
                <a:solidFill>
                  <a:schemeClr val="tx1"/>
                </a:solidFill>
                <a:latin typeface="Arial" panose="020B0604020202020204" pitchFamily="34" charset="0"/>
                <a:ea typeface="MS PGothic" panose="020B0600070205080204" pitchFamily="34" charset="-128"/>
              </a:defRPr>
            </a:lvl3pPr>
            <a:lvl4pPr marL="1600200" indent="-228600" defTabSz="903605">
              <a:defRPr sz="2400">
                <a:solidFill>
                  <a:schemeClr val="tx1"/>
                </a:solidFill>
                <a:latin typeface="Arial" panose="020B0604020202020204" pitchFamily="34" charset="0"/>
                <a:ea typeface="MS PGothic" panose="020B0600070205080204" pitchFamily="34" charset="-128"/>
              </a:defRPr>
            </a:lvl4pPr>
            <a:lvl5pPr marL="2057400" indent="-228600" defTabSz="903605">
              <a:defRPr sz="2400">
                <a:solidFill>
                  <a:schemeClr val="tx1"/>
                </a:solidFill>
                <a:latin typeface="Arial" panose="020B0604020202020204" pitchFamily="34" charset="0"/>
                <a:ea typeface="MS PGothic" panose="020B0600070205080204" pitchFamily="34" charset="-128"/>
              </a:defRPr>
            </a:lvl5pPr>
            <a:lvl6pPr marL="25146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algn="ctr" defTabSz="903605" eaLnBrk="0" fontAlgn="base" hangingPunct="0">
              <a:lnSpc>
                <a:spcPct val="90000"/>
              </a:lnSpc>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2755B-29FD-8743-9094-C0E3A734D22E}" type="slidenum">
              <a:rPr lang="en-US" sz="800">
                <a:solidFill>
                  <a:prstClr val="black"/>
                </a:solidFill>
              </a:rPr>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defRP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16.0 Network Security Fundamentals</a:t>
            </a:r>
            <a:endParaRPr lang="en-US" dirty="0"/>
          </a:p>
          <a:p>
            <a:r>
              <a:rPr lang="en-US" dirty="0"/>
              <a:t>16.1 Security Threats and Vulnerabilities</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16.1 – Security Threats and Vulnerabilities</a:t>
            </a:r>
            <a:endParaRPr lang="en-US" dirty="0"/>
          </a:p>
          <a:p>
            <a:r>
              <a:rPr lang="en-US" dirty="0"/>
              <a:t>16.1.1 – Types of Threats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16.1 – Security Threats and Vulnerabilities</a:t>
            </a:r>
            <a:endParaRPr lang="en-US" dirty="0"/>
          </a:p>
          <a:p>
            <a:r>
              <a:rPr lang="en-US" dirty="0"/>
              <a:t>16.1.2 – Types of Vulnerabilities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16.1 – Security Threats and Vulnerabilities</a:t>
            </a:r>
            <a:endParaRPr lang="en-US" dirty="0"/>
          </a:p>
          <a:p>
            <a:r>
              <a:rPr lang="en-US" dirty="0"/>
              <a:t>16.1.3 – Physical Security</a:t>
            </a:r>
            <a:endParaRPr lang="en-US" dirty="0"/>
          </a:p>
          <a:p>
            <a:r>
              <a:rPr lang="en-US" dirty="0"/>
              <a:t>16.1.4 – Check Your Understanding – Security Threats and Vulnerabilities</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16.0 Network Security Fundamentals</a:t>
            </a:r>
            <a:endParaRPr lang="en-US" dirty="0"/>
          </a:p>
          <a:p>
            <a:r>
              <a:rPr lang="en-US" dirty="0"/>
              <a:t>16.2 Network Attacks</a:t>
            </a:r>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16 – Network Security Fundamentals</a:t>
            </a:r>
            <a:endParaRPr lang="en-US" dirty="0"/>
          </a:p>
          <a:p>
            <a:r>
              <a:rPr lang="en-US" dirty="0"/>
              <a:t>16.2 – Network Attacks</a:t>
            </a:r>
            <a:endParaRPr lang="en-US" dirty="0"/>
          </a:p>
          <a:p>
            <a:r>
              <a:rPr lang="en-US" dirty="0"/>
              <a:t>16.2.1 – Types of Malware</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a:t>Click to edit Master text styles</a:t>
            </a:r>
            <a:endParaRPr lang="en-US"/>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6"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7"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6080">
              <a:defRPr/>
            </a:pPr>
            <a:fld id="{2F5CCB13-0A32-4557-88E9-079F0C330695}" type="slidenum">
              <a:rPr lang="en-US" kern="0" smtClean="0">
                <a:solidFill>
                  <a:srgbClr val="595959"/>
                </a:solidFill>
              </a:rPr>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lstStyle>
            <a:lvl1pPr marL="170180" indent="-170180">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anose="020B0604020202020204" pitchFamily="34" charset="0"/>
              </a:rPr>
              <a:t>Click to edit Master text styles</a:t>
            </a:r>
            <a:endParaRPr lang="en-US">
              <a:sym typeface="Arial" panose="020B0604020202020204" pitchFamily="34" charset="0"/>
            </a:endParaRPr>
          </a:p>
          <a:p>
            <a:pPr lvl="1"/>
            <a:r>
              <a:rPr lang="en-US">
                <a:sym typeface="Arial" panose="020B0604020202020204" pitchFamily="34" charset="0"/>
              </a:rPr>
              <a:t>Second level</a:t>
            </a:r>
            <a:endParaRPr lang="en-US">
              <a:sym typeface="Arial" panose="020B0604020202020204" pitchFamily="34" charset="0"/>
            </a:endParaRPr>
          </a:p>
          <a:p>
            <a:pPr lvl="2"/>
            <a:r>
              <a:rPr lang="en-US">
                <a:sym typeface="Arial" panose="020B0604020202020204" pitchFamily="34" charset="0"/>
              </a:rPr>
              <a:t>Third level</a:t>
            </a:r>
            <a:endParaRPr lang="en-US">
              <a:sym typeface="Arial" panose="020B0604020202020204" pitchFamily="34" charset="0"/>
            </a:endParaRPr>
          </a:p>
          <a:p>
            <a:pPr lvl="3"/>
            <a:r>
              <a:rPr lang="en-US">
                <a:sym typeface="Arial" panose="020B0604020202020204" pitchFamily="34" charset="0"/>
              </a:rPr>
              <a:t>Fourth level</a:t>
            </a:r>
            <a:endParaRPr lang="en-US">
              <a:sym typeface="Arial" panose="020B0604020202020204" pitchFamily="34" charset="0"/>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lstStyle>
            <a:lvl1pPr>
              <a:lnSpc>
                <a:spcPct val="100000"/>
              </a:lnSpc>
              <a:defRPr sz="2400"/>
            </a:lvl1pPr>
          </a:lstStyle>
          <a:p>
            <a:pPr lvl="0"/>
            <a:r>
              <a:rPr lang="en-US">
                <a:sym typeface="Arial" panose="020B0604020202020204" pitchFamily="34" charset="0"/>
              </a:rPr>
              <a:t>Click to edit Master title style</a:t>
            </a:r>
            <a:endParaRPr lang="en-US" dirty="0">
              <a:sym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a:t>Click to edit Master text styles</a:t>
            </a:r>
            <a:endParaRPr lang="en-US"/>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2565"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endParaRPr lang="en-US"/>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0"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2"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7"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8"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800" indent="0">
              <a:buNone/>
              <a:defRPr/>
            </a:lvl2pPr>
            <a:lvl3pPr marL="427355" indent="0">
              <a:buNone/>
              <a:defRPr/>
            </a:lvl3pPr>
            <a:lvl4pPr marL="516890" indent="0">
              <a:buNone/>
              <a:defRPr/>
            </a:lvl4pPr>
            <a:lvl5pPr marL="601345" indent="0">
              <a:buNone/>
              <a:defRPr/>
            </a:lvl5pPr>
          </a:lstStyle>
          <a:p>
            <a:pPr lvl="0"/>
            <a:r>
              <a:rPr lang="en-US"/>
              <a:t>Click to edit Master text styles</a:t>
            </a:r>
            <a:endParaRPr lang="en-US"/>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endParaRPr lang="en-US" sz="600" dirty="0">
              <a:solidFill>
                <a:schemeClr val="accent5">
                  <a:lumMod val="50000"/>
                </a:schemeClr>
              </a:solidFill>
              <a:latin typeface="+mn-lt"/>
              <a:ea typeface="+mn-ea"/>
              <a:cs typeface="CiscoSans Thin"/>
            </a:endParaRP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3"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750" marR="0" indent="-285750" algn="ctr" defTabSz="457200" rtl="0" eaLnBrk="1" fontAlgn="auto" latinLnBrk="0" hangingPunct="1">
              <a:lnSpc>
                <a:spcPct val="100000"/>
              </a:lnSpc>
              <a:spcBef>
                <a:spcPct val="20000"/>
              </a:spcBef>
              <a:spcAft>
                <a:spcPts val="0"/>
              </a:spcAft>
              <a:buClrTx/>
              <a:buSzTx/>
              <a:buFont typeface="Arial" panose="020B0604020202020204"/>
              <a:buNone/>
              <a:defRPr sz="2000" b="0" i="0" baseline="0">
                <a:solidFill>
                  <a:schemeClr val="bg1"/>
                </a:solidFill>
                <a:latin typeface="+mn-lt"/>
                <a:cs typeface="CiscoSans ExtraLight"/>
              </a:defRPr>
            </a:lvl1pPr>
          </a:lstStyle>
          <a:p>
            <a:pPr lvl="0"/>
            <a:r>
              <a:rPr lang="en-US"/>
              <a:t>Click to edit Master text styles</a:t>
            </a:r>
            <a:endParaRPr lang="en-US"/>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panose="020B0604020202020204"/>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panose="020B0604020202020204"/>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panose="020B0604020202020204"/>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panose="020B0604020202020204"/>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panose="020B0604020202020204"/>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endParaRPr lang="en-US" dirty="0"/>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endParaRPr lang="en-US" dirty="0"/>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endParaRPr lang="en-US" dirty="0"/>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endParaRPr lang="en-US" dirty="0"/>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endParaRPr lang="en-US" dirty="0"/>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endParaRPr lang="en-US" dirty="0"/>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endParaRPr lang="en-US" dirty="0"/>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endParaRPr lang="en-US" dirty="0"/>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endParaRPr lang="en-US" dirty="0"/>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panose="020B0604020202020204"/>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endParaRPr lang="en-US"/>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lstStyle/>
          <a:p>
            <a:pPr lvl="0"/>
            <a:r>
              <a:rPr lang="en-GB" altLang="en-US" dirty="0"/>
              <a:t>Title Goes Here</a:t>
            </a:r>
            <a:endParaRPr lang="en-GB" altLang="en-US" dirty="0"/>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ln>
          <a:effectLst/>
        </p:spPr>
        <p:txBody>
          <a:bodyPr wrap="none" lIns="61586" tIns="30792" rIns="61586" bIns="30792" anchor="b">
            <a:spAutoFit/>
          </a:bodyPr>
          <a:lstStyle/>
          <a:p>
            <a:pPr algn="r" defTabSz="610870"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ln>
          <a:effectLst/>
        </p:spPr>
        <p:txBody>
          <a:bodyPr lIns="61586" tIns="30792" rIns="61586" bIns="30792" anchor="b">
            <a:spAutoFit/>
          </a:bodyPr>
          <a:lstStyle/>
          <a:p>
            <a:pPr defTabSz="610870"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endParaRPr lang="en-US" sz="600" dirty="0">
              <a:solidFill>
                <a:schemeClr val="accent3">
                  <a:lumMod val="85000"/>
                </a:schemeClr>
              </a:solidFill>
              <a:latin typeface="+mn-lt"/>
              <a:ea typeface="+mn-ea"/>
              <a:cs typeface="CiscoSans Thin"/>
            </a:endParaRP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8" name="Freeform 6"/>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9" name="Freeform 7"/>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1" name="Freeform 9"/>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4" name="Freeform 10"/>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5" name="Freeform 11"/>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Freeform 12"/>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3"/>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4"/>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5"/>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6"/>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7"/>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8"/>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wipe/>
  </p:transition>
  <p:txStyles>
    <p:titleStyle>
      <a:lvl1pPr algn="l" defTabSz="684530" rtl="0" eaLnBrk="1" fontAlgn="base" hangingPunct="1">
        <a:lnSpc>
          <a:spcPct val="80000"/>
        </a:lnSpc>
        <a:spcBef>
          <a:spcPct val="0"/>
        </a:spcBef>
        <a:spcAft>
          <a:spcPct val="0"/>
        </a:spcAft>
        <a:defRPr lang="en-US" sz="3200" kern="1200" dirty="0">
          <a:solidFill>
            <a:schemeClr val="accent4"/>
          </a:solidFill>
          <a:latin typeface="+mj-lt"/>
          <a:ea typeface="MS PGothic" panose="020B0600070205080204" pitchFamily="34" charset="-128"/>
          <a:cs typeface="CiscoSans"/>
        </a:defRPr>
      </a:lvl1pPr>
      <a:lvl2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2pPr>
      <a:lvl3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3pPr>
      <a:lvl4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4pPr>
      <a:lvl5pPr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cs typeface="CiscoSans" pitchFamily="34" charset="0"/>
        </a:defRPr>
      </a:lvl5pPr>
      <a:lvl6pPr marL="4572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6pPr>
      <a:lvl7pPr marL="9144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7pPr>
      <a:lvl8pPr marL="13716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8pPr>
      <a:lvl9pPr marL="1828800" algn="l" defTabSz="684530" rtl="0" eaLnBrk="1" fontAlgn="base" hangingPunct="1">
        <a:lnSpc>
          <a:spcPct val="80000"/>
        </a:lnSpc>
        <a:spcBef>
          <a:spcPct val="0"/>
        </a:spcBef>
        <a:spcAft>
          <a:spcPct val="0"/>
        </a:spcAft>
        <a:defRPr sz="3200">
          <a:solidFill>
            <a:srgbClr val="676767"/>
          </a:solidFill>
          <a:latin typeface="Arial" panose="020B0604020202020204" pitchFamily="34" charset="0"/>
          <a:ea typeface="MS PGothic" panose="020B0600070205080204" pitchFamily="34" charset="-128"/>
        </a:defRPr>
      </a:lvl9pPr>
    </p:titleStyle>
    <p:bodyStyle>
      <a:lvl1pPr marL="170180" indent="-170180" algn="l" defTabSz="684530" rtl="0" eaLnBrk="1" fontAlgn="base" hangingPunct="1">
        <a:lnSpc>
          <a:spcPct val="95000"/>
        </a:lnSpc>
        <a:spcBef>
          <a:spcPts val="1075"/>
        </a:spcBef>
        <a:spcAft>
          <a:spcPct val="0"/>
        </a:spcAft>
        <a:buClr>
          <a:schemeClr val="tx2"/>
        </a:buClr>
        <a:buSzPct val="90000"/>
        <a:buFont typeface="Arial" panose="020B0604020202020204" pitchFamily="34" charset="0"/>
        <a:buChar char="•"/>
        <a:defRPr lang="en-US" sz="1500" kern="1200" dirty="0">
          <a:solidFill>
            <a:schemeClr val="tx1"/>
          </a:solidFill>
          <a:latin typeface="+mn-lt"/>
          <a:ea typeface="MS PGothic" panose="020B0600070205080204" pitchFamily="34" charset="-128"/>
          <a:cs typeface="CiscoSans"/>
        </a:defRPr>
      </a:lvl1pPr>
      <a:lvl2pPr marL="358775" indent="-215900" algn="l" defTabSz="684530" rtl="0" eaLnBrk="1" fontAlgn="base" hangingPunct="1">
        <a:lnSpc>
          <a:spcPct val="95000"/>
        </a:lnSpc>
        <a:spcBef>
          <a:spcPts val="600"/>
        </a:spcBef>
        <a:spcAft>
          <a:spcPct val="0"/>
        </a:spcAft>
        <a:buClr>
          <a:schemeClr val="tx2"/>
        </a:buClr>
        <a:buFont typeface="Arial" panose="020B0604020202020204" pitchFamily="34" charset="0"/>
        <a:buChar char="•"/>
        <a:defRPr lang="en-US" sz="1400" kern="1200" dirty="0">
          <a:solidFill>
            <a:schemeClr val="tx1"/>
          </a:solidFill>
          <a:latin typeface="+mn-lt"/>
          <a:ea typeface="MS PGothic" panose="020B0600070205080204" pitchFamily="34" charset="-128"/>
          <a:cs typeface="CiscoSans"/>
        </a:defRPr>
      </a:lvl2pPr>
      <a:lvl3pPr marL="431800" indent="-170180" algn="l" defTabSz="684530" rtl="0" eaLnBrk="1" fontAlgn="base" hangingPunct="1">
        <a:lnSpc>
          <a:spcPct val="95000"/>
        </a:lnSpc>
        <a:spcBef>
          <a:spcPts val="625"/>
        </a:spcBef>
        <a:spcAft>
          <a:spcPct val="0"/>
        </a:spcAft>
        <a:buFont typeface="Arial" panose="020B0604020202020204" pitchFamily="34" charset="0"/>
        <a:buChar char="•"/>
        <a:defRPr lang="en-US" sz="1200" kern="1200" dirty="0">
          <a:solidFill>
            <a:schemeClr val="tx1"/>
          </a:solidFill>
          <a:latin typeface="+mn-lt"/>
          <a:ea typeface="MS PGothic" panose="020B0600070205080204" pitchFamily="34" charset="-128"/>
          <a:cs typeface="CiscoSans"/>
        </a:defRPr>
      </a:lvl3pPr>
      <a:lvl4pPr marL="50355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5.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tags" Target="../tags/tag1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265" y="1219200"/>
            <a:ext cx="7458710" cy="1666875"/>
          </a:xfrm>
        </p:spPr>
        <p:txBody>
          <a:bodyPr/>
          <a:lstStyle/>
          <a:p>
            <a:r>
              <a:rPr lang="en-US" dirty="0">
                <a:solidFill>
                  <a:schemeClr val="accent5">
                    <a:lumMod val="40000"/>
                    <a:lumOff val="60000"/>
                  </a:schemeClr>
                </a:solidFill>
              </a:rPr>
              <a:t>Network Security Fundamentals</a:t>
            </a:r>
            <a:endParaRPr lang="en-US" dirty="0">
              <a:solidFill>
                <a:schemeClr val="accent5">
                  <a:lumMod val="40000"/>
                  <a:lumOff val="60000"/>
                </a:schemeClr>
              </a:solidFill>
            </a:endParaRP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 VICTOR CHIDI OKPURUKA</a:t>
            </a:r>
            <a:endParaRPr lang="en-US" dirty="0">
              <a:solidFill>
                <a:schemeClr val="bg2">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Introduction to Networks v7.0 (ITN) </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Attacks</a:t>
            </a:r>
            <a:br>
              <a:rPr lang="en-US" dirty="0"/>
            </a:br>
            <a:r>
              <a:rPr lang="en-US" sz="2400" dirty="0"/>
              <a:t>Reconnaissance Attacks</a:t>
            </a:r>
            <a:endParaRPr lang="en-US" sz="2400" dirty="0"/>
          </a:p>
        </p:txBody>
      </p:sp>
      <p:sp>
        <p:nvSpPr>
          <p:cNvPr id="4" name="Content Placeholder 3"/>
          <p:cNvSpPr>
            <a:spLocks noGrp="1"/>
          </p:cNvSpPr>
          <p:nvPr>
            <p:ph idx="1"/>
          </p:nvPr>
        </p:nvSpPr>
        <p:spPr>
          <a:xfrm>
            <a:off x="474662" y="763736"/>
            <a:ext cx="8280057" cy="3657998"/>
          </a:xfrm>
        </p:spPr>
        <p:txBody>
          <a:bodyPr/>
          <a:lstStyle/>
          <a:p>
            <a:pPr marL="0" indent="0" algn="l"/>
            <a:r>
              <a:rPr lang="en-US" sz="1600" dirty="0">
                <a:solidFill>
                  <a:srgbClr val="000000"/>
                </a:solidFill>
              </a:rPr>
              <a:t>In addition to malicious code attacks, it is also possible for networks to fall prey to various network attacks. Network attacks can be classified into three major categories:</a:t>
            </a:r>
            <a:endParaRPr lang="en-US" sz="1600" dirty="0">
              <a:solidFill>
                <a:srgbClr val="000000"/>
              </a:solidFill>
            </a:endParaRPr>
          </a:p>
          <a:p>
            <a:pPr marL="415925" lvl="1" indent="-342900">
              <a:buFont typeface="Arial" panose="020B0604020202020204" pitchFamily="34" charset="0"/>
              <a:buChar char="•"/>
            </a:pPr>
            <a:r>
              <a:rPr lang="en-US" b="1" dirty="0">
                <a:solidFill>
                  <a:srgbClr val="000000"/>
                </a:solidFill>
              </a:rPr>
              <a:t>Reconnaissance attacks </a:t>
            </a:r>
            <a:r>
              <a:rPr lang="en-US" dirty="0">
                <a:solidFill>
                  <a:srgbClr val="000000"/>
                </a:solidFill>
              </a:rPr>
              <a:t>- The discovery and mapping of systems, services, or vulnerabilities.</a:t>
            </a:r>
            <a:endParaRPr lang="en-US" dirty="0">
              <a:solidFill>
                <a:srgbClr val="000000"/>
              </a:solidFill>
            </a:endParaRPr>
          </a:p>
          <a:p>
            <a:pPr marL="415925" lvl="1" indent="-342900">
              <a:buFont typeface="Arial" panose="020B0604020202020204" pitchFamily="34" charset="0"/>
              <a:buChar char="•"/>
            </a:pPr>
            <a:r>
              <a:rPr lang="en-US" b="1" dirty="0">
                <a:solidFill>
                  <a:srgbClr val="000000"/>
                </a:solidFill>
              </a:rPr>
              <a:t>Access attacks </a:t>
            </a:r>
            <a:r>
              <a:rPr lang="en-US" dirty="0">
                <a:solidFill>
                  <a:srgbClr val="000000"/>
                </a:solidFill>
              </a:rPr>
              <a:t>- The unauthorized manipulation of data, system access, or user privileges.</a:t>
            </a:r>
            <a:endParaRPr lang="en-US" dirty="0">
              <a:solidFill>
                <a:srgbClr val="000000"/>
              </a:solidFill>
            </a:endParaRPr>
          </a:p>
          <a:p>
            <a:pPr marL="415925" lvl="1" indent="-342900">
              <a:buFont typeface="Arial" panose="020B0604020202020204" pitchFamily="34" charset="0"/>
              <a:buChar char="•"/>
            </a:pPr>
            <a:r>
              <a:rPr lang="en-US" b="1" dirty="0">
                <a:solidFill>
                  <a:srgbClr val="000000"/>
                </a:solidFill>
              </a:rPr>
              <a:t>Denial of service </a:t>
            </a:r>
            <a:r>
              <a:rPr lang="en-US" dirty="0">
                <a:solidFill>
                  <a:srgbClr val="000000"/>
                </a:solidFill>
              </a:rPr>
              <a:t>- The disabling or corruption of networks, systems, or services.</a:t>
            </a:r>
            <a:endParaRPr lang="en-US" dirty="0">
              <a:solidFill>
                <a:srgbClr val="000000"/>
              </a:solidFill>
            </a:endParaRPr>
          </a:p>
          <a:p>
            <a:pPr marL="0" indent="0" algn="l"/>
            <a:endParaRPr lang="en-US" sz="1600" dirty="0">
              <a:solidFill>
                <a:srgbClr val="000000"/>
              </a:solidFill>
            </a:endParaRPr>
          </a:p>
          <a:p>
            <a:pPr marL="0" indent="0" algn="l"/>
            <a:r>
              <a:rPr lang="en-US" sz="1600" dirty="0">
                <a:solidFill>
                  <a:srgbClr val="000000"/>
                </a:solidFill>
              </a:rPr>
              <a:t>For reconnaissance attacks, external threat actors can use internet tools, such as the </a:t>
            </a:r>
            <a:r>
              <a:rPr lang="en-US" sz="1600" b="1" dirty="0">
                <a:solidFill>
                  <a:srgbClr val="000000"/>
                </a:solidFill>
              </a:rPr>
              <a:t>nslookup</a:t>
            </a:r>
            <a:r>
              <a:rPr lang="en-US" sz="1600" dirty="0">
                <a:solidFill>
                  <a:srgbClr val="000000"/>
                </a:solidFill>
              </a:rPr>
              <a:t> and </a:t>
            </a:r>
            <a:r>
              <a:rPr lang="en-US" sz="1600" b="1" dirty="0">
                <a:solidFill>
                  <a:srgbClr val="000000"/>
                </a:solidFill>
              </a:rPr>
              <a:t>whois</a:t>
            </a:r>
            <a:r>
              <a:rPr lang="en-US" sz="1600" dirty="0">
                <a:solidFill>
                  <a:srgbClr val="000000"/>
                </a:solidFill>
              </a:rPr>
              <a:t> utilities, to easily determine the IP address space assigned to a given corporation or entity. After the IP address space is determined, a threat actor can then ping the publicly available IP addresses to identify the addresses that are active. </a:t>
            </a:r>
            <a:endParaRPr lang="en-US" sz="16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Attacks</a:t>
            </a:r>
            <a:br>
              <a:rPr lang="en-US" dirty="0"/>
            </a:br>
            <a:r>
              <a:rPr lang="en-US" sz="2400" dirty="0"/>
              <a:t>Access Attacks</a:t>
            </a:r>
            <a:endParaRPr lang="en-US" sz="2400" dirty="0"/>
          </a:p>
        </p:txBody>
      </p:sp>
      <p:sp>
        <p:nvSpPr>
          <p:cNvPr id="5" name="Content Placeholder 4"/>
          <p:cNvSpPr>
            <a:spLocks noGrp="1"/>
          </p:cNvSpPr>
          <p:nvPr>
            <p:ph idx="1"/>
          </p:nvPr>
        </p:nvSpPr>
        <p:spPr>
          <a:xfrm>
            <a:off x="474662" y="790832"/>
            <a:ext cx="8280057" cy="3630902"/>
          </a:xfrm>
        </p:spPr>
        <p:txBody>
          <a:bodyPr/>
          <a:lstStyle/>
          <a:p>
            <a:pPr marL="0" indent="0" algn="l"/>
            <a:r>
              <a:rPr lang="en-US" sz="1600" dirty="0">
                <a:solidFill>
                  <a:srgbClr val="000000"/>
                </a:solidFill>
              </a:rPr>
              <a:t>Access attacks exploit known vulnerabilities in authentication services, FTP services, and web services to gain entry to web accounts, confidential databases, and other sensitive information. </a:t>
            </a:r>
            <a:endParaRPr lang="en-US" sz="1600" dirty="0">
              <a:solidFill>
                <a:srgbClr val="000000"/>
              </a:solidFill>
            </a:endParaRPr>
          </a:p>
          <a:p>
            <a:pPr marL="0" indent="0" algn="l"/>
            <a:endParaRPr lang="en-US" sz="1600" dirty="0">
              <a:solidFill>
                <a:srgbClr val="000000"/>
              </a:solidFill>
            </a:endParaRPr>
          </a:p>
          <a:p>
            <a:pPr marL="0" indent="0" algn="l"/>
            <a:r>
              <a:rPr lang="en-US" sz="1600" dirty="0">
                <a:solidFill>
                  <a:srgbClr val="000000"/>
                </a:solidFill>
              </a:rPr>
              <a:t>Access attacks can be classified into four types: </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Password attacks -</a:t>
            </a:r>
            <a:r>
              <a:rPr lang="en-US" sz="1600" dirty="0">
                <a:solidFill>
                  <a:srgbClr val="000000"/>
                </a:solidFill>
              </a:rPr>
              <a:t> Implemented using brute force, trojan horse, and packet sniffers</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Trust exploitation - </a:t>
            </a:r>
            <a:r>
              <a:rPr lang="en-US" sz="1600" dirty="0">
                <a:solidFill>
                  <a:srgbClr val="000000"/>
                </a:solidFill>
              </a:rPr>
              <a:t> A threat actor uses unauthorized privileges to gain access to a system, possibly compromising the target.</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Port redirection</a:t>
            </a:r>
            <a:r>
              <a:rPr lang="en-US" sz="1600" dirty="0">
                <a:solidFill>
                  <a:srgbClr val="000000"/>
                </a:solidFill>
              </a:rPr>
              <a:t>: - A threat actor uses a compromised system as a base for attacks against other targets. For example, a threat actor using SSH (port 22) to connect to a compromised host A. Host A is trusted by host B and, therefore, the threat actor can use Telnet (port 23) to access it.</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Man-in-the middle -</a:t>
            </a:r>
            <a:r>
              <a:rPr lang="en-US" sz="1600" dirty="0">
                <a:solidFill>
                  <a:srgbClr val="000000"/>
                </a:solidFill>
              </a:rPr>
              <a:t> The threat actor is positioned in between two legitimate entities in order to read or modify the data that passes between the two parties.</a:t>
            </a:r>
            <a:endParaRPr lang="en-US" sz="16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Attacks</a:t>
            </a:r>
            <a:br>
              <a:rPr lang="en-US" dirty="0"/>
            </a:br>
            <a:r>
              <a:rPr lang="en-US" sz="2400" dirty="0"/>
              <a:t>Denial of Service Attacks</a:t>
            </a:r>
            <a:endParaRPr lang="en-US" sz="2400" dirty="0"/>
          </a:p>
        </p:txBody>
      </p:sp>
      <p:sp>
        <p:nvSpPr>
          <p:cNvPr id="4" name="Content Placeholder 3"/>
          <p:cNvSpPr>
            <a:spLocks noGrp="1"/>
          </p:cNvSpPr>
          <p:nvPr>
            <p:ph idx="1"/>
          </p:nvPr>
        </p:nvSpPr>
        <p:spPr>
          <a:xfrm>
            <a:off x="474662" y="763736"/>
            <a:ext cx="8280057" cy="3657998"/>
          </a:xfrm>
        </p:spPr>
        <p:txBody>
          <a:bodyPr/>
          <a:lstStyle/>
          <a:p>
            <a:pPr marL="0" indent="0" algn="l"/>
            <a:r>
              <a:rPr lang="en-US" sz="1600" dirty="0">
                <a:solidFill>
                  <a:srgbClr val="000000"/>
                </a:solidFill>
              </a:rPr>
              <a:t>Denial of service (DoS) attacks are the most publicized form of attack and among the most difficult to eliminate. However, because of their ease of implementation and potentially significant damage, DoS attacks deserve special attention from security administrators.</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DoS attacks take many forms. Ultimately, they prevent authorized people from using a service by consuming system resources. To help prevent DoS attacks it is important to stay up to date with the latest security updates for operating systems and applications.</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DoS attacks are a major risk because they interrupt communication and cause significant loss of time and money. These attacks are relatively simple to conduct, even by an unskilled threat actor.</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A DDoS is similar to a DoS attack, but it originates from multiple, coordinated sources. For example, a threat actor builds a network of infected hosts, known as zombies. A network of zombies is called a botnet. The threat actor uses a command and control (CnC) program to instruct the botnet of zombies to carry out a DDoS attack.</a:t>
            </a:r>
            <a:endParaRPr lang="en-US" sz="16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Attacks</a:t>
            </a:r>
            <a:br>
              <a:rPr lang="en-US" dirty="0"/>
            </a:br>
            <a:r>
              <a:rPr lang="en-US" sz="2400" dirty="0"/>
              <a:t>Lab – Research Network Security Threats</a:t>
            </a:r>
            <a:endParaRPr lang="en-US" sz="2400" dirty="0"/>
          </a:p>
        </p:txBody>
      </p:sp>
      <p:sp>
        <p:nvSpPr>
          <p:cNvPr id="5" name="Content Placeholder 4"/>
          <p:cNvSpPr>
            <a:spLocks noGrp="1"/>
          </p:cNvSpPr>
          <p:nvPr>
            <p:ph idx="1"/>
          </p:nvPr>
        </p:nvSpPr>
        <p:spPr>
          <a:xfrm>
            <a:off x="474662" y="763736"/>
            <a:ext cx="8280057" cy="3657998"/>
          </a:xfrm>
        </p:spPr>
        <p:txBody>
          <a:bodyPr/>
          <a:lstStyle/>
          <a:p>
            <a:pPr algn="l"/>
            <a:r>
              <a:rPr lang="en-US" dirty="0">
                <a:solidFill>
                  <a:srgbClr val="000000"/>
                </a:solidFill>
              </a:rPr>
              <a:t>In this lab, you will complete the following objectives:</a:t>
            </a:r>
            <a:endParaRPr lang="en-US" dirty="0">
              <a:solidFill>
                <a:srgbClr val="000000"/>
              </a:solidFill>
            </a:endParaRPr>
          </a:p>
          <a:p>
            <a:pPr lvl="1"/>
            <a:r>
              <a:rPr lang="en-US" sz="1600" dirty="0">
                <a:solidFill>
                  <a:srgbClr val="000000"/>
                </a:solidFill>
              </a:rPr>
              <a:t>Part 1: Explore the SANS Website</a:t>
            </a:r>
            <a:endParaRPr lang="en-US" sz="1600" dirty="0">
              <a:solidFill>
                <a:srgbClr val="000000"/>
              </a:solidFill>
            </a:endParaRPr>
          </a:p>
          <a:p>
            <a:pPr lvl="1"/>
            <a:r>
              <a:rPr lang="en-US" sz="1600" dirty="0">
                <a:solidFill>
                  <a:srgbClr val="000000"/>
                </a:solidFill>
              </a:rPr>
              <a:t>Part 2: Identify Recent Network Security Threats</a:t>
            </a:r>
            <a:endParaRPr lang="en-US" sz="1600" dirty="0">
              <a:solidFill>
                <a:srgbClr val="000000"/>
              </a:solidFill>
            </a:endParaRPr>
          </a:p>
          <a:p>
            <a:pPr lvl="1"/>
            <a:r>
              <a:rPr lang="en-US" sz="1600" dirty="0">
                <a:solidFill>
                  <a:srgbClr val="000000"/>
                </a:solidFill>
              </a:rPr>
              <a:t>Part 3: Detail a Specific Network Security Threat</a:t>
            </a:r>
            <a:endParaRPr lang="en-US" sz="1600" dirty="0">
              <a:solidFill>
                <a:srgbClr val="000000"/>
              </a:solidFill>
            </a:endParaRPr>
          </a:p>
          <a:p>
            <a:pPr algn="l"/>
            <a:endParaRPr lang="en-US"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16.3 Network Attack Mitigations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 Mitigations</a:t>
            </a:r>
            <a:br>
              <a:rPr lang="en-US" dirty="0"/>
            </a:br>
            <a:r>
              <a:rPr lang="en-US" sz="2400" dirty="0"/>
              <a:t>The Defense-in-Depth Approach</a:t>
            </a:r>
            <a:endParaRPr lang="en-US" sz="2400" dirty="0"/>
          </a:p>
        </p:txBody>
      </p:sp>
      <p:sp>
        <p:nvSpPr>
          <p:cNvPr id="6" name="Rectangle 5"/>
          <p:cNvSpPr/>
          <p:nvPr/>
        </p:nvSpPr>
        <p:spPr>
          <a:xfrm>
            <a:off x="228391" y="763736"/>
            <a:ext cx="4491890" cy="4031873"/>
          </a:xfrm>
          <a:prstGeom prst="rect">
            <a:avLst/>
          </a:prstGeom>
        </p:spPr>
        <p:txBody>
          <a:bodyPr wrap="square">
            <a:spAutoFit/>
          </a:bodyPr>
          <a:lstStyle/>
          <a:p>
            <a:r>
              <a:rPr lang="en-US" sz="1600" dirty="0"/>
              <a:t>To mitigate network attacks, you must first secure devices including routers, switches, servers, and hosts. Most organizations employ a defense-in-depth approach (also known as a layered approach) to security. This requires a combination of networking devices and services working in tandem.</a:t>
            </a:r>
            <a:endParaRPr lang="en-US" sz="1600" dirty="0"/>
          </a:p>
          <a:p>
            <a:endParaRPr lang="en-US" sz="1600" dirty="0"/>
          </a:p>
          <a:p>
            <a:r>
              <a:rPr lang="en-US" sz="1600" dirty="0"/>
              <a:t>Several security devices and services are implemented to protect an organization’s users and assets against TCP/IP threats:</a:t>
            </a:r>
            <a:endParaRPr lang="en-US" sz="1600" dirty="0"/>
          </a:p>
          <a:p>
            <a:pPr marL="742950" lvl="1" indent="-285750">
              <a:buFont typeface="Arial" panose="020B0604020202020204" pitchFamily="34" charset="0"/>
              <a:buChar char="•"/>
            </a:pPr>
            <a:r>
              <a:rPr lang="en-US" sz="1600" dirty="0"/>
              <a:t>VPN </a:t>
            </a:r>
            <a:endParaRPr lang="en-US" sz="1600" dirty="0"/>
          </a:p>
          <a:p>
            <a:pPr marL="742950" lvl="1" indent="-285750">
              <a:buFont typeface="Arial" panose="020B0604020202020204" pitchFamily="34" charset="0"/>
              <a:buChar char="•"/>
            </a:pPr>
            <a:r>
              <a:rPr lang="en-US" sz="1600" dirty="0"/>
              <a:t>ASA Firewall </a:t>
            </a:r>
            <a:endParaRPr lang="en-US" sz="1600" dirty="0"/>
          </a:p>
          <a:p>
            <a:pPr marL="742950" lvl="1" indent="-285750">
              <a:buFont typeface="Arial" panose="020B0604020202020204" pitchFamily="34" charset="0"/>
              <a:buChar char="•"/>
            </a:pPr>
            <a:r>
              <a:rPr lang="en-US" sz="1600" dirty="0"/>
              <a:t>IPS </a:t>
            </a:r>
            <a:endParaRPr lang="en-US" sz="1600" dirty="0"/>
          </a:p>
          <a:p>
            <a:pPr marL="742950" lvl="1" indent="-285750">
              <a:buFont typeface="Arial" panose="020B0604020202020204" pitchFamily="34" charset="0"/>
              <a:buChar char="•"/>
            </a:pPr>
            <a:r>
              <a:rPr lang="en-US" sz="1600" dirty="0"/>
              <a:t>ESA/WSA </a:t>
            </a:r>
            <a:endParaRPr lang="en-US" sz="1600" dirty="0"/>
          </a:p>
          <a:p>
            <a:pPr marL="742950" lvl="1" indent="-285750">
              <a:buFont typeface="Arial" panose="020B0604020202020204" pitchFamily="34" charset="0"/>
              <a:buChar char="•"/>
            </a:pPr>
            <a:r>
              <a:rPr lang="en-US" sz="1600" dirty="0"/>
              <a:t>AAA Server </a:t>
            </a:r>
            <a:endParaRPr lang="en-US" sz="1600" dirty="0">
              <a:solidFill>
                <a:srgbClr val="58585B"/>
              </a:solidFill>
            </a:endParaRPr>
          </a:p>
        </p:txBody>
      </p:sp>
      <p:pic>
        <p:nvPicPr>
          <p:cNvPr id="4" name="Content Placeholder 3"/>
          <p:cNvPicPr>
            <a:picLocks noGrp="1" noChangeAspect="1"/>
          </p:cNvPicPr>
          <p:nvPr>
            <p:ph idx="1"/>
          </p:nvPr>
        </p:nvPicPr>
        <p:blipFill>
          <a:blip r:embed="rId1"/>
          <a:stretch>
            <a:fillRect/>
          </a:stretch>
        </p:blipFill>
        <p:spPr>
          <a:xfrm>
            <a:off x="4822941" y="1102561"/>
            <a:ext cx="3932031" cy="2938377"/>
          </a:xfr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 Mitigations</a:t>
            </a:r>
            <a:br>
              <a:rPr lang="en-US" dirty="0"/>
            </a:br>
            <a:r>
              <a:rPr lang="en-US" sz="2400" dirty="0"/>
              <a:t>Keep Backups</a:t>
            </a:r>
            <a:endParaRPr lang="en-US" sz="2400" dirty="0"/>
          </a:p>
        </p:txBody>
      </p:sp>
      <p:sp>
        <p:nvSpPr>
          <p:cNvPr id="5" name="Content Placeholder 4"/>
          <p:cNvSpPr>
            <a:spLocks noGrp="1"/>
          </p:cNvSpPr>
          <p:nvPr>
            <p:ph idx="1"/>
          </p:nvPr>
        </p:nvSpPr>
        <p:spPr>
          <a:xfrm>
            <a:off x="133350" y="763736"/>
            <a:ext cx="8621369" cy="1293664"/>
          </a:xfrm>
        </p:spPr>
        <p:txBody>
          <a:bodyPr/>
          <a:lstStyle/>
          <a:p>
            <a:pPr marL="0" indent="0" algn="l"/>
            <a:r>
              <a:rPr lang="en-US" sz="1600" dirty="0">
                <a:solidFill>
                  <a:srgbClr val="000000"/>
                </a:solidFill>
              </a:rPr>
              <a:t>Backing up device configurations and data is one of the most effective ways of protecting against data loss. Backups should be performed on a regular basis as identified in the security policy. Data backups are usually stored offsite to protect the backup media if anything happens to the main facility. </a:t>
            </a:r>
            <a:endParaRPr lang="en-US" sz="1600" dirty="0">
              <a:solidFill>
                <a:srgbClr val="000000"/>
              </a:solidFill>
            </a:endParaRPr>
          </a:p>
          <a:p>
            <a:pPr marL="0" indent="0" algn="l"/>
            <a:r>
              <a:rPr lang="en-US" sz="1600" dirty="0">
                <a:solidFill>
                  <a:srgbClr val="000000"/>
                </a:solidFill>
              </a:rPr>
              <a:t>The table shows backup considerations and their descriptions.</a:t>
            </a:r>
            <a:endParaRPr lang="en-US" sz="16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graphicFrame>
        <p:nvGraphicFramePr>
          <p:cNvPr id="7" name="Table 6"/>
          <p:cNvGraphicFramePr>
            <a:graphicFrameLocks noGrp="1"/>
          </p:cNvGraphicFramePr>
          <p:nvPr/>
        </p:nvGraphicFramePr>
        <p:xfrm>
          <a:off x="704335" y="2170842"/>
          <a:ext cx="7641153" cy="2397760"/>
        </p:xfrm>
        <a:graphic>
          <a:graphicData uri="http://schemas.openxmlformats.org/drawingml/2006/table">
            <a:tbl>
              <a:tblPr firstRow="1" bandRow="1">
                <a:tableStyleId>{5C22544A-7EE6-4342-B048-85BDC9FD1C3A}</a:tableStyleId>
              </a:tblPr>
              <a:tblGrid>
                <a:gridCol w="1334530"/>
                <a:gridCol w="6306623"/>
              </a:tblGrid>
              <a:tr h="370840">
                <a:tc>
                  <a:txBody>
                    <a:bodyPr/>
                    <a:lstStyle/>
                    <a:p>
                      <a:pPr algn="l" fontAlgn="ctr"/>
                      <a:r>
                        <a:rPr lang="en-US" sz="1200" b="1" dirty="0">
                          <a:effectLst/>
                        </a:rPr>
                        <a:t>Consideration</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tr>
              <a:tr h="370840">
                <a:tc>
                  <a:txBody>
                    <a:bodyPr/>
                    <a:lstStyle/>
                    <a:p>
                      <a:pPr fontAlgn="ctr"/>
                      <a:r>
                        <a:rPr lang="en-US" sz="1200" b="0" dirty="0">
                          <a:solidFill>
                            <a:srgbClr val="000000"/>
                          </a:solidFill>
                          <a:effectLst/>
                        </a:rPr>
                        <a:t>Frequency</a:t>
                      </a:r>
                      <a:endParaRPr lang="en-US" sz="1200" b="0" dirty="0">
                        <a:solidFill>
                          <a:srgbClr val="000000"/>
                        </a:solidFill>
                        <a:effectLst/>
                      </a:endParaRPr>
                    </a:p>
                  </a:txBody>
                  <a:tcPr marL="47625" marR="47625" marT="47625" marB="47625" anchor="ctr"/>
                </a:tc>
                <a:tc>
                  <a:txBody>
                    <a:bodyPr/>
                    <a:lstStyle/>
                    <a:p>
                      <a:pPr fontAlgn="ctr">
                        <a:buFont typeface="Arial" panose="020B0604020202020204" pitchFamily="34" charset="0"/>
                        <a:buChar char="•"/>
                      </a:pPr>
                      <a:r>
                        <a:rPr lang="en-US" sz="1200" b="0" dirty="0">
                          <a:solidFill>
                            <a:srgbClr val="000000"/>
                          </a:solidFill>
                          <a:effectLst/>
                        </a:rPr>
                        <a:t>Perform backups on a regular basis as identified in the security policy.</a:t>
                      </a:r>
                      <a:endParaRPr lang="en-US" sz="1200" b="0" dirty="0">
                        <a:solidFill>
                          <a:srgbClr val="000000"/>
                        </a:solidFill>
                        <a:effectLst/>
                      </a:endParaRPr>
                    </a:p>
                    <a:p>
                      <a:pPr fontAlgn="ctr">
                        <a:buFont typeface="Arial" panose="020B0604020202020204" pitchFamily="34" charset="0"/>
                        <a:buChar char="•"/>
                      </a:pPr>
                      <a:r>
                        <a:rPr lang="en-US" sz="1200" b="0" dirty="0">
                          <a:solidFill>
                            <a:srgbClr val="000000"/>
                          </a:solidFill>
                          <a:effectLst/>
                        </a:rPr>
                        <a:t>Full backups can be time-consuming, therefore perform monthly or weekly backups with frequent partial backups of changed files.</a:t>
                      </a:r>
                      <a:endParaRPr lang="en-US" sz="1200" b="0" dirty="0">
                        <a:solidFill>
                          <a:srgbClr val="000000"/>
                        </a:solidFill>
                        <a:effectLst/>
                      </a:endParaRPr>
                    </a:p>
                  </a:txBody>
                  <a:tcPr marL="47625" marR="47625" marT="47625" marB="47625" anchor="ctr"/>
                </a:tc>
              </a:tr>
              <a:tr h="370840">
                <a:tc>
                  <a:txBody>
                    <a:bodyPr/>
                    <a:lstStyle/>
                    <a:p>
                      <a:pPr fontAlgn="ctr"/>
                      <a:r>
                        <a:rPr lang="en-US" sz="1200" b="0" dirty="0">
                          <a:solidFill>
                            <a:srgbClr val="000000"/>
                          </a:solidFill>
                          <a:effectLst/>
                        </a:rPr>
                        <a:t>Storage</a:t>
                      </a:r>
                      <a:endParaRPr lang="en-US" sz="1200" b="0" dirty="0">
                        <a:solidFill>
                          <a:srgbClr val="000000"/>
                        </a:solidFill>
                        <a:effectLst/>
                      </a:endParaRPr>
                    </a:p>
                  </a:txBody>
                  <a:tcPr marL="47625" marR="47625" marT="47625" marB="47625" anchor="ctr"/>
                </a:tc>
                <a:tc>
                  <a:txBody>
                    <a:bodyPr/>
                    <a:lstStyle/>
                    <a:p>
                      <a:pPr fontAlgn="ctr">
                        <a:buFont typeface="Arial" panose="020B0604020202020204" pitchFamily="34" charset="0"/>
                        <a:buChar char="•"/>
                      </a:pPr>
                      <a:r>
                        <a:rPr lang="en-US" sz="1200" b="0" dirty="0">
                          <a:solidFill>
                            <a:srgbClr val="000000"/>
                          </a:solidFill>
                          <a:effectLst/>
                        </a:rPr>
                        <a:t>Always validate backups to ensure the integrity of the data and validate the file restoration procedures.</a:t>
                      </a:r>
                      <a:endParaRPr lang="en-US" sz="1200" b="0" dirty="0">
                        <a:solidFill>
                          <a:srgbClr val="000000"/>
                        </a:solidFill>
                        <a:effectLst/>
                      </a:endParaRPr>
                    </a:p>
                  </a:txBody>
                  <a:tcPr marL="47625" marR="47625" marT="47625" marB="47625" anchor="ctr"/>
                </a:tc>
              </a:tr>
              <a:tr h="370840">
                <a:tc>
                  <a:txBody>
                    <a:bodyPr/>
                    <a:lstStyle/>
                    <a:p>
                      <a:pPr fontAlgn="ctr"/>
                      <a:r>
                        <a:rPr lang="en-US" sz="1200" b="0" dirty="0">
                          <a:solidFill>
                            <a:srgbClr val="000000"/>
                          </a:solidFill>
                          <a:effectLst/>
                        </a:rPr>
                        <a:t>Security</a:t>
                      </a:r>
                      <a:endParaRPr lang="en-US" sz="1200" b="0" dirty="0">
                        <a:solidFill>
                          <a:srgbClr val="000000"/>
                        </a:solidFill>
                        <a:effectLst/>
                      </a:endParaRPr>
                    </a:p>
                  </a:txBody>
                  <a:tcPr marL="47625" marR="47625" marT="47625" marB="47625" anchor="ctr"/>
                </a:tc>
                <a:tc>
                  <a:txBody>
                    <a:bodyPr/>
                    <a:lstStyle/>
                    <a:p>
                      <a:pPr fontAlgn="ctr">
                        <a:buFont typeface="Arial" panose="020B0604020202020204" pitchFamily="34" charset="0"/>
                        <a:buChar char="•"/>
                      </a:pPr>
                      <a:r>
                        <a:rPr lang="en-US" sz="1200" b="0" dirty="0">
                          <a:solidFill>
                            <a:srgbClr val="000000"/>
                          </a:solidFill>
                          <a:effectLst/>
                        </a:rPr>
                        <a:t>Backups should be transported to an approved offsite storage location on a daily, weekly, or monthly rotation, as required by the security policy.</a:t>
                      </a:r>
                      <a:endParaRPr lang="en-US" sz="1200" b="0" dirty="0">
                        <a:solidFill>
                          <a:srgbClr val="000000"/>
                        </a:solidFill>
                        <a:effectLst/>
                      </a:endParaRPr>
                    </a:p>
                  </a:txBody>
                  <a:tcPr marL="47625" marR="47625" marT="47625" marB="47625" anchor="ctr"/>
                </a:tc>
              </a:tr>
              <a:tr h="370840">
                <a:tc>
                  <a:txBody>
                    <a:bodyPr/>
                    <a:lstStyle/>
                    <a:p>
                      <a:pPr fontAlgn="ctr"/>
                      <a:r>
                        <a:rPr lang="en-US" sz="1200" b="0" dirty="0">
                          <a:solidFill>
                            <a:srgbClr val="000000"/>
                          </a:solidFill>
                          <a:effectLst/>
                        </a:rPr>
                        <a:t>Validation</a:t>
                      </a:r>
                      <a:endParaRPr lang="en-US" sz="1200" b="0" dirty="0">
                        <a:solidFill>
                          <a:srgbClr val="000000"/>
                        </a:solidFill>
                        <a:effectLst/>
                      </a:endParaRPr>
                    </a:p>
                  </a:txBody>
                  <a:tcPr marL="47625" marR="47625" marT="47625" marB="47625" anchor="ctr"/>
                </a:tc>
                <a:tc>
                  <a:txBody>
                    <a:bodyPr/>
                    <a:lstStyle/>
                    <a:p>
                      <a:pPr fontAlgn="ctr">
                        <a:buFont typeface="Arial" panose="020B0604020202020204" pitchFamily="34" charset="0"/>
                        <a:buChar char="•"/>
                      </a:pPr>
                      <a:r>
                        <a:rPr lang="en-US" sz="1200" b="0" dirty="0">
                          <a:solidFill>
                            <a:srgbClr val="000000"/>
                          </a:solidFill>
                          <a:effectLst/>
                        </a:rPr>
                        <a:t>Backups should be protected using strong passwords. The password is required to restore the data.</a:t>
                      </a:r>
                      <a:endParaRPr lang="en-US" sz="1200" b="0" dirty="0">
                        <a:solidFill>
                          <a:srgbClr val="000000"/>
                        </a:solidFill>
                        <a:effectLst/>
                      </a:endParaRPr>
                    </a:p>
                  </a:txBody>
                  <a:tcPr marL="47625" marR="47625" marT="47625" marB="47625"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 Mitigations</a:t>
            </a:r>
            <a:br>
              <a:rPr lang="en-US" dirty="0"/>
            </a:br>
            <a:r>
              <a:rPr lang="en-US" sz="2400" dirty="0"/>
              <a:t>Upgrade, Update, and Patch</a:t>
            </a:r>
            <a:endParaRPr lang="en-US" sz="2400" dirty="0"/>
          </a:p>
        </p:txBody>
      </p:sp>
      <p:sp>
        <p:nvSpPr>
          <p:cNvPr id="4" name="Content Placeholder 3"/>
          <p:cNvSpPr>
            <a:spLocks noGrp="1"/>
          </p:cNvSpPr>
          <p:nvPr>
            <p:ph idx="1"/>
          </p:nvPr>
        </p:nvSpPr>
        <p:spPr>
          <a:xfrm>
            <a:off x="474663" y="763736"/>
            <a:ext cx="4097337" cy="3657998"/>
          </a:xfrm>
        </p:spPr>
        <p:txBody>
          <a:bodyPr/>
          <a:lstStyle/>
          <a:p>
            <a:pPr marL="0" indent="0" algn="l"/>
            <a:r>
              <a:rPr lang="en-US" sz="1600" dirty="0">
                <a:solidFill>
                  <a:srgbClr val="000000"/>
                </a:solidFill>
              </a:rPr>
              <a:t>As new malware is released, enterprises need to keep current with the latest versions of antivirus software.</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The most effective way to mitigate a worm attack is to download security updates from the operating system vendor and patch all vulnerable systems.</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One solution to the management of critical security patches is to make sure all end systems automatically download updates.</a:t>
            </a:r>
            <a:endParaRPr lang="en-US" sz="1600" dirty="0">
              <a:solidFill>
                <a:srgbClr val="000000"/>
              </a:solidFill>
            </a:endParaRPr>
          </a:p>
        </p:txBody>
      </p:sp>
      <p:pic>
        <p:nvPicPr>
          <p:cNvPr id="8" name="Picture 7"/>
          <p:cNvPicPr>
            <a:picLocks noChangeAspect="1"/>
          </p:cNvPicPr>
          <p:nvPr/>
        </p:nvPicPr>
        <p:blipFill>
          <a:blip r:embed="rId1"/>
          <a:stretch>
            <a:fillRect/>
          </a:stretch>
        </p:blipFill>
        <p:spPr>
          <a:xfrm>
            <a:off x="4572000" y="1037966"/>
            <a:ext cx="4311859" cy="2501041"/>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 Mitigations</a:t>
            </a:r>
            <a:br>
              <a:rPr lang="en-US" dirty="0"/>
            </a:br>
            <a:r>
              <a:rPr lang="en-US" sz="2400" dirty="0"/>
              <a:t>Authentication, Authorization, and Accounting</a:t>
            </a:r>
            <a:endParaRPr lang="en-US" sz="2400" dirty="0"/>
          </a:p>
        </p:txBody>
      </p:sp>
      <p:sp>
        <p:nvSpPr>
          <p:cNvPr id="5" name="Content Placeholder 4"/>
          <p:cNvSpPr>
            <a:spLocks noGrp="1"/>
          </p:cNvSpPr>
          <p:nvPr>
            <p:ph idx="1"/>
          </p:nvPr>
        </p:nvSpPr>
        <p:spPr>
          <a:xfrm>
            <a:off x="474663" y="763737"/>
            <a:ext cx="4252980" cy="3657998"/>
          </a:xfrm>
        </p:spPr>
        <p:txBody>
          <a:bodyPr/>
          <a:lstStyle/>
          <a:p>
            <a:pPr marL="0" indent="0" algn="l"/>
            <a:r>
              <a:rPr lang="en-US" sz="1600" dirty="0">
                <a:solidFill>
                  <a:srgbClr val="000000"/>
                </a:solidFill>
              </a:rPr>
              <a:t>Authentication, authorization, and accounting (AAA, or “triple A”) network security services provide the primary framework to set up access control on network devices.</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AAA is a way to control who is permitted to access a network (authenticate), what actions they perform while accessing the network (authorize), and making a record of what was done while they are there (accounting).</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The concept of AAA is similar to the use of a credit card. The credit card identifies who can use it, how much that user can spend, and keeps account of what items the user spent money on.</a:t>
            </a:r>
            <a:endParaRPr lang="en-US" sz="16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pic>
        <p:nvPicPr>
          <p:cNvPr id="2" name="Picture 1"/>
          <p:cNvPicPr>
            <a:picLocks noChangeAspect="1"/>
          </p:cNvPicPr>
          <p:nvPr/>
        </p:nvPicPr>
        <p:blipFill>
          <a:blip r:embed="rId1"/>
          <a:stretch>
            <a:fillRect/>
          </a:stretch>
        </p:blipFill>
        <p:spPr>
          <a:xfrm>
            <a:off x="4880069" y="943673"/>
            <a:ext cx="4263931" cy="32981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 Mitigations</a:t>
            </a:r>
            <a:br>
              <a:rPr lang="en-US" dirty="0"/>
            </a:br>
            <a:r>
              <a:rPr lang="en-US" sz="2400" dirty="0"/>
              <a:t>Firewalls</a:t>
            </a:r>
            <a:endParaRPr lang="en-US" sz="2400" dirty="0"/>
          </a:p>
        </p:txBody>
      </p:sp>
      <p:sp>
        <p:nvSpPr>
          <p:cNvPr id="4" name="Content Placeholder 3"/>
          <p:cNvSpPr>
            <a:spLocks noGrp="1"/>
          </p:cNvSpPr>
          <p:nvPr>
            <p:ph idx="1"/>
          </p:nvPr>
        </p:nvSpPr>
        <p:spPr>
          <a:xfrm>
            <a:off x="85725" y="763736"/>
            <a:ext cx="4530439" cy="3657998"/>
          </a:xfrm>
        </p:spPr>
        <p:txBody>
          <a:bodyPr/>
          <a:lstStyle/>
          <a:p>
            <a:pPr marL="0" indent="0" algn="l"/>
            <a:endParaRPr lang="en-US" sz="1600" dirty="0">
              <a:solidFill>
                <a:srgbClr val="000000"/>
              </a:solidFill>
            </a:endParaRPr>
          </a:p>
          <a:p>
            <a:pPr marL="0" indent="0" algn="l"/>
            <a:r>
              <a:rPr lang="en-US" sz="1600" dirty="0">
                <a:solidFill>
                  <a:srgbClr val="000000"/>
                </a:solidFill>
              </a:rPr>
              <a:t>Network firewalls reside between two or more networks, control the traffic between them, and help prevent unauthorized access.</a:t>
            </a:r>
            <a:endParaRPr lang="en-US" sz="1600" dirty="0">
              <a:solidFill>
                <a:srgbClr val="000000"/>
              </a:solidFill>
            </a:endParaRPr>
          </a:p>
          <a:p>
            <a:pPr marL="0" indent="0" algn="l"/>
            <a:endParaRPr lang="en-US" sz="1600" dirty="0">
              <a:solidFill>
                <a:srgbClr val="000000"/>
              </a:solidFill>
            </a:endParaRPr>
          </a:p>
          <a:p>
            <a:pPr marL="0" indent="0" algn="l"/>
            <a:r>
              <a:rPr lang="en-US" sz="1600" dirty="0">
                <a:solidFill>
                  <a:srgbClr val="000000"/>
                </a:solidFill>
              </a:rPr>
              <a:t>A firewall could allow outside users controlled access to specific services. For example, servers accessible to outside users are usually located on a special network referred to as the demilitarized zone (DMZ). The DMZ enables a network administrator to apply specific policies for hosts connected to that network.</a:t>
            </a:r>
            <a:endParaRPr lang="en-US" sz="1600" dirty="0">
              <a:solidFill>
                <a:srgbClr val="000000"/>
              </a:solidFill>
            </a:endParaRPr>
          </a:p>
        </p:txBody>
      </p:sp>
      <p:pic>
        <p:nvPicPr>
          <p:cNvPr id="8" name="Picture 7"/>
          <p:cNvPicPr>
            <a:picLocks noChangeAspect="1"/>
          </p:cNvPicPr>
          <p:nvPr/>
        </p:nvPicPr>
        <p:blipFill>
          <a:blip r:embed="rId1"/>
          <a:stretch>
            <a:fillRect/>
          </a:stretch>
        </p:blipFill>
        <p:spPr>
          <a:xfrm>
            <a:off x="4675145" y="448800"/>
            <a:ext cx="3611364" cy="1128551"/>
          </a:xfrm>
          <a:prstGeom prst="rect">
            <a:avLst/>
          </a:prstGeom>
        </p:spPr>
      </p:pic>
      <p:pic>
        <p:nvPicPr>
          <p:cNvPr id="10" name="Picture 9"/>
          <p:cNvPicPr>
            <a:picLocks noChangeAspect="1"/>
          </p:cNvPicPr>
          <p:nvPr/>
        </p:nvPicPr>
        <p:blipFill>
          <a:blip r:embed="rId2"/>
          <a:stretch>
            <a:fillRect/>
          </a:stretch>
        </p:blipFill>
        <p:spPr>
          <a:xfrm>
            <a:off x="4675144" y="1486889"/>
            <a:ext cx="3611365" cy="1106437"/>
          </a:xfrm>
          <a:prstGeom prst="rect">
            <a:avLst/>
          </a:prstGeom>
        </p:spPr>
      </p:pic>
      <p:pic>
        <p:nvPicPr>
          <p:cNvPr id="12" name="Picture 11"/>
          <p:cNvPicPr>
            <a:picLocks noChangeAspect="1"/>
          </p:cNvPicPr>
          <p:nvPr/>
        </p:nvPicPr>
        <p:blipFill>
          <a:blip r:embed="rId3"/>
          <a:stretch>
            <a:fillRect/>
          </a:stretch>
        </p:blipFill>
        <p:spPr>
          <a:xfrm>
            <a:off x="4860959" y="2785952"/>
            <a:ext cx="3239733" cy="18395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16: Network Security Fundamentals</a:t>
            </a:r>
            <a:endParaRPr lang="en-US" dirty="0">
              <a:solidFill>
                <a:schemeClr val="accent5">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Introduction to Networks v7.0 (ITN)</a:t>
            </a:r>
            <a:endParaRPr lang="en-US" dirty="0">
              <a:solidFill>
                <a:schemeClr val="accent5">
                  <a:lumMod val="40000"/>
                  <a:lumOff val="60000"/>
                </a:schemeClr>
              </a:solidFill>
            </a:endParaRPr>
          </a:p>
          <a:p>
            <a:endParaRPr lang="en-US" dirty="0"/>
          </a:p>
        </p:txBody>
      </p:sp>
    </p:spTree>
    <p:custDataLst>
      <p:tags r:id="rId1"/>
    </p:custData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 Mitigations</a:t>
            </a:r>
            <a:br>
              <a:rPr lang="en-US" dirty="0"/>
            </a:br>
            <a:r>
              <a:rPr lang="en-US" sz="2400" dirty="0"/>
              <a:t>Types of Firewalls</a:t>
            </a:r>
            <a:endParaRPr lang="en-US" sz="2400" dirty="0"/>
          </a:p>
        </p:txBody>
      </p:sp>
      <p:sp>
        <p:nvSpPr>
          <p:cNvPr id="5" name="Content Placeholder 4"/>
          <p:cNvSpPr>
            <a:spLocks noGrp="1"/>
          </p:cNvSpPr>
          <p:nvPr>
            <p:ph idx="1"/>
          </p:nvPr>
        </p:nvSpPr>
        <p:spPr>
          <a:xfrm>
            <a:off x="474662" y="763736"/>
            <a:ext cx="8280057" cy="3657998"/>
          </a:xfrm>
        </p:spPr>
        <p:txBody>
          <a:bodyPr/>
          <a:lstStyle/>
          <a:p>
            <a:pPr marL="0" indent="0" algn="l"/>
            <a:r>
              <a:rPr lang="en-US" sz="1600" dirty="0">
                <a:solidFill>
                  <a:srgbClr val="000000"/>
                </a:solidFill>
              </a:rPr>
              <a:t>Firewall products come packaged in various forms. These products use different techniques for determining what will be permitted or denied access to a network. They include the following:</a:t>
            </a:r>
            <a:endParaRPr lang="en-US" sz="1600" dirty="0">
              <a:solidFill>
                <a:srgbClr val="000000"/>
              </a:solidFill>
            </a:endParaRPr>
          </a:p>
          <a:p>
            <a:pPr marL="358775" lvl="1" indent="-285750">
              <a:buFont typeface="Arial" panose="020B0604020202020204" pitchFamily="34" charset="0"/>
              <a:buChar char="•"/>
            </a:pPr>
            <a:r>
              <a:rPr lang="en-US" sz="1600" b="1" dirty="0">
                <a:solidFill>
                  <a:srgbClr val="000000"/>
                </a:solidFill>
              </a:rPr>
              <a:t>Packet filtering</a:t>
            </a:r>
            <a:r>
              <a:rPr lang="en-US" sz="1600" dirty="0">
                <a:solidFill>
                  <a:srgbClr val="000000"/>
                </a:solidFill>
              </a:rPr>
              <a:t> - Prevents or allows access based on IP or MAC addresses</a:t>
            </a:r>
            <a:endParaRPr lang="en-US" sz="1600" dirty="0">
              <a:solidFill>
                <a:srgbClr val="000000"/>
              </a:solidFill>
            </a:endParaRPr>
          </a:p>
          <a:p>
            <a:pPr marL="358775" lvl="1" indent="-285750">
              <a:buFont typeface="Arial" panose="020B0604020202020204" pitchFamily="34" charset="0"/>
              <a:buChar char="•"/>
            </a:pPr>
            <a:r>
              <a:rPr lang="en-US" sz="1600" b="1" dirty="0">
                <a:solidFill>
                  <a:srgbClr val="000000"/>
                </a:solidFill>
              </a:rPr>
              <a:t>Application filtering</a:t>
            </a:r>
            <a:r>
              <a:rPr lang="en-US" sz="1600" dirty="0">
                <a:solidFill>
                  <a:srgbClr val="000000"/>
                </a:solidFill>
              </a:rPr>
              <a:t> - Prevents or allows access by specific application types based on port numbers</a:t>
            </a:r>
            <a:endParaRPr lang="en-US" sz="1600" dirty="0">
              <a:solidFill>
                <a:srgbClr val="000000"/>
              </a:solidFill>
            </a:endParaRPr>
          </a:p>
          <a:p>
            <a:pPr marL="358775" lvl="1" indent="-285750">
              <a:buFont typeface="Arial" panose="020B0604020202020204" pitchFamily="34" charset="0"/>
              <a:buChar char="•"/>
            </a:pPr>
            <a:r>
              <a:rPr lang="en-US" sz="1600" b="1" dirty="0">
                <a:solidFill>
                  <a:srgbClr val="000000"/>
                </a:solidFill>
              </a:rPr>
              <a:t>URL filtering</a:t>
            </a:r>
            <a:r>
              <a:rPr lang="en-US" sz="1600" dirty="0">
                <a:solidFill>
                  <a:srgbClr val="000000"/>
                </a:solidFill>
              </a:rPr>
              <a:t> - Prevents or allows access to websites based on specific URLs or keywords</a:t>
            </a:r>
            <a:endParaRPr lang="en-US" sz="1600" dirty="0">
              <a:solidFill>
                <a:srgbClr val="000000"/>
              </a:solidFill>
            </a:endParaRPr>
          </a:p>
          <a:p>
            <a:pPr marL="358775" lvl="1" indent="-285750">
              <a:buFont typeface="Arial" panose="020B0604020202020204" pitchFamily="34" charset="0"/>
              <a:buChar char="•"/>
            </a:pPr>
            <a:r>
              <a:rPr lang="en-US" sz="1600" b="1" dirty="0">
                <a:solidFill>
                  <a:srgbClr val="000000"/>
                </a:solidFill>
              </a:rPr>
              <a:t>Stateful packet inspection (SPI)</a:t>
            </a:r>
            <a:r>
              <a:rPr lang="en-US" sz="1600" dirty="0">
                <a:solidFill>
                  <a:srgbClr val="000000"/>
                </a:solidFill>
              </a:rPr>
              <a:t> - Incoming packets must be legitimate responses to requests from internal hosts. Unsolicited packets are blocked unless permitted specifically. SPI can also include the capability to recognize and filter out specific types of attacks, such as denial of service (DoS).</a:t>
            </a: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 Mitigations</a:t>
            </a:r>
            <a:br>
              <a:rPr lang="en-US" dirty="0"/>
            </a:br>
            <a:r>
              <a:rPr lang="en-US" sz="2400" dirty="0"/>
              <a:t>Endpoint Security</a:t>
            </a:r>
            <a:endParaRPr lang="en-US" sz="2400" dirty="0"/>
          </a:p>
        </p:txBody>
      </p:sp>
      <p:sp>
        <p:nvSpPr>
          <p:cNvPr id="4" name="Content Placeholder 3"/>
          <p:cNvSpPr>
            <a:spLocks noGrp="1"/>
          </p:cNvSpPr>
          <p:nvPr>
            <p:ph idx="1"/>
          </p:nvPr>
        </p:nvSpPr>
        <p:spPr>
          <a:xfrm>
            <a:off x="474662" y="763736"/>
            <a:ext cx="8280057" cy="3657998"/>
          </a:xfrm>
        </p:spPr>
        <p:txBody>
          <a:bodyPr/>
          <a:lstStyle/>
          <a:p>
            <a:pPr marL="0" indent="0" algn="l"/>
            <a:r>
              <a:rPr lang="en-US" sz="1600" dirty="0">
                <a:solidFill>
                  <a:srgbClr val="000000"/>
                </a:solidFill>
              </a:rPr>
              <a:t>An endpoint, or host, is an individual computer system or device that acts as a network client. Common endpoints are laptops, desktops, servers, smartphones, and tablets.</a:t>
            </a:r>
            <a:endParaRPr lang="en-US" sz="1600" dirty="0">
              <a:solidFill>
                <a:srgbClr val="000000"/>
              </a:solidFill>
            </a:endParaRPr>
          </a:p>
          <a:p>
            <a:pPr marL="0" indent="0" algn="l"/>
            <a:endParaRPr lang="en-US" sz="1600" dirty="0">
              <a:solidFill>
                <a:srgbClr val="000000"/>
              </a:solidFill>
            </a:endParaRPr>
          </a:p>
          <a:p>
            <a:pPr marL="0" indent="0" algn="l"/>
            <a:r>
              <a:rPr lang="en-US" sz="1600" dirty="0">
                <a:solidFill>
                  <a:srgbClr val="000000"/>
                </a:solidFill>
              </a:rPr>
              <a:t>Securing endpoint devices is one of the most challenging jobs of a network administrator because it involves human nature. A company must have well-documented policies in place and employees must be aware of these rules. </a:t>
            </a:r>
            <a:endParaRPr lang="en-US" sz="1600" dirty="0">
              <a:solidFill>
                <a:srgbClr val="000000"/>
              </a:solidFill>
            </a:endParaRPr>
          </a:p>
          <a:p>
            <a:pPr marL="0" indent="0" algn="l"/>
            <a:endParaRPr lang="en-US" sz="1600" dirty="0">
              <a:solidFill>
                <a:srgbClr val="000000"/>
              </a:solidFill>
            </a:endParaRPr>
          </a:p>
          <a:p>
            <a:pPr marL="0" indent="0" algn="l"/>
            <a:r>
              <a:rPr lang="en-US" sz="1600" dirty="0">
                <a:solidFill>
                  <a:srgbClr val="000000"/>
                </a:solidFill>
              </a:rPr>
              <a:t>Employees need to be trained on proper use of the network. Policies often include the use of antivirus software and host intrusion prevention. More comprehensive endpoint security solutions rely on network access control.</a:t>
            </a:r>
            <a:endParaRPr lang="en-US" sz="16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16.4 Device Security</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Device Security</a:t>
            </a:r>
            <a:br>
              <a:rPr lang="en-US" dirty="0"/>
            </a:br>
            <a:r>
              <a:rPr lang="en-US" sz="2400" dirty="0"/>
              <a:t>Cisco AutoSecure</a:t>
            </a:r>
            <a:endParaRPr lang="en-US" sz="2400" dirty="0"/>
          </a:p>
        </p:txBody>
      </p:sp>
      <p:sp>
        <p:nvSpPr>
          <p:cNvPr id="5" name="Content Placeholder 4"/>
          <p:cNvSpPr>
            <a:spLocks noGrp="1"/>
          </p:cNvSpPr>
          <p:nvPr>
            <p:ph idx="1"/>
          </p:nvPr>
        </p:nvSpPr>
        <p:spPr>
          <a:xfrm>
            <a:off x="474662" y="763736"/>
            <a:ext cx="8280057" cy="3657998"/>
          </a:xfrm>
        </p:spPr>
        <p:txBody>
          <a:bodyPr/>
          <a:lstStyle/>
          <a:p>
            <a:pPr marL="0" indent="0" algn="l"/>
            <a:r>
              <a:rPr lang="en-US" sz="1600" dirty="0">
                <a:solidFill>
                  <a:srgbClr val="000000"/>
                </a:solidFill>
              </a:rPr>
              <a:t>The security settings are set to the default values when a new operating system is installed on a device. In most cases, this level of security is inadequate. For Cisco routers, the Cisco AutoSecure feature can be used to assist securing the system.</a:t>
            </a:r>
            <a:endParaRPr lang="en-US" sz="1600" dirty="0">
              <a:solidFill>
                <a:srgbClr val="000000"/>
              </a:solidFill>
            </a:endParaRPr>
          </a:p>
          <a:p>
            <a:pPr marL="0" indent="0" algn="l"/>
            <a:endParaRPr lang="en-US" sz="1600" dirty="0">
              <a:solidFill>
                <a:srgbClr val="000000"/>
              </a:solidFill>
            </a:endParaRPr>
          </a:p>
          <a:p>
            <a:pPr marL="0" indent="0" algn="l"/>
            <a:r>
              <a:rPr lang="en-US" sz="1600" dirty="0">
                <a:solidFill>
                  <a:srgbClr val="000000"/>
                </a:solidFill>
              </a:rPr>
              <a:t>In addition, there are some simple steps that should be taken that apply to most operating systems:</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Default usernames and passwords should be changed immediately.</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Access to system resources should be restricted to only the individuals that are authorized to use those resources.</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Any unnecessary services and applications should be turned off and uninstalled when possible.</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Often, devices shipped from the manufacturer have been sitting in a warehouse for a period of time and do not have the most up-to-date patches installed. It is important to update any software and install any security patches prior to implementation.</a:t>
            </a: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Device Security</a:t>
            </a:r>
            <a:br>
              <a:rPr lang="en-US" dirty="0"/>
            </a:br>
            <a:r>
              <a:rPr lang="en-US" sz="2400" dirty="0"/>
              <a:t>Passwords</a:t>
            </a:r>
            <a:endParaRPr lang="en-US" sz="2400" dirty="0"/>
          </a:p>
        </p:txBody>
      </p:sp>
      <p:sp>
        <p:nvSpPr>
          <p:cNvPr id="4" name="Content Placeholder 3"/>
          <p:cNvSpPr>
            <a:spLocks noGrp="1"/>
          </p:cNvSpPr>
          <p:nvPr>
            <p:ph idx="1"/>
          </p:nvPr>
        </p:nvSpPr>
        <p:spPr>
          <a:xfrm>
            <a:off x="200026" y="628649"/>
            <a:ext cx="8943974" cy="4105275"/>
          </a:xfrm>
        </p:spPr>
        <p:txBody>
          <a:bodyPr/>
          <a:lstStyle/>
          <a:p>
            <a:pPr marL="0" indent="0" algn="l"/>
            <a:r>
              <a:rPr lang="en-US" sz="1500" dirty="0">
                <a:solidFill>
                  <a:srgbClr val="000000"/>
                </a:solidFill>
              </a:rPr>
              <a:t>To protect network devices, it is important to use strong passwords. Here are standard guidelines to follow:</a:t>
            </a:r>
            <a:endParaRPr lang="en-US" sz="1500" dirty="0">
              <a:solidFill>
                <a:srgbClr val="000000"/>
              </a:solidFill>
            </a:endParaRPr>
          </a:p>
          <a:p>
            <a:pPr marL="358775" lvl="1" indent="-285750">
              <a:buFont typeface="Arial" panose="020B0604020202020204" pitchFamily="34" charset="0"/>
              <a:buChar char="•"/>
            </a:pPr>
            <a:r>
              <a:rPr lang="en-US" sz="1500" dirty="0">
                <a:solidFill>
                  <a:srgbClr val="000000"/>
                </a:solidFill>
              </a:rPr>
              <a:t>Use a password length of at least eight characters, preferably 10 or more characters. </a:t>
            </a:r>
            <a:endParaRPr lang="en-US" sz="1500" dirty="0">
              <a:solidFill>
                <a:srgbClr val="000000"/>
              </a:solidFill>
            </a:endParaRPr>
          </a:p>
          <a:p>
            <a:pPr marL="358775" lvl="1" indent="-285750">
              <a:buFont typeface="Arial" panose="020B0604020202020204" pitchFamily="34" charset="0"/>
              <a:buChar char="•"/>
            </a:pPr>
            <a:r>
              <a:rPr lang="en-US" sz="1500" dirty="0">
                <a:solidFill>
                  <a:srgbClr val="000000"/>
                </a:solidFill>
              </a:rPr>
              <a:t>Make passwords complex. Include a mix of uppercase and lowercase letters, numbers, symbols, and spaces, if allowed.</a:t>
            </a:r>
            <a:endParaRPr lang="en-US" sz="1500" dirty="0">
              <a:solidFill>
                <a:srgbClr val="000000"/>
              </a:solidFill>
            </a:endParaRPr>
          </a:p>
          <a:p>
            <a:pPr marL="358775" lvl="1" indent="-285750">
              <a:buFont typeface="Arial" panose="020B0604020202020204" pitchFamily="34" charset="0"/>
              <a:buChar char="•"/>
            </a:pPr>
            <a:r>
              <a:rPr lang="en-US" sz="1500" dirty="0">
                <a:solidFill>
                  <a:srgbClr val="000000"/>
                </a:solidFill>
              </a:rPr>
              <a:t>Avoid passwords based on repetition, common dictionary words, letter or number sequences, usernames, relative or pet names, biographical information, such as birthdates, ID numbers, ancestor names, or other easily identifiable pieces of information.</a:t>
            </a:r>
            <a:endParaRPr lang="en-US" sz="1500" dirty="0">
              <a:solidFill>
                <a:srgbClr val="000000"/>
              </a:solidFill>
            </a:endParaRPr>
          </a:p>
          <a:p>
            <a:pPr marL="358775" lvl="1" indent="-285750">
              <a:buFont typeface="Arial" panose="020B0604020202020204" pitchFamily="34" charset="0"/>
              <a:buChar char="•"/>
            </a:pPr>
            <a:r>
              <a:rPr lang="en-US" sz="1500" dirty="0">
                <a:solidFill>
                  <a:srgbClr val="000000"/>
                </a:solidFill>
              </a:rPr>
              <a:t>Deliberately misspell a password. For example, Smith = Smyth = 5mYth or Security = 5ecur1ty.</a:t>
            </a:r>
            <a:endParaRPr lang="en-US" sz="1500" dirty="0">
              <a:solidFill>
                <a:srgbClr val="000000"/>
              </a:solidFill>
            </a:endParaRPr>
          </a:p>
          <a:p>
            <a:pPr marL="358775" lvl="1" indent="-285750">
              <a:buFont typeface="Arial" panose="020B0604020202020204" pitchFamily="34" charset="0"/>
              <a:buChar char="•"/>
            </a:pPr>
            <a:r>
              <a:rPr lang="en-US" sz="1500" dirty="0">
                <a:solidFill>
                  <a:srgbClr val="000000"/>
                </a:solidFill>
              </a:rPr>
              <a:t>Change passwords often. If a password is unknowingly compromised, the window of opportunity for the threat actor to use the password is limited.</a:t>
            </a:r>
            <a:endParaRPr lang="en-US" sz="1500" dirty="0">
              <a:solidFill>
                <a:srgbClr val="000000"/>
              </a:solidFill>
            </a:endParaRPr>
          </a:p>
          <a:p>
            <a:pPr marL="358775" lvl="1" indent="-285750">
              <a:buFont typeface="Arial" panose="020B0604020202020204" pitchFamily="34" charset="0"/>
              <a:buChar char="•"/>
            </a:pPr>
            <a:r>
              <a:rPr lang="en-US" sz="1500" dirty="0">
                <a:solidFill>
                  <a:srgbClr val="000000"/>
                </a:solidFill>
              </a:rPr>
              <a:t>Do not write passwords down and leave them in obvious places such as on the desk or monitor.</a:t>
            </a:r>
            <a:endParaRPr lang="en-US" sz="1500" dirty="0">
              <a:solidFill>
                <a:srgbClr val="000000"/>
              </a:solidFill>
            </a:endParaRPr>
          </a:p>
          <a:p>
            <a:pPr marL="0" indent="0" algn="l"/>
            <a:r>
              <a:rPr lang="en-US" sz="1500" dirty="0">
                <a:solidFill>
                  <a:srgbClr val="000000"/>
                </a:solidFill>
              </a:rPr>
              <a:t>On Cisco routers, leading spaces are ignored for passwords, but spaces after the first character are not. Therefore, one method to create a strong password is to use the space bar and create a phrase made of many words. This is called a passphrase. A passphrase is often easier to remember than a simple password. It is also longer and harder to guess.</a:t>
            </a:r>
            <a:endParaRPr lang="en-US" sz="15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Device Security</a:t>
            </a:r>
            <a:br>
              <a:rPr lang="en-US" dirty="0"/>
            </a:br>
            <a:r>
              <a:rPr lang="en-US" sz="2400" dirty="0"/>
              <a:t>Additional Password Security</a:t>
            </a:r>
            <a:endParaRPr lang="en-US" sz="2400" dirty="0"/>
          </a:p>
        </p:txBody>
      </p:sp>
      <p:sp>
        <p:nvSpPr>
          <p:cNvPr id="5" name="Content Placeholder 4"/>
          <p:cNvSpPr>
            <a:spLocks noGrp="1"/>
          </p:cNvSpPr>
          <p:nvPr>
            <p:ph idx="1"/>
          </p:nvPr>
        </p:nvSpPr>
        <p:spPr>
          <a:xfrm>
            <a:off x="0" y="763736"/>
            <a:ext cx="4349579" cy="3855888"/>
          </a:xfrm>
        </p:spPr>
        <p:txBody>
          <a:bodyPr/>
          <a:lstStyle/>
          <a:p>
            <a:pPr marL="0" indent="0" algn="l"/>
            <a:r>
              <a:rPr lang="en-US" sz="1600" dirty="0">
                <a:solidFill>
                  <a:srgbClr val="000000"/>
                </a:solidFill>
              </a:rPr>
              <a:t>There are several steps that can be taken to help ensure that passwords remain secret on a Cisco router and switch including these:</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Encrypt all plaintext passwords with the </a:t>
            </a:r>
            <a:r>
              <a:rPr lang="en-US" sz="1600" b="1" dirty="0">
                <a:solidFill>
                  <a:srgbClr val="000000"/>
                </a:solidFill>
              </a:rPr>
              <a:t>service password-encryption</a:t>
            </a:r>
            <a:r>
              <a:rPr lang="en-US" sz="1600" dirty="0">
                <a:solidFill>
                  <a:srgbClr val="000000"/>
                </a:solidFill>
              </a:rPr>
              <a:t> command.</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Set a minimum acceptable password length with the </a:t>
            </a:r>
            <a:r>
              <a:rPr lang="en-US" sz="1600" b="1" dirty="0">
                <a:solidFill>
                  <a:srgbClr val="000000"/>
                </a:solidFill>
              </a:rPr>
              <a:t>security passwords min-length</a:t>
            </a:r>
            <a:r>
              <a:rPr lang="en-US" sz="1600" dirty="0">
                <a:solidFill>
                  <a:srgbClr val="000000"/>
                </a:solidFill>
              </a:rPr>
              <a:t> command.</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Deter brute-force password guessing attacks with the </a:t>
            </a:r>
            <a:r>
              <a:rPr lang="en-US" sz="1600" b="1" dirty="0">
                <a:solidFill>
                  <a:srgbClr val="000000"/>
                </a:solidFill>
              </a:rPr>
              <a:t>login block-for </a:t>
            </a:r>
            <a:r>
              <a:rPr lang="en-US" sz="1600" b="1" i="1" dirty="0">
                <a:solidFill>
                  <a:srgbClr val="000000"/>
                </a:solidFill>
              </a:rPr>
              <a:t>#</a:t>
            </a:r>
            <a:r>
              <a:rPr lang="en-US" sz="1600" b="1" dirty="0">
                <a:solidFill>
                  <a:srgbClr val="000000"/>
                </a:solidFill>
              </a:rPr>
              <a:t> attempts </a:t>
            </a:r>
            <a:r>
              <a:rPr lang="en-US" sz="1600" b="1" i="1" dirty="0">
                <a:solidFill>
                  <a:srgbClr val="000000"/>
                </a:solidFill>
              </a:rPr>
              <a:t>#</a:t>
            </a:r>
            <a:r>
              <a:rPr lang="en-US" sz="1600" b="1" dirty="0">
                <a:solidFill>
                  <a:srgbClr val="000000"/>
                </a:solidFill>
              </a:rPr>
              <a:t> within </a:t>
            </a:r>
            <a:r>
              <a:rPr lang="en-US" sz="1600" b="1" i="1" dirty="0">
                <a:solidFill>
                  <a:srgbClr val="000000"/>
                </a:solidFill>
              </a:rPr>
              <a:t>#</a:t>
            </a:r>
            <a:r>
              <a:rPr lang="en-US" sz="1600" dirty="0">
                <a:solidFill>
                  <a:srgbClr val="000000"/>
                </a:solidFill>
              </a:rPr>
              <a:t> </a:t>
            </a:r>
            <a:r>
              <a:rPr lang="en-US" sz="1600" dirty="0"/>
              <a:t>command.</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Disable an inactive privileged EXEC mode access after a specified amount of time with the </a:t>
            </a:r>
            <a:r>
              <a:rPr lang="en-US" sz="1600" b="1" dirty="0">
                <a:solidFill>
                  <a:srgbClr val="000000"/>
                </a:solidFill>
              </a:rPr>
              <a:t>exec-timeout</a:t>
            </a:r>
            <a:r>
              <a:rPr lang="en-US" sz="1600" dirty="0">
                <a:solidFill>
                  <a:srgbClr val="000000"/>
                </a:solidFill>
              </a:rPr>
              <a:t> command.</a:t>
            </a: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7" name="Picture 6"/>
          <p:cNvPicPr>
            <a:picLocks noChangeAspect="1"/>
          </p:cNvPicPr>
          <p:nvPr/>
        </p:nvPicPr>
        <p:blipFill>
          <a:blip r:embed="rId1"/>
          <a:stretch>
            <a:fillRect/>
          </a:stretch>
        </p:blipFill>
        <p:spPr>
          <a:xfrm>
            <a:off x="4349579" y="1180232"/>
            <a:ext cx="4377809" cy="27830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Device Security</a:t>
            </a:r>
            <a:br>
              <a:rPr lang="en-US" dirty="0"/>
            </a:br>
            <a:r>
              <a:rPr lang="en-US" sz="2400" dirty="0"/>
              <a:t>Enable SSH</a:t>
            </a:r>
            <a:endParaRPr lang="en-US" sz="2400" dirty="0"/>
          </a:p>
        </p:txBody>
      </p:sp>
      <p:sp>
        <p:nvSpPr>
          <p:cNvPr id="4" name="Content Placeholder 3"/>
          <p:cNvSpPr>
            <a:spLocks noGrp="1"/>
          </p:cNvSpPr>
          <p:nvPr>
            <p:ph idx="1"/>
          </p:nvPr>
        </p:nvSpPr>
        <p:spPr>
          <a:xfrm>
            <a:off x="95250" y="666750"/>
            <a:ext cx="8905875" cy="3924300"/>
          </a:xfrm>
        </p:spPr>
        <p:txBody>
          <a:bodyPr/>
          <a:lstStyle/>
          <a:p>
            <a:pPr marL="0" indent="0" algn="l"/>
            <a:r>
              <a:rPr lang="en-US" sz="1600" dirty="0">
                <a:solidFill>
                  <a:srgbClr val="000000"/>
                </a:solidFill>
              </a:rPr>
              <a:t>It is possible to configure a Cisco device to support SSH using the following steps:</a:t>
            </a:r>
            <a:endParaRPr lang="en-US" sz="1600" dirty="0">
              <a:solidFill>
                <a:srgbClr val="000000"/>
              </a:solidFill>
            </a:endParaRPr>
          </a:p>
          <a:p>
            <a:pPr marL="342900" indent="-342900" algn="l">
              <a:buFont typeface="+mj-lt"/>
              <a:buAutoNum type="arabicPeriod"/>
            </a:pPr>
            <a:r>
              <a:rPr lang="en-US" sz="1400" b="1" dirty="0">
                <a:solidFill>
                  <a:srgbClr val="000000"/>
                </a:solidFill>
              </a:rPr>
              <a:t>Configure a unique device hostname</a:t>
            </a:r>
            <a:r>
              <a:rPr lang="en-US" sz="1400" dirty="0">
                <a:solidFill>
                  <a:srgbClr val="000000"/>
                </a:solidFill>
              </a:rPr>
              <a:t>. A device must have a unique hostname other than the default.</a:t>
            </a:r>
            <a:endParaRPr lang="en-US" sz="1400" dirty="0">
              <a:solidFill>
                <a:srgbClr val="000000"/>
              </a:solidFill>
            </a:endParaRPr>
          </a:p>
          <a:p>
            <a:pPr marL="342900" indent="-342900" algn="l">
              <a:buFont typeface="+mj-lt"/>
              <a:buAutoNum type="arabicPeriod"/>
            </a:pPr>
            <a:r>
              <a:rPr lang="en-US" sz="1400" b="1" dirty="0">
                <a:solidFill>
                  <a:srgbClr val="000000"/>
                </a:solidFill>
              </a:rPr>
              <a:t>Configure the IP domain name</a:t>
            </a:r>
            <a:r>
              <a:rPr lang="en-US" sz="1400" dirty="0">
                <a:solidFill>
                  <a:srgbClr val="000000"/>
                </a:solidFill>
              </a:rPr>
              <a:t>. Configure the IP domain name of the network by using the global configuration mode command </a:t>
            </a:r>
            <a:r>
              <a:rPr lang="en-US" sz="1400" b="1" dirty="0">
                <a:solidFill>
                  <a:srgbClr val="000000"/>
                </a:solidFill>
              </a:rPr>
              <a:t>ip-domain name</a:t>
            </a:r>
            <a:r>
              <a:rPr lang="en-US" sz="1400" dirty="0">
                <a:solidFill>
                  <a:srgbClr val="000000"/>
                </a:solidFill>
              </a:rPr>
              <a:t>.</a:t>
            </a:r>
            <a:endParaRPr lang="en-US" sz="1400" dirty="0">
              <a:solidFill>
                <a:srgbClr val="000000"/>
              </a:solidFill>
            </a:endParaRPr>
          </a:p>
          <a:p>
            <a:pPr marL="342900" indent="-342900" algn="l">
              <a:buFont typeface="+mj-lt"/>
              <a:buAutoNum type="arabicPeriod"/>
            </a:pPr>
            <a:r>
              <a:rPr lang="en-US" sz="1400" b="1" dirty="0">
                <a:solidFill>
                  <a:srgbClr val="000000"/>
                </a:solidFill>
              </a:rPr>
              <a:t>Generate a key to encrypt SSH traffic</a:t>
            </a:r>
            <a:r>
              <a:rPr lang="en-US" sz="1400" dirty="0">
                <a:solidFill>
                  <a:srgbClr val="000000"/>
                </a:solidFill>
              </a:rPr>
              <a:t>. SSH encrypts traffic between source and destination. However, to do so, a unique authentication key must be generated by using the global configuration command </a:t>
            </a:r>
            <a:r>
              <a:rPr lang="en-US" sz="1400" b="1" dirty="0">
                <a:solidFill>
                  <a:srgbClr val="000000"/>
                </a:solidFill>
              </a:rPr>
              <a:t>crypto key generate rsa general-keys modulus</a:t>
            </a:r>
            <a:r>
              <a:rPr lang="en-US" sz="1400" dirty="0">
                <a:solidFill>
                  <a:srgbClr val="000000"/>
                </a:solidFill>
              </a:rPr>
              <a:t> </a:t>
            </a:r>
            <a:r>
              <a:rPr lang="en-US" sz="1400" i="1" dirty="0">
                <a:solidFill>
                  <a:srgbClr val="000000"/>
                </a:solidFill>
              </a:rPr>
              <a:t>bits</a:t>
            </a:r>
            <a:r>
              <a:rPr lang="en-US" sz="1400" dirty="0">
                <a:solidFill>
                  <a:srgbClr val="000000"/>
                </a:solidFill>
              </a:rPr>
              <a:t>. The modulus </a:t>
            </a:r>
            <a:r>
              <a:rPr lang="en-US" sz="1400" i="1" dirty="0">
                <a:solidFill>
                  <a:srgbClr val="000000"/>
                </a:solidFill>
              </a:rPr>
              <a:t>bits</a:t>
            </a:r>
            <a:r>
              <a:rPr lang="en-US" sz="1400" dirty="0">
                <a:solidFill>
                  <a:srgbClr val="000000"/>
                </a:solidFill>
              </a:rPr>
              <a:t> determines the size of the key and can be configured from 360 bits to 2048 bits. The larger the bit value, the more secure the key. However, larger bit values also take longer to encrypt and decrypt information. The minimum recommended modulus length is 1024 bits.</a:t>
            </a:r>
            <a:endParaRPr lang="en-US" sz="1400" dirty="0">
              <a:solidFill>
                <a:srgbClr val="000000"/>
              </a:solidFill>
            </a:endParaRPr>
          </a:p>
          <a:p>
            <a:pPr marL="342900" indent="-342900" algn="l">
              <a:buFont typeface="+mj-lt"/>
              <a:buAutoNum type="arabicPeriod"/>
            </a:pPr>
            <a:r>
              <a:rPr lang="en-US" sz="1400" b="1" dirty="0">
                <a:solidFill>
                  <a:srgbClr val="000000"/>
                </a:solidFill>
              </a:rPr>
              <a:t>Verify or create a local database entry</a:t>
            </a:r>
            <a:r>
              <a:rPr lang="en-US" sz="1400" dirty="0">
                <a:solidFill>
                  <a:srgbClr val="000000"/>
                </a:solidFill>
              </a:rPr>
              <a:t>. Create a local database username entry using the </a:t>
            </a:r>
            <a:r>
              <a:rPr lang="en-US" sz="1400" b="1" dirty="0">
                <a:solidFill>
                  <a:srgbClr val="000000"/>
                </a:solidFill>
              </a:rPr>
              <a:t>username</a:t>
            </a:r>
            <a:r>
              <a:rPr lang="en-US" sz="1400" dirty="0">
                <a:solidFill>
                  <a:srgbClr val="000000"/>
                </a:solidFill>
              </a:rPr>
              <a:t> global configuration command.</a:t>
            </a:r>
            <a:endParaRPr lang="en-US" sz="1400" dirty="0">
              <a:solidFill>
                <a:srgbClr val="000000"/>
              </a:solidFill>
            </a:endParaRPr>
          </a:p>
          <a:p>
            <a:pPr marL="342900" indent="-342900" algn="l">
              <a:buFont typeface="+mj-lt"/>
              <a:buAutoNum type="arabicPeriod"/>
            </a:pPr>
            <a:r>
              <a:rPr lang="en-US" sz="1400" b="1" dirty="0">
                <a:solidFill>
                  <a:srgbClr val="000000"/>
                </a:solidFill>
              </a:rPr>
              <a:t>Authenticate against the local database</a:t>
            </a:r>
            <a:r>
              <a:rPr lang="en-US" sz="1400" dirty="0">
                <a:solidFill>
                  <a:srgbClr val="000000"/>
                </a:solidFill>
              </a:rPr>
              <a:t>. Use the </a:t>
            </a:r>
            <a:r>
              <a:rPr lang="en-US" sz="1400" b="1" dirty="0">
                <a:solidFill>
                  <a:srgbClr val="000000"/>
                </a:solidFill>
              </a:rPr>
              <a:t>login local</a:t>
            </a:r>
            <a:r>
              <a:rPr lang="en-US" sz="1400" dirty="0">
                <a:solidFill>
                  <a:srgbClr val="000000"/>
                </a:solidFill>
              </a:rPr>
              <a:t> line configuration command to authenticate the vty line against the local database.</a:t>
            </a:r>
            <a:endParaRPr lang="en-US" sz="1400" dirty="0">
              <a:solidFill>
                <a:srgbClr val="000000"/>
              </a:solidFill>
            </a:endParaRPr>
          </a:p>
          <a:p>
            <a:pPr marL="342900" indent="-342900" algn="l">
              <a:buFont typeface="+mj-lt"/>
              <a:buAutoNum type="arabicPeriod"/>
            </a:pPr>
            <a:r>
              <a:rPr lang="en-US" sz="1400" b="1" dirty="0">
                <a:solidFill>
                  <a:srgbClr val="000000"/>
                </a:solidFill>
              </a:rPr>
              <a:t>Enable vty inbound SSH sessions</a:t>
            </a:r>
            <a:r>
              <a:rPr lang="en-US" sz="1400" dirty="0">
                <a:solidFill>
                  <a:srgbClr val="000000"/>
                </a:solidFill>
              </a:rPr>
              <a:t>. By default, no input session is allowed on vty lines. You can specify multiple input protocols including Telnet and SSH using the </a:t>
            </a:r>
            <a:r>
              <a:rPr lang="en-US" sz="1400" b="1" dirty="0">
                <a:solidFill>
                  <a:srgbClr val="000000"/>
                </a:solidFill>
              </a:rPr>
              <a:t>transport input [ssh | telnet]</a:t>
            </a:r>
            <a:r>
              <a:rPr lang="en-US" sz="1400" dirty="0">
                <a:solidFill>
                  <a:srgbClr val="000000"/>
                </a:solidFill>
              </a:rPr>
              <a:t> command.</a:t>
            </a:r>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Device Security</a:t>
            </a:r>
            <a:br>
              <a:rPr lang="en-US" dirty="0"/>
            </a:br>
            <a:r>
              <a:rPr lang="en-US" sz="2400" dirty="0"/>
              <a:t>Disable Unused Services</a:t>
            </a:r>
            <a:endParaRPr lang="en-US" sz="2400" dirty="0"/>
          </a:p>
        </p:txBody>
      </p:sp>
      <p:sp>
        <p:nvSpPr>
          <p:cNvPr id="5" name="Content Placeholder 4"/>
          <p:cNvSpPr>
            <a:spLocks noGrp="1"/>
          </p:cNvSpPr>
          <p:nvPr>
            <p:ph idx="1"/>
          </p:nvPr>
        </p:nvSpPr>
        <p:spPr>
          <a:xfrm>
            <a:off x="142876" y="763736"/>
            <a:ext cx="8611844" cy="3657998"/>
          </a:xfrm>
        </p:spPr>
        <p:txBody>
          <a:bodyPr/>
          <a:lstStyle/>
          <a:p>
            <a:pPr marL="0" indent="0" algn="l"/>
            <a:r>
              <a:rPr lang="en-US" sz="1800" dirty="0">
                <a:solidFill>
                  <a:srgbClr val="000000"/>
                </a:solidFill>
              </a:rPr>
              <a:t>Cisco routers and switches start with a list of active services that may or may not be required in your network. Disable any unused services to preserve system resources, such as CPU cycles and RAM, and prevent threat actors from exploiting these services. </a:t>
            </a:r>
            <a:endParaRPr lang="en-US" sz="1800" dirty="0">
              <a:solidFill>
                <a:srgbClr val="000000"/>
              </a:solidFill>
            </a:endParaRPr>
          </a:p>
          <a:p>
            <a:pPr marL="342900" indent="-342900" algn="l">
              <a:buFont typeface="Arial" panose="020B0604020202020204" pitchFamily="34" charset="0"/>
              <a:buChar char="•"/>
            </a:pPr>
            <a:r>
              <a:rPr lang="en-US" sz="1800" dirty="0">
                <a:solidFill>
                  <a:srgbClr val="000000"/>
                </a:solidFill>
              </a:rPr>
              <a:t>The type of services that are on by default will vary depending on the IOS version. For example, IOS-XE typically will have only HTTPS and DHCP ports open. You can verify this with the </a:t>
            </a:r>
            <a:r>
              <a:rPr lang="en-US" sz="1800" b="1" dirty="0">
                <a:solidFill>
                  <a:srgbClr val="000000"/>
                </a:solidFill>
              </a:rPr>
              <a:t>show ip ports all</a:t>
            </a:r>
            <a:r>
              <a:rPr lang="en-US" sz="1800" dirty="0">
                <a:solidFill>
                  <a:srgbClr val="000000"/>
                </a:solidFill>
              </a:rPr>
              <a:t> command.</a:t>
            </a:r>
            <a:endParaRPr lang="en-US" sz="1800" dirty="0">
              <a:solidFill>
                <a:srgbClr val="000000"/>
              </a:solidFill>
            </a:endParaRPr>
          </a:p>
          <a:p>
            <a:pPr marL="342900" indent="-342900" algn="l">
              <a:buFont typeface="Arial" panose="020B0604020202020204" pitchFamily="34" charset="0"/>
              <a:buChar char="•"/>
            </a:pPr>
            <a:r>
              <a:rPr lang="en-US" sz="1800" dirty="0">
                <a:solidFill>
                  <a:srgbClr val="000000"/>
                </a:solidFill>
              </a:rPr>
              <a:t>IOS versions prior to IOS-XE use the </a:t>
            </a:r>
            <a:r>
              <a:rPr lang="en-US" sz="1800" b="1" dirty="0">
                <a:solidFill>
                  <a:srgbClr val="000000"/>
                </a:solidFill>
              </a:rPr>
              <a:t>show control-plane host open-ports</a:t>
            </a:r>
            <a:r>
              <a:rPr lang="en-US" sz="1800" dirty="0">
                <a:solidFill>
                  <a:srgbClr val="000000"/>
                </a:solidFill>
              </a:rPr>
              <a:t> command. </a:t>
            </a:r>
            <a:endParaRPr lang="en-US" sz="18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Device Security</a:t>
            </a:r>
            <a:br>
              <a:rPr lang="en-US" dirty="0"/>
            </a:br>
            <a:r>
              <a:rPr lang="en-US" sz="2400" dirty="0"/>
              <a:t>Packet Tracer – Configure Secure Passwords and SSH</a:t>
            </a:r>
            <a:endParaRPr lang="en-US" sz="2400" dirty="0"/>
          </a:p>
        </p:txBody>
      </p:sp>
      <p:sp>
        <p:nvSpPr>
          <p:cNvPr id="4" name="Content Placeholder 3"/>
          <p:cNvSpPr>
            <a:spLocks noGrp="1"/>
          </p:cNvSpPr>
          <p:nvPr>
            <p:ph idx="1"/>
          </p:nvPr>
        </p:nvSpPr>
        <p:spPr>
          <a:xfrm>
            <a:off x="474662" y="763736"/>
            <a:ext cx="8280057" cy="3657998"/>
          </a:xfrm>
        </p:spPr>
        <p:txBody>
          <a:bodyPr/>
          <a:lstStyle/>
          <a:p>
            <a:pPr marL="0" indent="0" algn="l"/>
            <a:r>
              <a:rPr lang="en-US" dirty="0">
                <a:solidFill>
                  <a:srgbClr val="000000"/>
                </a:solidFill>
              </a:rPr>
              <a:t>In this Packet Tracer, you will configure passwords and SSH:</a:t>
            </a:r>
            <a:endParaRPr lang="en-US" dirty="0">
              <a:solidFill>
                <a:srgbClr val="000000"/>
              </a:solidFill>
            </a:endParaRPr>
          </a:p>
          <a:p>
            <a:pPr marL="342900" indent="-342900" algn="l">
              <a:buFont typeface="Arial" panose="020B0604020202020204" pitchFamily="34" charset="0"/>
              <a:buChar char="•"/>
            </a:pPr>
            <a:r>
              <a:rPr lang="en-US" dirty="0">
                <a:solidFill>
                  <a:srgbClr val="000000"/>
                </a:solidFill>
              </a:rPr>
              <a:t>The network administrator has asked you to prepare RTA and SW1 for deployment. Before they can be connected to the network, security measures must be enabled. </a:t>
            </a:r>
            <a:endParaRPr lang="en-US"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Device Security</a:t>
            </a:r>
            <a:br>
              <a:rPr lang="en-US" dirty="0"/>
            </a:br>
            <a:r>
              <a:rPr lang="en-US" sz="2400" dirty="0"/>
              <a:t>Lab – Configure Network Devices with SSH</a:t>
            </a:r>
            <a:endParaRPr lang="en-US" sz="2400" dirty="0"/>
          </a:p>
        </p:txBody>
      </p:sp>
      <p:sp>
        <p:nvSpPr>
          <p:cNvPr id="5" name="Content Placeholder 4"/>
          <p:cNvSpPr>
            <a:spLocks noGrp="1"/>
          </p:cNvSpPr>
          <p:nvPr>
            <p:ph idx="1"/>
          </p:nvPr>
        </p:nvSpPr>
        <p:spPr>
          <a:xfrm>
            <a:off x="474662" y="763736"/>
            <a:ext cx="8280057" cy="3657998"/>
          </a:xfrm>
        </p:spPr>
        <p:txBody>
          <a:bodyPr/>
          <a:lstStyle/>
          <a:p>
            <a:pPr algn="l"/>
            <a:r>
              <a:rPr lang="en-US" dirty="0">
                <a:solidFill>
                  <a:srgbClr val="000000"/>
                </a:solidFill>
              </a:rPr>
              <a:t>In this lab, you will complete the following objectives:</a:t>
            </a:r>
            <a:endParaRPr lang="en-US" dirty="0">
              <a:solidFill>
                <a:srgbClr val="000000"/>
              </a:solidFill>
            </a:endParaRPr>
          </a:p>
          <a:p>
            <a:pPr marL="342900" indent="-342900" algn="l">
              <a:buFont typeface="Arial" panose="020B0604020202020204" pitchFamily="34" charset="0"/>
              <a:buChar char="•"/>
            </a:pPr>
            <a:r>
              <a:rPr lang="en-US" dirty="0">
                <a:solidFill>
                  <a:srgbClr val="000000"/>
                </a:solidFill>
              </a:rPr>
              <a:t>Part 1: Configure Basic Device Settings</a:t>
            </a:r>
            <a:endParaRPr lang="en-US" dirty="0">
              <a:solidFill>
                <a:srgbClr val="000000"/>
              </a:solidFill>
            </a:endParaRPr>
          </a:p>
          <a:p>
            <a:pPr marL="342900" indent="-342900" algn="l">
              <a:buFont typeface="Arial" panose="020B0604020202020204" pitchFamily="34" charset="0"/>
              <a:buChar char="•"/>
            </a:pPr>
            <a:r>
              <a:rPr lang="en-US" dirty="0">
                <a:solidFill>
                  <a:srgbClr val="000000"/>
                </a:solidFill>
              </a:rPr>
              <a:t>Part 2: Configure the Router for SSH Access</a:t>
            </a:r>
            <a:endParaRPr lang="en-US" dirty="0">
              <a:solidFill>
                <a:srgbClr val="000000"/>
              </a:solidFill>
            </a:endParaRPr>
          </a:p>
          <a:p>
            <a:pPr marL="342900" indent="-342900" algn="l">
              <a:buFont typeface="Arial" panose="020B0604020202020204" pitchFamily="34" charset="0"/>
              <a:buChar char="•"/>
            </a:pPr>
            <a:r>
              <a:rPr lang="en-US" dirty="0">
                <a:solidFill>
                  <a:srgbClr val="000000"/>
                </a:solidFill>
              </a:rPr>
              <a:t>Part 3: Configure the Switch for SSH Access</a:t>
            </a:r>
            <a:endParaRPr lang="en-US" dirty="0">
              <a:solidFill>
                <a:srgbClr val="000000"/>
              </a:solidFill>
            </a:endParaRPr>
          </a:p>
          <a:p>
            <a:pPr marL="342900" indent="-342900" algn="l">
              <a:buFont typeface="Arial" panose="020B0604020202020204" pitchFamily="34" charset="0"/>
              <a:buChar char="•"/>
            </a:pPr>
            <a:r>
              <a:rPr lang="en-US" dirty="0">
                <a:solidFill>
                  <a:srgbClr val="000000"/>
                </a:solidFill>
              </a:rPr>
              <a:t>Part 4: SSH from the CLI on the Switch</a:t>
            </a:r>
            <a:endParaRPr lang="en-US" dirty="0">
              <a:solidFill>
                <a:srgbClr val="000000"/>
              </a:solidFill>
            </a:endParaRPr>
          </a:p>
          <a:p>
            <a:pPr algn="l"/>
            <a:endParaRPr lang="en-US"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endParaRPr lang="en-US" dirty="0"/>
          </a:p>
        </p:txBody>
      </p:sp>
      <p:sp>
        <p:nvSpPr>
          <p:cNvPr id="2" name="Content Placeholder 1"/>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charset="0"/>
                <a:cs typeface="Calibri" panose="020F0502020204030204" charset="0"/>
              </a:rPr>
              <a:t>Module Title: </a:t>
            </a:r>
            <a:r>
              <a:rPr lang="en-US" altLang="en-US" sz="1400" dirty="0">
                <a:solidFill>
                  <a:schemeClr val="tx1"/>
                </a:solidFill>
                <a:ea typeface="Calibri" panose="020F0502020204030204" charset="0"/>
                <a:cs typeface="Calibri" panose="020F0502020204030204" charset="0"/>
              </a:rPr>
              <a:t>Network Security Fundamentals</a:t>
            </a:r>
            <a:endParaRPr lang="en-US" altLang="en-US" sz="1400" dirty="0">
              <a:solidFill>
                <a:schemeClr val="tx1"/>
              </a:solidFill>
              <a:ea typeface="Calibri" panose="020F0502020204030204" charset="0"/>
              <a:cs typeface="Calibri" panose="020F0502020204030204" charset="0"/>
            </a:endParaRP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charset="0"/>
                <a:cs typeface="Calibri" panose="020F0502020204030204" charset="0"/>
              </a:rPr>
              <a:t>Module Objective</a:t>
            </a:r>
            <a:r>
              <a:rPr lang="en-US" altLang="en-US" sz="1400" dirty="0">
                <a:solidFill>
                  <a:schemeClr val="tx1"/>
                </a:solidFill>
                <a:ea typeface="Calibri" panose="020F0502020204030204" charset="0"/>
                <a:cs typeface="Calibri" panose="020F0502020204030204" charset="0"/>
              </a:rPr>
              <a:t>: </a:t>
            </a:r>
            <a:r>
              <a:rPr lang="en-US" sz="1400" dirty="0"/>
              <a:t>Configure switches and routers with device hardening features to enhance security.</a:t>
            </a:r>
            <a:endParaRPr lang="en-US" altLang="en-US" sz="500" dirty="0">
              <a:solidFill>
                <a:schemeClr val="tx1"/>
              </a:solidFill>
            </a:endParaRPr>
          </a:p>
          <a:p>
            <a:endParaRPr lang="en-US" dirty="0"/>
          </a:p>
        </p:txBody>
      </p:sp>
      <p:graphicFrame>
        <p:nvGraphicFramePr>
          <p:cNvPr id="3" name="Table 2"/>
          <p:cNvGraphicFramePr>
            <a:graphicFrameLocks noGrp="1"/>
          </p:cNvGraphicFramePr>
          <p:nvPr/>
        </p:nvGraphicFramePr>
        <p:xfrm>
          <a:off x="692252" y="2036966"/>
          <a:ext cx="7756912" cy="2156460"/>
        </p:xfrm>
        <a:graphic>
          <a:graphicData uri="http://schemas.openxmlformats.org/drawingml/2006/table">
            <a:tbl>
              <a:tblPr firstRow="1" bandRow="1">
                <a:tableStyleId>{5C22544A-7EE6-4342-B048-85BDC9FD1C3A}</a:tableStyleId>
              </a:tblPr>
              <a:tblGrid>
                <a:gridCol w="3427672"/>
                <a:gridCol w="4329240"/>
              </a:tblGrid>
              <a:tr h="370840">
                <a:tc>
                  <a:txBody>
                    <a:bodyPr/>
                    <a:lstStyle/>
                    <a:p>
                      <a:pPr algn="l" fontAlgn="ctr"/>
                      <a:r>
                        <a:rPr lang="en-US" b="1" dirty="0">
                          <a:effectLst/>
                        </a:rPr>
                        <a:t>Topic Title</a:t>
                      </a:r>
                      <a:endParaRPr lang="en-US" dirty="0">
                        <a:effectLst/>
                      </a:endParaRPr>
                    </a:p>
                  </a:txBody>
                  <a:tcPr marL="47625" marR="47625" marT="47625" marB="47625" anchor="ctr"/>
                </a:tc>
                <a:tc>
                  <a:txBody>
                    <a:bodyPr/>
                    <a:lstStyle/>
                    <a:p>
                      <a:pPr algn="l" fontAlgn="ctr"/>
                      <a:r>
                        <a:rPr lang="en-US" b="1" dirty="0">
                          <a:effectLst/>
                        </a:rPr>
                        <a:t>Topic Objective</a:t>
                      </a:r>
                      <a:endParaRPr lang="en-US" dirty="0">
                        <a:effectLst/>
                      </a:endParaRPr>
                    </a:p>
                  </a:txBody>
                  <a:tcPr marL="47625" marR="47625" marT="47625" marB="47625" anchor="ctr"/>
                </a:tc>
              </a:tr>
              <a:tr h="370840">
                <a:tc>
                  <a:txBody>
                    <a:bodyPr/>
                    <a:lstStyle/>
                    <a:p>
                      <a:pPr fontAlgn="ctr"/>
                      <a:r>
                        <a:rPr lang="en-US" b="1" dirty="0">
                          <a:solidFill>
                            <a:schemeClr val="bg1"/>
                          </a:solidFill>
                          <a:effectLst/>
                        </a:rPr>
                        <a:t>Security Threats and Vulnerabilities</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Explain why basic security measure are necessary on network devices.</a:t>
                      </a:r>
                      <a:endParaRPr lang="en-US" b="0" dirty="0">
                        <a:effectLst/>
                      </a:endParaRPr>
                    </a:p>
                  </a:txBody>
                  <a:tcPr marL="47625" marR="47625" marT="47625" marB="47625" anchor="ctr"/>
                </a:tc>
              </a:tr>
              <a:tr h="370840">
                <a:tc>
                  <a:txBody>
                    <a:bodyPr/>
                    <a:lstStyle/>
                    <a:p>
                      <a:pPr fontAlgn="ctr"/>
                      <a:r>
                        <a:rPr lang="en-US" b="1" dirty="0">
                          <a:solidFill>
                            <a:schemeClr val="bg1"/>
                          </a:solidFill>
                          <a:effectLst/>
                        </a:rPr>
                        <a:t>Network Attacks</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Identify security vulnerabilities.</a:t>
                      </a:r>
                      <a:endParaRPr lang="en-US" b="0" dirty="0">
                        <a:effectLst/>
                      </a:endParaRPr>
                    </a:p>
                  </a:txBody>
                  <a:tcPr marL="47625" marR="47625" marT="47625" marB="47625" anchor="ctr"/>
                </a:tc>
              </a:tr>
              <a:tr h="370840">
                <a:tc>
                  <a:txBody>
                    <a:bodyPr/>
                    <a:lstStyle/>
                    <a:p>
                      <a:pPr fontAlgn="ctr"/>
                      <a:r>
                        <a:rPr lang="en-US" b="1" dirty="0">
                          <a:solidFill>
                            <a:schemeClr val="bg1"/>
                          </a:solidFill>
                          <a:effectLst/>
                        </a:rPr>
                        <a:t>Network Attack Mitigation</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Identify general mitigation techniques.</a:t>
                      </a:r>
                      <a:endParaRPr lang="en-US" b="0" dirty="0">
                        <a:effectLst/>
                      </a:endParaRPr>
                    </a:p>
                  </a:txBody>
                  <a:tcPr marL="47625" marR="47625" marT="47625" marB="47625" anchor="ctr"/>
                </a:tc>
              </a:tr>
              <a:tr h="370840">
                <a:tc>
                  <a:txBody>
                    <a:bodyPr/>
                    <a:lstStyle/>
                    <a:p>
                      <a:pPr fontAlgn="ctr"/>
                      <a:r>
                        <a:rPr lang="en-US" b="1" dirty="0">
                          <a:solidFill>
                            <a:schemeClr val="bg1"/>
                          </a:solidFill>
                          <a:effectLst/>
                        </a:rPr>
                        <a:t>Device Security</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Configure network devices with device hardening features to mitigate security threats.</a:t>
                      </a:r>
                      <a:endParaRPr lang="en-US" b="0" dirty="0">
                        <a:effectLst/>
                      </a:endParaRPr>
                    </a:p>
                  </a:txBody>
                  <a:tcPr marL="47625" marR="47625" marT="47625" marB="47625" anchor="ctr"/>
                </a:tc>
              </a:tr>
            </a:tbl>
          </a:graphicData>
        </a:graphic>
      </p:graphicFrame>
    </p:spTree>
    <p:custDataLst>
      <p:tags r:id="rId1"/>
    </p:custData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16.5 Module Practice and Quiz</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panose="020B0604020202020204" pitchFamily="34" charset="0"/>
              </a:rPr>
              <a:t>Module Practice and Quiz</a:t>
            </a:r>
            <a:br>
              <a:rPr lang="en-US" dirty="0">
                <a:latin typeface="Arial" panose="020B0604020202020204" pitchFamily="34" charset="0"/>
              </a:rPr>
            </a:br>
            <a:r>
              <a:rPr lang="en-US" dirty="0">
                <a:latin typeface="Arial" panose="020B0604020202020204" pitchFamily="34" charset="0"/>
              </a:rPr>
              <a:t>Packet Tracer – Secure Network Devices</a:t>
            </a:r>
            <a:endParaRPr lang="en-US" dirty="0">
              <a:latin typeface="Arial" panose="020B0604020202020204" pitchFamily="34" charset="0"/>
            </a:endParaRPr>
          </a:p>
        </p:txBody>
      </p:sp>
      <p:sp>
        <p:nvSpPr>
          <p:cNvPr id="2" name="Content Placeholder 1"/>
          <p:cNvSpPr>
            <a:spLocks noGrp="1"/>
          </p:cNvSpPr>
          <p:nvPr>
            <p:ph idx="1"/>
          </p:nvPr>
        </p:nvSpPr>
        <p:spPr/>
        <p:txBody>
          <a:bodyPr/>
          <a:lstStyle/>
          <a:p>
            <a:pPr marL="0" indent="0">
              <a:buNone/>
            </a:pPr>
            <a:r>
              <a:rPr lang="en-US" sz="1800" dirty="0"/>
              <a:t>In this activity you will configure a router and a switch based on a list of requirements.</a:t>
            </a:r>
            <a:endParaRPr lang="en-US" sz="1800" dirty="0"/>
          </a:p>
          <a:p>
            <a:pPr marL="0" indent="0">
              <a:buNone/>
            </a:pPr>
            <a:br>
              <a:rPr lang="en-US" sz="1800" dirty="0"/>
            </a:br>
            <a:endParaRPr lang="en-US" sz="1800" dirty="0"/>
          </a:p>
        </p:txBody>
      </p:sp>
    </p:spTree>
    <p:custDataLst>
      <p:tags r:id="rId1"/>
    </p:custData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panose="020B0604020202020204" pitchFamily="34" charset="0"/>
              </a:rPr>
              <a:t>Module Practice and Quiz</a:t>
            </a:r>
            <a:br>
              <a:rPr lang="en-US" dirty="0">
                <a:latin typeface="Arial" panose="020B0604020202020204" pitchFamily="34" charset="0"/>
              </a:rPr>
            </a:br>
            <a:r>
              <a:rPr lang="en-US" dirty="0">
                <a:latin typeface="Arial" panose="020B0604020202020204" pitchFamily="34" charset="0"/>
              </a:rPr>
              <a:t>Lab – Secure Network Devices</a:t>
            </a:r>
            <a:endParaRPr lang="en-US" dirty="0">
              <a:latin typeface="Arial" panose="020B0604020202020204" pitchFamily="34" charset="0"/>
            </a:endParaRPr>
          </a:p>
        </p:txBody>
      </p:sp>
      <p:sp>
        <p:nvSpPr>
          <p:cNvPr id="2" name="Content Placeholder 1"/>
          <p:cNvSpPr>
            <a:spLocks noGrp="1"/>
          </p:cNvSpPr>
          <p:nvPr>
            <p:ph idx="1"/>
          </p:nvPr>
        </p:nvSpPr>
        <p:spPr/>
        <p:txBody>
          <a:bodyPr/>
          <a:lstStyle/>
          <a:p>
            <a:pPr marL="0" indent="0" defTabSz="457200" fontAlgn="auto">
              <a:spcBef>
                <a:spcPct val="20000"/>
              </a:spcBef>
              <a:spcAft>
                <a:spcPts val="0"/>
              </a:spcAft>
              <a:buClrTx/>
              <a:buSzTx/>
              <a:buNone/>
            </a:pPr>
            <a:r>
              <a:rPr lang="en-US" sz="1800" dirty="0"/>
              <a:t>In this lab, you will complete the following objectives:</a:t>
            </a:r>
            <a:endParaRPr lang="en-US" sz="1800" dirty="0"/>
          </a:p>
          <a:p>
            <a:pPr marL="342900" indent="-342900" defTabSz="457200" fontAlgn="auto">
              <a:spcBef>
                <a:spcPct val="20000"/>
              </a:spcBef>
              <a:spcAft>
                <a:spcPts val="0"/>
              </a:spcAft>
              <a:buClrTx/>
              <a:buSzTx/>
              <a:buFont typeface="Arial" panose="020B0604020202020204" pitchFamily="34" charset="0"/>
              <a:buChar char="•"/>
            </a:pPr>
            <a:r>
              <a:rPr lang="en-US" sz="1800" dirty="0"/>
              <a:t>Configure Basic Device Settings</a:t>
            </a:r>
            <a:endParaRPr lang="en-US" sz="1800" dirty="0"/>
          </a:p>
          <a:p>
            <a:pPr marL="342900" indent="-342900" defTabSz="457200" fontAlgn="auto">
              <a:spcBef>
                <a:spcPct val="20000"/>
              </a:spcBef>
              <a:spcAft>
                <a:spcPts val="0"/>
              </a:spcAft>
              <a:buClrTx/>
              <a:buSzTx/>
              <a:buFont typeface="Arial" panose="020B0604020202020204" pitchFamily="34" charset="0"/>
              <a:buChar char="•"/>
            </a:pPr>
            <a:r>
              <a:rPr lang="en-US" sz="1800" dirty="0"/>
              <a:t>Configure Basic Security Measures on the Router</a:t>
            </a:r>
            <a:endParaRPr lang="en-US" sz="1800" dirty="0"/>
          </a:p>
          <a:p>
            <a:pPr marL="342900" indent="-342900" defTabSz="457200" fontAlgn="auto">
              <a:spcBef>
                <a:spcPct val="20000"/>
              </a:spcBef>
              <a:spcAft>
                <a:spcPts val="0"/>
              </a:spcAft>
              <a:buClrTx/>
              <a:buSzTx/>
              <a:buFont typeface="Arial" panose="020B0604020202020204" pitchFamily="34" charset="0"/>
              <a:buChar char="•"/>
            </a:pPr>
            <a:r>
              <a:rPr lang="en-US" sz="1800" dirty="0"/>
              <a:t>Configure Basic Security Measures on the Switch</a:t>
            </a:r>
            <a:endParaRPr lang="en-US" sz="1800" dirty="0"/>
          </a:p>
          <a:p>
            <a:pPr marL="0" indent="0">
              <a:buNone/>
            </a:pPr>
            <a:br>
              <a:rPr lang="en-US" sz="1800" dirty="0"/>
            </a:br>
            <a:endParaRPr lang="en-US" sz="1800" dirty="0"/>
          </a:p>
        </p:txBody>
      </p:sp>
    </p:spTree>
    <p:custDataLst>
      <p:tags r:id="rId1"/>
    </p:custData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panose="020B0604020202020204" pitchFamily="34" charset="0"/>
              </a:rPr>
              <a:t>Module Practice and Quiz</a:t>
            </a:r>
            <a:br>
              <a:rPr lang="en-US" dirty="0">
                <a:latin typeface="Arial" panose="020B0604020202020204" pitchFamily="34" charset="0"/>
              </a:rPr>
            </a:br>
            <a:r>
              <a:rPr lang="en-US" dirty="0">
                <a:latin typeface="Arial" panose="020B0604020202020204" pitchFamily="34" charset="0"/>
              </a:rPr>
              <a:t>What Did I Learn In This Module?</a:t>
            </a:r>
            <a:endParaRPr lang="en-US" dirty="0">
              <a:latin typeface="Arial" panose="020B0604020202020204" pitchFamily="34" charset="0"/>
            </a:endParaRPr>
          </a:p>
        </p:txBody>
      </p:sp>
      <p:sp>
        <p:nvSpPr>
          <p:cNvPr id="3" name="Content Placeholder 2"/>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After the threat actor gains access to the network, four types of threats may arise: information theft, data loss and manipulation, identity theft, and disruption of service. </a:t>
            </a:r>
            <a:endParaRPr lang="en-US" sz="1600" dirty="0"/>
          </a:p>
          <a:p>
            <a:pPr>
              <a:spcBef>
                <a:spcPts val="0"/>
              </a:spcBef>
              <a:spcAft>
                <a:spcPts val="0"/>
              </a:spcAft>
              <a:buFont typeface="Arial" panose="020B0604020202020204" pitchFamily="34" charset="0"/>
              <a:buChar char="•"/>
            </a:pPr>
            <a:r>
              <a:rPr lang="en-US" sz="1600" dirty="0"/>
              <a:t>There are three primary vulnerabilities or weaknesses: technological, configuration, and security policy. </a:t>
            </a:r>
            <a:endParaRPr lang="en-US" sz="1600" dirty="0"/>
          </a:p>
          <a:p>
            <a:pPr>
              <a:spcBef>
                <a:spcPts val="0"/>
              </a:spcBef>
              <a:spcAft>
                <a:spcPts val="0"/>
              </a:spcAft>
              <a:buFont typeface="Arial" panose="020B0604020202020204" pitchFamily="34" charset="0"/>
              <a:buChar char="•"/>
            </a:pPr>
            <a:r>
              <a:rPr lang="en-US" sz="1600" dirty="0"/>
              <a:t>The four classes of physical threats are: hardware, environmental, electrical, and maintenance.</a:t>
            </a:r>
            <a:endParaRPr lang="en-US" sz="1600" dirty="0"/>
          </a:p>
          <a:p>
            <a:pPr>
              <a:spcBef>
                <a:spcPts val="0"/>
              </a:spcBef>
              <a:spcAft>
                <a:spcPts val="0"/>
              </a:spcAft>
              <a:buFont typeface="Arial" panose="020B0604020202020204" pitchFamily="34" charset="0"/>
              <a:buChar char="•"/>
            </a:pPr>
            <a:r>
              <a:rPr lang="en-US" sz="1600" dirty="0"/>
              <a:t>Malware is short for malicious software. It is code or software specifically designed to damage, disrupt, steal, or inflict “bad” or illegitimate action on data, hosts, or networks. Viruses, worms, and Trojan horses are types of malware. </a:t>
            </a:r>
            <a:endParaRPr lang="en-US" sz="1600" dirty="0"/>
          </a:p>
          <a:p>
            <a:pPr>
              <a:spcBef>
                <a:spcPts val="0"/>
              </a:spcBef>
              <a:spcAft>
                <a:spcPts val="0"/>
              </a:spcAft>
              <a:buFont typeface="Arial" panose="020B0604020202020204" pitchFamily="34" charset="0"/>
              <a:buChar char="•"/>
            </a:pPr>
            <a:r>
              <a:rPr lang="en-US" sz="1600" dirty="0"/>
              <a:t>Network attacks can be classified into three major categories: reconnaissance, access, and denial of service. </a:t>
            </a:r>
            <a:endParaRPr lang="en-US" sz="1600" dirty="0"/>
          </a:p>
          <a:p>
            <a:pPr>
              <a:spcBef>
                <a:spcPts val="0"/>
              </a:spcBef>
              <a:spcAft>
                <a:spcPts val="0"/>
              </a:spcAft>
              <a:buFont typeface="Arial" panose="020B0604020202020204" pitchFamily="34" charset="0"/>
              <a:buChar char="•"/>
            </a:pPr>
            <a:r>
              <a:rPr lang="en-US" sz="1600" dirty="0"/>
              <a:t>To mitigate network attacks, you must first secure devices including routers, switches, servers, and hosts. Most organizations employ a defense-in-depth approach to security. This requires a combination of networking devices and services working together. </a:t>
            </a:r>
            <a:endParaRPr lang="en-US" sz="1600" dirty="0"/>
          </a:p>
          <a:p>
            <a:pPr>
              <a:spcBef>
                <a:spcPts val="0"/>
              </a:spcBef>
              <a:spcAft>
                <a:spcPts val="0"/>
              </a:spcAft>
              <a:buFont typeface="Arial" panose="020B0604020202020204" pitchFamily="34" charset="0"/>
              <a:buChar char="•"/>
            </a:pPr>
            <a:r>
              <a:rPr lang="en-US" sz="1600" dirty="0"/>
              <a:t>Several security devices and services are implemented to protect an organization’s users and assets against TCP/IP threats: VPN, ASA firewall, IPS, ESA/WSA, and AAA server. </a:t>
            </a:r>
            <a:endParaRPr lang="en-US" sz="1600" dirty="0"/>
          </a:p>
        </p:txBody>
      </p:sp>
    </p:spTree>
    <p:custDataLst>
      <p:tags r:id="rId1"/>
    </p:custData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panose="020B0604020202020204" pitchFamily="34" charset="0"/>
              </a:rPr>
              <a:t>Module Practice and Quiz</a:t>
            </a:r>
            <a:br>
              <a:rPr lang="en-US" dirty="0">
                <a:latin typeface="Arial" panose="020B0604020202020204" pitchFamily="34" charset="0"/>
              </a:rPr>
            </a:br>
            <a:r>
              <a:rPr lang="en-US" dirty="0">
                <a:latin typeface="Arial" panose="020B0604020202020204" pitchFamily="34" charset="0"/>
              </a:rPr>
              <a:t>What Did I Learn In This Module? (Cont.)</a:t>
            </a:r>
            <a:endParaRPr lang="en-US" dirty="0">
              <a:latin typeface="Arial" panose="020B0604020202020204" pitchFamily="34" charset="0"/>
            </a:endParaRPr>
          </a:p>
        </p:txBody>
      </p:sp>
      <p:sp>
        <p:nvSpPr>
          <p:cNvPr id="3" name="Content Placeholder 2"/>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Infrastructure devices should have backups of configuration files and IOS images on an FTP or similar file server. If the computer or a router hardware fails, the data or configuration can be restored using the backup copy. </a:t>
            </a:r>
            <a:endParaRPr lang="en-US" sz="1600" dirty="0"/>
          </a:p>
          <a:p>
            <a:pPr>
              <a:spcBef>
                <a:spcPts val="0"/>
              </a:spcBef>
              <a:spcAft>
                <a:spcPts val="0"/>
              </a:spcAft>
              <a:buFont typeface="Arial" panose="020B0604020202020204" pitchFamily="34" charset="0"/>
              <a:buChar char="•"/>
            </a:pPr>
            <a:r>
              <a:rPr lang="en-US" sz="1600" dirty="0"/>
              <a:t>The most effective way to mitigate a worm attack is to download security updates from the operating system vendor and patch all vulnerable systems. To manage critical security patches, to make sure all end systems automatically download updates. </a:t>
            </a:r>
            <a:endParaRPr lang="en-US" sz="1600" dirty="0"/>
          </a:p>
          <a:p>
            <a:pPr>
              <a:spcBef>
                <a:spcPts val="0"/>
              </a:spcBef>
              <a:spcAft>
                <a:spcPts val="0"/>
              </a:spcAft>
              <a:buFont typeface="Arial" panose="020B0604020202020204" pitchFamily="34" charset="0"/>
              <a:buChar char="•"/>
            </a:pPr>
            <a:r>
              <a:rPr lang="en-US" sz="1600" dirty="0"/>
              <a:t>AAA is a way to control who is permitted to access a network (authenticate), what they can do while they are there (authorize), and what actions they perform while accessing the network (accounting). </a:t>
            </a:r>
            <a:endParaRPr lang="en-US" sz="1600" dirty="0"/>
          </a:p>
          <a:p>
            <a:pPr>
              <a:spcBef>
                <a:spcPts val="0"/>
              </a:spcBef>
              <a:spcAft>
                <a:spcPts val="0"/>
              </a:spcAft>
              <a:buFont typeface="Arial" panose="020B0604020202020204" pitchFamily="34" charset="0"/>
              <a:buChar char="•"/>
            </a:pPr>
            <a:r>
              <a:rPr lang="en-US" sz="1600" dirty="0"/>
              <a:t>Network firewalls reside between two or more networks, control the traffic between them, and help prevent unauthorized access. </a:t>
            </a:r>
            <a:endParaRPr lang="en-US" sz="1600" dirty="0"/>
          </a:p>
          <a:p>
            <a:pPr>
              <a:spcBef>
                <a:spcPts val="0"/>
              </a:spcBef>
              <a:spcAft>
                <a:spcPts val="0"/>
              </a:spcAft>
              <a:buFont typeface="Arial" panose="020B0604020202020204" pitchFamily="34" charset="0"/>
              <a:buChar char="•"/>
            </a:pPr>
            <a:r>
              <a:rPr lang="en-US" sz="1600" dirty="0"/>
              <a:t>Securing endpoint devices is critical to network security. A company must have well-documented policies in place, which may include the use of antivirus software and host intrusion prevention. More comprehensive endpoint security solutions rely on network access control.</a:t>
            </a:r>
            <a:endParaRPr lang="en-US" sz="1600" dirty="0"/>
          </a:p>
          <a:p>
            <a:endParaRPr lang="en-US" sz="1200" dirty="0"/>
          </a:p>
        </p:txBody>
      </p:sp>
    </p:spTree>
    <p:custDataLst>
      <p:tags r:id="rId1"/>
    </p:custData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panose="020B0604020202020204" pitchFamily="34" charset="0"/>
              </a:rPr>
              <a:t>Module Practice and Quiz</a:t>
            </a:r>
            <a:br>
              <a:rPr lang="en-US" dirty="0">
                <a:latin typeface="Arial" panose="020B0604020202020204" pitchFamily="34" charset="0"/>
              </a:rPr>
            </a:br>
            <a:r>
              <a:rPr lang="en-US" dirty="0">
                <a:latin typeface="Arial" panose="020B0604020202020204" pitchFamily="34" charset="0"/>
              </a:rPr>
              <a:t>What Did I Learn In This Module? (Cont.)</a:t>
            </a:r>
            <a:endParaRPr lang="en-US" dirty="0">
              <a:latin typeface="Arial" panose="020B0604020202020204" pitchFamily="34" charset="0"/>
            </a:endParaRPr>
          </a:p>
        </p:txBody>
      </p:sp>
      <p:sp>
        <p:nvSpPr>
          <p:cNvPr id="3" name="Content Placeholder 2"/>
          <p:cNvSpPr>
            <a:spLocks noGrp="1"/>
          </p:cNvSpPr>
          <p:nvPr>
            <p:ph idx="1"/>
          </p:nvPr>
        </p:nvSpPr>
        <p:spPr/>
        <p:txBody>
          <a:bodyPr/>
          <a:lstStyle/>
          <a:p>
            <a:pPr>
              <a:spcBef>
                <a:spcPts val="0"/>
              </a:spcBef>
              <a:spcAft>
                <a:spcPts val="0"/>
              </a:spcAft>
              <a:buFont typeface="Arial" panose="020B0604020202020204" pitchFamily="34" charset="0"/>
              <a:buChar char="•"/>
            </a:pPr>
            <a:r>
              <a:rPr lang="en-US" sz="1600" dirty="0"/>
              <a:t>For Cisco routers, the Cisco AutoSecure feature can be used to assist securing the system. For most OSs default usernames and passwords should be changed immediately, access to system resources should be restricted to only the individuals that are authorized to use those resources, and any unnecessary services and applications should be turned off and uninstalled when possible. </a:t>
            </a:r>
            <a:endParaRPr lang="en-US" sz="1600" dirty="0"/>
          </a:p>
          <a:p>
            <a:pPr>
              <a:spcBef>
                <a:spcPts val="0"/>
              </a:spcBef>
              <a:spcAft>
                <a:spcPts val="0"/>
              </a:spcAft>
              <a:buFont typeface="Arial" panose="020B0604020202020204" pitchFamily="34" charset="0"/>
              <a:buChar char="•"/>
            </a:pPr>
            <a:r>
              <a:rPr lang="en-US" sz="1600" dirty="0"/>
              <a:t>To protect network devices, it is important to use strong passwords. A passphrase is often easier to remember than a simple password. It is also longer and harder to guess. </a:t>
            </a:r>
            <a:endParaRPr lang="en-US" sz="1600" dirty="0"/>
          </a:p>
          <a:p>
            <a:pPr>
              <a:spcBef>
                <a:spcPts val="0"/>
              </a:spcBef>
              <a:spcAft>
                <a:spcPts val="0"/>
              </a:spcAft>
              <a:buFont typeface="Arial" panose="020B0604020202020204" pitchFamily="34" charset="0"/>
              <a:buChar char="•"/>
            </a:pPr>
            <a:r>
              <a:rPr lang="en-US" sz="1600" dirty="0"/>
              <a:t>For routers and switches, encrypt all plaintext passwords, setting a minimum acceptable password length, deter brute-force password guessing attacks, and disable an inactive privileged EXEC mode access after a specified amount of time.</a:t>
            </a:r>
            <a:endParaRPr lang="en-US" sz="1600" dirty="0"/>
          </a:p>
          <a:p>
            <a:pPr>
              <a:spcBef>
                <a:spcPts val="0"/>
              </a:spcBef>
              <a:spcAft>
                <a:spcPts val="0"/>
              </a:spcAft>
              <a:buFont typeface="Arial" panose="020B0604020202020204" pitchFamily="34" charset="0"/>
              <a:buChar char="•"/>
            </a:pPr>
            <a:r>
              <a:rPr lang="en-US" sz="1600" dirty="0"/>
              <a:t>Configure appropriate devices to support SSH, and disable unused services.</a:t>
            </a:r>
            <a:endParaRPr lang="en-US" sz="1600" dirty="0"/>
          </a:p>
          <a:p>
            <a:endParaRPr lang="en-US" sz="1200" dirty="0"/>
          </a:p>
        </p:txBody>
      </p:sp>
    </p:spTree>
    <p:custDataLst>
      <p:tags r:id="rId1"/>
    </p:custData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31869"/>
            <a:ext cx="9144000" cy="609056"/>
          </a:xfrm>
        </p:spPr>
        <p:txBody>
          <a:bodyPr/>
          <a:lstStyle/>
          <a:p>
            <a:pPr eaLnBrk="1" hangingPunct="1"/>
            <a:r>
              <a:rPr lang="en-US" sz="1400" dirty="0">
                <a:latin typeface="Arial" panose="020B0604020202020204" pitchFamily="34" charset="0"/>
              </a:rPr>
              <a:t>Module 16: Network Security Fundamentals</a:t>
            </a:r>
            <a:br>
              <a:rPr lang="en-US" dirty="0">
                <a:latin typeface="Arial" panose="020B0604020202020204" pitchFamily="34" charset="0"/>
              </a:rPr>
            </a:br>
            <a:r>
              <a:rPr lang="en-US" dirty="0">
                <a:latin typeface="Arial" panose="020B0604020202020204" pitchFamily="34" charset="0"/>
              </a:rPr>
              <a:t>New Terms and Commands</a:t>
            </a:r>
            <a:endParaRPr lang="en-US" dirty="0">
              <a:latin typeface="Arial" panose="020B0604020202020204" pitchFamily="34" charset="0"/>
            </a:endParaRPr>
          </a:p>
        </p:txBody>
      </p:sp>
      <p:sp>
        <p:nvSpPr>
          <p:cNvPr id="3" name="Content Placeholder 2"/>
          <p:cNvSpPr>
            <a:spLocks noGrp="1"/>
          </p:cNvSpPr>
          <p:nvPr>
            <p:ph idx="1"/>
          </p:nvPr>
        </p:nvSpPr>
        <p:spPr>
          <a:xfrm>
            <a:off x="239315" y="588237"/>
            <a:ext cx="4046935" cy="4125482"/>
          </a:xfrm>
          <a:ln>
            <a:solidFill>
              <a:schemeClr val="tx1">
                <a:lumMod val="50000"/>
              </a:schemeClr>
            </a:solidFill>
          </a:ln>
        </p:spPr>
        <p:txBody>
          <a:bodyPr/>
          <a:lstStyle/>
          <a:p>
            <a:pPr>
              <a:buFont typeface="Arial" panose="020B0604020202020204" pitchFamily="34" charset="0"/>
              <a:buChar char="•"/>
            </a:pPr>
            <a:r>
              <a:rPr lang="en-US" sz="1600" dirty="0"/>
              <a:t>threat actor</a:t>
            </a:r>
            <a:endParaRPr lang="en-US" sz="1600" dirty="0"/>
          </a:p>
          <a:p>
            <a:pPr>
              <a:buFont typeface="Arial" panose="020B0604020202020204" pitchFamily="34" charset="0"/>
              <a:buChar char="•"/>
            </a:pPr>
            <a:r>
              <a:rPr lang="en-US" sz="1600" dirty="0"/>
              <a:t>malware</a:t>
            </a:r>
            <a:endParaRPr lang="en-US" sz="1600" dirty="0"/>
          </a:p>
          <a:p>
            <a:pPr>
              <a:buFont typeface="Arial" panose="020B0604020202020204" pitchFamily="34" charset="0"/>
              <a:buChar char="•"/>
            </a:pPr>
            <a:r>
              <a:rPr lang="en-US" sz="1600" dirty="0"/>
              <a:t>reconnaissance attacks</a:t>
            </a:r>
            <a:endParaRPr lang="en-US" sz="1600" dirty="0"/>
          </a:p>
          <a:p>
            <a:pPr>
              <a:buFont typeface="Arial" panose="020B0604020202020204" pitchFamily="34" charset="0"/>
              <a:buChar char="•"/>
            </a:pPr>
            <a:r>
              <a:rPr lang="en-US" sz="1600" dirty="0"/>
              <a:t>access attacks</a:t>
            </a:r>
            <a:endParaRPr lang="en-US" sz="1600" dirty="0"/>
          </a:p>
          <a:p>
            <a:pPr>
              <a:buFont typeface="Arial" panose="020B0604020202020204" pitchFamily="34" charset="0"/>
              <a:buChar char="•"/>
            </a:pPr>
            <a:r>
              <a:rPr lang="en-US" sz="1600" dirty="0"/>
              <a:t>defense-in-depth</a:t>
            </a:r>
            <a:endParaRPr lang="en-US" sz="1600" dirty="0"/>
          </a:p>
          <a:p>
            <a:pPr>
              <a:buFont typeface="Arial" panose="020B0604020202020204" pitchFamily="34" charset="0"/>
              <a:buChar char="•"/>
            </a:pPr>
            <a:r>
              <a:rPr lang="en-US" sz="1600" dirty="0"/>
              <a:t>authentication, authorization, and accounting (AAA)</a:t>
            </a:r>
            <a:endParaRPr lang="en-US" sz="1600" dirty="0"/>
          </a:p>
          <a:p>
            <a:pPr>
              <a:buFont typeface="Arial" panose="020B0604020202020204" pitchFamily="34" charset="0"/>
              <a:buChar char="•"/>
            </a:pPr>
            <a:r>
              <a:rPr lang="en-US" sz="1600" dirty="0"/>
              <a:t>demilitarized zone (DMZ)</a:t>
            </a:r>
            <a:endParaRPr lang="en-US" sz="1600" dirty="0"/>
          </a:p>
          <a:p>
            <a:pPr>
              <a:buFont typeface="Arial" panose="020B0604020202020204" pitchFamily="34" charset="0"/>
              <a:buChar char="•"/>
            </a:pPr>
            <a:r>
              <a:rPr lang="en-US" sz="1600" dirty="0"/>
              <a:t>Cisco AutoSecure</a:t>
            </a:r>
            <a:endParaRPr lang="en-US" sz="1600" dirty="0"/>
          </a:p>
          <a:p>
            <a:pPr>
              <a:buFont typeface="Arial" panose="020B0604020202020204" pitchFamily="34" charset="0"/>
              <a:buChar char="•"/>
            </a:pPr>
            <a:r>
              <a:rPr lang="en-US" sz="1600" dirty="0"/>
              <a:t>passphrase</a:t>
            </a:r>
            <a:endParaRPr lang="en-US" sz="1600" dirty="0"/>
          </a:p>
          <a:p>
            <a:pPr marL="0" indent="0">
              <a:buNone/>
            </a:pPr>
            <a:endParaRPr lang="en-US" sz="1600" dirty="0"/>
          </a:p>
          <a:p>
            <a:pPr marL="0" indent="0">
              <a:buNone/>
            </a:pPr>
            <a:endParaRPr lang="en-US" sz="1600" dirty="0"/>
          </a:p>
        </p:txBody>
      </p:sp>
      <p:sp>
        <p:nvSpPr>
          <p:cNvPr id="4" name="Content Placeholder 2"/>
          <p:cNvSpPr txBox="1"/>
          <p:nvPr/>
        </p:nvSpPr>
        <p:spPr bwMode="auto">
          <a:xfrm>
            <a:off x="4373162" y="588237"/>
            <a:ext cx="4427935" cy="4125482"/>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txBody>
          <a:bodyPr vert="horz" wrap="square" lIns="91440" tIns="45720" rIns="182880" bIns="45720" numCol="1" anchor="t" anchorCtr="0" compatLnSpc="1"/>
          <a:lstStyle>
            <a:lvl1pPr marL="170180" indent="-170180" algn="l" defTabSz="684530"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MS PGothic" panose="020B0600070205080204" pitchFamily="34" charset="-128"/>
                <a:cs typeface="CiscoSans"/>
              </a:defRPr>
            </a:lvl1pPr>
            <a:lvl2pPr marL="358775" indent="-215900" algn="l" defTabSz="684530" rtl="0" eaLnBrk="1" fontAlgn="base" hangingPunct="1">
              <a:lnSpc>
                <a:spcPct val="100000"/>
              </a:lnSpc>
              <a:spcBef>
                <a:spcPts val="300"/>
              </a:spcBef>
              <a:spcAft>
                <a:spcPts val="300"/>
              </a:spcAft>
              <a:buClr>
                <a:schemeClr val="tx2"/>
              </a:buClr>
              <a:buFont typeface="Arial" panose="020B0604020202020204" pitchFamily="34" charset="0"/>
              <a:buChar char="•"/>
              <a:defRPr lang="en-US" sz="1400" kern="1200">
                <a:solidFill>
                  <a:srgbClr val="000000"/>
                </a:solidFill>
                <a:latin typeface="+mn-lt"/>
                <a:ea typeface="MS PGothic" panose="020B0600070205080204" pitchFamily="34" charset="-128"/>
                <a:cs typeface="CiscoSans"/>
              </a:defRPr>
            </a:lvl2pPr>
            <a:lvl3pPr marL="431800" indent="-170180" algn="l" defTabSz="684530" rtl="0" eaLnBrk="1" fontAlgn="base" hangingPunct="1">
              <a:lnSpc>
                <a:spcPct val="100000"/>
              </a:lnSpc>
              <a:spcBef>
                <a:spcPts val="300"/>
              </a:spcBef>
              <a:spcAft>
                <a:spcPts val="300"/>
              </a:spcAft>
              <a:buFont typeface="Arial" panose="020B0604020202020204" pitchFamily="34" charset="0"/>
              <a:buChar char="•"/>
              <a:defRPr lang="en-US" sz="1200" kern="1200">
                <a:solidFill>
                  <a:srgbClr val="000000"/>
                </a:solidFill>
                <a:latin typeface="+mn-lt"/>
                <a:ea typeface="MS PGothic" panose="020B0600070205080204" pitchFamily="34" charset="-128"/>
                <a:cs typeface="CiscoSans"/>
              </a:defRPr>
            </a:lvl3pPr>
            <a:lvl4pPr marL="503555" indent="-170180" algn="l" defTabSz="684530" rtl="0" eaLnBrk="1" fontAlgn="base" hangingPunct="1">
              <a:lnSpc>
                <a:spcPct val="100000"/>
              </a:lnSpc>
              <a:spcBef>
                <a:spcPts val="300"/>
              </a:spcBef>
              <a:spcAft>
                <a:spcPts val="300"/>
              </a:spcAft>
              <a:buFont typeface="Arial" panose="020B0604020202020204" pitchFamily="34" charset="0"/>
              <a:buChar char="•"/>
              <a:defRPr lang="en-US" sz="1100" kern="1200">
                <a:solidFill>
                  <a:srgbClr val="000000"/>
                </a:solidFill>
                <a:latin typeface="+mn-lt"/>
                <a:ea typeface="MS PGothic" panose="020B0600070205080204" pitchFamily="34" charset="-128"/>
                <a:cs typeface="CiscoSans"/>
              </a:defRPr>
            </a:lvl4pPr>
            <a:lvl5pPr marL="574675" indent="-170180" algn="l" defTabSz="684530" rtl="0" eaLnBrk="1" fontAlgn="base" hangingPunct="1">
              <a:lnSpc>
                <a:spcPct val="95000"/>
              </a:lnSpc>
              <a:spcBef>
                <a:spcPts val="625"/>
              </a:spcBef>
              <a:spcAft>
                <a:spcPct val="0"/>
              </a:spcAft>
              <a:buFont typeface="Arial" panose="020B0604020202020204" pitchFamily="34" charset="0"/>
              <a:buChar char="•"/>
              <a:defRPr lang="en-US" sz="1100" kern="1200" dirty="0">
                <a:solidFill>
                  <a:schemeClr val="tx1"/>
                </a:solidFill>
                <a:latin typeface="+mn-lt"/>
                <a:ea typeface="MS PGothic" panose="020B0600070205080204" pitchFamily="34" charset="-128"/>
                <a:cs typeface="CiscoSans"/>
              </a:defRPr>
            </a:lvl5pPr>
            <a:lvl6pPr marL="863600" indent="-171450" algn="l" defTabSz="685800" rtl="0" eaLnBrk="1" latinLnBrk="0" hangingPunct="1">
              <a:spcBef>
                <a:spcPts val="600"/>
              </a:spcBef>
              <a:buFont typeface="Arial" panose="020B0604020202020204" pitchFamily="34" charset="0"/>
              <a:buChar char="•"/>
              <a:defRPr sz="900" kern="1200" baseline="0">
                <a:solidFill>
                  <a:schemeClr val="tx1"/>
                </a:solidFill>
                <a:latin typeface="+mn-lt"/>
                <a:ea typeface="+mn-ea"/>
                <a:cs typeface="+mn-cs"/>
              </a:defRPr>
            </a:lvl6pPr>
            <a:lvl7pPr marL="935990" indent="-171450" algn="l" defTabSz="685800" rtl="0" eaLnBrk="1" latinLnBrk="0" hangingPunct="1">
              <a:spcBef>
                <a:spcPts val="600"/>
              </a:spcBef>
              <a:buFont typeface="Arial" panose="020B0604020202020204" pitchFamily="34" charset="0"/>
              <a:buChar char="•"/>
              <a:defRPr sz="800" kern="1200" baseline="0">
                <a:solidFill>
                  <a:schemeClr val="tx1"/>
                </a:solidFill>
                <a:latin typeface="+mn-lt"/>
                <a:ea typeface="+mn-ea"/>
                <a:cs typeface="+mn-cs"/>
              </a:defRPr>
            </a:lvl7pPr>
            <a:lvl8pPr marL="2400300" indent="0" algn="l" defTabSz="685800" rtl="0" eaLnBrk="1" latinLnBrk="0" hangingPunct="1">
              <a:spcBef>
                <a:spcPct val="20000"/>
              </a:spcBef>
              <a:buFont typeface="Arial" panose="020B0604020202020204" pitchFamily="34" charset="0"/>
              <a:buNone/>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a:buFont typeface="Arial" panose="020B0604020202020204" pitchFamily="34" charset="0"/>
              <a:buChar char="•"/>
            </a:pPr>
            <a:r>
              <a:rPr lang="en-US" sz="1600" b="1" dirty="0"/>
              <a:t>service password-encryption</a:t>
            </a:r>
            <a:endParaRPr lang="en-US" sz="1600" b="1" dirty="0"/>
          </a:p>
          <a:p>
            <a:pPr>
              <a:buFont typeface="Arial" panose="020B0604020202020204" pitchFamily="34" charset="0"/>
              <a:buChar char="•"/>
            </a:pPr>
            <a:r>
              <a:rPr lang="en-US" sz="1600" b="1" dirty="0"/>
              <a:t>security passwords min-length </a:t>
            </a:r>
            <a:endParaRPr lang="en-US" sz="1600" dirty="0"/>
          </a:p>
          <a:p>
            <a:pPr>
              <a:buFont typeface="Arial" panose="020B0604020202020204" pitchFamily="34" charset="0"/>
              <a:buChar char="•"/>
            </a:pPr>
            <a:r>
              <a:rPr lang="en-US" sz="1600" b="1" dirty="0"/>
              <a:t>login block-for</a:t>
            </a:r>
            <a:endParaRPr lang="en-US" sz="1600" b="1" dirty="0"/>
          </a:p>
          <a:p>
            <a:pPr>
              <a:buFont typeface="Arial" panose="020B0604020202020204" pitchFamily="34" charset="0"/>
              <a:buChar char="•"/>
            </a:pPr>
            <a:r>
              <a:rPr lang="en-US" sz="1600" b="1" dirty="0"/>
              <a:t>exec-timeout</a:t>
            </a:r>
            <a:endParaRPr lang="en-US" sz="1600" b="1" dirty="0"/>
          </a:p>
          <a:p>
            <a:pPr>
              <a:buFont typeface="Arial" panose="020B0604020202020204" pitchFamily="34" charset="0"/>
              <a:buChar char="•"/>
            </a:pPr>
            <a:r>
              <a:rPr lang="en-US" sz="1600" b="1" dirty="0"/>
              <a:t>crypto key generate rsa general-keys modulus</a:t>
            </a:r>
            <a:endParaRPr lang="en-US" sz="1600" b="1" dirty="0"/>
          </a:p>
          <a:p>
            <a:pPr>
              <a:buFont typeface="Arial" panose="020B0604020202020204" pitchFamily="34" charset="0"/>
              <a:buChar char="•"/>
            </a:pPr>
            <a:r>
              <a:rPr lang="en-US" sz="1600" b="1" dirty="0"/>
              <a:t>username</a:t>
            </a:r>
            <a:r>
              <a:rPr lang="en-US" sz="1600" dirty="0"/>
              <a:t> </a:t>
            </a:r>
            <a:r>
              <a:rPr lang="en-US" sz="1600" b="1" dirty="0"/>
              <a:t>password | secret </a:t>
            </a:r>
            <a:endParaRPr lang="en-US" sz="1600" b="1" dirty="0"/>
          </a:p>
          <a:p>
            <a:pPr>
              <a:buFont typeface="Arial" panose="020B0604020202020204" pitchFamily="34" charset="0"/>
              <a:buChar char="•"/>
            </a:pPr>
            <a:r>
              <a:rPr lang="en-US" sz="1600" b="1" dirty="0"/>
              <a:t>login local</a:t>
            </a:r>
            <a:endParaRPr lang="en-US" sz="1600" b="1" dirty="0"/>
          </a:p>
          <a:p>
            <a:pPr>
              <a:buFont typeface="Arial" panose="020B0604020202020204" pitchFamily="34" charset="0"/>
              <a:buChar char="•"/>
            </a:pPr>
            <a:r>
              <a:rPr lang="en-US" sz="1600" b="1" dirty="0"/>
              <a:t>transport input ssh</a:t>
            </a:r>
            <a:endParaRPr lang="en-US" sz="1600" b="1" dirty="0"/>
          </a:p>
          <a:p>
            <a:pPr>
              <a:buFont typeface="Arial" panose="020B0604020202020204" pitchFamily="34" charset="0"/>
              <a:buChar char="•"/>
            </a:pPr>
            <a:r>
              <a:rPr lang="en-US" sz="1600" b="1" dirty="0"/>
              <a:t>show ip ports all</a:t>
            </a:r>
            <a:endParaRPr lang="en-US" sz="1600" b="1" dirty="0"/>
          </a:p>
          <a:p>
            <a:pPr>
              <a:buFont typeface="Arial" panose="020B0604020202020204" pitchFamily="34" charset="0"/>
              <a:buChar char="•"/>
            </a:pPr>
            <a:r>
              <a:rPr lang="en-US" sz="1600" b="1" dirty="0"/>
              <a:t>show control-plan host open-ports</a:t>
            </a:r>
            <a:endParaRPr lang="en-US" sz="1600" b="1" dirty="0"/>
          </a:p>
        </p:txBody>
      </p:sp>
    </p:spTree>
    <p:custDataLst>
      <p:tags r:id="rId1"/>
    </p:custData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16.1 Security Threats and Vulnerabilities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345488" cy="731837"/>
          </a:xfrm>
        </p:spPr>
        <p:txBody>
          <a:bodyPr/>
          <a:lstStyle/>
          <a:p>
            <a:r>
              <a:rPr lang="en-US" sz="1600" dirty="0"/>
              <a:t>Security Threats and Vulnerabilities</a:t>
            </a:r>
            <a:br>
              <a:rPr lang="en-US" dirty="0"/>
            </a:br>
            <a:r>
              <a:rPr lang="en-US" sz="2400" dirty="0"/>
              <a:t>Types of Threats</a:t>
            </a:r>
            <a:endParaRPr lang="en-US" sz="2400" dirty="0"/>
          </a:p>
        </p:txBody>
      </p:sp>
      <p:sp>
        <p:nvSpPr>
          <p:cNvPr id="4" name="Content Placeholder 3"/>
          <p:cNvSpPr>
            <a:spLocks noGrp="1"/>
          </p:cNvSpPr>
          <p:nvPr>
            <p:ph idx="1"/>
          </p:nvPr>
        </p:nvSpPr>
        <p:spPr>
          <a:xfrm>
            <a:off x="474662" y="731837"/>
            <a:ext cx="8280057" cy="3689897"/>
          </a:xfrm>
        </p:spPr>
        <p:txBody>
          <a:bodyPr/>
          <a:lstStyle/>
          <a:p>
            <a:pPr marL="0" indent="0" algn="l"/>
            <a:r>
              <a:rPr lang="en-US" sz="1600" dirty="0">
                <a:solidFill>
                  <a:srgbClr val="000000"/>
                </a:solidFill>
              </a:rPr>
              <a:t>Attacks on a network can be devastating and can result in a loss of time and money due to damage, or theft of important information or assets. Intruders can gain access to a network through software vulnerabilities, hardware attacks, or through guessing someone's username and password. Intruders who gain access by modifying software or exploiting software vulnerabilities are called threat actors.</a:t>
            </a:r>
            <a:endParaRPr lang="en-US" sz="1600" dirty="0">
              <a:solidFill>
                <a:srgbClr val="000000"/>
              </a:solidFill>
            </a:endParaRPr>
          </a:p>
          <a:p>
            <a:pPr marL="0" indent="0" algn="l"/>
            <a:endParaRPr lang="en-US" sz="1600" dirty="0">
              <a:solidFill>
                <a:srgbClr val="000000"/>
              </a:solidFill>
            </a:endParaRPr>
          </a:p>
          <a:p>
            <a:pPr marL="0" indent="0" algn="l"/>
            <a:r>
              <a:rPr lang="en-US" sz="1600" dirty="0">
                <a:solidFill>
                  <a:srgbClr val="000000"/>
                </a:solidFill>
              </a:rPr>
              <a:t>After the threat actor gains access to the network, four types of threats may arise:</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Information Theft</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Data Loss and manipulation</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Identity Theft</a:t>
            </a:r>
            <a:endParaRPr lang="en-US" sz="1600" dirty="0">
              <a:solidFill>
                <a:srgbClr val="000000"/>
              </a:solidFill>
            </a:endParaRPr>
          </a:p>
          <a:p>
            <a:pPr marL="415925" lvl="1" indent="-342900">
              <a:buFont typeface="Arial" panose="020B0604020202020204" pitchFamily="34" charset="0"/>
              <a:buChar char="•"/>
            </a:pPr>
            <a:r>
              <a:rPr lang="en-US" sz="1600" dirty="0">
                <a:solidFill>
                  <a:srgbClr val="000000"/>
                </a:solidFill>
              </a:rPr>
              <a:t>Disruption of Service</a:t>
            </a:r>
            <a:endParaRPr lang="en-US" sz="16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345488" cy="731837"/>
          </a:xfrm>
        </p:spPr>
        <p:txBody>
          <a:bodyPr/>
          <a:lstStyle/>
          <a:p>
            <a:r>
              <a:rPr lang="en-US" sz="1600" dirty="0"/>
              <a:t>Security Threats and Vulnerabilities</a:t>
            </a:r>
            <a:br>
              <a:rPr lang="en-US" dirty="0"/>
            </a:br>
            <a:r>
              <a:rPr lang="en-US" sz="2400" dirty="0"/>
              <a:t>Types of Vulnerabilities</a:t>
            </a:r>
            <a:endParaRPr lang="en-US" sz="2400" dirty="0"/>
          </a:p>
        </p:txBody>
      </p:sp>
      <p:sp>
        <p:nvSpPr>
          <p:cNvPr id="5" name="Content Placeholder 4"/>
          <p:cNvSpPr>
            <a:spLocks noGrp="1"/>
          </p:cNvSpPr>
          <p:nvPr>
            <p:ph idx="1"/>
          </p:nvPr>
        </p:nvSpPr>
        <p:spPr>
          <a:xfrm>
            <a:off x="123825" y="638175"/>
            <a:ext cx="8588203" cy="3923165"/>
          </a:xfrm>
        </p:spPr>
        <p:txBody>
          <a:bodyPr/>
          <a:lstStyle/>
          <a:p>
            <a:pPr marL="0" indent="0" algn="l"/>
            <a:r>
              <a:rPr lang="en-US" sz="1600" dirty="0">
                <a:solidFill>
                  <a:srgbClr val="000000"/>
                </a:solidFill>
              </a:rPr>
              <a:t>Vulnerability is the degree of weakness in a network or a device. Some degree of vulnerability is inherent in routers, switches, desktops, servers, and even security devices. Typically, the network devices under attack are the endpoints, such as servers and desktop computers. </a:t>
            </a:r>
            <a:endParaRPr lang="en-US" sz="1600" dirty="0">
              <a:solidFill>
                <a:srgbClr val="000000"/>
              </a:solidFill>
            </a:endParaRPr>
          </a:p>
          <a:p>
            <a:pPr marL="0" indent="0" algn="l"/>
            <a:r>
              <a:rPr lang="en-US" sz="1600" dirty="0">
                <a:solidFill>
                  <a:srgbClr val="000000"/>
                </a:solidFill>
              </a:rPr>
              <a:t>There are three primary vulnerabilities or weaknesses:</a:t>
            </a:r>
            <a:endParaRPr lang="en-US" sz="1600" dirty="0">
              <a:solidFill>
                <a:srgbClr val="000000"/>
              </a:solidFill>
            </a:endParaRPr>
          </a:p>
          <a:p>
            <a:pPr marL="342900" indent="-342900" algn="l">
              <a:buFont typeface="Arial" panose="020B0604020202020204" pitchFamily="34" charset="0"/>
              <a:buChar char="•"/>
            </a:pPr>
            <a:r>
              <a:rPr lang="en-US" sz="1600" dirty="0">
                <a:solidFill>
                  <a:srgbClr val="000000"/>
                </a:solidFill>
              </a:rPr>
              <a:t>Technological Vulnerabilities might include TCP/IP Protocol weaknesses, Operating System Weaknesses, and Network Equipment weaknesses.</a:t>
            </a:r>
            <a:endParaRPr lang="en-US" sz="1600" dirty="0">
              <a:solidFill>
                <a:srgbClr val="000000"/>
              </a:solidFill>
            </a:endParaRPr>
          </a:p>
          <a:p>
            <a:pPr marL="358775" lvl="1" indent="-285750">
              <a:buFont typeface="Arial" panose="020B0604020202020204" pitchFamily="34" charset="0"/>
              <a:buChar char="•"/>
            </a:pPr>
            <a:r>
              <a:rPr lang="en-US" sz="1600" dirty="0">
                <a:solidFill>
                  <a:srgbClr val="000000"/>
                </a:solidFill>
              </a:rPr>
              <a:t>Configuration Vulnerabilities might include unsecured user accounts, system accounts with easily guessed passwords, misconfigured internet services, unsecure default settings, and misconfigured network equipment.</a:t>
            </a:r>
            <a:endParaRPr lang="en-US" sz="1600" dirty="0">
              <a:solidFill>
                <a:srgbClr val="000000"/>
              </a:solidFill>
            </a:endParaRPr>
          </a:p>
          <a:p>
            <a:pPr marL="358775" lvl="1" indent="-285750">
              <a:buFont typeface="Arial" panose="020B0604020202020204" pitchFamily="34" charset="0"/>
              <a:buChar char="•"/>
            </a:pPr>
            <a:r>
              <a:rPr lang="en-US" sz="1600" dirty="0">
                <a:solidFill>
                  <a:srgbClr val="000000"/>
                </a:solidFill>
              </a:rPr>
              <a:t>Security Policy Vulnerabilities might include lack of a written security policy, politics, lack of authentication continuity, logical access controls not applied, software and hardware installation and changes not following policy, and a nonexistent disaster recovery plan.</a:t>
            </a:r>
            <a:endParaRPr lang="en-US" sz="1600" dirty="0">
              <a:solidFill>
                <a:srgbClr val="000000"/>
              </a:solidFill>
            </a:endParaRPr>
          </a:p>
          <a:p>
            <a:pPr marL="73025" lvl="1" indent="0">
              <a:buNone/>
            </a:pPr>
            <a:r>
              <a:rPr lang="en-US" sz="1600" dirty="0">
                <a:solidFill>
                  <a:srgbClr val="000000"/>
                </a:solidFill>
              </a:rPr>
              <a:t>All three of these sources of vulnerabilities can leave a network or device open to various attacks, including malicious code attacks and network attacks.</a:t>
            </a:r>
            <a:endParaRPr lang="en-US" sz="1600" dirty="0">
              <a:solidFill>
                <a:srgbClr val="000000"/>
              </a:solidFill>
            </a:endParaRPr>
          </a:p>
          <a:p>
            <a:pPr marL="73025" lvl="1" indent="0">
              <a:buNone/>
            </a:pPr>
            <a:endParaRPr lang="en-US"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345488" cy="731837"/>
          </a:xfrm>
        </p:spPr>
        <p:txBody>
          <a:bodyPr/>
          <a:lstStyle/>
          <a:p>
            <a:r>
              <a:rPr lang="en-US" sz="1600" dirty="0"/>
              <a:t>Security Threats and Vulnerabilities</a:t>
            </a:r>
            <a:br>
              <a:rPr lang="en-US" dirty="0"/>
            </a:br>
            <a:r>
              <a:rPr lang="en-US" sz="2400" dirty="0"/>
              <a:t>Physical Security</a:t>
            </a:r>
            <a:endParaRPr lang="en-US" sz="2400" dirty="0"/>
          </a:p>
        </p:txBody>
      </p:sp>
      <p:sp>
        <p:nvSpPr>
          <p:cNvPr id="4" name="Content Placeholder 3"/>
          <p:cNvSpPr>
            <a:spLocks noGrp="1"/>
          </p:cNvSpPr>
          <p:nvPr>
            <p:ph idx="1"/>
          </p:nvPr>
        </p:nvSpPr>
        <p:spPr>
          <a:xfrm>
            <a:off x="474662" y="731837"/>
            <a:ext cx="8280057" cy="3689897"/>
          </a:xfrm>
        </p:spPr>
        <p:txBody>
          <a:bodyPr/>
          <a:lstStyle/>
          <a:p>
            <a:pPr marL="0" indent="0" algn="l"/>
            <a:r>
              <a:rPr lang="en-US" sz="1600" dirty="0">
                <a:solidFill>
                  <a:srgbClr val="000000"/>
                </a:solidFill>
              </a:rPr>
              <a:t>If network resources can be physically compromised, a threat actor can deny the use of network resources. The four classes of physical threats are as follows:</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Hardware threats -</a:t>
            </a:r>
            <a:r>
              <a:rPr lang="en-US" sz="1600" dirty="0">
                <a:solidFill>
                  <a:srgbClr val="000000"/>
                </a:solidFill>
              </a:rPr>
              <a:t> This includes physical damage to servers, routers, switches, cabling plant, and workstations.</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Environmental threats -</a:t>
            </a:r>
            <a:r>
              <a:rPr lang="en-US" sz="1600" dirty="0">
                <a:solidFill>
                  <a:srgbClr val="000000"/>
                </a:solidFill>
              </a:rPr>
              <a:t> This includes temperature extremes (too hot or too cold) or humidity extremes (too wet or too dry).</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Electrical threats -</a:t>
            </a:r>
            <a:r>
              <a:rPr lang="en-US" sz="1600" dirty="0">
                <a:solidFill>
                  <a:srgbClr val="000000"/>
                </a:solidFill>
              </a:rPr>
              <a:t> This includes voltage spikes, insufficient supply voltage (brownouts), unconditioned power (noise), and total power loss.</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Maintenance threats -</a:t>
            </a:r>
            <a:r>
              <a:rPr lang="en-US" sz="1600" dirty="0">
                <a:solidFill>
                  <a:srgbClr val="000000"/>
                </a:solidFill>
              </a:rPr>
              <a:t> This includes poor handling of key electrical components (electrostatic discharge), lack of critical spare parts, poor cabling, and poor labeling.</a:t>
            </a:r>
            <a:endParaRPr lang="en-US" sz="1600" dirty="0">
              <a:solidFill>
                <a:srgbClr val="000000"/>
              </a:solidFill>
            </a:endParaRPr>
          </a:p>
          <a:p>
            <a:pPr marL="0" indent="0" algn="l"/>
            <a:endParaRPr lang="en-US" sz="1600" dirty="0">
              <a:solidFill>
                <a:srgbClr val="000000"/>
              </a:solidFill>
            </a:endParaRPr>
          </a:p>
          <a:p>
            <a:pPr marL="0" indent="0" algn="l"/>
            <a:r>
              <a:rPr lang="en-US" sz="1600" dirty="0">
                <a:solidFill>
                  <a:srgbClr val="000000"/>
                </a:solidFill>
              </a:rPr>
              <a:t>A good plan for physical security must be created and implemented to address these issues. </a:t>
            </a:r>
            <a:endParaRPr lang="en-US" sz="1600" dirty="0">
              <a:solidFill>
                <a:srgbClr val="000000"/>
              </a:solidFill>
            </a:endParaRPr>
          </a:p>
          <a:p>
            <a:pPr marL="342900" indent="-342900" algn="l">
              <a:buFont typeface="Arial" panose="020B0604020202020204" pitchFamily="34" charset="0"/>
              <a:buChar char="•"/>
            </a:pPr>
            <a:endParaRPr lang="en-US"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16.2 Network Attacks</a:t>
            </a:r>
            <a:endParaRPr lang="en-US" dirty="0">
              <a:solidFill>
                <a:schemeClr val="accent5">
                  <a:lumMod val="40000"/>
                  <a:lumOff val="60000"/>
                </a:schemeClr>
              </a:solidFill>
            </a:endParaRPr>
          </a:p>
        </p:txBody>
      </p:sp>
    </p:spTree>
    <p:custDataLst>
      <p:tags r:id="rId1"/>
    </p:custData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1899"/>
            <a:ext cx="8345488" cy="731837"/>
          </a:xfrm>
        </p:spPr>
        <p:txBody>
          <a:bodyPr/>
          <a:lstStyle/>
          <a:p>
            <a:r>
              <a:rPr lang="en-US" sz="1600" dirty="0"/>
              <a:t>Network Attacks</a:t>
            </a:r>
            <a:br>
              <a:rPr lang="en-US" dirty="0"/>
            </a:br>
            <a:r>
              <a:rPr lang="en-US" sz="2400" dirty="0"/>
              <a:t>Types of Malware</a:t>
            </a:r>
            <a:endParaRPr lang="en-US" sz="2400" dirty="0"/>
          </a:p>
        </p:txBody>
      </p:sp>
      <p:sp>
        <p:nvSpPr>
          <p:cNvPr id="7" name="Content Placeholder 6"/>
          <p:cNvSpPr>
            <a:spLocks noGrp="1"/>
          </p:cNvSpPr>
          <p:nvPr>
            <p:ph idx="1"/>
          </p:nvPr>
        </p:nvSpPr>
        <p:spPr>
          <a:xfrm>
            <a:off x="304800" y="763736"/>
            <a:ext cx="8449919" cy="3657998"/>
          </a:xfrm>
        </p:spPr>
        <p:txBody>
          <a:bodyPr/>
          <a:lstStyle/>
          <a:p>
            <a:pPr marL="0" indent="0" algn="l"/>
            <a:r>
              <a:rPr lang="en-US" sz="1600" dirty="0">
                <a:solidFill>
                  <a:srgbClr val="000000"/>
                </a:solidFill>
              </a:rPr>
              <a:t>Malware is short for malicious software. It is code or software specifically designed to damage, disrupt, steal, or inflict “bad” or illegitimate action on data, hosts, or networks. The following are types of malware:</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Viruses - </a:t>
            </a:r>
            <a:r>
              <a:rPr lang="en-US" sz="1600" dirty="0">
                <a:solidFill>
                  <a:srgbClr val="000000"/>
                </a:solidFill>
              </a:rPr>
              <a:t>A computer virus is a type of malware that propagates by inserting a copy of itself into, and becoming part of, another program. It spreads from one computer to another, leaving infections as it travels. </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Worms - </a:t>
            </a:r>
            <a:r>
              <a:rPr lang="en-US" sz="1600" dirty="0">
                <a:solidFill>
                  <a:srgbClr val="000000"/>
                </a:solidFill>
              </a:rPr>
              <a:t>Computer worms are similar to viruses in that they replicate functional copies of themselves and can cause the same type of damage. In contrast to viruses, which require the spreading of an infected host file, worms are standalone software and do not require a host program or human help to propagate. </a:t>
            </a:r>
            <a:endParaRPr lang="en-US" sz="1600" dirty="0">
              <a:solidFill>
                <a:srgbClr val="000000"/>
              </a:solidFill>
            </a:endParaRPr>
          </a:p>
          <a:p>
            <a:pPr marL="415925" lvl="1" indent="-342900">
              <a:buFont typeface="Arial" panose="020B0604020202020204" pitchFamily="34" charset="0"/>
              <a:buChar char="•"/>
            </a:pPr>
            <a:r>
              <a:rPr lang="en-US" sz="1600" b="1" dirty="0">
                <a:solidFill>
                  <a:srgbClr val="000000"/>
                </a:solidFill>
              </a:rPr>
              <a:t>Trojan Horses - </a:t>
            </a:r>
            <a:r>
              <a:rPr lang="en-US" sz="1600" dirty="0">
                <a:solidFill>
                  <a:srgbClr val="000000"/>
                </a:solidFill>
              </a:rPr>
              <a:t>It is a harmful piece of software that looks legitimate. Unlike viruses and worms, Trojan horses do not reproduce by infecting other files. They self-replicate. Trojan horses must spread through user interaction such as opening an email attachment or downloading and running a file from the internet.</a:t>
            </a:r>
            <a:endParaRPr lang="en-US" sz="16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p="http://schemas.openxmlformats.org/presentationml/2006/main">
  <p:tag name="ARTICULATE_SLIDE_THUMBNAIL_REFRESH" val="1"/>
</p:tagLst>
</file>

<file path=ppt/tags/tag10.xml><?xml version="1.0" encoding="utf-8"?>
<p:tagLst xmlns:p="http://schemas.openxmlformats.org/presentationml/2006/main">
  <p:tag name="ARTICULATE_SLIDE_THUMBNAIL_REFRESH" val="1"/>
</p:tagLst>
</file>

<file path=ppt/tags/tag11.xml><?xml version="1.0" encoding="utf-8"?>
<p:tagLst xmlns:p="http://schemas.openxmlformats.org/presentationml/2006/main">
  <p:tag name="ARTICULATE_SLIDE_THUMBNAIL_REFRESH" val="1"/>
</p:tagLst>
</file>

<file path=ppt/tags/tag12.xml><?xml version="1.0" encoding="utf-8"?>
<p:tagLst xmlns:p="http://schemas.openxmlformats.org/presentationml/2006/main">
  <p:tag name="ARTICULATE_SLIDE_THUMBNAIL_REFRESH" val="1"/>
</p:tagLst>
</file>

<file path=ppt/tags/tag13.xml><?xml version="1.0" encoding="utf-8"?>
<p:tagLst xmlns:p="http://schemas.openxmlformats.org/presentationml/2006/main">
  <p:tag name="ARTICULATE_SLIDE_THUMBNAIL_REFRESH" val="1"/>
</p:tagLst>
</file>

<file path=ppt/tags/tag14.xml><?xml version="1.0" encoding="utf-8"?>
<p:tagLst xmlns:p="http://schemas.openxmlformats.org/presentationml/2006/main">
  <p:tag name="ARTICULATE_SLIDE_THUMBNAIL_REFRESH" val="1"/>
</p:tagLst>
</file>

<file path=ppt/tags/tag15.xml><?xml version="1.0" encoding="utf-8"?>
<p:tagLst xmlns:p="http://schemas.openxmlformats.org/presentationml/2006/main">
  <p:tag name="ARTICULATE_SLIDE_THUMBNAIL_REFRESH" val="1"/>
</p:tagLst>
</file>

<file path=ppt/tags/tag16.xml><?xml version="1.0" encoding="utf-8"?>
<p:tagLst xmlns:p="http://schemas.openxmlformats.org/presentationml/2006/main">
  <p:tag name="ARTICULATE_SLIDE_COUNT" val="65"/>
  <p:tag name="ARTICULATE_PROJECT_OPEN" val="0"/>
</p:tagLst>
</file>

<file path=ppt/tags/tag2.xml><?xml version="1.0" encoding="utf-8"?>
<p:tagLst xmlns:p="http://schemas.openxmlformats.org/presentationml/2006/main">
  <p:tag name="ARTICULATE_SLIDE_THUMBNAIL_REFRESH" val="1"/>
</p:tagLst>
</file>

<file path=ppt/tags/tag3.xml><?xml version="1.0" encoding="utf-8"?>
<p:tagLst xmlns:p="http://schemas.openxmlformats.org/presentationml/2006/main">
  <p:tag name="ARTICULATE_SLIDE_THUMBNAIL_REFRESH" val="1"/>
</p:tagLst>
</file>

<file path=ppt/tags/tag4.xml><?xml version="1.0" encoding="utf-8"?>
<p:tagLst xmlns:p="http://schemas.openxmlformats.org/presentationml/2006/main">
  <p:tag name="ARTICULATE_SLIDE_THUMBNAIL_REFRESH" val="1"/>
</p:tagLst>
</file>

<file path=ppt/tags/tag5.xml><?xml version="1.0" encoding="utf-8"?>
<p:tagLst xmlns:p="http://schemas.openxmlformats.org/presentationml/2006/main">
  <p:tag name="ARTICULATE_SLIDE_THUMBNAIL_REFRESH" val="1"/>
</p:tagLst>
</file>

<file path=ppt/tags/tag6.xml><?xml version="1.0" encoding="utf-8"?>
<p:tagLst xmlns:p="http://schemas.openxmlformats.org/presentationml/2006/main">
  <p:tag name="ARTICULATE_SLIDE_THUMBNAIL_REFRESH" val="1"/>
</p:tagLst>
</file>

<file path=ppt/tags/tag7.xml><?xml version="1.0" encoding="utf-8"?>
<p:tagLst xmlns:p="http://schemas.openxmlformats.org/presentationml/2006/main">
  <p:tag name="ARTICULATE_SLIDE_THUMBNAIL_REFRESH" val="1"/>
</p:tagLst>
</file>

<file path=ppt/tags/tag8.xml><?xml version="1.0" encoding="utf-8"?>
<p:tagLst xmlns:p="http://schemas.openxmlformats.org/presentationml/2006/main">
  <p:tag name="ARTICULATE_SLIDE_THUMBNAIL_REFRESH" val="1"/>
</p:tagLst>
</file>

<file path=ppt/tags/tag9.xml><?xml version="1.0" encoding="utf-8"?>
<p:tagLst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21481</Words>
  <Application>WPS Presentation</Application>
  <PresentationFormat>On-screen Show (16:9)</PresentationFormat>
  <Paragraphs>324</Paragraphs>
  <Slides>37</Slides>
  <Notes>43</Notes>
  <HiddenSlides>7</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37</vt:i4>
      </vt:variant>
    </vt:vector>
  </HeadingPairs>
  <TitlesOfParts>
    <vt:vector size="52" baseType="lpstr">
      <vt:lpstr>Arial</vt:lpstr>
      <vt:lpstr>SimSun</vt:lpstr>
      <vt:lpstr>Wingdings</vt:lpstr>
      <vt:lpstr>MS PGothic</vt:lpstr>
      <vt:lpstr>CiscoSans Thin</vt:lpstr>
      <vt:lpstr>Segoe Print</vt:lpstr>
      <vt:lpstr>CiscoSans</vt:lpstr>
      <vt:lpstr>CiscoSans</vt:lpstr>
      <vt:lpstr>CiscoSans ExtraLight</vt:lpstr>
      <vt:lpstr>Arial</vt:lpstr>
      <vt:lpstr>CiscoSans ExtraLight</vt:lpstr>
      <vt:lpstr>Microsoft YaHei</vt:lpstr>
      <vt:lpstr>Arial Unicode MS</vt:lpstr>
      <vt:lpstr>Calibri</vt:lpstr>
      <vt:lpstr>Default Theme</vt:lpstr>
      <vt:lpstr>Module 16: Network Security Fundamentals</vt:lpstr>
      <vt:lpstr>Module 16: Network Security Fundamentals</vt:lpstr>
      <vt:lpstr>Module Objectives</vt:lpstr>
      <vt:lpstr>16.1 Security Threats and Vulnerabilities</vt:lpstr>
      <vt:lpstr>Security Threats and Vulnerabilities Types of Threats</vt:lpstr>
      <vt:lpstr>Security Threats and Vulnerabilities Types of Vulnerabilities</vt:lpstr>
      <vt:lpstr>Security Threats and Vulnerabilities Physical Security</vt:lpstr>
      <vt:lpstr>16.2 Network Attacks</vt:lpstr>
      <vt:lpstr>Network Attacks Types of Malware</vt:lpstr>
      <vt:lpstr>Network Attacks Reconnaissance Attacks</vt:lpstr>
      <vt:lpstr>Network Attacks Access Attacks</vt:lpstr>
      <vt:lpstr>Network Attacks Denial of Service Attacks</vt:lpstr>
      <vt:lpstr>Network Attacks Lab – Research Network Security Threats</vt:lpstr>
      <vt:lpstr>16.3 Network Attack Mitigations</vt:lpstr>
      <vt:lpstr>Network Attack Mitigations The Defense-in-Depth Approach</vt:lpstr>
      <vt:lpstr>Network Attack Mitigations Keep Backups</vt:lpstr>
      <vt:lpstr>Network Attack Mitigations Upgrade, Update, and Patch</vt:lpstr>
      <vt:lpstr>Network Attack Mitigations Authentication, Authorization, and Accounting</vt:lpstr>
      <vt:lpstr>Network Attack Mitigations Firewalls</vt:lpstr>
      <vt:lpstr>Network Attack Mitigations Types of Firewalls</vt:lpstr>
      <vt:lpstr>Network Attack Mitigations Endpoint Security</vt:lpstr>
      <vt:lpstr>16.4 Device Security</vt:lpstr>
      <vt:lpstr>Device Security Cisco AutoSecure</vt:lpstr>
      <vt:lpstr>Device Security Passwords</vt:lpstr>
      <vt:lpstr>Device Security Additional Password Security</vt:lpstr>
      <vt:lpstr>Device Security Enable SSH</vt:lpstr>
      <vt:lpstr>Device Security Disable Unused Services</vt:lpstr>
      <vt:lpstr>Device Security Packet Tracer – Configure Secure Passwords and SSH</vt:lpstr>
      <vt:lpstr>Device Security Lab – Configure Network Devices with SSH</vt:lpstr>
      <vt:lpstr>16.5 Module Practice and Quiz</vt:lpstr>
      <vt:lpstr>Module Practice and Quiz Packet Tracer – Secure Network Devices</vt:lpstr>
      <vt:lpstr>Module Practice and Quiz Lab – Secure Network Devices</vt:lpstr>
      <vt:lpstr>Module Practice and Quiz What Did I Learn In This Module?</vt:lpstr>
      <vt:lpstr>Module Practice and Quiz What Did I Learn In This Module? (Cont.)</vt:lpstr>
      <vt:lpstr>Module Practice and Quiz What Did I Learn In This Module? (Cont.)</vt:lpstr>
      <vt:lpstr>Module 16: Network Security Fundamentals New Terms and Commands</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user</cp:lastModifiedBy>
  <cp:revision>270</cp:revision>
  <dcterms:created xsi:type="dcterms:W3CDTF">2019-10-18T06:21:00Z</dcterms:created>
  <dcterms:modified xsi:type="dcterms:W3CDTF">2021-08-16T18:50:07Z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y fmtid="{D5CDD505-2E9C-101B-9397-08002B2CF9AE}" pid="10" name="KSOProductBuildVer">
    <vt:lpwstr>1033-11.2.0.10223</vt:lpwstr>
  </property>
</Properties>
</file>