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notesSlides/notesSlide4.xml" ContentType="application/vnd.openxmlformats-officedocument.presentationml.notesSlide+xml"/>
  <Override PartName="/ppt/tags/tag8.xml" ContentType="application/vnd.openxmlformats-officedocument.presentationml.tags+xml"/>
  <Override PartName="/ppt/notesSlides/notesSlide5.xml" ContentType="application/vnd.openxmlformats-officedocument.presentationml.notesSlide+xml"/>
  <Override PartName="/ppt/tags/tag9.xml" ContentType="application/vnd.openxmlformats-officedocument.presentationml.tags+xml"/>
  <Override PartName="/ppt/notesSlides/notesSlide6.xml" ContentType="application/vnd.openxmlformats-officedocument.presentationml.notesSlide+xml"/>
  <Override PartName="/ppt/tags/tag10.xml" ContentType="application/vnd.openxmlformats-officedocument.presentationml.tags+xml"/>
  <Override PartName="/ppt/notesSlides/notesSlide7.xml" ContentType="application/vnd.openxmlformats-officedocument.presentationml.notesSlide+xml"/>
  <Override PartName="/ppt/tags/tag11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tags/tag12.xml" ContentType="application/vnd.openxmlformats-officedocument.presentationml.tags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tags/tag13.xml" ContentType="application/vnd.openxmlformats-officedocument.presentationml.tags+xml"/>
  <Override PartName="/ppt/notesSlides/notesSlide23.xml" ContentType="application/vnd.openxmlformats-officedocument.presentationml.notesSlide+xml"/>
  <Override PartName="/ppt/tags/tag14.xml" ContentType="application/vnd.openxmlformats-officedocument.presentationml.tags+xml"/>
  <Override PartName="/ppt/notesSlides/notesSlide24.xml" ContentType="application/vnd.openxmlformats-officedocument.presentationml.notesSlide+xml"/>
  <Override PartName="/ppt/tags/tag15.xml" ContentType="application/vnd.openxmlformats-officedocument.presentationml.tags+xml"/>
  <Override PartName="/ppt/notesSlides/notesSlide25.xml" ContentType="application/vnd.openxmlformats-officedocument.presentationml.notesSlide+xml"/>
  <Override PartName="/ppt/tags/tag16.xml" ContentType="application/vnd.openxmlformats-officedocument.presentationml.tags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0" r:id="rId1"/>
  </p:sldMasterIdLst>
  <p:notesMasterIdLst>
    <p:notesMasterId r:id="rId30"/>
  </p:notesMasterIdLst>
  <p:sldIdLst>
    <p:sldId id="513" r:id="rId2"/>
    <p:sldId id="1102" r:id="rId3"/>
    <p:sldId id="1070" r:id="rId4"/>
    <p:sldId id="1071" r:id="rId5"/>
    <p:sldId id="1103" r:id="rId6"/>
    <p:sldId id="763" r:id="rId7"/>
    <p:sldId id="1052" r:id="rId8"/>
    <p:sldId id="876" r:id="rId9"/>
    <p:sldId id="860" r:id="rId10"/>
    <p:sldId id="759" r:id="rId11"/>
    <p:sldId id="1054" r:id="rId12"/>
    <p:sldId id="1090" r:id="rId13"/>
    <p:sldId id="1091" r:id="rId14"/>
    <p:sldId id="1092" r:id="rId15"/>
    <p:sldId id="1093" r:id="rId16"/>
    <p:sldId id="1094" r:id="rId17"/>
    <p:sldId id="1095" r:id="rId18"/>
    <p:sldId id="1096" r:id="rId19"/>
    <p:sldId id="1056" r:id="rId20"/>
    <p:sldId id="1097" r:id="rId21"/>
    <p:sldId id="1098" r:id="rId22"/>
    <p:sldId id="1099" r:id="rId23"/>
    <p:sldId id="1100" r:id="rId24"/>
    <p:sldId id="1101" r:id="rId25"/>
    <p:sldId id="957" r:id="rId26"/>
    <p:sldId id="958" r:id="rId27"/>
    <p:sldId id="874" r:id="rId28"/>
    <p:sldId id="291" r:id="rId29"/>
  </p:sldIdLst>
  <p:sldSz cx="9144000" cy="5143500" type="screen16x9"/>
  <p:notesSz cx="6858000" cy="9144000"/>
  <p:custDataLst>
    <p:tags r:id="rId31"/>
  </p:custDataLst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336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arbara Reif" initials="BR" lastIdx="3" clrIdx="0"/>
  <p:cmAuthor id="1" name="Jane Gibbons -X (jagibbon - DEL ORO CONSULTING INC at Cisco)" initials="JG-(-DOCIaC" lastIdx="28" clrIdx="1">
    <p:extLst>
      <p:ext uri="{19B8F6BF-5375-455C-9EA6-DF929625EA0E}">
        <p15:presenceInfo xmlns:p15="http://schemas.microsoft.com/office/powerpoint/2012/main" userId="S-1-5-21-1708537768-1303643608-725345543-200204" providerId="AD"/>
      </p:ext>
    </p:extLst>
  </p:cmAuthor>
  <p:cmAuthor id="2" name="Bob Vachon" initials="BV" lastIdx="24" clrIdx="2">
    <p:extLst>
      <p:ext uri="{19B8F6BF-5375-455C-9EA6-DF929625EA0E}">
        <p15:presenceInfo xmlns:p15="http://schemas.microsoft.com/office/powerpoint/2012/main" userId="c7abe87968a0b633" providerId="Windows Live"/>
      </p:ext>
    </p:extLst>
  </p:cmAuthor>
  <p:cmAuthor id="3" name="Sue Livingston -X (suliving - UNICON INC at Cisco)" initials="SL-(-UIaC" lastIdx="26" clrIdx="3">
    <p:extLst>
      <p:ext uri="{19B8F6BF-5375-455C-9EA6-DF929625EA0E}">
        <p15:presenceInfo xmlns:p15="http://schemas.microsoft.com/office/powerpoint/2012/main" userId="S::suliving@cisco.com::dc701d48-dd51-411a-9041-b7f1328f1486" providerId="AD"/>
      </p:ext>
    </p:extLst>
  </p:cmAuthor>
  <p:cmAuthor id="4" name="jagibbon" initials="jmg" lastIdx="8" clrIdx="4">
    <p:extLst>
      <p:ext uri="{19B8F6BF-5375-455C-9EA6-DF929625EA0E}">
        <p15:presenceInfo xmlns:p15="http://schemas.microsoft.com/office/powerpoint/2012/main" userId="jagibbo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00CC"/>
    <a:srgbClr val="000099"/>
    <a:srgbClr val="CC99FF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934" autoAdjust="0"/>
    <p:restoredTop sz="86438" autoAdjust="0"/>
  </p:normalViewPr>
  <p:slideViewPr>
    <p:cSldViewPr snapToGrid="0" showGuides="1">
      <p:cViewPr varScale="1">
        <p:scale>
          <a:sx n="103" d="100"/>
          <a:sy n="103" d="100"/>
        </p:scale>
        <p:origin x="1272" y="96"/>
      </p:cViewPr>
      <p:guideLst>
        <p:guide orient="horz" pos="1620"/>
        <p:guide pos="336"/>
      </p:guideLst>
    </p:cSldViewPr>
  </p:slideViewPr>
  <p:outlineViewPr>
    <p:cViewPr>
      <p:scale>
        <a:sx n="33" d="100"/>
        <a:sy n="33" d="100"/>
      </p:scale>
      <p:origin x="0" y="-22670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11" d="100"/>
        <a:sy n="111" d="100"/>
      </p:scale>
      <p:origin x="0" y="-512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6337D9-3022-3D41-8D8A-BDF2F3B0DD8E}" type="datetimeFigureOut">
              <a:rPr lang="en-US" smtClean="0"/>
              <a:t>7/24/2020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41018C-6CAF-B84E-B92C-ECB119457FB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75648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Cisco Networking Academy Program</a:t>
            </a:r>
          </a:p>
          <a:p>
            <a:r>
              <a:rPr lang="en-US" dirty="0"/>
              <a:t>Introduction to networks v7.0 (ITN)</a:t>
            </a:r>
          </a:p>
          <a:p>
            <a:r>
              <a:rPr lang="en-US" dirty="0"/>
              <a:t>Module 5: Number Systems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55421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5 – Number Systems</a:t>
            </a:r>
          </a:p>
          <a:p>
            <a:r>
              <a:rPr lang="en-US" dirty="0"/>
              <a:t>5.1 – Binary Number Systems</a:t>
            </a:r>
          </a:p>
          <a:p>
            <a:r>
              <a:rPr lang="en-US" dirty="0"/>
              <a:t>5.1.2 – Video – Convert Between Binary and Decimal Numbering Systems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75425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5 – Number Systems</a:t>
            </a:r>
          </a:p>
          <a:p>
            <a:r>
              <a:rPr lang="en-US" dirty="0"/>
              <a:t>5.1 – Binary Number Systems</a:t>
            </a:r>
          </a:p>
          <a:p>
            <a:r>
              <a:rPr lang="en-US" dirty="0"/>
              <a:t>5.1.3 – Binary Positional Notation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78811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5 – Number Systems</a:t>
            </a:r>
          </a:p>
          <a:p>
            <a:r>
              <a:rPr lang="en-US" dirty="0"/>
              <a:t>5.1 – Binary Number Systems</a:t>
            </a:r>
          </a:p>
          <a:p>
            <a:r>
              <a:rPr lang="en-US" dirty="0"/>
              <a:t>5.1.3 – Binary Positional Notation</a:t>
            </a:r>
          </a:p>
          <a:p>
            <a:r>
              <a:rPr lang="en-US" dirty="0"/>
              <a:t>5.1.4 – Check Your Understanding – Binary Number System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19780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5 – Number Systems</a:t>
            </a:r>
          </a:p>
          <a:p>
            <a:r>
              <a:rPr lang="en-US" dirty="0"/>
              <a:t>5.1 – Binary Number Systems</a:t>
            </a:r>
          </a:p>
          <a:p>
            <a:r>
              <a:rPr lang="en-US" dirty="0"/>
              <a:t>5.1.5  - Convert Binary to Decimal</a:t>
            </a:r>
          </a:p>
          <a:p>
            <a:r>
              <a:rPr lang="en-US" dirty="0"/>
              <a:t>5.1.6 – Activity – Binary to Decimal Conversions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367743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5 – Number Systems</a:t>
            </a:r>
          </a:p>
          <a:p>
            <a:r>
              <a:rPr lang="en-US" dirty="0"/>
              <a:t>5.1 – Binary Number Systems</a:t>
            </a:r>
          </a:p>
          <a:p>
            <a:r>
              <a:rPr lang="en-US" dirty="0"/>
              <a:t>5.1.7 – Decimal to Binary Conversion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315380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5 – Number Systems</a:t>
            </a:r>
          </a:p>
          <a:p>
            <a:r>
              <a:rPr lang="en-US" dirty="0"/>
              <a:t>5.1 – Binary Number Systems</a:t>
            </a:r>
          </a:p>
          <a:p>
            <a:r>
              <a:rPr lang="en-US" dirty="0"/>
              <a:t>5.1.8 – Decimal to Binary Conversion Example</a:t>
            </a:r>
          </a:p>
          <a:p>
            <a:r>
              <a:rPr lang="en-US" dirty="0"/>
              <a:t>5.1.9 - Activity – Decimal to Binary Conversions</a:t>
            </a:r>
          </a:p>
          <a:p>
            <a:r>
              <a:rPr lang="en-US" dirty="0"/>
              <a:t>5.1.10 – Activity – Binary Game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169441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5 – Number Systems</a:t>
            </a:r>
          </a:p>
          <a:p>
            <a:r>
              <a:rPr lang="en-US" dirty="0"/>
              <a:t>5.1 – Binary Number Systems</a:t>
            </a:r>
          </a:p>
          <a:p>
            <a:r>
              <a:rPr lang="en-US" dirty="0"/>
              <a:t>5.1.11 – IPv4 Addresses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479831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5- Number Systems</a:t>
            </a:r>
          </a:p>
          <a:p>
            <a:r>
              <a:rPr lang="en-US" dirty="0"/>
              <a:t>5.2 - Hexadecimal Number System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329107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5 – Number Systems</a:t>
            </a:r>
          </a:p>
          <a:p>
            <a:r>
              <a:rPr lang="en-US" dirty="0"/>
              <a:t>5.2 – Hexadecimal Number Systems</a:t>
            </a:r>
          </a:p>
          <a:p>
            <a:r>
              <a:rPr lang="en-US" dirty="0"/>
              <a:t>5.2.1– Hexadecimal and IPv6 Addresses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83634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5 – Number Systems</a:t>
            </a:r>
          </a:p>
          <a:p>
            <a:r>
              <a:rPr lang="en-US" dirty="0"/>
              <a:t>5.2 – Hexadecimal Number Systems</a:t>
            </a:r>
          </a:p>
          <a:p>
            <a:r>
              <a:rPr lang="en-US" dirty="0"/>
              <a:t>5.2.1– Hexadecimal and IPv6 Addresses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78752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C839C26-801B-42B6-A101-60F37FE2B0A8}" type="slidenum">
              <a:rPr lang="en-US" sz="800" b="0"/>
              <a:pPr algn="r"/>
              <a:t>2</a:t>
            </a:fld>
            <a:endParaRPr lang="en-US" sz="800" b="0" dirty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677135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5 – Number Systems</a:t>
            </a:r>
          </a:p>
          <a:p>
            <a:r>
              <a:rPr lang="en-US" dirty="0"/>
              <a:t>5.2 – Hexadecimal Number Systems</a:t>
            </a:r>
          </a:p>
          <a:p>
            <a:r>
              <a:rPr lang="en-US" dirty="0"/>
              <a:t>5.2.2 – Video – Converting Between Hexadecimal and Decimal Numbering Systems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644336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5 – Number Systems</a:t>
            </a:r>
          </a:p>
          <a:p>
            <a:r>
              <a:rPr lang="en-US" dirty="0"/>
              <a:t>5.2 – Hexadecimal Number Systems</a:t>
            </a:r>
          </a:p>
          <a:p>
            <a:r>
              <a:rPr lang="en-US" dirty="0"/>
              <a:t>5.2.3 – </a:t>
            </a:r>
            <a:r>
              <a:rPr lang="en-US" sz="1200" dirty="0"/>
              <a:t>Decimal to Hexadecimal Conversions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127983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5 – Number Systems</a:t>
            </a:r>
          </a:p>
          <a:p>
            <a:r>
              <a:rPr lang="en-US" dirty="0"/>
              <a:t>5.2 – Hexadecimal Number Systems</a:t>
            </a:r>
          </a:p>
          <a:p>
            <a:r>
              <a:rPr lang="en-US" dirty="0"/>
              <a:t>5.2.4 - </a:t>
            </a:r>
            <a:r>
              <a:rPr lang="en-US" sz="1200" dirty="0"/>
              <a:t>Hexadecimal to Decimal Conversions</a:t>
            </a:r>
          </a:p>
          <a:p>
            <a:r>
              <a:rPr lang="en-US" sz="1200" dirty="0"/>
              <a:t>5.2.5 – Check Your Understanding – Hexadecimal Number System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471550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/>
              <a:t>5 - Number Systems</a:t>
            </a:r>
          </a:p>
          <a:p>
            <a:pPr>
              <a:buFontTx/>
              <a:buNone/>
            </a:pPr>
            <a:r>
              <a:rPr lang="en-US" dirty="0"/>
              <a:t>5.3 Module Practice and Quiz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714368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>
                <a:solidFill>
                  <a:prstClr val="black"/>
                </a:solidFill>
              </a:rPr>
              <a:pPr/>
              <a:t>26</a:t>
            </a:fld>
            <a:endParaRPr lang="en-US" sz="800" dirty="0">
              <a:solidFill>
                <a:prstClr val="black"/>
              </a:solidFill>
            </a:endParaRPr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/>
              <a:t>5 – Number Systems</a:t>
            </a:r>
          </a:p>
          <a:p>
            <a:r>
              <a:rPr lang="en-US" dirty="0"/>
              <a:t>5.3 - Module Practice and Quiz</a:t>
            </a:r>
          </a:p>
          <a:p>
            <a:r>
              <a:rPr lang="en-US" dirty="0"/>
              <a:t>5.3.1 – What Did I Learn In This Module?</a:t>
            </a:r>
          </a:p>
          <a:p>
            <a:r>
              <a:rPr lang="en-US" sz="1200" dirty="0"/>
              <a:t>5.3.2 – Module Quiz</a:t>
            </a:r>
          </a:p>
        </p:txBody>
      </p:sp>
    </p:spTree>
    <p:extLst>
      <p:ext uri="{BB962C8B-B14F-4D97-AF65-F5344CB8AC3E}">
        <p14:creationId xmlns:p14="http://schemas.microsoft.com/office/powerpoint/2010/main" val="147682419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C92755B-29FD-8743-9094-C0E3A734D22E}" type="slidenum">
              <a:rPr lang="en-US" sz="800">
                <a:solidFill>
                  <a:prstClr val="black"/>
                </a:solidFill>
              </a:rPr>
              <a:pPr/>
              <a:t>27</a:t>
            </a:fld>
            <a:endParaRPr lang="en-US" sz="800" dirty="0">
              <a:solidFill>
                <a:prstClr val="black"/>
              </a:solidFill>
            </a:endParaRPr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674291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3942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7" tIns="0" rIns="18817" bIns="0" anchor="b"/>
          <a:lstStyle>
            <a:lvl1pPr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ACE20BE7-F2F3-4E26-9454-50B18F790A4E}" type="slidenum">
              <a:rPr lang="en-US" sz="800" b="0">
                <a:ea typeface="ＭＳ Ｐゴシック" pitchFamily="34" charset="-128"/>
              </a:rPr>
              <a:pPr algn="r"/>
              <a:t>5</a:t>
            </a:fld>
            <a:endParaRPr lang="en-US" sz="800" b="0" dirty="0">
              <a:ea typeface="ＭＳ Ｐゴシック" pitchFamily="34" charset="-128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02744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0A313ED8-785B-4D16-9B17-4143385249B9}" type="slidenum">
              <a:rPr lang="en-US" sz="800" b="0"/>
              <a:pPr algn="r"/>
              <a:t>6</a:t>
            </a:fld>
            <a:endParaRPr lang="en-US" sz="800" b="0" dirty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74538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391C207-9349-46D5-9D89-8ADDA5014D1F}" type="slidenum">
              <a:rPr lang="en-US" sz="800" b="0"/>
              <a:pPr algn="r"/>
              <a:t>7</a:t>
            </a:fld>
            <a:endParaRPr lang="en-US" sz="800" b="0" dirty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46002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Cisco Networking Academy Program</a:t>
            </a:r>
          </a:p>
          <a:p>
            <a:r>
              <a:rPr lang="en-US" dirty="0"/>
              <a:t>Introduction to Networks v7.0 (ITN)</a:t>
            </a:r>
          </a:p>
          <a:p>
            <a:r>
              <a:rPr lang="en-US" dirty="0"/>
              <a:t>Module 5: Number Systems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81187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C839C26-801B-42B6-A101-60F37FE2B0A8}" type="slidenum">
              <a:rPr lang="en-US" sz="800" b="0">
                <a:solidFill>
                  <a:prstClr val="black"/>
                </a:solidFill>
              </a:rPr>
              <a:pPr algn="r"/>
              <a:t>9</a:t>
            </a:fld>
            <a:endParaRPr lang="en-US" sz="800" b="0" dirty="0">
              <a:solidFill>
                <a:prstClr val="black"/>
              </a:solidFill>
            </a:endParaRPr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GB" dirty="0"/>
              <a:t>5.0- Introduction</a:t>
            </a:r>
          </a:p>
          <a:p>
            <a:pPr>
              <a:buFontTx/>
              <a:buNone/>
            </a:pPr>
            <a:r>
              <a:rPr lang="en-GB" dirty="0"/>
              <a:t>5.0.2 – What will I learn in this module?</a:t>
            </a:r>
          </a:p>
        </p:txBody>
      </p:sp>
    </p:spTree>
    <p:extLst>
      <p:ext uri="{BB962C8B-B14F-4D97-AF65-F5344CB8AC3E}">
        <p14:creationId xmlns:p14="http://schemas.microsoft.com/office/powerpoint/2010/main" val="17344456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5 -Number Systems</a:t>
            </a:r>
          </a:p>
          <a:p>
            <a:r>
              <a:rPr lang="en-US" dirty="0"/>
              <a:t>5.1 Binary Number System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5296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5 – Number Systems</a:t>
            </a:r>
          </a:p>
          <a:p>
            <a:r>
              <a:rPr lang="en-US" dirty="0"/>
              <a:t>5.1 – Binary Number Systems</a:t>
            </a:r>
          </a:p>
          <a:p>
            <a:r>
              <a:rPr lang="en-US" dirty="0"/>
              <a:t>5.1.1 – Binary and IPv4 Addresses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23122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Title Slide-animated gradi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4319105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200" b="0" i="0">
                <a:solidFill>
                  <a:schemeClr val="accent5"/>
                </a:solidFill>
                <a:latin typeface="+mn-lt"/>
                <a:cs typeface="CiscoSans"/>
              </a:defRPr>
            </a:lvl1pPr>
            <a:lvl2pPr marL="342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/>
          </p:nvPr>
        </p:nvSpPr>
        <p:spPr>
          <a:xfrm>
            <a:off x="469496" y="4049523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/>
          </p:nvPr>
        </p:nvSpPr>
        <p:spPr>
          <a:xfrm>
            <a:off x="469496" y="4289520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3292" y="2872236"/>
            <a:ext cx="5925246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000" baseline="0">
                <a:solidFill>
                  <a:schemeClr val="bg2"/>
                </a:solidFill>
                <a:latin typeface="+mj-lt"/>
              </a:defRPr>
            </a:lvl1pPr>
            <a:lvl2pPr marL="304781" indent="0">
              <a:buNone/>
              <a:defRPr/>
            </a:lvl2pPr>
            <a:lvl3pPr marL="427401" indent="0">
              <a:buNone/>
              <a:defRPr/>
            </a:lvl3pPr>
            <a:lvl4pPr marL="516694" indent="0">
              <a:buNone/>
              <a:defRPr/>
            </a:lvl4pPr>
            <a:lvl5pPr marL="601221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itle 1"/>
          <p:cNvSpPr>
            <a:spLocks noGrp="1"/>
          </p:cNvSpPr>
          <p:nvPr>
            <p:ph type="ctrTitle"/>
          </p:nvPr>
        </p:nvSpPr>
        <p:spPr>
          <a:xfrm>
            <a:off x="425765" y="2300750"/>
            <a:ext cx="5955513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3600" b="0" i="0" spc="0" baseline="0">
                <a:solidFill>
                  <a:srgbClr val="38C6F4"/>
                </a:solidFill>
                <a:latin typeface="+mj-lt"/>
                <a:cs typeface="CiscoSans Thin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492125" y="395288"/>
            <a:ext cx="796924" cy="423863"/>
            <a:chOff x="310" y="249"/>
            <a:chExt cx="502" cy="267"/>
          </a:xfrm>
          <a:solidFill>
            <a:schemeClr val="accent5"/>
          </a:solidFill>
        </p:grpSpPr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086725553"/>
      </p:ext>
    </p:extLst>
  </p:cSld>
  <p:clrMapOvr>
    <a:masterClrMapping/>
  </p:clrMapOvr>
  <p:transition spd="slow">
    <p:wipe/>
  </p:transition>
  <p:extLst>
    <p:ext uri="{DCECCB84-F9BA-43D5-87BE-67443E8EF086}">
      <p15:sldGuideLst xmlns:p15="http://schemas.microsoft.com/office/powerpoint/2012/main">
        <p15:guide id="1" orient="horz" pos="228" userDrawn="1">
          <p15:clr>
            <a:srgbClr val="FBAE40"/>
          </p15:clr>
        </p15:guide>
        <p15:guide id="2" pos="360" userDrawn="1">
          <p15:clr>
            <a:srgbClr val="FBAE40"/>
          </p15:clr>
        </p15:guide>
        <p15:guide id="3" orient="horz" pos="518" userDrawn="1">
          <p15:clr>
            <a:srgbClr val="FBAE40"/>
          </p15:clr>
        </p15:guide>
        <p15:guide id="4" pos="812" userDrawn="1">
          <p15:clr>
            <a:srgbClr val="FBAE40"/>
          </p15:clr>
        </p15:guide>
        <p15:guide id="5" pos="31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Closing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3999" cy="5165874"/>
          </a:xfrm>
          <a:prstGeom prst="rect">
            <a:avLst/>
          </a:prstGeom>
        </p:spPr>
      </p:pic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3746294" y="2129856"/>
            <a:ext cx="1617944" cy="860542"/>
            <a:chOff x="310" y="249"/>
            <a:chExt cx="502" cy="267"/>
          </a:xfrm>
          <a:solidFill>
            <a:schemeClr val="accent5"/>
          </a:solidFill>
        </p:grpSpPr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198843304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394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3746294" y="2129856"/>
            <a:ext cx="1617944" cy="860542"/>
            <a:chOff x="310" y="249"/>
            <a:chExt cx="502" cy="267"/>
          </a:xfrm>
          <a:solidFill>
            <a:schemeClr val="accent5"/>
          </a:solidFill>
        </p:grpSpPr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47974899"/>
      </p:ext>
    </p:extLst>
  </p:cSld>
  <p:clrMapOvr>
    <a:masterClrMapping/>
  </p:clrMapOvr>
  <p:transition spd="slow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Closing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3746294" y="2129856"/>
            <a:ext cx="1617944" cy="860542"/>
            <a:chOff x="310" y="249"/>
            <a:chExt cx="502" cy="267"/>
          </a:xfrm>
          <a:solidFill>
            <a:schemeClr val="accent1">
              <a:lumMod val="75000"/>
            </a:schemeClr>
          </a:solidFill>
        </p:grpSpPr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851544963"/>
      </p:ext>
    </p:extLst>
  </p:cSld>
  <p:clrMapOvr>
    <a:masterClrMapping/>
  </p:clrMapOvr>
  <p:transition spd="slow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473441" y="4954263"/>
            <a:ext cx="676910" cy="1892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25">
                <a:solidFill>
                  <a:schemeClr val="tx2"/>
                </a:solidFill>
              </a:defRPr>
            </a:lvl1pPr>
          </a:lstStyle>
          <a:p>
            <a:pPr defTabSz="385763">
              <a:defRPr/>
            </a:pPr>
            <a:fld id="{2F5CCB13-0A32-4557-88E9-079F0C330695}" type="slidenum">
              <a:rPr lang="en-US" kern="0" smtClean="0">
                <a:solidFill>
                  <a:srgbClr val="595959"/>
                </a:solidFill>
              </a:rPr>
              <a:pPr defTabSz="385763">
                <a:defRPr/>
              </a:pPr>
              <a:t>‹#›</a:t>
            </a:fld>
            <a:endParaRPr lang="en-US" kern="0" dirty="0">
              <a:solidFill>
                <a:srgbClr val="595959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144065" y="798944"/>
            <a:ext cx="8853286" cy="4155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182880" bIns="45720" numCol="1" anchor="t" anchorCtr="0" compatLnSpc="1">
            <a:prstTxWarp prst="textNoShape">
              <a:avLst/>
            </a:prstTxWarp>
          </a:bodyPr>
          <a:lstStyle>
            <a:lvl1pPr marL="169863" indent="-169863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>
                <a:solidFill>
                  <a:srgbClr val="000000"/>
                </a:solidFill>
              </a:defRPr>
            </a:lvl1pPr>
            <a:lvl2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solidFill>
                  <a:srgbClr val="000000"/>
                </a:solidFill>
              </a:defRPr>
            </a:lvl2pPr>
            <a:lvl3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solidFill>
                  <a:srgbClr val="000000"/>
                </a:solidFill>
              </a:defRPr>
            </a:lvl3pPr>
            <a:lvl4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solidFill>
                  <a:srgbClr val="000000"/>
                </a:solidFill>
              </a:defRPr>
            </a:lvl4pPr>
          </a:lstStyle>
          <a:p>
            <a:pPr lvl="0"/>
            <a:r>
              <a:rPr lang="en-US">
                <a:sym typeface="Arial" pitchFamily="34" charset="0"/>
              </a:rPr>
              <a:t>Click to edit Master text styles</a:t>
            </a:r>
          </a:p>
          <a:p>
            <a:pPr lvl="1"/>
            <a:r>
              <a:rPr lang="en-US">
                <a:sym typeface="Arial" pitchFamily="34" charset="0"/>
              </a:rPr>
              <a:t>Second level</a:t>
            </a:r>
          </a:p>
          <a:p>
            <a:pPr lvl="2"/>
            <a:r>
              <a:rPr lang="en-US">
                <a:sym typeface="Arial" pitchFamily="34" charset="0"/>
              </a:rPr>
              <a:t>Third level</a:t>
            </a:r>
          </a:p>
          <a:p>
            <a:pPr lvl="3"/>
            <a:r>
              <a:rPr lang="en-US">
                <a:sym typeface="Arial" pitchFamily="34" charset="0"/>
              </a:rPr>
              <a:t>Fourth level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" y="41393"/>
            <a:ext cx="9144000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2400"/>
            </a:lvl1pPr>
          </a:lstStyle>
          <a:p>
            <a:pPr lvl="0"/>
            <a:r>
              <a:rPr lang="en-US">
                <a:sym typeface="Arial" pitchFamily="34" charset="0"/>
              </a:rPr>
              <a:t>Click to edit Master title style</a:t>
            </a:r>
            <a:endParaRPr lang="en-US" dirty="0">
              <a:sym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7996623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99250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Slide-animated gradi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4319105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200" b="0" i="0">
                <a:solidFill>
                  <a:schemeClr val="accent1"/>
                </a:solidFill>
                <a:latin typeface="+mn-lt"/>
                <a:cs typeface="CiscoSans"/>
              </a:defRPr>
            </a:lvl1pPr>
            <a:lvl2pPr marL="342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/>
          </p:nvPr>
        </p:nvSpPr>
        <p:spPr>
          <a:xfrm>
            <a:off x="469496" y="4049523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1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/>
          </p:nvPr>
        </p:nvSpPr>
        <p:spPr>
          <a:xfrm>
            <a:off x="469496" y="4289520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1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492125" y="395288"/>
            <a:ext cx="796924" cy="423863"/>
            <a:chOff x="310" y="249"/>
            <a:chExt cx="502" cy="267"/>
          </a:xfrm>
          <a:solidFill>
            <a:srgbClr val="004C69"/>
          </a:solidFill>
        </p:grpSpPr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3292" y="2872236"/>
            <a:ext cx="5925246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000" baseline="0">
                <a:solidFill>
                  <a:schemeClr val="accent1"/>
                </a:solidFill>
                <a:latin typeface="+mj-lt"/>
              </a:defRPr>
            </a:lvl1pPr>
            <a:lvl2pPr marL="304781" indent="0">
              <a:buNone/>
              <a:defRPr/>
            </a:lvl2pPr>
            <a:lvl3pPr marL="427401" indent="0">
              <a:buNone/>
              <a:defRPr/>
            </a:lvl3pPr>
            <a:lvl4pPr marL="516694" indent="0">
              <a:buNone/>
              <a:defRPr/>
            </a:lvl4pPr>
            <a:lvl5pPr marL="601221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Title 1"/>
          <p:cNvSpPr>
            <a:spLocks noGrp="1"/>
          </p:cNvSpPr>
          <p:nvPr>
            <p:ph type="ctrTitle"/>
          </p:nvPr>
        </p:nvSpPr>
        <p:spPr>
          <a:xfrm>
            <a:off x="425765" y="2300750"/>
            <a:ext cx="5955513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3600" b="0" i="0" spc="0" baseline="0">
                <a:solidFill>
                  <a:schemeClr val="accent1"/>
                </a:solidFill>
                <a:latin typeface="+mj-lt"/>
                <a:cs typeface="CiscoSans Thin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3042546"/>
      </p:ext>
    </p:extLst>
  </p:cSld>
  <p:clrMapOvr>
    <a:masterClrMapping/>
  </p:clrMapOvr>
  <p:transition spd="slow">
    <p:wipe/>
  </p:transition>
  <p:extLst>
    <p:ext uri="{DCECCB84-F9BA-43D5-87BE-67443E8EF086}">
      <p15:sldGuideLst xmlns:p15="http://schemas.microsoft.com/office/powerpoint/2012/main">
        <p15:guide id="1" orient="horz" pos="228" userDrawn="1">
          <p15:clr>
            <a:srgbClr val="FBAE40"/>
          </p15:clr>
        </p15:guide>
        <p15:guide id="2" pos="360" userDrawn="1">
          <p15:clr>
            <a:srgbClr val="FBAE40"/>
          </p15:clr>
        </p15:guide>
        <p15:guide id="3" orient="horz" pos="518" userDrawn="1">
          <p15:clr>
            <a:srgbClr val="FBAE40"/>
          </p15:clr>
        </p15:guide>
        <p15:guide id="4" pos="812" userDrawn="1">
          <p15:clr>
            <a:srgbClr val="FBAE40"/>
          </p15:clr>
        </p15:guide>
        <p15:guide id="5" pos="311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Title Slide-animated gradi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4319105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200" b="0" i="0">
                <a:solidFill>
                  <a:schemeClr val="accent5"/>
                </a:solidFill>
                <a:latin typeface="+mn-lt"/>
                <a:cs typeface="CiscoSans"/>
              </a:defRPr>
            </a:lvl1pPr>
            <a:lvl2pPr marL="342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/>
          </p:nvPr>
        </p:nvSpPr>
        <p:spPr>
          <a:xfrm>
            <a:off x="469496" y="4049523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/>
          </p:nvPr>
        </p:nvSpPr>
        <p:spPr>
          <a:xfrm>
            <a:off x="469496" y="4289520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492125" y="395288"/>
            <a:ext cx="796924" cy="423863"/>
            <a:chOff x="310" y="249"/>
            <a:chExt cx="502" cy="267"/>
          </a:xfrm>
          <a:solidFill>
            <a:schemeClr val="accent5"/>
          </a:solidFill>
        </p:grpSpPr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3292" y="2872236"/>
            <a:ext cx="5925246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000" baseline="0">
                <a:solidFill>
                  <a:schemeClr val="bg2"/>
                </a:solidFill>
                <a:latin typeface="+mj-lt"/>
              </a:defRPr>
            </a:lvl1pPr>
            <a:lvl2pPr marL="304781" indent="0">
              <a:buNone/>
              <a:defRPr/>
            </a:lvl2pPr>
            <a:lvl3pPr marL="427401" indent="0">
              <a:buNone/>
              <a:defRPr/>
            </a:lvl3pPr>
            <a:lvl4pPr marL="516694" indent="0">
              <a:buNone/>
              <a:defRPr/>
            </a:lvl4pPr>
            <a:lvl5pPr marL="601221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Title 1"/>
          <p:cNvSpPr>
            <a:spLocks noGrp="1"/>
          </p:cNvSpPr>
          <p:nvPr>
            <p:ph type="ctrTitle"/>
          </p:nvPr>
        </p:nvSpPr>
        <p:spPr>
          <a:xfrm>
            <a:off x="425765" y="2300750"/>
            <a:ext cx="5955513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3600" b="0" i="0" spc="0" baseline="0">
                <a:solidFill>
                  <a:srgbClr val="38C6F4"/>
                </a:solidFill>
                <a:latin typeface="+mj-lt"/>
                <a:cs typeface="CiscoSans Thin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4617842"/>
      </p:ext>
    </p:extLst>
  </p:cSld>
  <p:clrMapOvr>
    <a:masterClrMapping/>
  </p:clrMapOvr>
  <p:transition spd="slow">
    <p:wipe/>
  </p:transition>
  <p:extLst>
    <p:ext uri="{DCECCB84-F9BA-43D5-87BE-67443E8EF086}">
      <p15:sldGuideLst xmlns:p15="http://schemas.microsoft.com/office/powerpoint/2012/main">
        <p15:guide id="1" orient="horz" pos="228" userDrawn="1">
          <p15:clr>
            <a:srgbClr val="FBAE40"/>
          </p15:clr>
        </p15:guide>
        <p15:guide id="2" pos="360" userDrawn="1">
          <p15:clr>
            <a:srgbClr val="FBAE40"/>
          </p15:clr>
        </p15:guide>
        <p15:guide id="3" orient="horz" pos="518" userDrawn="1">
          <p15:clr>
            <a:srgbClr val="FBAE40"/>
          </p15:clr>
        </p15:guide>
        <p15:guide id="4" pos="812" userDrawn="1">
          <p15:clr>
            <a:srgbClr val="FBAE40"/>
          </p15:clr>
        </p15:guide>
        <p15:guide id="5" pos="311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Segu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00394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416425" y="915409"/>
            <a:ext cx="7598042" cy="2569946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600" b="0" i="0" spc="0" baseline="0">
                <a:solidFill>
                  <a:schemeClr val="accent5"/>
                </a:solidFill>
                <a:latin typeface="+mj-lt"/>
                <a:cs typeface="CiscoSans Thin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ltGray">
          <a:xfrm>
            <a:off x="8515707" y="4742907"/>
            <a:ext cx="218414" cy="1545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86" tIns="30792" rIns="61586" bIns="30792" anchor="b">
            <a:spAutoFit/>
          </a:bodyPr>
          <a:lstStyle/>
          <a:p>
            <a:pPr algn="r" defTabSz="610744" fontAlgn="auto">
              <a:spcBef>
                <a:spcPts val="0"/>
              </a:spcBef>
              <a:spcAft>
                <a:spcPts val="0"/>
              </a:spcAft>
              <a:defRPr/>
            </a:pPr>
            <a:fld id="{6A1E46DC-7EF6-4EA2-B285-14272867D133}" type="slidenum">
              <a:rPr lang="en-US" sz="6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CiscoSans Thin"/>
              </a:rPr>
              <a:pPr algn="r" defTabSz="610744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600" dirty="0">
              <a:solidFill>
                <a:schemeClr val="accent5">
                  <a:lumMod val="50000"/>
                </a:schemeClr>
              </a:solidFill>
              <a:latin typeface="+mn-lt"/>
              <a:ea typeface="+mn-ea"/>
              <a:cs typeface="CiscoSans Thin"/>
            </a:endParaRPr>
          </a:p>
        </p:txBody>
      </p:sp>
      <p:sp>
        <p:nvSpPr>
          <p:cNvPr id="9" name="Rectangle 4"/>
          <p:cNvSpPr>
            <a:spLocks noChangeArrowheads="1"/>
          </p:cNvSpPr>
          <p:nvPr userDrawn="1"/>
        </p:nvSpPr>
        <p:spPr bwMode="ltGray">
          <a:xfrm>
            <a:off x="5867508" y="4741653"/>
            <a:ext cx="2658018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1586" tIns="30792" rIns="61586" bIns="30792" anchor="b">
            <a:spAutoFit/>
          </a:bodyPr>
          <a:lstStyle/>
          <a:p>
            <a:pPr defTabSz="6107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CiscoSans Thin"/>
              </a:rPr>
              <a:t>© 2016  Cisco and/or its affiliates. All rights reserved.   Cisco Confidential</a:t>
            </a:r>
          </a:p>
        </p:txBody>
      </p:sp>
      <p:grpSp>
        <p:nvGrpSpPr>
          <p:cNvPr id="11" name="Group 4"/>
          <p:cNvGrpSpPr>
            <a:grpSpLocks noChangeAspect="1"/>
          </p:cNvGrpSpPr>
          <p:nvPr userDrawn="1"/>
        </p:nvGrpSpPr>
        <p:grpSpPr bwMode="auto">
          <a:xfrm>
            <a:off x="508039" y="4715197"/>
            <a:ext cx="340257" cy="180974"/>
            <a:chOff x="310" y="249"/>
            <a:chExt cx="502" cy="267"/>
          </a:xfrm>
          <a:solidFill>
            <a:srgbClr val="086D8E"/>
          </a:solidFill>
        </p:grpSpPr>
        <p:sp>
          <p:nvSpPr>
            <p:cNvPr id="12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890854121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ulti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74662" y="1347788"/>
            <a:ext cx="8280057" cy="3073946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85690" marR="0" indent="-285690" algn="ctr" defTabSz="45710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0" baseline="0">
                <a:solidFill>
                  <a:schemeClr val="bg1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rgbClr val="004C6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2967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29121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ircled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575610" y="2552550"/>
            <a:ext cx="698624" cy="698624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solidFill>
                <a:srgbClr val="FFFFFF"/>
              </a:solidFill>
              <a:cs typeface="Arial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575610" y="1426607"/>
            <a:ext cx="698624" cy="698624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bg1"/>
              </a:solidFill>
              <a:cs typeface="Arial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575610" y="3653093"/>
            <a:ext cx="698624" cy="698624"/>
          </a:xfrm>
          <a:prstGeom prst="ellipse">
            <a:avLst/>
          </a:prstGeom>
          <a:solidFill>
            <a:schemeClr val="accent5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solidFill>
                <a:srgbClr val="049FD9"/>
              </a:solidFill>
              <a:cs typeface="Arial"/>
            </a:endParaRPr>
          </a:p>
        </p:txBody>
      </p:sp>
      <p:sp>
        <p:nvSpPr>
          <p:cNvPr id="24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1365250" y="1432522"/>
            <a:ext cx="5473700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1365250" y="2557793"/>
            <a:ext cx="5473700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1365250" y="3653093"/>
            <a:ext cx="5473700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575610" y="2552550"/>
            <a:ext cx="698624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4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2</a:t>
            </a:r>
          </a:p>
        </p:txBody>
      </p:sp>
      <p:sp>
        <p:nvSpPr>
          <p:cNvPr id="29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75611" y="3651140"/>
            <a:ext cx="698624" cy="693381"/>
          </a:xfrm>
          <a:prstGeom prst="rect">
            <a:avLst/>
          </a:prstGeom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4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3</a:t>
            </a:r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19" hasCustomPrompt="1"/>
          </p:nvPr>
        </p:nvSpPr>
        <p:spPr>
          <a:xfrm>
            <a:off x="575610" y="1427248"/>
            <a:ext cx="698624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4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053872667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Circled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575611" y="1979318"/>
            <a:ext cx="464815" cy="464815"/>
          </a:xfrm>
          <a:prstGeom prst="ellipse">
            <a:avLst/>
          </a:prstGeom>
          <a:solidFill>
            <a:srgbClr val="38C6F4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575610" y="1328927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575611" y="2627446"/>
            <a:ext cx="464815" cy="464815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24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1172384" y="1334842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1172385" y="1984561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1172385" y="2627446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75611" y="1327521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</a:t>
            </a:r>
          </a:p>
        </p:txBody>
      </p:sp>
      <p:sp>
        <p:nvSpPr>
          <p:cNvPr id="28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575611" y="197931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2</a:t>
            </a:r>
          </a:p>
        </p:txBody>
      </p:sp>
      <p:sp>
        <p:nvSpPr>
          <p:cNvPr id="29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75612" y="2625493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3</a:t>
            </a:r>
          </a:p>
        </p:txBody>
      </p:sp>
      <p:sp>
        <p:nvSpPr>
          <p:cNvPr id="13" name="Oval 12"/>
          <p:cNvSpPr/>
          <p:nvPr/>
        </p:nvSpPr>
        <p:spPr>
          <a:xfrm>
            <a:off x="575612" y="3274581"/>
            <a:ext cx="464815" cy="464815"/>
          </a:xfrm>
          <a:prstGeom prst="ellipse">
            <a:avLst/>
          </a:prstGeom>
          <a:solidFill>
            <a:schemeClr val="accent6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1172386" y="3274581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575613" y="327262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4</a:t>
            </a:r>
          </a:p>
        </p:txBody>
      </p:sp>
      <p:sp>
        <p:nvSpPr>
          <p:cNvPr id="17" name="Oval 16"/>
          <p:cNvSpPr/>
          <p:nvPr/>
        </p:nvSpPr>
        <p:spPr>
          <a:xfrm>
            <a:off x="575613" y="3921716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1"/>
          </p:nvPr>
        </p:nvSpPr>
        <p:spPr>
          <a:xfrm>
            <a:off x="1172387" y="3921716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75614" y="3919763"/>
            <a:ext cx="464815" cy="461327"/>
          </a:xfrm>
          <a:prstGeom prst="rect">
            <a:avLst/>
          </a:prstGeom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962125011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Circled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4C69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2" name="Oval 41"/>
          <p:cNvSpPr/>
          <p:nvPr/>
        </p:nvSpPr>
        <p:spPr>
          <a:xfrm>
            <a:off x="575611" y="1979318"/>
            <a:ext cx="464815" cy="464815"/>
          </a:xfrm>
          <a:prstGeom prst="ellipse">
            <a:avLst/>
          </a:prstGeom>
          <a:solidFill>
            <a:srgbClr val="38C6F4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43" name="Oval 42"/>
          <p:cNvSpPr/>
          <p:nvPr/>
        </p:nvSpPr>
        <p:spPr>
          <a:xfrm>
            <a:off x="575610" y="1328927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rgbClr val="FFFFFF"/>
              </a:solidFill>
              <a:cs typeface="Arial"/>
            </a:endParaRPr>
          </a:p>
        </p:txBody>
      </p:sp>
      <p:sp>
        <p:nvSpPr>
          <p:cNvPr id="44" name="Oval 43"/>
          <p:cNvSpPr/>
          <p:nvPr/>
        </p:nvSpPr>
        <p:spPr>
          <a:xfrm>
            <a:off x="575611" y="2627446"/>
            <a:ext cx="464815" cy="464815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45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1172384" y="1334842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6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1172385" y="1984561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1172385" y="2627446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75611" y="1327521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</a:t>
            </a:r>
          </a:p>
        </p:txBody>
      </p:sp>
      <p:sp>
        <p:nvSpPr>
          <p:cNvPr id="49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575611" y="197931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2</a:t>
            </a:r>
          </a:p>
        </p:txBody>
      </p:sp>
      <p:sp>
        <p:nvSpPr>
          <p:cNvPr id="50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75612" y="2625493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3</a:t>
            </a:r>
          </a:p>
        </p:txBody>
      </p:sp>
      <p:sp>
        <p:nvSpPr>
          <p:cNvPr id="51" name="Oval 50"/>
          <p:cNvSpPr/>
          <p:nvPr/>
        </p:nvSpPr>
        <p:spPr>
          <a:xfrm>
            <a:off x="575612" y="3274581"/>
            <a:ext cx="464815" cy="464815"/>
          </a:xfrm>
          <a:prstGeom prst="ellipse">
            <a:avLst/>
          </a:prstGeom>
          <a:solidFill>
            <a:schemeClr val="accent6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52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1172386" y="3274581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3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575613" y="327262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4</a:t>
            </a:r>
          </a:p>
        </p:txBody>
      </p:sp>
      <p:sp>
        <p:nvSpPr>
          <p:cNvPr id="54" name="Oval 53"/>
          <p:cNvSpPr/>
          <p:nvPr/>
        </p:nvSpPr>
        <p:spPr>
          <a:xfrm>
            <a:off x="575613" y="3921716"/>
            <a:ext cx="464815" cy="464815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55" name="Text Placeholder 17"/>
          <p:cNvSpPr>
            <a:spLocks noGrp="1"/>
          </p:cNvSpPr>
          <p:nvPr>
            <p:ph type="body" sz="quarter" idx="21"/>
          </p:nvPr>
        </p:nvSpPr>
        <p:spPr>
          <a:xfrm>
            <a:off x="1172387" y="3921716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6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75614" y="3919763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5</a:t>
            </a:r>
          </a:p>
        </p:txBody>
      </p:sp>
      <p:sp>
        <p:nvSpPr>
          <p:cNvPr id="57" name="Oval 56"/>
          <p:cNvSpPr/>
          <p:nvPr/>
        </p:nvSpPr>
        <p:spPr>
          <a:xfrm>
            <a:off x="4414576" y="1983084"/>
            <a:ext cx="464815" cy="464815"/>
          </a:xfrm>
          <a:prstGeom prst="ellipse">
            <a:avLst/>
          </a:prstGeom>
          <a:solidFill>
            <a:schemeClr val="accent6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58" name="Oval 57"/>
          <p:cNvSpPr/>
          <p:nvPr/>
        </p:nvSpPr>
        <p:spPr>
          <a:xfrm>
            <a:off x="4414575" y="1332693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4414576" y="2631212"/>
            <a:ext cx="464815" cy="464815"/>
          </a:xfrm>
          <a:prstGeom prst="ellipse">
            <a:avLst/>
          </a:prstGeom>
          <a:solidFill>
            <a:schemeClr val="accent5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60" name="Text Placeholder 17"/>
          <p:cNvSpPr>
            <a:spLocks noGrp="1"/>
          </p:cNvSpPr>
          <p:nvPr>
            <p:ph type="body" sz="quarter" idx="23"/>
          </p:nvPr>
        </p:nvSpPr>
        <p:spPr>
          <a:xfrm>
            <a:off x="5011349" y="1338608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1" name="Text Placeholder 17"/>
          <p:cNvSpPr>
            <a:spLocks noGrp="1"/>
          </p:cNvSpPr>
          <p:nvPr>
            <p:ph type="body" sz="quarter" idx="24"/>
          </p:nvPr>
        </p:nvSpPr>
        <p:spPr>
          <a:xfrm>
            <a:off x="5011350" y="1988327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2" name="Text Placeholder 17"/>
          <p:cNvSpPr>
            <a:spLocks noGrp="1"/>
          </p:cNvSpPr>
          <p:nvPr>
            <p:ph type="body" sz="quarter" idx="25"/>
          </p:nvPr>
        </p:nvSpPr>
        <p:spPr>
          <a:xfrm>
            <a:off x="5011350" y="2631212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3" name="Text Placeholder 17"/>
          <p:cNvSpPr>
            <a:spLocks noGrp="1"/>
          </p:cNvSpPr>
          <p:nvPr>
            <p:ph type="body" sz="quarter" idx="26" hasCustomPrompt="1"/>
          </p:nvPr>
        </p:nvSpPr>
        <p:spPr>
          <a:xfrm>
            <a:off x="4414576" y="1331287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6</a:t>
            </a:r>
          </a:p>
        </p:txBody>
      </p:sp>
      <p:sp>
        <p:nvSpPr>
          <p:cNvPr id="64" name="Text Placeholder 17"/>
          <p:cNvSpPr>
            <a:spLocks noGrp="1"/>
          </p:cNvSpPr>
          <p:nvPr>
            <p:ph type="body" sz="quarter" idx="27" hasCustomPrompt="1"/>
          </p:nvPr>
        </p:nvSpPr>
        <p:spPr>
          <a:xfrm>
            <a:off x="4414576" y="1983084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7</a:t>
            </a:r>
          </a:p>
        </p:txBody>
      </p:sp>
      <p:sp>
        <p:nvSpPr>
          <p:cNvPr id="65" name="Text Placeholder 17"/>
          <p:cNvSpPr>
            <a:spLocks noGrp="1"/>
          </p:cNvSpPr>
          <p:nvPr>
            <p:ph type="body" sz="quarter" idx="28" hasCustomPrompt="1"/>
          </p:nvPr>
        </p:nvSpPr>
        <p:spPr>
          <a:xfrm>
            <a:off x="4414577" y="2629259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8</a:t>
            </a:r>
          </a:p>
        </p:txBody>
      </p:sp>
      <p:sp>
        <p:nvSpPr>
          <p:cNvPr id="66" name="Oval 65"/>
          <p:cNvSpPr/>
          <p:nvPr/>
        </p:nvSpPr>
        <p:spPr>
          <a:xfrm>
            <a:off x="4414577" y="3278347"/>
            <a:ext cx="464815" cy="464815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67" name="Text Placeholder 17"/>
          <p:cNvSpPr>
            <a:spLocks noGrp="1"/>
          </p:cNvSpPr>
          <p:nvPr>
            <p:ph type="body" sz="quarter" idx="29"/>
          </p:nvPr>
        </p:nvSpPr>
        <p:spPr>
          <a:xfrm>
            <a:off x="5011351" y="3278347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8" name="Text Placeholder 17"/>
          <p:cNvSpPr>
            <a:spLocks noGrp="1"/>
          </p:cNvSpPr>
          <p:nvPr>
            <p:ph type="body" sz="quarter" idx="30" hasCustomPrompt="1"/>
          </p:nvPr>
        </p:nvSpPr>
        <p:spPr>
          <a:xfrm>
            <a:off x="4414578" y="3276394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9</a:t>
            </a:r>
          </a:p>
        </p:txBody>
      </p:sp>
      <p:sp>
        <p:nvSpPr>
          <p:cNvPr id="69" name="Oval 68"/>
          <p:cNvSpPr/>
          <p:nvPr/>
        </p:nvSpPr>
        <p:spPr>
          <a:xfrm>
            <a:off x="4414578" y="3925482"/>
            <a:ext cx="464815" cy="464815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70" name="Text Placeholder 17"/>
          <p:cNvSpPr>
            <a:spLocks noGrp="1"/>
          </p:cNvSpPr>
          <p:nvPr>
            <p:ph type="body" sz="quarter" idx="31"/>
          </p:nvPr>
        </p:nvSpPr>
        <p:spPr>
          <a:xfrm>
            <a:off x="5011352" y="3925482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1" name="Text Placeholder 17"/>
          <p:cNvSpPr>
            <a:spLocks noGrp="1"/>
          </p:cNvSpPr>
          <p:nvPr>
            <p:ph type="body" sz="quarter" idx="32" hasCustomPrompt="1"/>
          </p:nvPr>
        </p:nvSpPr>
        <p:spPr>
          <a:xfrm>
            <a:off x="4414579" y="3923529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643099958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5"/>
          <p:cNvSpPr>
            <a:spLocks noGrp="1"/>
          </p:cNvSpPr>
          <p:nvPr>
            <p:ph type="title"/>
          </p:nvPr>
        </p:nvSpPr>
        <p:spPr bwMode="auto">
          <a:xfrm>
            <a:off x="438150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dirty="0"/>
              <a:t>Title Goes Here</a:t>
            </a: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ltGray">
          <a:xfrm>
            <a:off x="8515707" y="4742907"/>
            <a:ext cx="218414" cy="1545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86" tIns="30792" rIns="61586" bIns="30792" anchor="b">
            <a:spAutoFit/>
          </a:bodyPr>
          <a:lstStyle/>
          <a:p>
            <a:pPr algn="r" defTabSz="610744" fontAlgn="auto">
              <a:spcBef>
                <a:spcPts val="0"/>
              </a:spcBef>
              <a:spcAft>
                <a:spcPts val="0"/>
              </a:spcAft>
              <a:defRPr/>
            </a:pPr>
            <a:fld id="{6A1E46DC-7EF6-4EA2-B285-14272867D133}" type="slidenum">
              <a:rPr lang="en-US" sz="600">
                <a:solidFill>
                  <a:schemeClr val="accent3">
                    <a:lumMod val="85000"/>
                  </a:schemeClr>
                </a:solidFill>
                <a:latin typeface="+mn-lt"/>
                <a:ea typeface="+mn-ea"/>
                <a:cs typeface="CiscoSans Thin"/>
              </a:rPr>
              <a:pPr algn="r" defTabSz="610744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600" dirty="0">
              <a:solidFill>
                <a:schemeClr val="accent3">
                  <a:lumMod val="85000"/>
                </a:schemeClr>
              </a:solidFill>
              <a:latin typeface="+mn-lt"/>
              <a:ea typeface="+mn-ea"/>
              <a:cs typeface="CiscoSans Thin"/>
            </a:endParaRP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ltGray">
          <a:xfrm>
            <a:off x="5867508" y="4741653"/>
            <a:ext cx="2658018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1586" tIns="30792" rIns="61586" bIns="30792" anchor="b">
            <a:spAutoFit/>
          </a:bodyPr>
          <a:lstStyle/>
          <a:p>
            <a:pPr defTabSz="6107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>
                <a:solidFill>
                  <a:schemeClr val="accent3">
                    <a:lumMod val="85000"/>
                  </a:schemeClr>
                </a:solidFill>
                <a:latin typeface="+mn-lt"/>
                <a:ea typeface="+mn-ea"/>
                <a:cs typeface="CiscoSans Thin"/>
              </a:rPr>
              <a:t>© 2016  Cisco and/or its affiliates. All rights reserved.   Cisco Confidential</a:t>
            </a:r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508039" y="4715197"/>
            <a:ext cx="340257" cy="180974"/>
            <a:chOff x="310" y="249"/>
            <a:chExt cx="502" cy="267"/>
          </a:xfrm>
          <a:solidFill>
            <a:schemeClr val="accent5"/>
          </a:solidFill>
        </p:grpSpPr>
        <p:sp>
          <p:nvSpPr>
            <p:cNvPr id="7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2" r:id="rId1"/>
    <p:sldLayoutId id="2147484013" r:id="rId2"/>
    <p:sldLayoutId id="2147484014" r:id="rId3"/>
    <p:sldLayoutId id="2147483965" r:id="rId4"/>
    <p:sldLayoutId id="2147483967" r:id="rId5"/>
    <p:sldLayoutId id="2147483995" r:id="rId6"/>
    <p:sldLayoutId id="2147484007" r:id="rId7"/>
    <p:sldLayoutId id="2147484010" r:id="rId8"/>
    <p:sldLayoutId id="2147484011" r:id="rId9"/>
    <p:sldLayoutId id="2147484015" r:id="rId10"/>
    <p:sldLayoutId id="2147483998" r:id="rId11"/>
    <p:sldLayoutId id="2147484027" r:id="rId12"/>
    <p:sldLayoutId id="2147484029" r:id="rId13"/>
    <p:sldLayoutId id="2147484031" r:id="rId14"/>
  </p:sldLayoutIdLst>
  <p:transition spd="slow">
    <p:wipe/>
  </p:transition>
  <p:txStyles>
    <p:titleStyle>
      <a:lvl1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lang="en-US" sz="3200" kern="1200" dirty="0">
          <a:solidFill>
            <a:schemeClr val="accent4"/>
          </a:solidFill>
          <a:latin typeface="+mj-lt"/>
          <a:ea typeface="ＭＳ Ｐゴシック" charset="0"/>
          <a:cs typeface="CiscoSans"/>
        </a:defRPr>
      </a:lvl1pPr>
      <a:lvl2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  <a:cs typeface="CiscoSans" pitchFamily="34" charset="0"/>
        </a:defRPr>
      </a:lvl2pPr>
      <a:lvl3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  <a:cs typeface="CiscoSans" pitchFamily="34" charset="0"/>
        </a:defRPr>
      </a:lvl3pPr>
      <a:lvl4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  <a:cs typeface="CiscoSans" pitchFamily="34" charset="0"/>
        </a:defRPr>
      </a:lvl4pPr>
      <a:lvl5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  <a:cs typeface="CiscoSans" pitchFamily="34" charset="0"/>
        </a:defRPr>
      </a:lvl5pPr>
      <a:lvl6pPr marL="4572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6pPr>
      <a:lvl7pPr marL="9144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7pPr>
      <a:lvl8pPr marL="13716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8pPr>
      <a:lvl9pPr marL="18288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9pPr>
    </p:titleStyle>
    <p:bodyStyle>
      <a:lvl1pPr marL="169863" indent="-169863" algn="l" defTabSz="684213" rtl="0" eaLnBrk="1" fontAlgn="base" hangingPunct="1">
        <a:lnSpc>
          <a:spcPct val="95000"/>
        </a:lnSpc>
        <a:spcBef>
          <a:spcPts val="1075"/>
        </a:spcBef>
        <a:spcAft>
          <a:spcPct val="0"/>
        </a:spcAft>
        <a:buClr>
          <a:schemeClr val="tx2"/>
        </a:buClr>
        <a:buSzPct val="90000"/>
        <a:buFont typeface="Arial" charset="0"/>
        <a:buChar char="•"/>
        <a:defRPr lang="en-US" sz="15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1pPr>
      <a:lvl2pPr marL="358775" indent="-215900" algn="l" defTabSz="684213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tx2"/>
        </a:buClr>
        <a:buFont typeface="Arial" charset="0"/>
        <a:buChar char="•"/>
        <a:defRPr lang="en-US" sz="14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2pPr>
      <a:lvl3pPr marL="431800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2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3pPr>
      <a:lvl4pPr marL="503238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1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4pPr>
      <a:lvl5pPr marL="574675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1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5pPr>
      <a:lvl6pPr marL="863856" indent="-171445" algn="l" defTabSz="685777" rtl="0" eaLnBrk="1" latinLnBrk="0" hangingPunct="1">
        <a:spcBef>
          <a:spcPts val="600"/>
        </a:spcBef>
        <a:buFont typeface="Arial" pitchFamily="34" charset="0"/>
        <a:buChar char="•"/>
        <a:defRPr sz="9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935844" indent="-171422" algn="l" defTabSz="685777" rtl="0" eaLnBrk="1" latinLnBrk="0" hangingPunct="1">
        <a:spcBef>
          <a:spcPts val="600"/>
        </a:spcBef>
        <a:buFont typeface="Arial" pitchFamily="34" charset="0"/>
        <a:buChar char="•"/>
        <a:defRPr sz="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400220" indent="0" algn="l" defTabSz="685777" rtl="0" eaLnBrk="1" latinLnBrk="0" hangingPunct="1">
        <a:spcBef>
          <a:spcPct val="20000"/>
        </a:spcBef>
        <a:buFont typeface="Arial" pitchFamily="34" charset="0"/>
        <a:buNone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53" indent="-171445" algn="l" defTabSz="685777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6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77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65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55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41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32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2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1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33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1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469497" y="1219200"/>
            <a:ext cx="6557379" cy="1666626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Module 5: Number Systems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69497" y="3127609"/>
            <a:ext cx="5925246" cy="299001"/>
          </a:xfrm>
        </p:spPr>
        <p:txBody>
          <a:bodyPr/>
          <a:lstStyle/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</a:rPr>
              <a:t>Instructor Materials</a:t>
            </a: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469497" y="3809526"/>
            <a:ext cx="2368954" cy="902174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Introduction to Networks v7.0 (ITN)</a:t>
            </a:r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3650477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25" y="1788160"/>
            <a:ext cx="7598042" cy="929640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5.1 Binary Number System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73099643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02AA8F8-1E43-384B-8982-C0BB94049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8345488" cy="731837"/>
          </a:xfrm>
        </p:spPr>
        <p:txBody>
          <a:bodyPr/>
          <a:lstStyle/>
          <a:p>
            <a:r>
              <a:rPr lang="en-US" sz="1600" dirty="0"/>
              <a:t>Binary Number System</a:t>
            </a:r>
            <a:br>
              <a:rPr lang="en-US" dirty="0"/>
            </a:br>
            <a:r>
              <a:rPr lang="en-US" sz="2400" dirty="0"/>
              <a:t>Binary and IPv4 Addresses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0693879-5816-3444-9D50-A12F1F37F5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971" y="855419"/>
            <a:ext cx="8531276" cy="1745526"/>
          </a:xfrm>
        </p:spPr>
        <p:txBody>
          <a:bodyPr/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Binary numbering system consists of 1s and 0s, called bits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Decimal numbering system consists of digits 0 through 9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Hosts, servers, and network equipment using binary addressing to identify each other.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Each address is made up of a string of 32 bits, divided into four sections called octets.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Each octet contains 8 bits (or 1 byte) separated by a dot.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For ease of use by people, this dotted notation is converted to dotted decimal.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000000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CD0F2E4-E369-A548-A618-9BAB0C0C57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7408" y="2722001"/>
            <a:ext cx="3473597" cy="1745526"/>
          </a:xfrm>
          <a:prstGeom prst="rect">
            <a:avLst/>
          </a:prstGeom>
        </p:spPr>
      </p:pic>
      <p:sp>
        <p:nvSpPr>
          <p:cNvPr id="7" name="Striped Right Arrow 6">
            <a:extLst>
              <a:ext uri="{FF2B5EF4-FFF2-40B4-BE49-F238E27FC236}">
                <a16:creationId xmlns:a16="http://schemas.microsoft.com/office/drawing/2014/main" id="{71668B65-DD31-5646-8CF8-039199DDBBA7}"/>
              </a:ext>
            </a:extLst>
          </p:cNvPr>
          <p:cNvSpPr/>
          <p:nvPr/>
        </p:nvSpPr>
        <p:spPr>
          <a:xfrm>
            <a:off x="3992526" y="3474830"/>
            <a:ext cx="520995" cy="239867"/>
          </a:xfrm>
          <a:prstGeom prst="stripedRightArrow">
            <a:avLst/>
          </a:prstGeom>
          <a:solidFill>
            <a:srgbClr val="36A4D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E5F7270-39AA-FE40-92FD-F80B1DD908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97609" y="2722001"/>
            <a:ext cx="3227909" cy="1745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1064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02AA8F8-1E43-384B-8982-C0BB94049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1899"/>
            <a:ext cx="8345488" cy="731837"/>
          </a:xfrm>
        </p:spPr>
        <p:txBody>
          <a:bodyPr/>
          <a:lstStyle/>
          <a:p>
            <a:r>
              <a:rPr lang="en-US" sz="1600" dirty="0"/>
              <a:t>Binary Number System</a:t>
            </a:r>
            <a:br>
              <a:rPr lang="en-US" dirty="0"/>
            </a:br>
            <a:r>
              <a:rPr lang="en-US" sz="2400" dirty="0"/>
              <a:t>Video – Convert Between Binary and Decimal Numbering Systems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56AB3A8-AF6D-4821-B196-F1B8058BD7B6}"/>
              </a:ext>
            </a:extLst>
          </p:cNvPr>
          <p:cNvSpPr/>
          <p:nvPr/>
        </p:nvSpPr>
        <p:spPr>
          <a:xfrm>
            <a:off x="332509" y="1138843"/>
            <a:ext cx="8345488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" indent="0">
              <a:buNone/>
            </a:pPr>
            <a:r>
              <a:rPr lang="en-US" dirty="0"/>
              <a:t>This video will cover the following:</a:t>
            </a:r>
          </a:p>
          <a:p>
            <a:pPr marL="57150" indent="0">
              <a:buNone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Positional notation review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Powers of 10 review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Decimal – base 10 numbering review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Binary – base 2 numbering review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Convert an P address in binary to decimal numbering</a:t>
            </a:r>
          </a:p>
        </p:txBody>
      </p:sp>
    </p:spTree>
    <p:extLst>
      <p:ext uri="{BB962C8B-B14F-4D97-AF65-F5344CB8AC3E}">
        <p14:creationId xmlns:p14="http://schemas.microsoft.com/office/powerpoint/2010/main" val="3850413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02AA8F8-1E43-384B-8982-C0BB94049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1899"/>
            <a:ext cx="8345488" cy="731837"/>
          </a:xfrm>
        </p:spPr>
        <p:txBody>
          <a:bodyPr/>
          <a:lstStyle/>
          <a:p>
            <a:r>
              <a:rPr lang="en-US" sz="1600" dirty="0"/>
              <a:t>Binary Number System</a:t>
            </a:r>
            <a:br>
              <a:rPr lang="en-US" dirty="0"/>
            </a:br>
            <a:r>
              <a:rPr lang="en-US" sz="2400" dirty="0"/>
              <a:t>Binary Positional Notation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1329901-EBC7-0747-A1C2-F937CA26E4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4662" y="839972"/>
            <a:ext cx="8280057" cy="1005453"/>
          </a:xfrm>
        </p:spPr>
        <p:txBody>
          <a:bodyPr/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Positional notation means that a digit represents different values depending on the “position” the digit occupies in the sequence of numbers.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The decimal positional notation system operates as shown in the tables below.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559CEC86-4057-DA4B-98C8-93666AE4B1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2672850"/>
              </p:ext>
            </p:extLst>
          </p:nvPr>
        </p:nvGraphicFramePr>
        <p:xfrm>
          <a:off x="389281" y="2464614"/>
          <a:ext cx="3402419" cy="12146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8437">
                  <a:extLst>
                    <a:ext uri="{9D8B030D-6E8A-4147-A177-3AD203B41FA5}">
                      <a16:colId xmlns:a16="http://schemas.microsoft.com/office/drawing/2014/main" val="3837822917"/>
                    </a:ext>
                  </a:extLst>
                </a:gridCol>
                <a:gridCol w="465690">
                  <a:extLst>
                    <a:ext uri="{9D8B030D-6E8A-4147-A177-3AD203B41FA5}">
                      <a16:colId xmlns:a16="http://schemas.microsoft.com/office/drawing/2014/main" val="2257126818"/>
                    </a:ext>
                  </a:extLst>
                </a:gridCol>
                <a:gridCol w="490708">
                  <a:extLst>
                    <a:ext uri="{9D8B030D-6E8A-4147-A177-3AD203B41FA5}">
                      <a16:colId xmlns:a16="http://schemas.microsoft.com/office/drawing/2014/main" val="733968975"/>
                    </a:ext>
                  </a:extLst>
                </a:gridCol>
                <a:gridCol w="480266">
                  <a:extLst>
                    <a:ext uri="{9D8B030D-6E8A-4147-A177-3AD203B41FA5}">
                      <a16:colId xmlns:a16="http://schemas.microsoft.com/office/drawing/2014/main" val="2184405947"/>
                    </a:ext>
                  </a:extLst>
                </a:gridCol>
                <a:gridCol w="647318">
                  <a:extLst>
                    <a:ext uri="{9D8B030D-6E8A-4147-A177-3AD203B41FA5}">
                      <a16:colId xmlns:a16="http://schemas.microsoft.com/office/drawing/2014/main" val="326059745"/>
                    </a:ext>
                  </a:extLst>
                </a:gridCol>
              </a:tblGrid>
              <a:tr h="303655">
                <a:tc>
                  <a:txBody>
                    <a:bodyPr/>
                    <a:lstStyle/>
                    <a:p>
                      <a:r>
                        <a:rPr lang="en-US" sz="1000" dirty="0"/>
                        <a:t>Radix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8718847"/>
                  </a:ext>
                </a:extLst>
              </a:tr>
              <a:tr h="303655">
                <a:tc>
                  <a:txBody>
                    <a:bodyPr/>
                    <a:lstStyle/>
                    <a:p>
                      <a:r>
                        <a:rPr lang="en-US" sz="1000" dirty="0"/>
                        <a:t>Position in Number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0694335"/>
                  </a:ext>
                </a:extLst>
              </a:tr>
              <a:tr h="303655">
                <a:tc>
                  <a:txBody>
                    <a:bodyPr/>
                    <a:lstStyle/>
                    <a:p>
                      <a:r>
                        <a:rPr lang="en-US" sz="1000" dirty="0"/>
                        <a:t>Calculate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(10</a:t>
                      </a:r>
                      <a:r>
                        <a:rPr lang="en-US" sz="1000" baseline="30000" dirty="0"/>
                        <a:t>3</a:t>
                      </a:r>
                      <a:r>
                        <a:rPr lang="en-US" sz="10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(10</a:t>
                      </a:r>
                      <a:r>
                        <a:rPr lang="en-US" sz="1000" baseline="30000" dirty="0"/>
                        <a:t>2</a:t>
                      </a:r>
                      <a:r>
                        <a:rPr lang="en-US" sz="10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(10</a:t>
                      </a:r>
                      <a:r>
                        <a:rPr lang="en-US" sz="1000" baseline="30000" dirty="0"/>
                        <a:t>1</a:t>
                      </a:r>
                      <a:r>
                        <a:rPr lang="en-US" sz="10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(10</a:t>
                      </a:r>
                      <a:r>
                        <a:rPr lang="en-US" sz="1000" baseline="30000" dirty="0"/>
                        <a:t>0</a:t>
                      </a:r>
                      <a:r>
                        <a:rPr lang="en-US" sz="1000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6254151"/>
                  </a:ext>
                </a:extLst>
              </a:tr>
              <a:tr h="303655">
                <a:tc>
                  <a:txBody>
                    <a:bodyPr/>
                    <a:lstStyle/>
                    <a:p>
                      <a:r>
                        <a:rPr lang="en-US" sz="1000" dirty="0"/>
                        <a:t>Position Value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6814726"/>
                  </a:ext>
                </a:extLst>
              </a:tr>
            </a:tbl>
          </a:graphicData>
        </a:graphic>
      </p:graphicFrame>
      <p:sp>
        <p:nvSpPr>
          <p:cNvPr id="7" name="Striped Right Arrow 6">
            <a:extLst>
              <a:ext uri="{FF2B5EF4-FFF2-40B4-BE49-F238E27FC236}">
                <a16:creationId xmlns:a16="http://schemas.microsoft.com/office/drawing/2014/main" id="{42020144-2692-E747-88CD-CE940510F874}"/>
              </a:ext>
            </a:extLst>
          </p:cNvPr>
          <p:cNvSpPr/>
          <p:nvPr/>
        </p:nvSpPr>
        <p:spPr>
          <a:xfrm>
            <a:off x="3846144" y="2975788"/>
            <a:ext cx="381044" cy="192271"/>
          </a:xfrm>
          <a:prstGeom prst="stripedRightArrow">
            <a:avLst/>
          </a:prstGeom>
          <a:solidFill>
            <a:srgbClr val="36A4D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ED3027A9-4D3C-0E45-A334-44753559F4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4983596"/>
              </p:ext>
            </p:extLst>
          </p:nvPr>
        </p:nvGraphicFramePr>
        <p:xfrm>
          <a:off x="4285498" y="2286740"/>
          <a:ext cx="4469221" cy="157036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562986">
                  <a:extLst>
                    <a:ext uri="{9D8B030D-6E8A-4147-A177-3AD203B41FA5}">
                      <a16:colId xmlns:a16="http://schemas.microsoft.com/office/drawing/2014/main" val="825449862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400489453"/>
                    </a:ext>
                  </a:extLst>
                </a:gridCol>
                <a:gridCol w="776177">
                  <a:extLst>
                    <a:ext uri="{9D8B030D-6E8A-4147-A177-3AD203B41FA5}">
                      <a16:colId xmlns:a16="http://schemas.microsoft.com/office/drawing/2014/main" val="2753584476"/>
                    </a:ext>
                  </a:extLst>
                </a:gridCol>
                <a:gridCol w="659218">
                  <a:extLst>
                    <a:ext uri="{9D8B030D-6E8A-4147-A177-3AD203B41FA5}">
                      <a16:colId xmlns:a16="http://schemas.microsoft.com/office/drawing/2014/main" val="589627143"/>
                    </a:ext>
                  </a:extLst>
                </a:gridCol>
                <a:gridCol w="556440">
                  <a:extLst>
                    <a:ext uri="{9D8B030D-6E8A-4147-A177-3AD203B41FA5}">
                      <a16:colId xmlns:a16="http://schemas.microsoft.com/office/drawing/2014/main" val="281118420"/>
                    </a:ext>
                  </a:extLst>
                </a:gridCol>
              </a:tblGrid>
              <a:tr h="261728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Thousands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Hundreds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Tens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Ones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2842908"/>
                  </a:ext>
                </a:extLst>
              </a:tr>
              <a:tr h="261728">
                <a:tc>
                  <a:txBody>
                    <a:bodyPr/>
                    <a:lstStyle/>
                    <a:p>
                      <a:r>
                        <a:rPr lang="en-US" sz="1000" dirty="0"/>
                        <a:t>Positional Value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9960212"/>
                  </a:ext>
                </a:extLst>
              </a:tr>
              <a:tr h="261728">
                <a:tc>
                  <a:txBody>
                    <a:bodyPr/>
                    <a:lstStyle/>
                    <a:p>
                      <a:r>
                        <a:rPr lang="en-US" sz="1000" dirty="0"/>
                        <a:t>Decimal Number (1234)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8247003"/>
                  </a:ext>
                </a:extLst>
              </a:tr>
              <a:tr h="261728">
                <a:tc>
                  <a:txBody>
                    <a:bodyPr/>
                    <a:lstStyle/>
                    <a:p>
                      <a:r>
                        <a:rPr lang="en-US" sz="1000" dirty="0"/>
                        <a:t>Calculate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 x 1000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2 x 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3 x 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4 x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6830395"/>
                  </a:ext>
                </a:extLst>
              </a:tr>
              <a:tr h="261728">
                <a:tc>
                  <a:txBody>
                    <a:bodyPr/>
                    <a:lstStyle/>
                    <a:p>
                      <a:r>
                        <a:rPr lang="en-US" sz="1000" dirty="0"/>
                        <a:t>Add them up…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+ 200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+ 30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+ 4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2523445"/>
                  </a:ext>
                </a:extLst>
              </a:tr>
              <a:tr h="261728">
                <a:tc>
                  <a:txBody>
                    <a:bodyPr/>
                    <a:lstStyle/>
                    <a:p>
                      <a:r>
                        <a:rPr lang="en-US" sz="1000" dirty="0"/>
                        <a:t>Result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000" b="1" dirty="0"/>
                        <a:t>1,234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1441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3621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02AA8F8-1E43-384B-8982-C0BB94049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1899"/>
            <a:ext cx="8345488" cy="731837"/>
          </a:xfrm>
        </p:spPr>
        <p:txBody>
          <a:bodyPr/>
          <a:lstStyle/>
          <a:p>
            <a:r>
              <a:rPr lang="en-US" sz="1600" dirty="0"/>
              <a:t>Binary Number System</a:t>
            </a:r>
            <a:br>
              <a:rPr lang="en-US" dirty="0"/>
            </a:br>
            <a:r>
              <a:rPr lang="en-US" sz="2400" dirty="0"/>
              <a:t>Binary Positional Notation (Cont.)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1329901-EBC7-0747-A1C2-F937CA26E4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4662" y="839972"/>
            <a:ext cx="8280057" cy="334762"/>
          </a:xfrm>
        </p:spPr>
        <p:txBody>
          <a:bodyPr/>
          <a:lstStyle/>
          <a:p>
            <a:pPr marL="0" indent="0" algn="l"/>
            <a:r>
              <a:rPr lang="en-US" sz="1600" dirty="0">
                <a:solidFill>
                  <a:srgbClr val="000000"/>
                </a:solidFill>
              </a:rPr>
              <a:t>The binary positional notation system operates as shown in the tables below.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559CEC86-4057-DA4B-98C8-93666AE4B1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9030563"/>
              </p:ext>
            </p:extLst>
          </p:nvPr>
        </p:nvGraphicFramePr>
        <p:xfrm>
          <a:off x="389281" y="1265932"/>
          <a:ext cx="5733792" cy="12146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0498">
                  <a:extLst>
                    <a:ext uri="{9D8B030D-6E8A-4147-A177-3AD203B41FA5}">
                      <a16:colId xmlns:a16="http://schemas.microsoft.com/office/drawing/2014/main" val="3837822917"/>
                    </a:ext>
                  </a:extLst>
                </a:gridCol>
                <a:gridCol w="499730">
                  <a:extLst>
                    <a:ext uri="{9D8B030D-6E8A-4147-A177-3AD203B41FA5}">
                      <a16:colId xmlns:a16="http://schemas.microsoft.com/office/drawing/2014/main" val="2257126818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733968975"/>
                    </a:ext>
                  </a:extLst>
                </a:gridCol>
                <a:gridCol w="435935">
                  <a:extLst>
                    <a:ext uri="{9D8B030D-6E8A-4147-A177-3AD203B41FA5}">
                      <a16:colId xmlns:a16="http://schemas.microsoft.com/office/drawing/2014/main" val="2184405947"/>
                    </a:ext>
                  </a:extLst>
                </a:gridCol>
                <a:gridCol w="435935">
                  <a:extLst>
                    <a:ext uri="{9D8B030D-6E8A-4147-A177-3AD203B41FA5}">
                      <a16:colId xmlns:a16="http://schemas.microsoft.com/office/drawing/2014/main" val="2878814134"/>
                    </a:ext>
                  </a:extLst>
                </a:gridCol>
                <a:gridCol w="499730">
                  <a:extLst>
                    <a:ext uri="{9D8B030D-6E8A-4147-A177-3AD203B41FA5}">
                      <a16:colId xmlns:a16="http://schemas.microsoft.com/office/drawing/2014/main" val="326059745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1053828557"/>
                    </a:ext>
                  </a:extLst>
                </a:gridCol>
                <a:gridCol w="478466">
                  <a:extLst>
                    <a:ext uri="{9D8B030D-6E8A-4147-A177-3AD203B41FA5}">
                      <a16:colId xmlns:a16="http://schemas.microsoft.com/office/drawing/2014/main" val="830387269"/>
                    </a:ext>
                  </a:extLst>
                </a:gridCol>
                <a:gridCol w="489098">
                  <a:extLst>
                    <a:ext uri="{9D8B030D-6E8A-4147-A177-3AD203B41FA5}">
                      <a16:colId xmlns:a16="http://schemas.microsoft.com/office/drawing/2014/main" val="3034883102"/>
                    </a:ext>
                  </a:extLst>
                </a:gridCol>
              </a:tblGrid>
              <a:tr h="303655">
                <a:tc>
                  <a:txBody>
                    <a:bodyPr/>
                    <a:lstStyle/>
                    <a:p>
                      <a:r>
                        <a:rPr lang="en-US" sz="1000" dirty="0"/>
                        <a:t>Radix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8718847"/>
                  </a:ext>
                </a:extLst>
              </a:tr>
              <a:tr h="303655">
                <a:tc>
                  <a:txBody>
                    <a:bodyPr/>
                    <a:lstStyle/>
                    <a:p>
                      <a:r>
                        <a:rPr lang="en-US" sz="1000" dirty="0"/>
                        <a:t>Position in Number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0694335"/>
                  </a:ext>
                </a:extLst>
              </a:tr>
              <a:tr h="303655">
                <a:tc>
                  <a:txBody>
                    <a:bodyPr/>
                    <a:lstStyle/>
                    <a:p>
                      <a:r>
                        <a:rPr lang="en-US" sz="1000" dirty="0"/>
                        <a:t>Calculate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(2</a:t>
                      </a:r>
                      <a:r>
                        <a:rPr lang="en-US" sz="1000" baseline="30000" dirty="0"/>
                        <a:t>7</a:t>
                      </a:r>
                      <a:r>
                        <a:rPr lang="en-US" sz="10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(2</a:t>
                      </a:r>
                      <a:r>
                        <a:rPr lang="en-US" sz="1000" baseline="30000" dirty="0"/>
                        <a:t>6</a:t>
                      </a:r>
                      <a:r>
                        <a:rPr lang="en-US" sz="10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(2</a:t>
                      </a:r>
                      <a:r>
                        <a:rPr lang="en-US" sz="1000" baseline="30000" dirty="0"/>
                        <a:t>5</a:t>
                      </a:r>
                      <a:r>
                        <a:rPr lang="en-US" sz="10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(2</a:t>
                      </a:r>
                      <a:r>
                        <a:rPr lang="en-US" sz="1000" baseline="30000" dirty="0"/>
                        <a:t>4</a:t>
                      </a:r>
                      <a:r>
                        <a:rPr lang="en-US" sz="10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(2</a:t>
                      </a:r>
                      <a:r>
                        <a:rPr lang="en-US" sz="1000" baseline="30000" dirty="0"/>
                        <a:t>3</a:t>
                      </a:r>
                      <a:r>
                        <a:rPr lang="en-US" sz="10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(2</a:t>
                      </a:r>
                      <a:r>
                        <a:rPr lang="en-US" sz="1000" baseline="30000" dirty="0"/>
                        <a:t>2</a:t>
                      </a:r>
                      <a:r>
                        <a:rPr lang="en-US" sz="10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(2</a:t>
                      </a:r>
                      <a:r>
                        <a:rPr lang="en-US" sz="1000" baseline="30000" dirty="0"/>
                        <a:t>1</a:t>
                      </a:r>
                      <a:r>
                        <a:rPr lang="en-US" sz="10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(2</a:t>
                      </a:r>
                      <a:r>
                        <a:rPr lang="en-US" sz="1000" baseline="30000" dirty="0"/>
                        <a:t>0</a:t>
                      </a:r>
                      <a:r>
                        <a:rPr lang="en-US" sz="1000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6254151"/>
                  </a:ext>
                </a:extLst>
              </a:tr>
              <a:tr h="303655">
                <a:tc>
                  <a:txBody>
                    <a:bodyPr/>
                    <a:lstStyle/>
                    <a:p>
                      <a:r>
                        <a:rPr lang="en-US" sz="1000" dirty="0"/>
                        <a:t>Position Value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64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6814726"/>
                  </a:ext>
                </a:extLst>
              </a:tr>
            </a:tbl>
          </a:graphicData>
        </a:graphic>
      </p:graphicFrame>
      <p:sp>
        <p:nvSpPr>
          <p:cNvPr id="7" name="Striped Right Arrow 6">
            <a:extLst>
              <a:ext uri="{FF2B5EF4-FFF2-40B4-BE49-F238E27FC236}">
                <a16:creationId xmlns:a16="http://schemas.microsoft.com/office/drawing/2014/main" id="{42020144-2692-E747-88CD-CE940510F874}"/>
              </a:ext>
            </a:extLst>
          </p:cNvPr>
          <p:cNvSpPr/>
          <p:nvPr/>
        </p:nvSpPr>
        <p:spPr>
          <a:xfrm rot="5400000">
            <a:off x="3753951" y="2666137"/>
            <a:ext cx="381044" cy="192271"/>
          </a:xfrm>
          <a:prstGeom prst="stripedRightArrow">
            <a:avLst/>
          </a:prstGeom>
          <a:solidFill>
            <a:srgbClr val="36A4D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5AF9CA21-1491-D046-A16A-EF95E9FFD0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9745532"/>
              </p:ext>
            </p:extLst>
          </p:nvPr>
        </p:nvGraphicFramePr>
        <p:xfrm>
          <a:off x="2611696" y="3037184"/>
          <a:ext cx="5733792" cy="1518275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800816">
                  <a:extLst>
                    <a:ext uri="{9D8B030D-6E8A-4147-A177-3AD203B41FA5}">
                      <a16:colId xmlns:a16="http://schemas.microsoft.com/office/drawing/2014/main" val="3837822917"/>
                    </a:ext>
                  </a:extLst>
                </a:gridCol>
                <a:gridCol w="584790">
                  <a:extLst>
                    <a:ext uri="{9D8B030D-6E8A-4147-A177-3AD203B41FA5}">
                      <a16:colId xmlns:a16="http://schemas.microsoft.com/office/drawing/2014/main" val="2257126818"/>
                    </a:ext>
                  </a:extLst>
                </a:gridCol>
                <a:gridCol w="489098">
                  <a:extLst>
                    <a:ext uri="{9D8B030D-6E8A-4147-A177-3AD203B41FA5}">
                      <a16:colId xmlns:a16="http://schemas.microsoft.com/office/drawing/2014/main" val="733968975"/>
                    </a:ext>
                  </a:extLst>
                </a:gridCol>
                <a:gridCol w="499730">
                  <a:extLst>
                    <a:ext uri="{9D8B030D-6E8A-4147-A177-3AD203B41FA5}">
                      <a16:colId xmlns:a16="http://schemas.microsoft.com/office/drawing/2014/main" val="2184405947"/>
                    </a:ext>
                  </a:extLst>
                </a:gridCol>
                <a:gridCol w="478465">
                  <a:extLst>
                    <a:ext uri="{9D8B030D-6E8A-4147-A177-3AD203B41FA5}">
                      <a16:colId xmlns:a16="http://schemas.microsoft.com/office/drawing/2014/main" val="2878814134"/>
                    </a:ext>
                  </a:extLst>
                </a:gridCol>
                <a:gridCol w="456129">
                  <a:extLst>
                    <a:ext uri="{9D8B030D-6E8A-4147-A177-3AD203B41FA5}">
                      <a16:colId xmlns:a16="http://schemas.microsoft.com/office/drawing/2014/main" val="326059745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1053828557"/>
                    </a:ext>
                  </a:extLst>
                </a:gridCol>
                <a:gridCol w="478466">
                  <a:extLst>
                    <a:ext uri="{9D8B030D-6E8A-4147-A177-3AD203B41FA5}">
                      <a16:colId xmlns:a16="http://schemas.microsoft.com/office/drawing/2014/main" val="830387269"/>
                    </a:ext>
                  </a:extLst>
                </a:gridCol>
                <a:gridCol w="489098">
                  <a:extLst>
                    <a:ext uri="{9D8B030D-6E8A-4147-A177-3AD203B41FA5}">
                      <a16:colId xmlns:a16="http://schemas.microsoft.com/office/drawing/2014/main" val="3034883102"/>
                    </a:ext>
                  </a:extLst>
                </a:gridCol>
              </a:tblGrid>
              <a:tr h="303655">
                <a:tc>
                  <a:txBody>
                    <a:bodyPr/>
                    <a:lstStyle/>
                    <a:p>
                      <a:r>
                        <a:rPr lang="en-US" sz="1000" dirty="0"/>
                        <a:t>Positional Value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64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8718847"/>
                  </a:ext>
                </a:extLst>
              </a:tr>
              <a:tr h="303655">
                <a:tc>
                  <a:txBody>
                    <a:bodyPr/>
                    <a:lstStyle/>
                    <a:p>
                      <a:r>
                        <a:rPr lang="en-US" sz="1000" dirty="0"/>
                        <a:t>Binary Number (11000000)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0694335"/>
                  </a:ext>
                </a:extLst>
              </a:tr>
              <a:tr h="303655">
                <a:tc>
                  <a:txBody>
                    <a:bodyPr/>
                    <a:lstStyle/>
                    <a:p>
                      <a:r>
                        <a:rPr lang="en-US" sz="1000" dirty="0"/>
                        <a:t>Calculate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1x128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1x64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0x32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0x16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0x8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0x4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0x2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0x1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6254151"/>
                  </a:ext>
                </a:extLst>
              </a:tr>
              <a:tr h="303655">
                <a:tc>
                  <a:txBody>
                    <a:bodyPr/>
                    <a:lstStyle/>
                    <a:p>
                      <a:r>
                        <a:rPr lang="en-US" sz="1000" dirty="0"/>
                        <a:t>Add Them Up…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+ 64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+ 0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+ 0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+ 0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+ 0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+ 0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+ 0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6814726"/>
                  </a:ext>
                </a:extLst>
              </a:tr>
              <a:tr h="303655">
                <a:tc>
                  <a:txBody>
                    <a:bodyPr/>
                    <a:lstStyle/>
                    <a:p>
                      <a:r>
                        <a:rPr lang="en-US" sz="1000" dirty="0"/>
                        <a:t>Result</a:t>
                      </a:r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/>
                      <a:r>
                        <a:rPr lang="en-US" sz="1000" b="1" dirty="0"/>
                        <a:t>192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37793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79239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02AA8F8-1E43-384B-8982-C0BB94049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1900"/>
            <a:ext cx="8345488" cy="642000"/>
          </a:xfrm>
        </p:spPr>
        <p:txBody>
          <a:bodyPr/>
          <a:lstStyle/>
          <a:p>
            <a:r>
              <a:rPr lang="en-US" sz="1600" dirty="0"/>
              <a:t>Binary Number System</a:t>
            </a:r>
            <a:br>
              <a:rPr lang="en-US" dirty="0"/>
            </a:br>
            <a:r>
              <a:rPr lang="en-US" sz="2400" dirty="0"/>
              <a:t>Convert Binary to Decimal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E33637D-1648-514C-8643-E324E7FBCF34}"/>
              </a:ext>
            </a:extLst>
          </p:cNvPr>
          <p:cNvSpPr txBox="1"/>
          <p:nvPr/>
        </p:nvSpPr>
        <p:spPr>
          <a:xfrm>
            <a:off x="457201" y="609847"/>
            <a:ext cx="5079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Convert 11000000.10101000.00001011.00001010 to decimal.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5AF9CA21-1491-D046-A16A-EF95E9FFD0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0375451"/>
              </p:ext>
            </p:extLst>
          </p:nvPr>
        </p:nvGraphicFramePr>
        <p:xfrm>
          <a:off x="457201" y="870063"/>
          <a:ext cx="5220587" cy="3712566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650437">
                  <a:extLst>
                    <a:ext uri="{9D8B030D-6E8A-4147-A177-3AD203B41FA5}">
                      <a16:colId xmlns:a16="http://schemas.microsoft.com/office/drawing/2014/main" val="3837822917"/>
                    </a:ext>
                  </a:extLst>
                </a:gridCol>
                <a:gridCol w="530842">
                  <a:extLst>
                    <a:ext uri="{9D8B030D-6E8A-4147-A177-3AD203B41FA5}">
                      <a16:colId xmlns:a16="http://schemas.microsoft.com/office/drawing/2014/main" val="2257126818"/>
                    </a:ext>
                  </a:extLst>
                </a:gridCol>
                <a:gridCol w="443978">
                  <a:extLst>
                    <a:ext uri="{9D8B030D-6E8A-4147-A177-3AD203B41FA5}">
                      <a16:colId xmlns:a16="http://schemas.microsoft.com/office/drawing/2014/main" val="733968975"/>
                    </a:ext>
                  </a:extLst>
                </a:gridCol>
                <a:gridCol w="453629">
                  <a:extLst>
                    <a:ext uri="{9D8B030D-6E8A-4147-A177-3AD203B41FA5}">
                      <a16:colId xmlns:a16="http://schemas.microsoft.com/office/drawing/2014/main" val="2184405947"/>
                    </a:ext>
                  </a:extLst>
                </a:gridCol>
                <a:gridCol w="434325">
                  <a:extLst>
                    <a:ext uri="{9D8B030D-6E8A-4147-A177-3AD203B41FA5}">
                      <a16:colId xmlns:a16="http://schemas.microsoft.com/office/drawing/2014/main" val="2878814134"/>
                    </a:ext>
                  </a:extLst>
                </a:gridCol>
                <a:gridCol w="414050">
                  <a:extLst>
                    <a:ext uri="{9D8B030D-6E8A-4147-A177-3AD203B41FA5}">
                      <a16:colId xmlns:a16="http://schemas.microsoft.com/office/drawing/2014/main" val="326059745"/>
                    </a:ext>
                  </a:extLst>
                </a:gridCol>
                <a:gridCol w="415022">
                  <a:extLst>
                    <a:ext uri="{9D8B030D-6E8A-4147-A177-3AD203B41FA5}">
                      <a16:colId xmlns:a16="http://schemas.microsoft.com/office/drawing/2014/main" val="1053828557"/>
                    </a:ext>
                  </a:extLst>
                </a:gridCol>
                <a:gridCol w="434326">
                  <a:extLst>
                    <a:ext uri="{9D8B030D-6E8A-4147-A177-3AD203B41FA5}">
                      <a16:colId xmlns:a16="http://schemas.microsoft.com/office/drawing/2014/main" val="830387269"/>
                    </a:ext>
                  </a:extLst>
                </a:gridCol>
                <a:gridCol w="443978">
                  <a:extLst>
                    <a:ext uri="{9D8B030D-6E8A-4147-A177-3AD203B41FA5}">
                      <a16:colId xmlns:a16="http://schemas.microsoft.com/office/drawing/2014/main" val="3034883102"/>
                    </a:ext>
                  </a:extLst>
                </a:gridCol>
              </a:tblGrid>
              <a:tr h="285582">
                <a:tc>
                  <a:txBody>
                    <a:bodyPr/>
                    <a:lstStyle/>
                    <a:p>
                      <a:r>
                        <a:rPr lang="en-US" sz="900" dirty="0"/>
                        <a:t>Positional Value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128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64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8718847"/>
                  </a:ext>
                </a:extLst>
              </a:tr>
              <a:tr h="285582">
                <a:tc>
                  <a:txBody>
                    <a:bodyPr/>
                    <a:lstStyle/>
                    <a:p>
                      <a:r>
                        <a:rPr lang="en-US" sz="900" b="1" dirty="0"/>
                        <a:t>Binary Number (11000000)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="1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="1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="1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="1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="1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="1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="1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="1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0694335"/>
                  </a:ext>
                </a:extLst>
              </a:tr>
              <a:tr h="285582">
                <a:tc>
                  <a:txBody>
                    <a:bodyPr/>
                    <a:lstStyle/>
                    <a:p>
                      <a:r>
                        <a:rPr lang="en-US" sz="900" dirty="0"/>
                        <a:t>Calculate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1x128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1x64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0x32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0x16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0x8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0x4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0x2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0x1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6254151"/>
                  </a:ext>
                </a:extLst>
              </a:tr>
              <a:tr h="285582">
                <a:tc>
                  <a:txBody>
                    <a:bodyPr/>
                    <a:lstStyle/>
                    <a:p>
                      <a:r>
                        <a:rPr lang="en-US" sz="900" dirty="0"/>
                        <a:t>Add Them Up…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128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+ 64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+ 0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+ 0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+ 0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+ 0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+ 0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+ 0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6814726"/>
                  </a:ext>
                </a:extLst>
              </a:tr>
              <a:tr h="285582">
                <a:tc>
                  <a:txBody>
                    <a:bodyPr/>
                    <a:lstStyle/>
                    <a:p>
                      <a:r>
                        <a:rPr lang="en-US" sz="900" b="1" dirty="0"/>
                        <a:t>Binary Number (10101000)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="1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="1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="1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="1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="1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="1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="1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="1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5192349"/>
                  </a:ext>
                </a:extLst>
              </a:tr>
              <a:tr h="285582">
                <a:tc>
                  <a:txBody>
                    <a:bodyPr/>
                    <a:lstStyle/>
                    <a:p>
                      <a:r>
                        <a:rPr lang="en-US" sz="900" dirty="0"/>
                        <a:t>Calculate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1x128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0x64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1x32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0x16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1x8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0x4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0x2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0x1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5965177"/>
                  </a:ext>
                </a:extLst>
              </a:tr>
              <a:tr h="285582">
                <a:tc>
                  <a:txBody>
                    <a:bodyPr/>
                    <a:lstStyle/>
                    <a:p>
                      <a:r>
                        <a:rPr lang="en-US" sz="900" dirty="0"/>
                        <a:t>Add Them Up…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128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+ 0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+ 32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+ 0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+ 8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+ 0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+ 0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+ 0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3785248"/>
                  </a:ext>
                </a:extLst>
              </a:tr>
              <a:tr h="285582">
                <a:tc>
                  <a:txBody>
                    <a:bodyPr/>
                    <a:lstStyle/>
                    <a:p>
                      <a:r>
                        <a:rPr lang="en-US" sz="900" b="1" dirty="0"/>
                        <a:t>Binary Number (00001011)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="1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="1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="1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="1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="1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="1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="1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="1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1484521"/>
                  </a:ext>
                </a:extLst>
              </a:tr>
              <a:tr h="285582">
                <a:tc>
                  <a:txBody>
                    <a:bodyPr/>
                    <a:lstStyle/>
                    <a:p>
                      <a:r>
                        <a:rPr lang="en-US" sz="900" dirty="0"/>
                        <a:t>Calculate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0x128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0x64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0x32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0x16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1x8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0x4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1x2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1x1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0687189"/>
                  </a:ext>
                </a:extLst>
              </a:tr>
              <a:tr h="285582">
                <a:tc>
                  <a:txBody>
                    <a:bodyPr/>
                    <a:lstStyle/>
                    <a:p>
                      <a:r>
                        <a:rPr lang="en-US" sz="900" dirty="0"/>
                        <a:t>Add Them Up…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+ 0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+ 0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+ 0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+ 8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+ 0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+ 2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+ 1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276895"/>
                  </a:ext>
                </a:extLst>
              </a:tr>
              <a:tr h="285582">
                <a:tc>
                  <a:txBody>
                    <a:bodyPr/>
                    <a:lstStyle/>
                    <a:p>
                      <a:r>
                        <a:rPr lang="en-US" sz="900" b="1" dirty="0"/>
                        <a:t>Binary Number (00001010)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="1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="1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="1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="1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="1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="1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="1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="1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4818952"/>
                  </a:ext>
                </a:extLst>
              </a:tr>
              <a:tr h="285582">
                <a:tc>
                  <a:txBody>
                    <a:bodyPr/>
                    <a:lstStyle/>
                    <a:p>
                      <a:r>
                        <a:rPr lang="en-US" sz="900" dirty="0"/>
                        <a:t>Calculate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0x128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0x64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0x32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0x16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1x8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0x4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1x2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0x1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7708464"/>
                  </a:ext>
                </a:extLst>
              </a:tr>
              <a:tr h="285582">
                <a:tc>
                  <a:txBody>
                    <a:bodyPr/>
                    <a:lstStyle/>
                    <a:p>
                      <a:r>
                        <a:rPr lang="en-US" sz="900" dirty="0"/>
                        <a:t>Add Them Up…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+ 0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+ 0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+ 0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+ 8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+ 0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+ 2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+ 0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3732414"/>
                  </a:ext>
                </a:extLst>
              </a:tr>
            </a:tbl>
          </a:graphicData>
        </a:graphic>
      </p:graphicFrame>
      <p:sp>
        <p:nvSpPr>
          <p:cNvPr id="10" name="Striped Right Arrow 9">
            <a:extLst>
              <a:ext uri="{FF2B5EF4-FFF2-40B4-BE49-F238E27FC236}">
                <a16:creationId xmlns:a16="http://schemas.microsoft.com/office/drawing/2014/main" id="{D49ED2DC-1A84-EF4D-A815-27AB78E5A890}"/>
              </a:ext>
            </a:extLst>
          </p:cNvPr>
          <p:cNvSpPr/>
          <p:nvPr/>
        </p:nvSpPr>
        <p:spPr>
          <a:xfrm>
            <a:off x="5760005" y="1774309"/>
            <a:ext cx="381044" cy="192271"/>
          </a:xfrm>
          <a:prstGeom prst="stripedRightArrow">
            <a:avLst/>
          </a:prstGeom>
          <a:solidFill>
            <a:srgbClr val="36A4D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DF44BE1-E74E-B943-ACAF-701CDE5A5AB1}"/>
              </a:ext>
            </a:extLst>
          </p:cNvPr>
          <p:cNvSpPr txBox="1"/>
          <p:nvPr/>
        </p:nvSpPr>
        <p:spPr>
          <a:xfrm>
            <a:off x="6141049" y="1668465"/>
            <a:ext cx="5261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192</a:t>
            </a:r>
          </a:p>
        </p:txBody>
      </p:sp>
      <p:sp>
        <p:nvSpPr>
          <p:cNvPr id="11" name="Striped Right Arrow 10">
            <a:extLst>
              <a:ext uri="{FF2B5EF4-FFF2-40B4-BE49-F238E27FC236}">
                <a16:creationId xmlns:a16="http://schemas.microsoft.com/office/drawing/2014/main" id="{E2DD788D-C7C9-8F41-9780-6C918558245C}"/>
              </a:ext>
            </a:extLst>
          </p:cNvPr>
          <p:cNvSpPr/>
          <p:nvPr/>
        </p:nvSpPr>
        <p:spPr>
          <a:xfrm>
            <a:off x="5760005" y="2630210"/>
            <a:ext cx="381044" cy="192271"/>
          </a:xfrm>
          <a:prstGeom prst="stripedRightArrow">
            <a:avLst/>
          </a:prstGeom>
          <a:solidFill>
            <a:srgbClr val="36A4D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3DAB09D-5C2D-3F4E-8845-7623CD741BA3}"/>
              </a:ext>
            </a:extLst>
          </p:cNvPr>
          <p:cNvSpPr txBox="1"/>
          <p:nvPr/>
        </p:nvSpPr>
        <p:spPr>
          <a:xfrm>
            <a:off x="6141049" y="2562677"/>
            <a:ext cx="5261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168</a:t>
            </a:r>
          </a:p>
        </p:txBody>
      </p:sp>
      <p:sp>
        <p:nvSpPr>
          <p:cNvPr id="12" name="Striped Right Arrow 11">
            <a:extLst>
              <a:ext uri="{FF2B5EF4-FFF2-40B4-BE49-F238E27FC236}">
                <a16:creationId xmlns:a16="http://schemas.microsoft.com/office/drawing/2014/main" id="{141871DF-706B-6245-89ED-0FF3A3547950}"/>
              </a:ext>
            </a:extLst>
          </p:cNvPr>
          <p:cNvSpPr/>
          <p:nvPr/>
        </p:nvSpPr>
        <p:spPr>
          <a:xfrm>
            <a:off x="5760005" y="3453770"/>
            <a:ext cx="381044" cy="192271"/>
          </a:xfrm>
          <a:prstGeom prst="stripedRightArrow">
            <a:avLst/>
          </a:prstGeom>
          <a:solidFill>
            <a:srgbClr val="36A4D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3F7ACE9-16B2-3749-863C-F4F3A589F177}"/>
              </a:ext>
            </a:extLst>
          </p:cNvPr>
          <p:cNvSpPr txBox="1"/>
          <p:nvPr/>
        </p:nvSpPr>
        <p:spPr>
          <a:xfrm>
            <a:off x="6141049" y="3380628"/>
            <a:ext cx="3970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11</a:t>
            </a:r>
          </a:p>
        </p:txBody>
      </p:sp>
      <p:sp>
        <p:nvSpPr>
          <p:cNvPr id="13" name="Striped Right Arrow 12">
            <a:extLst>
              <a:ext uri="{FF2B5EF4-FFF2-40B4-BE49-F238E27FC236}">
                <a16:creationId xmlns:a16="http://schemas.microsoft.com/office/drawing/2014/main" id="{0C9E7D89-0647-014E-B2C5-64798F2B969B}"/>
              </a:ext>
            </a:extLst>
          </p:cNvPr>
          <p:cNvSpPr/>
          <p:nvPr/>
        </p:nvSpPr>
        <p:spPr>
          <a:xfrm>
            <a:off x="5760005" y="4277330"/>
            <a:ext cx="381044" cy="192271"/>
          </a:xfrm>
          <a:prstGeom prst="stripedRightArrow">
            <a:avLst/>
          </a:prstGeom>
          <a:solidFill>
            <a:srgbClr val="36A4D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0657E43-4134-CF48-A3F5-8683E2255920}"/>
              </a:ext>
            </a:extLst>
          </p:cNvPr>
          <p:cNvSpPr txBox="1"/>
          <p:nvPr/>
        </p:nvSpPr>
        <p:spPr>
          <a:xfrm>
            <a:off x="6176476" y="4215204"/>
            <a:ext cx="4122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10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7CEEC7A-5727-4044-985E-A3720E5F431A}"/>
              </a:ext>
            </a:extLst>
          </p:cNvPr>
          <p:cNvSpPr txBox="1"/>
          <p:nvPr/>
        </p:nvSpPr>
        <p:spPr>
          <a:xfrm>
            <a:off x="7048199" y="2901231"/>
            <a:ext cx="14806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192.168.11.10</a:t>
            </a:r>
          </a:p>
        </p:txBody>
      </p:sp>
    </p:spTree>
    <p:extLst>
      <p:ext uri="{BB962C8B-B14F-4D97-AF65-F5344CB8AC3E}">
        <p14:creationId xmlns:p14="http://schemas.microsoft.com/office/powerpoint/2010/main" val="4130444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02AA8F8-1E43-384B-8982-C0BB94049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1899"/>
            <a:ext cx="8345488" cy="731837"/>
          </a:xfrm>
        </p:spPr>
        <p:txBody>
          <a:bodyPr/>
          <a:lstStyle/>
          <a:p>
            <a:r>
              <a:rPr lang="en-US" sz="1600" dirty="0"/>
              <a:t>Binary Number System</a:t>
            </a:r>
            <a:br>
              <a:rPr lang="en-US" dirty="0"/>
            </a:br>
            <a:r>
              <a:rPr lang="en-US" sz="2400" dirty="0"/>
              <a:t>Decimal to Binary Conversion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1329901-EBC7-0747-A1C2-F937CA26E4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285" y="753957"/>
            <a:ext cx="8169608" cy="613657"/>
          </a:xfrm>
        </p:spPr>
        <p:txBody>
          <a:bodyPr/>
          <a:lstStyle/>
          <a:p>
            <a:pPr marL="0" indent="0" algn="l"/>
            <a:r>
              <a:rPr lang="en-US" sz="1600" dirty="0">
                <a:solidFill>
                  <a:srgbClr val="000000"/>
                </a:solidFill>
              </a:rPr>
              <a:t>The binary positional value table is useful in converting a dotted decimal IPv4 address to binary.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CD84704-3B8B-8A4B-8934-63877DA7F66D}"/>
              </a:ext>
            </a:extLst>
          </p:cNvPr>
          <p:cNvSpPr txBox="1"/>
          <p:nvPr/>
        </p:nvSpPr>
        <p:spPr>
          <a:xfrm>
            <a:off x="499729" y="1453629"/>
            <a:ext cx="3831202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31860" lvl="2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00"/>
                </a:solidFill>
              </a:rPr>
              <a:t>Start in the 128 position (the most significant bit). Is the decimal number of the octet (n) equal to or greater than 128?</a:t>
            </a:r>
          </a:p>
          <a:p>
            <a:pPr marL="431860" lvl="2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00"/>
                </a:solidFill>
              </a:rPr>
              <a:t>If no, record a binary 0 in the 128 positional value and move to the 64 positional value.</a:t>
            </a:r>
          </a:p>
          <a:p>
            <a:pPr marL="431860" lvl="2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00"/>
                </a:solidFill>
              </a:rPr>
              <a:t>If yes, record a binary 1 in the 128 positional value, subtract 128 from the decimal number, and move to the 64 positional value.</a:t>
            </a:r>
          </a:p>
          <a:p>
            <a:pPr marL="431860" lvl="2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00"/>
                </a:solidFill>
              </a:rPr>
              <a:t>Repeat these steps through the 1 positional value.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5B9CF60-26BD-2A4F-84D1-1606E76548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0930" y="1383647"/>
            <a:ext cx="4680513" cy="280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1546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02AA8F8-1E43-384B-8982-C0BB94049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1899"/>
            <a:ext cx="8345488" cy="731837"/>
          </a:xfrm>
        </p:spPr>
        <p:txBody>
          <a:bodyPr/>
          <a:lstStyle/>
          <a:p>
            <a:r>
              <a:rPr lang="en-US" sz="1600" dirty="0"/>
              <a:t>Binary Number System</a:t>
            </a:r>
            <a:br>
              <a:rPr lang="en-US" dirty="0"/>
            </a:br>
            <a:r>
              <a:rPr lang="en-US" sz="2400" dirty="0"/>
              <a:t>Decimal to Binary Conversion Example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0E0F311-4D33-514A-9143-27C3742AEF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4661" y="786907"/>
            <a:ext cx="8280057" cy="448354"/>
          </a:xfrm>
        </p:spPr>
        <p:txBody>
          <a:bodyPr/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Convert decimal 168 to binary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84FBDCB-1E6D-BB46-BF05-F3AEE9F9019F}"/>
              </a:ext>
            </a:extLst>
          </p:cNvPr>
          <p:cNvSpPr txBox="1"/>
          <p:nvPr/>
        </p:nvSpPr>
        <p:spPr>
          <a:xfrm>
            <a:off x="1720182" y="1235260"/>
            <a:ext cx="5134291" cy="24622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Is 168 &gt; 128?</a:t>
            </a:r>
          </a:p>
          <a:p>
            <a:pPr marL="285750" indent="-285750">
              <a:buFontTx/>
              <a:buChar char="-"/>
            </a:pPr>
            <a:r>
              <a:rPr lang="en-US" sz="1400" dirty="0">
                <a:solidFill>
                  <a:srgbClr val="000000"/>
                </a:solidFill>
              </a:rPr>
              <a:t>Yes, enter 1 in 128 position and subtract 128 (168-128=40)</a:t>
            </a:r>
          </a:p>
          <a:p>
            <a:r>
              <a:rPr lang="en-US" sz="1400" dirty="0">
                <a:solidFill>
                  <a:srgbClr val="000000"/>
                </a:solidFill>
              </a:rPr>
              <a:t>Is 40 &gt; 64?</a:t>
            </a:r>
          </a:p>
          <a:p>
            <a:pPr marL="285750" indent="-285750">
              <a:buFontTx/>
              <a:buChar char="-"/>
            </a:pPr>
            <a:r>
              <a:rPr lang="en-US" sz="1400" dirty="0">
                <a:solidFill>
                  <a:srgbClr val="000000"/>
                </a:solidFill>
              </a:rPr>
              <a:t>No, enter 0 in 64 position and move on</a:t>
            </a:r>
          </a:p>
          <a:p>
            <a:r>
              <a:rPr lang="en-US" sz="1400" dirty="0">
                <a:solidFill>
                  <a:srgbClr val="000000"/>
                </a:solidFill>
              </a:rPr>
              <a:t>Is 40 &gt; 32?</a:t>
            </a:r>
          </a:p>
          <a:p>
            <a:pPr marL="285750" indent="-285750">
              <a:buFontTx/>
              <a:buChar char="-"/>
            </a:pPr>
            <a:r>
              <a:rPr lang="en-US" sz="1400" dirty="0">
                <a:solidFill>
                  <a:srgbClr val="000000"/>
                </a:solidFill>
              </a:rPr>
              <a:t>Yes, enter 1 in 32 position and subtract 32 (40-32=8)</a:t>
            </a:r>
          </a:p>
          <a:p>
            <a:r>
              <a:rPr lang="en-US" sz="1400" dirty="0">
                <a:solidFill>
                  <a:srgbClr val="000000"/>
                </a:solidFill>
              </a:rPr>
              <a:t>Is 8 &gt; 16?</a:t>
            </a:r>
          </a:p>
          <a:p>
            <a:pPr marL="285750" indent="-285750">
              <a:buFontTx/>
              <a:buChar char="-"/>
            </a:pPr>
            <a:r>
              <a:rPr lang="en-US" sz="1400" dirty="0">
                <a:solidFill>
                  <a:srgbClr val="000000"/>
                </a:solidFill>
              </a:rPr>
              <a:t>No, enter 0 in 16 position and move on</a:t>
            </a:r>
          </a:p>
          <a:p>
            <a:r>
              <a:rPr lang="en-US" sz="1400" dirty="0">
                <a:solidFill>
                  <a:srgbClr val="000000"/>
                </a:solidFill>
              </a:rPr>
              <a:t>Is 8 &gt; 8?</a:t>
            </a:r>
          </a:p>
          <a:p>
            <a:pPr marL="285750" indent="-285750">
              <a:buFontTx/>
              <a:buChar char="-"/>
            </a:pPr>
            <a:r>
              <a:rPr lang="en-US" sz="1400" dirty="0">
                <a:solidFill>
                  <a:srgbClr val="000000"/>
                </a:solidFill>
              </a:rPr>
              <a:t>Equal. Enter 1 in 8 position and subtract 8 (8-8=0)</a:t>
            </a:r>
          </a:p>
          <a:p>
            <a:r>
              <a:rPr lang="en-US" sz="1400" dirty="0">
                <a:solidFill>
                  <a:srgbClr val="000000"/>
                </a:solidFill>
              </a:rPr>
              <a:t>No values left. Enter 0 in remaining binary positions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ECE0BC4F-4A15-D942-ABB8-2C9AD7326B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8376779"/>
              </p:ext>
            </p:extLst>
          </p:nvPr>
        </p:nvGraphicFramePr>
        <p:xfrm>
          <a:off x="1524000" y="3720643"/>
          <a:ext cx="6096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1745306684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3779260512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1425796907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939593505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62465465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683541400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1298863818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79946986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20208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0646200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CF774CF2-89D3-0F49-8952-FA53BF5E2107}"/>
              </a:ext>
            </a:extLst>
          </p:cNvPr>
          <p:cNvSpPr txBox="1"/>
          <p:nvPr/>
        </p:nvSpPr>
        <p:spPr>
          <a:xfrm>
            <a:off x="2741421" y="4462323"/>
            <a:ext cx="37465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Decimal 168 is written as 10101000 in binary</a:t>
            </a:r>
          </a:p>
        </p:txBody>
      </p:sp>
    </p:spTree>
    <p:extLst>
      <p:ext uri="{BB962C8B-B14F-4D97-AF65-F5344CB8AC3E}">
        <p14:creationId xmlns:p14="http://schemas.microsoft.com/office/powerpoint/2010/main" val="1580804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02AA8F8-1E43-384B-8982-C0BB94049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1899"/>
            <a:ext cx="8345488" cy="731837"/>
          </a:xfrm>
        </p:spPr>
        <p:txBody>
          <a:bodyPr/>
          <a:lstStyle/>
          <a:p>
            <a:r>
              <a:rPr lang="en-US" sz="1600" dirty="0"/>
              <a:t>Binary Number System</a:t>
            </a:r>
            <a:br>
              <a:rPr lang="en-US" dirty="0"/>
            </a:br>
            <a:r>
              <a:rPr lang="en-US" sz="2400" dirty="0"/>
              <a:t>IPv4 Addresses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56F18A1-5638-1542-BEEF-C029A45183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4662" y="861238"/>
            <a:ext cx="8280057" cy="1069162"/>
          </a:xfrm>
        </p:spPr>
        <p:txBody>
          <a:bodyPr/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</a:rPr>
              <a:t>Routers and computers only understand binary, while humans work in decimal. It is important for you to gain a thorough understanding of these two numbering systems and how they are used in networking.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20D8357-5E16-E046-963D-9D92DCC36B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368" y="2027902"/>
            <a:ext cx="7803263" cy="1995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8221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25" y="1788160"/>
            <a:ext cx="7848344" cy="929640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5.2 Hexadecimal Number System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19359580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3"/>
          <p:cNvSpPr>
            <a:spLocks noGrp="1" noChangeArrowheads="1"/>
          </p:cNvSpPr>
          <p:nvPr>
            <p:ph type="title"/>
          </p:nvPr>
        </p:nvSpPr>
        <p:spPr>
          <a:xfrm>
            <a:off x="1" y="50629"/>
            <a:ext cx="9144000" cy="757551"/>
          </a:xfrm>
        </p:spPr>
        <p:txBody>
          <a:bodyPr/>
          <a:lstStyle/>
          <a:p>
            <a:r>
              <a:rPr lang="en-US" dirty="0"/>
              <a:t>Instructor Materials – Module 5 Planning Guide</a:t>
            </a:r>
          </a:p>
        </p:txBody>
      </p:sp>
      <p:sp>
        <p:nvSpPr>
          <p:cNvPr id="4099" name="Rectangle 34"/>
          <p:cNvSpPr>
            <a:spLocks noGrp="1" noChangeArrowheads="1"/>
          </p:cNvSpPr>
          <p:nvPr>
            <p:ph idx="1"/>
          </p:nvPr>
        </p:nvSpPr>
        <p:spPr>
          <a:xfrm>
            <a:off x="145357" y="808179"/>
            <a:ext cx="8433035" cy="3780445"/>
          </a:xfrm>
        </p:spPr>
        <p:txBody>
          <a:bodyPr/>
          <a:lstStyle/>
          <a:p>
            <a:pPr marL="0" indent="0">
              <a:buNone/>
            </a:pPr>
            <a:r>
              <a:rPr lang="en-CA" dirty="0"/>
              <a:t>This PowerPoint deck is divided in two parts: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Instructor Planning Guide</a:t>
            </a:r>
            <a:endParaRPr lang="en-CA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CA" dirty="0"/>
              <a:t>Information to help you become familiar with the module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CA" dirty="0"/>
              <a:t>Teaching aids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CA" dirty="0"/>
              <a:t>Instructor Class Presentation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CA" dirty="0"/>
              <a:t>Optional slides that you can use in the classroom</a:t>
            </a:r>
          </a:p>
          <a:p>
            <a:pPr lvl="1"/>
            <a:r>
              <a:rPr lang="en-CA" dirty="0"/>
              <a:t>Begins on slide # 8</a:t>
            </a:r>
          </a:p>
          <a:p>
            <a:pPr marL="142875" lvl="1" indent="0" algn="ctr">
              <a:buNone/>
            </a:pPr>
            <a:r>
              <a:rPr lang="en-CA" sz="1600" b="1" dirty="0"/>
              <a:t>Note</a:t>
            </a:r>
            <a:r>
              <a:rPr lang="en-CA" sz="1600" dirty="0"/>
              <a:t>: Remove the Planning Guide from this presentation before sharing with anyone.</a:t>
            </a:r>
          </a:p>
          <a:p>
            <a:pPr marL="0" indent="0">
              <a:buNone/>
            </a:pPr>
            <a:r>
              <a:rPr lang="en-CA" sz="1600" b="1" dirty="0">
                <a:solidFill>
                  <a:schemeClr val="accent4"/>
                </a:solidFill>
              </a:rPr>
              <a:t>For additional help and resources go to the Instructor Home Page and Course Resources for this course. </a:t>
            </a:r>
            <a:r>
              <a:rPr lang="en-US" sz="1600" b="1" dirty="0">
                <a:solidFill>
                  <a:schemeClr val="accent4"/>
                </a:solidFill>
              </a:rPr>
              <a:t>You also can visit the professional development site on netacad.com, the official Cisco Networking Academy Facebook page, or Instructor Only FB group.</a:t>
            </a:r>
            <a:endParaRPr lang="en-CA" sz="1600" b="1" dirty="0">
              <a:solidFill>
                <a:schemeClr val="accent4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19514863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02AA8F8-1E43-384B-8982-C0BB94049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1899"/>
            <a:ext cx="8345488" cy="731837"/>
          </a:xfrm>
        </p:spPr>
        <p:txBody>
          <a:bodyPr/>
          <a:lstStyle/>
          <a:p>
            <a:r>
              <a:rPr lang="en-US" sz="1600" dirty="0"/>
              <a:t>Hexadecimal Number System</a:t>
            </a:r>
            <a:br>
              <a:rPr lang="en-US" dirty="0"/>
            </a:br>
            <a:r>
              <a:rPr lang="en-US" sz="2400" dirty="0"/>
              <a:t>Hexadecimal and IPv6 Addresses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5B2D937-4573-8C4B-B077-4E01156C52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4663" y="763736"/>
            <a:ext cx="3331794" cy="3657998"/>
          </a:xfrm>
        </p:spPr>
        <p:txBody>
          <a:bodyPr/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To understand IPv6 addresses, you must be able to convert hexadecimal to decimal and vice versa.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Hexadecimal is a base sixteen numbering system, using the digits 0 through 9 and letters A to F.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It is easier to express a value as a single hexadecimal digit than as four binary bit.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Hexadecimal is used to represent IPv6 addresses and MAC addresses.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1843AE3-D03A-144A-9406-49FB46A73B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70337" y="763736"/>
            <a:ext cx="4699000" cy="313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6315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02AA8F8-1E43-384B-8982-C0BB94049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1899"/>
            <a:ext cx="8345488" cy="731837"/>
          </a:xfrm>
        </p:spPr>
        <p:txBody>
          <a:bodyPr/>
          <a:lstStyle/>
          <a:p>
            <a:r>
              <a:rPr lang="en-US" sz="1600" dirty="0"/>
              <a:t>Hexadecimal Number System</a:t>
            </a:r>
            <a:br>
              <a:rPr lang="en-US" dirty="0"/>
            </a:br>
            <a:r>
              <a:rPr lang="en-US" sz="2400" dirty="0"/>
              <a:t>Hexadecimal and IPv6 Addresses (Cont.)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5B2D937-4573-8C4B-B077-4E01156C52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4663" y="763736"/>
            <a:ext cx="3331794" cy="3657998"/>
          </a:xfrm>
        </p:spPr>
        <p:txBody>
          <a:bodyPr/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IPv6 addresses are 128 bits in length. Every 4 bits is represented by a single hexadecimal digit. That makes the IPv6 address a total of 32 hexadecimal values.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The figure shows the preferred method of writing out an IPv6 address, with each X representing four hexadecimal values.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Each four hexadecimal character group is referred to as a </a:t>
            </a:r>
            <a:r>
              <a:rPr lang="en-US" sz="1600" dirty="0" err="1">
                <a:solidFill>
                  <a:srgbClr val="000000"/>
                </a:solidFill>
              </a:rPr>
              <a:t>hextet</a:t>
            </a:r>
            <a:r>
              <a:rPr lang="en-US" sz="1600" dirty="0">
                <a:solidFill>
                  <a:srgbClr val="000000"/>
                </a:solidFill>
              </a:rPr>
              <a:t>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F7C18F6-5C91-FD4A-8ADF-670AFB37CB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8422" y="949381"/>
            <a:ext cx="4859344" cy="3244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3823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02AA8F8-1E43-384B-8982-C0BB94049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1899"/>
            <a:ext cx="8345488" cy="731837"/>
          </a:xfrm>
        </p:spPr>
        <p:txBody>
          <a:bodyPr/>
          <a:lstStyle/>
          <a:p>
            <a:r>
              <a:rPr lang="en-US" sz="1600" dirty="0"/>
              <a:t>Hexadecimal Number System</a:t>
            </a:r>
            <a:br>
              <a:rPr lang="en-US" dirty="0"/>
            </a:br>
            <a:r>
              <a:rPr lang="en-US" sz="2400" dirty="0"/>
              <a:t>Video – Converting Between Hexadecimal and Decimal Numbering Systems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483787F-4E15-4F85-A3D6-7443E22566A5}"/>
              </a:ext>
            </a:extLst>
          </p:cNvPr>
          <p:cNvSpPr/>
          <p:nvPr/>
        </p:nvSpPr>
        <p:spPr>
          <a:xfrm>
            <a:off x="182390" y="1094422"/>
            <a:ext cx="816309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" indent="0">
              <a:buNone/>
            </a:pPr>
            <a:r>
              <a:rPr lang="en-US" dirty="0"/>
              <a:t>This video will cover the following:</a:t>
            </a:r>
          </a:p>
          <a:p>
            <a:pPr marL="57150" indent="0">
              <a:buNone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Characteristics of the Hexadecimal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Convert from Hexadecimal to Decimal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Convert from Decimal to Hexadecimal</a:t>
            </a:r>
          </a:p>
        </p:txBody>
      </p:sp>
    </p:spTree>
    <p:extLst>
      <p:ext uri="{BB962C8B-B14F-4D97-AF65-F5344CB8AC3E}">
        <p14:creationId xmlns:p14="http://schemas.microsoft.com/office/powerpoint/2010/main" val="3519709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02AA8F8-1E43-384B-8982-C0BB94049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1899"/>
            <a:ext cx="8345488" cy="731837"/>
          </a:xfrm>
        </p:spPr>
        <p:txBody>
          <a:bodyPr/>
          <a:lstStyle/>
          <a:p>
            <a:r>
              <a:rPr lang="en-US" sz="1600" dirty="0"/>
              <a:t>Hexadecimal Number System</a:t>
            </a:r>
            <a:br>
              <a:rPr lang="en-US" dirty="0"/>
            </a:br>
            <a:r>
              <a:rPr lang="en-US" sz="2400" dirty="0"/>
              <a:t>Decimal to Hexadecimal Conversions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B6BDE01-7B44-5940-8AE9-3A778D310F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4662" y="850605"/>
            <a:ext cx="8280057" cy="3571129"/>
          </a:xfrm>
        </p:spPr>
        <p:txBody>
          <a:bodyPr/>
          <a:lstStyle/>
          <a:p>
            <a:pPr algn="l"/>
            <a:r>
              <a:rPr lang="en-US" sz="1600" dirty="0">
                <a:solidFill>
                  <a:srgbClr val="000000"/>
                </a:solidFill>
              </a:rPr>
              <a:t>Follow the steps listed to convert decimal numbers to hexadecimal values: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Convert the decimal number to 8-bit binary strings.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Divide the binary strings in groups of four starting from the rightmost position.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Convert each four binary numbers into their equivalent hexadecimal digit.</a:t>
            </a:r>
          </a:p>
          <a:p>
            <a:pPr algn="l"/>
            <a:endParaRPr lang="en-US" sz="1600" dirty="0">
              <a:solidFill>
                <a:srgbClr val="000000"/>
              </a:solidFill>
            </a:endParaRPr>
          </a:p>
          <a:p>
            <a:pPr algn="l"/>
            <a:r>
              <a:rPr lang="en-US" sz="1600" dirty="0">
                <a:solidFill>
                  <a:srgbClr val="000000"/>
                </a:solidFill>
              </a:rPr>
              <a:t>For example, 168 converted into hex using the three-step process.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168 in binary is 10101000.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10101000 in two groups of four binary digits is 1010 and 1000.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1010 is hex A and 1000 is hex 8, so 168 is A8 in hexadecimal.</a:t>
            </a:r>
          </a:p>
          <a:p>
            <a:pPr algn="l"/>
            <a:endParaRPr lang="en-US" sz="1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3093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02AA8F8-1E43-384B-8982-C0BB94049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1899"/>
            <a:ext cx="8345488" cy="731837"/>
          </a:xfrm>
        </p:spPr>
        <p:txBody>
          <a:bodyPr/>
          <a:lstStyle/>
          <a:p>
            <a:r>
              <a:rPr lang="en-US" sz="1600" dirty="0"/>
              <a:t>Hexadecimal Number System</a:t>
            </a:r>
            <a:br>
              <a:rPr lang="en-US" dirty="0"/>
            </a:br>
            <a:r>
              <a:rPr lang="en-US" sz="2400" dirty="0"/>
              <a:t>Hexadecimal to Decimal Conversions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B6BDE01-7B44-5940-8AE9-3A778D310F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4662" y="850605"/>
            <a:ext cx="8280057" cy="3571129"/>
          </a:xfrm>
        </p:spPr>
        <p:txBody>
          <a:bodyPr/>
          <a:lstStyle/>
          <a:p>
            <a:pPr algn="l"/>
            <a:r>
              <a:rPr lang="en-US" sz="1600" dirty="0">
                <a:solidFill>
                  <a:srgbClr val="000000"/>
                </a:solidFill>
              </a:rPr>
              <a:t>Follow the steps listed to convert hexadecimal numbers to decimal values: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Convert the hexadecimal number to 4-bit binary strings.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Create 8-bit binary grouping starting from the rightmost position.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Convert each 8-bit binary grouping into their equivalent decimal digit.</a:t>
            </a:r>
          </a:p>
          <a:p>
            <a:pPr algn="l"/>
            <a:endParaRPr lang="en-US" sz="1600" dirty="0">
              <a:solidFill>
                <a:srgbClr val="000000"/>
              </a:solidFill>
            </a:endParaRPr>
          </a:p>
          <a:p>
            <a:pPr algn="l"/>
            <a:r>
              <a:rPr lang="en-US" sz="1600" dirty="0">
                <a:solidFill>
                  <a:srgbClr val="000000"/>
                </a:solidFill>
              </a:rPr>
              <a:t>For example, D2 converted into decimal using the three-step process: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D2 in 4-bit binary strings is 1101 and 0010.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1101 and 0010 is 11010010 in an 8-bit grouping.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11010010 in binary is equivalent to 210 in decimal, so D2 is 210 is decimal</a:t>
            </a:r>
          </a:p>
        </p:txBody>
      </p:sp>
    </p:spTree>
    <p:extLst>
      <p:ext uri="{BB962C8B-B14F-4D97-AF65-F5344CB8AC3E}">
        <p14:creationId xmlns:p14="http://schemas.microsoft.com/office/powerpoint/2010/main" val="2836564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25" y="1747520"/>
            <a:ext cx="8280314" cy="970280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5.3 Module Practice and Quiz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0599242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1400" dirty="0">
                <a:latin typeface="Arial" charset="0"/>
              </a:rPr>
              <a:t>Module Practice and Quiz</a:t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What did I learn in this module?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AC22E0C-A8B9-7D4B-BC8E-95F5947642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5887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/>
              <a:t>Binary is a base two numbering system that consists of the numbers 0 and 1, called bits.</a:t>
            </a:r>
          </a:p>
          <a:p>
            <a:pPr marL="115887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/>
              <a:t>Decimal is a base ten numbering system that consists of the numbers 0 through 9.</a:t>
            </a:r>
          </a:p>
          <a:p>
            <a:pPr marL="115887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/>
              <a:t>Binary is what hosts, servers, and networking equipment uses to identify each other.</a:t>
            </a:r>
          </a:p>
          <a:p>
            <a:pPr marL="115887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/>
              <a:t>Hexadecimal is a base sixteen numbering system that consists of the numbers 0 through 9 and the letters A to F.</a:t>
            </a:r>
          </a:p>
          <a:p>
            <a:pPr marL="115887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/>
              <a:t>Hexadecimal is used to represent IPv6 addresses and MAC addresses.</a:t>
            </a:r>
          </a:p>
          <a:p>
            <a:pPr marL="115887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/>
              <a:t>IPv6 addresses are 128 bits long, and every 4 bits is represented by a hexadecimal digit for a total of 32 hexadecimal digits.</a:t>
            </a:r>
          </a:p>
          <a:p>
            <a:pPr marL="115887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/>
              <a:t>To convert hexadecimal to decimal, you must first convert the hexadecimal to binary, then convert the binary to decimal.</a:t>
            </a:r>
          </a:p>
          <a:p>
            <a:pPr marL="115887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/>
              <a:t>To convert decimal to hexadecimal, you must first convert the decimal to binary and then the binary to hexadecimal.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48999575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Grp="1" noChangeArrowheads="1"/>
          </p:cNvSpPr>
          <p:nvPr>
            <p:ph type="title"/>
          </p:nvPr>
        </p:nvSpPr>
        <p:spPr>
          <a:xfrm>
            <a:off x="1" y="41394"/>
            <a:ext cx="9144000" cy="609056"/>
          </a:xfrm>
        </p:spPr>
        <p:txBody>
          <a:bodyPr/>
          <a:lstStyle/>
          <a:p>
            <a:pPr eaLnBrk="1" hangingPunct="1"/>
            <a:r>
              <a:rPr lang="en-US" sz="1400" dirty="0">
                <a:latin typeface="Arial" charset="0"/>
              </a:rPr>
              <a:t>Module 5: Number Systems</a:t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New Terms and Commands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A54BBD4-F89B-694E-BFD7-7FDA836EE2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dotted decimal notation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positional notation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base 10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base 16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radix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octet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err="1"/>
              <a:t>hextet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71745509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1"/>
    </p:custDataLst>
    <p:extLst>
      <p:ext uri="{BB962C8B-B14F-4D97-AF65-F5344CB8AC3E}">
        <p14:creationId xmlns:p14="http://schemas.microsoft.com/office/powerpoint/2010/main" val="4190828277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2EDE137-350D-6D47-BD51-750CD19838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4065" y="798945"/>
            <a:ext cx="8853286" cy="346366"/>
          </a:xfrm>
        </p:spPr>
        <p:txBody>
          <a:bodyPr/>
          <a:lstStyle/>
          <a:p>
            <a:r>
              <a:rPr lang="en-US" dirty="0"/>
              <a:t>To facilitate learning, the following features within the GUI may be included in this module: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0DBD329-AB20-664C-9697-486FE5CED9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9238"/>
            <a:ext cx="9144000" cy="609708"/>
          </a:xfrm>
        </p:spPr>
        <p:txBody>
          <a:bodyPr/>
          <a:lstStyle/>
          <a:p>
            <a:r>
              <a:rPr lang="en-US" dirty="0"/>
              <a:t>What to Expect in this Module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24EE699F-A87C-2246-9235-C1DFDF6B2651}"/>
              </a:ext>
            </a:extLst>
          </p:cNvPr>
          <p:cNvGraphicFramePr>
            <a:graphicFrameLocks noGrp="1"/>
          </p:cNvGraphicFramePr>
          <p:nvPr/>
        </p:nvGraphicFramePr>
        <p:xfrm>
          <a:off x="301658" y="1145310"/>
          <a:ext cx="8557528" cy="30064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0558">
                  <a:extLst>
                    <a:ext uri="{9D8B030D-6E8A-4147-A177-3AD203B41FA5}">
                      <a16:colId xmlns:a16="http://schemas.microsoft.com/office/drawing/2014/main" val="200107645"/>
                    </a:ext>
                  </a:extLst>
                </a:gridCol>
                <a:gridCol w="6416970">
                  <a:extLst>
                    <a:ext uri="{9D8B030D-6E8A-4147-A177-3AD203B41FA5}">
                      <a16:colId xmlns:a16="http://schemas.microsoft.com/office/drawing/2014/main" val="2648404099"/>
                    </a:ext>
                  </a:extLst>
                </a:gridCol>
              </a:tblGrid>
              <a:tr h="265091">
                <a:tc>
                  <a:txBody>
                    <a:bodyPr/>
                    <a:lstStyle/>
                    <a:p>
                      <a:r>
                        <a:rPr lang="en-US" dirty="0"/>
                        <a:t>Feature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Description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710602"/>
                  </a:ext>
                </a:extLst>
              </a:tr>
              <a:tr h="33155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Animations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Expose learners to new skills and concepts.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8835149"/>
                  </a:ext>
                </a:extLst>
              </a:tr>
              <a:tr h="379411">
                <a:tc>
                  <a:txBody>
                    <a:bodyPr/>
                    <a:lstStyle/>
                    <a:p>
                      <a:pPr marL="0" marR="0" lvl="0" indent="0" algn="l" defTabSz="685777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Videos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Expose learners to new skills and concepts.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4576505"/>
                  </a:ext>
                </a:extLst>
              </a:tr>
              <a:tr h="265091">
                <a:tc>
                  <a:txBody>
                    <a:bodyPr/>
                    <a:lstStyle/>
                    <a:p>
                      <a:pPr marL="0" marR="0" lvl="0" indent="0" algn="l" defTabSz="685777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Check Your Understanding(CYU)</a:t>
                      </a:r>
                    </a:p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Per topic online quiz to help learners gauge content understanding.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6586054"/>
                  </a:ext>
                </a:extLst>
              </a:tr>
              <a:tr h="178145">
                <a:tc>
                  <a:txBody>
                    <a:bodyPr/>
                    <a:lstStyle/>
                    <a:p>
                      <a:pPr marL="0" marR="0" lvl="0" indent="0" algn="l" defTabSz="685777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Interactive Activities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 variety of formats to help learners gauge content understanding.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4703549"/>
                  </a:ext>
                </a:extLst>
              </a:tr>
              <a:tr h="21529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Syntax Checker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Small simulations that expose learners to Cisco command line to practice configuration skills.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5331658"/>
                  </a:ext>
                </a:extLst>
              </a:tr>
              <a:tr h="26509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PT Activity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Simulation and modeling activities designed to explore, acquire, reinforce, and expand skills.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7131555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22153960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DDD52CCD-9D1E-4CC4-815A-A5967A0831D9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06756" y="1279280"/>
          <a:ext cx="8595235" cy="1950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8265">
                  <a:extLst>
                    <a:ext uri="{9D8B030D-6E8A-4147-A177-3AD203B41FA5}">
                      <a16:colId xmlns:a16="http://schemas.microsoft.com/office/drawing/2014/main" val="3215831619"/>
                    </a:ext>
                  </a:extLst>
                </a:gridCol>
                <a:gridCol w="6416970">
                  <a:extLst>
                    <a:ext uri="{9D8B030D-6E8A-4147-A177-3AD203B41FA5}">
                      <a16:colId xmlns:a16="http://schemas.microsoft.com/office/drawing/2014/main" val="276475465"/>
                    </a:ext>
                  </a:extLst>
                </a:gridCol>
              </a:tblGrid>
              <a:tr h="26509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Feature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Description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8427975"/>
                  </a:ext>
                </a:extLst>
              </a:tr>
              <a:tr h="26509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Hands-On Labs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Labs designed for working with physical equipment.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8594367"/>
                  </a:ext>
                </a:extLst>
              </a:tr>
              <a:tr h="265091">
                <a:tc>
                  <a:txBody>
                    <a:bodyPr/>
                    <a:lstStyle/>
                    <a:p>
                      <a:pPr marL="0" marR="0" lvl="0" indent="0" algn="l" defTabSz="685777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Class Activities</a:t>
                      </a:r>
                    </a:p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These are found on the Instructor Resources page. Class Activities are designed to facilitate learning, class discussion, and collaboration.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5566603"/>
                  </a:ext>
                </a:extLst>
              </a:tr>
              <a:tr h="26509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Module Quizzes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Self-assessments that integrate concepts and skills learned throughout the series of topics presented in the module.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1502776"/>
                  </a:ext>
                </a:extLst>
              </a:tr>
              <a:tr h="26509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Module Summary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Briefly recaps module content.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7046280"/>
                  </a:ext>
                </a:extLst>
              </a:tr>
            </a:tbl>
          </a:graphicData>
        </a:graphic>
      </p:graphicFrame>
      <p:sp>
        <p:nvSpPr>
          <p:cNvPr id="5" name="Title 2">
            <a:extLst>
              <a:ext uri="{FF2B5EF4-FFF2-40B4-BE49-F238E27FC236}">
                <a16:creationId xmlns:a16="http://schemas.microsoft.com/office/drawing/2014/main" id="{2D10C50B-ED86-4E5D-BD0F-658911DFEF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5285"/>
            <a:ext cx="9144000" cy="757238"/>
          </a:xfrm>
        </p:spPr>
        <p:txBody>
          <a:bodyPr/>
          <a:lstStyle/>
          <a:p>
            <a:r>
              <a:rPr lang="en-US" dirty="0"/>
              <a:t>What to Expect in this Module (Cont.)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031D3D35-BC84-421A-A5F0-48081A310F8E}"/>
              </a:ext>
            </a:extLst>
          </p:cNvPr>
          <p:cNvSpPr txBox="1">
            <a:spLocks/>
          </p:cNvSpPr>
          <p:nvPr/>
        </p:nvSpPr>
        <p:spPr bwMode="auto">
          <a:xfrm>
            <a:off x="106756" y="668963"/>
            <a:ext cx="8853286" cy="346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182880" bIns="45720" numCol="1" anchor="t" anchorCtr="0" compatLnSpc="1">
            <a:prstTxWarp prst="textNoShape">
              <a:avLst/>
            </a:prstTxWarp>
          </a:bodyPr>
          <a:lstStyle>
            <a:lvl1pPr marL="169863" indent="-169863" algn="l" defTabSz="684213" rtl="0" eaLnBrk="1" fontAlgn="base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Wingdings" panose="05000000000000000000" pitchFamily="2" charset="2"/>
              <a:buChar char="§"/>
              <a:defRPr lang="en-US" sz="1500" kern="120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defRPr>
            </a:lvl1pPr>
            <a:lvl2pPr marL="358775" indent="-215900" algn="l" defTabSz="684213" rtl="0" eaLnBrk="1" fontAlgn="base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Font typeface="Arial" charset="0"/>
              <a:buChar char="•"/>
              <a:defRPr lang="en-US" sz="1400" kern="120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defRPr>
            </a:lvl2pPr>
            <a:lvl3pPr marL="431800" indent="-169863" algn="l" defTabSz="684213" rtl="0" eaLnBrk="1" fontAlgn="base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charset="0"/>
              <a:buChar char="•"/>
              <a:defRPr lang="en-US" sz="1200" kern="120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defRPr>
            </a:lvl3pPr>
            <a:lvl4pPr marL="503238" indent="-169863" algn="l" defTabSz="684213" rtl="0" eaLnBrk="1" fontAlgn="base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charset="0"/>
              <a:buChar char="•"/>
              <a:defRPr lang="en-US" sz="1100" kern="120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defRPr>
            </a:lvl4pPr>
            <a:lvl5pPr marL="574675" indent="-169863" algn="l" defTabSz="684213" rtl="0" eaLnBrk="1" fontAlgn="base" hangingPunct="1">
              <a:lnSpc>
                <a:spcPct val="95000"/>
              </a:lnSpc>
              <a:spcBef>
                <a:spcPts val="625"/>
              </a:spcBef>
              <a:spcAft>
                <a:spcPct val="0"/>
              </a:spcAft>
              <a:buFont typeface="Arial" charset="0"/>
              <a:buChar char="•"/>
              <a:defRPr lang="en-US" sz="1100" kern="1200" dirty="0">
                <a:solidFill>
                  <a:schemeClr val="tx1"/>
                </a:solidFill>
                <a:latin typeface="+mn-lt"/>
                <a:ea typeface="ＭＳ Ｐゴシック" charset="0"/>
                <a:cs typeface="CiscoSans"/>
              </a:defRPr>
            </a:lvl5pPr>
            <a:lvl6pPr marL="863856" indent="-171445" algn="l" defTabSz="685777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9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35844" indent="-171422" algn="l" defTabSz="685777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220" indent="0" algn="l" defTabSz="685777" rtl="0" eaLnBrk="1" latinLnBrk="0" hangingPunct="1">
              <a:spcBef>
                <a:spcPct val="20000"/>
              </a:spcBef>
              <a:buFont typeface="Arial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53" indent="-171445" algn="l" defTabSz="6857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To facilitate learning, the following features may be included in this module: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Font typeface="Wingdings" panose="05000000000000000000" pitchFamily="2" charset="2"/>
              <a:buNone/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36058053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Check Your Understanding</a:t>
            </a:r>
          </a:p>
        </p:txBody>
      </p:sp>
      <p:sp>
        <p:nvSpPr>
          <p:cNvPr id="7171" name="Rectangle 34"/>
          <p:cNvSpPr>
            <a:spLocks noGrp="1" noChangeArrowheads="1"/>
          </p:cNvSpPr>
          <p:nvPr>
            <p:ph idx="1"/>
          </p:nvPr>
        </p:nvSpPr>
        <p:spPr>
          <a:xfrm>
            <a:off x="145357" y="965201"/>
            <a:ext cx="8878570" cy="3643747"/>
          </a:xfrm>
        </p:spPr>
        <p:txBody>
          <a:bodyPr/>
          <a:lstStyle/>
          <a:p>
            <a:pPr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en-US" dirty="0"/>
              <a:t>Check Your Understanding activities are designed to let students quickly determine if they understand the content and can proceed, or if they need to review. </a:t>
            </a:r>
          </a:p>
          <a:p>
            <a:pPr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en-US" dirty="0"/>
              <a:t>Check Your Understanding activities </a:t>
            </a:r>
            <a:r>
              <a:rPr lang="en-US" b="1" i="1" dirty="0"/>
              <a:t>do not </a:t>
            </a:r>
            <a:r>
              <a:rPr lang="en-US" dirty="0"/>
              <a:t>affect student grades.</a:t>
            </a:r>
          </a:p>
          <a:p>
            <a:pPr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en-US" dirty="0"/>
              <a:t>There are no separate slides for these activities in the PPT. They are listed in the notes area of the slide that appears before these activities.</a:t>
            </a:r>
          </a:p>
          <a:p>
            <a:pPr marL="0" indent="0" eaLnBrk="1" hangingPunct="1">
              <a:spcBef>
                <a:spcPct val="30000"/>
              </a:spcBef>
              <a:buNone/>
            </a:pPr>
            <a:endParaRPr lang="en-US" dirty="0"/>
          </a:p>
          <a:p>
            <a:pPr eaLnBrk="1" hangingPunct="1">
              <a:spcBef>
                <a:spcPct val="30000"/>
              </a:spcBef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14984835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Module 5: Activities</a:t>
            </a:r>
          </a:p>
        </p:txBody>
      </p:sp>
      <p:sp>
        <p:nvSpPr>
          <p:cNvPr id="6147" name="Rectangle 34"/>
          <p:cNvSpPr>
            <a:spLocks noGrp="1" noChangeArrowheads="1"/>
          </p:cNvSpPr>
          <p:nvPr>
            <p:ph idx="1"/>
          </p:nvPr>
        </p:nvSpPr>
        <p:spPr>
          <a:xfrm>
            <a:off x="144065" y="798945"/>
            <a:ext cx="8695135" cy="348414"/>
          </a:xfrm>
        </p:spPr>
        <p:txBody>
          <a:bodyPr/>
          <a:lstStyle/>
          <a:p>
            <a:pPr marL="0" indent="0">
              <a:spcBef>
                <a:spcPct val="30000"/>
              </a:spcBef>
              <a:buNone/>
            </a:pPr>
            <a:r>
              <a:rPr lang="en-US" dirty="0"/>
              <a:t>What activities are associated with this module?</a:t>
            </a:r>
            <a:endParaRPr lang="en-US" dirty="0">
              <a:solidFill>
                <a:srgbClr val="00B0F0"/>
              </a:solidFill>
            </a:endParaRPr>
          </a:p>
          <a:p>
            <a:pPr marL="0" indent="0">
              <a:spcBef>
                <a:spcPct val="30000"/>
              </a:spcBef>
              <a:buNone/>
            </a:pPr>
            <a:endParaRPr lang="en-US" dirty="0"/>
          </a:p>
          <a:p>
            <a:pPr marL="89297" indent="0">
              <a:spcBef>
                <a:spcPct val="30000"/>
              </a:spcBef>
              <a:buNone/>
            </a:pPr>
            <a:endParaRPr lang="en-US" dirty="0"/>
          </a:p>
          <a:p>
            <a:pPr marL="89297" indent="0">
              <a:spcBef>
                <a:spcPct val="30000"/>
              </a:spcBef>
              <a:buNone/>
            </a:pPr>
            <a:endParaRPr lang="en-US" dirty="0"/>
          </a:p>
        </p:txBody>
      </p:sp>
      <p:graphicFrame>
        <p:nvGraphicFramePr>
          <p:cNvPr id="7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5637920"/>
              </p:ext>
            </p:extLst>
          </p:nvPr>
        </p:nvGraphicFramePr>
        <p:xfrm>
          <a:off x="455999" y="1147358"/>
          <a:ext cx="8229418" cy="28099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97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57736">
                  <a:extLst>
                    <a:ext uri="{9D8B030D-6E8A-4147-A177-3AD203B41FA5}">
                      <a16:colId xmlns:a16="http://schemas.microsoft.com/office/drawing/2014/main" val="3156509146"/>
                    </a:ext>
                  </a:extLst>
                </a:gridCol>
                <a:gridCol w="40800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6187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01434">
                <a:tc>
                  <a:txBody>
                    <a:bodyPr/>
                    <a:lstStyle/>
                    <a:p>
                      <a:pPr marL="0" marR="0" lvl="0" indent="0" algn="ctr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Page #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Activity Type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Activity Name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Optional?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0784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rgbClr val="000000"/>
                          </a:solidFill>
                        </a:rPr>
                        <a:t>5.1.2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</a:rPr>
                        <a:t>Video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rgbClr val="000000"/>
                          </a:solidFill>
                        </a:rPr>
                        <a:t>Converting Between Binary and Decimal Numbering Systems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rgbClr val="000000"/>
                          </a:solidFill>
                        </a:rPr>
                        <a:t>Recommended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0784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rgbClr val="000000"/>
                          </a:solidFill>
                        </a:rPr>
                        <a:t>5.1.4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</a:rPr>
                        <a:t>Check Your Understanding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rgbClr val="000000"/>
                          </a:solidFill>
                        </a:rPr>
                        <a:t>Binary Number System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rgbClr val="000000"/>
                          </a:solidFill>
                        </a:rPr>
                        <a:t>Recommended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0784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rgbClr val="000000"/>
                          </a:solidFill>
                        </a:rPr>
                        <a:t>5.1.6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</a:rPr>
                        <a:t>Activity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</a:rPr>
                        <a:t>Binary to Decimal Conversions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</a:rPr>
                        <a:t>Recommended</a:t>
                      </a:r>
                      <a:endParaRPr kumimoji="0" lang="en-US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50784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rgbClr val="000000"/>
                          </a:solidFill>
                        </a:rPr>
                        <a:t>5.1.9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</a:rPr>
                        <a:t>Activity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</a:rPr>
                        <a:t>Decimal to Binary Conversions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</a:rPr>
                        <a:t>Recommended</a:t>
                      </a:r>
                      <a:endParaRPr kumimoji="0" lang="en-US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2582900979"/>
                  </a:ext>
                </a:extLst>
              </a:tr>
              <a:tr h="350784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rgbClr val="000000"/>
                          </a:solidFill>
                        </a:rPr>
                        <a:t>5.1.10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</a:rPr>
                        <a:t>Activity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</a:rPr>
                        <a:t>Binary Game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</a:rPr>
                        <a:t>Recommended</a:t>
                      </a:r>
                      <a:endParaRPr kumimoji="0" lang="en-US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3522544737"/>
                  </a:ext>
                </a:extLst>
              </a:tr>
              <a:tr h="350784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rgbClr val="000000"/>
                          </a:solidFill>
                        </a:rPr>
                        <a:t>5.2.2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</a:rPr>
                        <a:t>Video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</a:rPr>
                        <a:t>Converting Between Hexadecimal and Decimal Numbering Systems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</a:rPr>
                        <a:t>Recommended</a:t>
                      </a:r>
                      <a:endParaRPr kumimoji="0" lang="en-US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3001172460"/>
                  </a:ext>
                </a:extLst>
              </a:tr>
              <a:tr h="350784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rgbClr val="000000"/>
                          </a:solidFill>
                        </a:rPr>
                        <a:t>5.2.5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</a:rPr>
                        <a:t>Check Your Understanding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</a:rPr>
                        <a:t>Hexadecimal Numbering System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</a:rPr>
                        <a:t>Recommended</a:t>
                      </a:r>
                      <a:endParaRPr kumimoji="0" lang="en-US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322206681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2145273728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Module 5: Best Practices</a:t>
            </a:r>
          </a:p>
        </p:txBody>
      </p:sp>
      <p:sp>
        <p:nvSpPr>
          <p:cNvPr id="11266" name="Rectangle 34"/>
          <p:cNvSpPr>
            <a:spLocks noGrp="1" noChangeArrowheads="1"/>
          </p:cNvSpPr>
          <p:nvPr>
            <p:ph idx="1"/>
          </p:nvPr>
        </p:nvSpPr>
        <p:spPr>
          <a:xfrm>
            <a:off x="145357" y="798944"/>
            <a:ext cx="8853286" cy="4041019"/>
          </a:xfrm>
        </p:spPr>
        <p:txBody>
          <a:bodyPr/>
          <a:lstStyle/>
          <a:p>
            <a:pPr marL="0" indent="0">
              <a:lnSpc>
                <a:spcPct val="85000"/>
              </a:lnSpc>
              <a:spcBef>
                <a:spcPct val="30000"/>
              </a:spcBef>
              <a:buNone/>
            </a:pPr>
            <a:r>
              <a:rPr lang="en-US" dirty="0"/>
              <a:t>Prior to teaching Module 5, the instructor should:</a:t>
            </a:r>
          </a:p>
          <a:p>
            <a:pPr>
              <a:lnSpc>
                <a:spcPct val="85000"/>
              </a:lnSpc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en-US" dirty="0"/>
              <a:t>Review the activities and assessments for this module.</a:t>
            </a:r>
          </a:p>
          <a:p>
            <a:pPr>
              <a:lnSpc>
                <a:spcPct val="85000"/>
              </a:lnSpc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en-US" dirty="0"/>
              <a:t>Try to include as many questions as possible to keep students engaged during classroom presentation.</a:t>
            </a:r>
          </a:p>
          <a:p>
            <a:pPr marL="0" indent="0">
              <a:lnSpc>
                <a:spcPct val="85000"/>
              </a:lnSpc>
              <a:spcBef>
                <a:spcPct val="30000"/>
              </a:spcBef>
              <a:buNone/>
            </a:pPr>
            <a:r>
              <a:rPr lang="en-US" dirty="0"/>
              <a:t>Topic</a:t>
            </a:r>
            <a:r>
              <a:rPr lang="en-US" sz="1400" dirty="0"/>
              <a:t> 5.1</a:t>
            </a:r>
          </a:p>
          <a:p>
            <a:pPr lvl="1">
              <a:lnSpc>
                <a:spcPct val="85000"/>
              </a:lnSpc>
              <a:spcBef>
                <a:spcPct val="30000"/>
              </a:spcBef>
            </a:pPr>
            <a:r>
              <a:rPr lang="en-US" sz="1200" dirty="0"/>
              <a:t>Give your students plenty of practice and additional exercises until they have mastered the binary numbering system.</a:t>
            </a:r>
          </a:p>
          <a:p>
            <a:pPr lvl="1">
              <a:lnSpc>
                <a:spcPct val="85000"/>
              </a:lnSpc>
              <a:spcBef>
                <a:spcPct val="30000"/>
              </a:spcBef>
            </a:pPr>
            <a:r>
              <a:rPr lang="en-US" sz="1200" dirty="0"/>
              <a:t>Ask the students or have a class discussion</a:t>
            </a:r>
          </a:p>
          <a:p>
            <a:pPr lvl="2">
              <a:lnSpc>
                <a:spcPct val="85000"/>
              </a:lnSpc>
              <a:spcBef>
                <a:spcPct val="30000"/>
              </a:spcBef>
            </a:pPr>
            <a:r>
              <a:rPr lang="en-US" sz="1100" dirty="0"/>
              <a:t>What kinds of tips or tricks have you learned to help remember the conversion process between binary and decimal?</a:t>
            </a:r>
          </a:p>
          <a:p>
            <a:pPr marL="0" indent="0">
              <a:lnSpc>
                <a:spcPct val="85000"/>
              </a:lnSpc>
              <a:spcBef>
                <a:spcPct val="30000"/>
              </a:spcBef>
              <a:buNone/>
            </a:pPr>
            <a:r>
              <a:rPr lang="en-US" sz="1400" dirty="0"/>
              <a:t>Topic 5.2</a:t>
            </a:r>
            <a:endParaRPr lang="en-US" sz="1200" dirty="0"/>
          </a:p>
          <a:p>
            <a:pPr lvl="1">
              <a:lnSpc>
                <a:spcPct val="85000"/>
              </a:lnSpc>
              <a:spcBef>
                <a:spcPct val="30000"/>
              </a:spcBef>
            </a:pPr>
            <a:r>
              <a:rPr lang="en-US" sz="1200" dirty="0"/>
              <a:t>Give your students plenty of practice and additional exercises until they have mastered the hexadecimal numbering system.</a:t>
            </a:r>
          </a:p>
          <a:p>
            <a:pPr lvl="1">
              <a:lnSpc>
                <a:spcPct val="85000"/>
              </a:lnSpc>
              <a:spcBef>
                <a:spcPct val="30000"/>
              </a:spcBef>
            </a:pPr>
            <a:r>
              <a:rPr lang="en-US" sz="1200" dirty="0"/>
              <a:t>Ask the students or have a class discussion</a:t>
            </a:r>
          </a:p>
          <a:p>
            <a:pPr lvl="2">
              <a:lnSpc>
                <a:spcPct val="85000"/>
              </a:lnSpc>
              <a:spcBef>
                <a:spcPct val="30000"/>
              </a:spcBef>
            </a:pPr>
            <a:r>
              <a:rPr lang="en-US" sz="1100" dirty="0"/>
              <a:t>What kinds of tips or tricks have you learned to help remember the conversion process between hexadecimal and decimal?</a:t>
            </a:r>
          </a:p>
          <a:p>
            <a:pPr marL="0" indent="0">
              <a:lnSpc>
                <a:spcPct val="85000"/>
              </a:lnSpc>
              <a:spcBef>
                <a:spcPct val="30000"/>
              </a:spcBef>
              <a:buNone/>
            </a:pPr>
            <a:endParaRPr lang="en-US" dirty="0"/>
          </a:p>
          <a:p>
            <a:pPr marL="142875" lvl="1" indent="0">
              <a:lnSpc>
                <a:spcPct val="85000"/>
              </a:lnSpc>
              <a:spcBef>
                <a:spcPct val="30000"/>
              </a:spcBef>
              <a:buNone/>
            </a:pPr>
            <a:endParaRPr lang="en-US" dirty="0"/>
          </a:p>
          <a:p>
            <a:pPr lvl="1">
              <a:lnSpc>
                <a:spcPct val="85000"/>
              </a:lnSpc>
              <a:spcBef>
                <a:spcPct val="30000"/>
              </a:spcBef>
            </a:pPr>
            <a:endParaRPr lang="en-US" dirty="0"/>
          </a:p>
          <a:p>
            <a:pPr lvl="1">
              <a:lnSpc>
                <a:spcPct val="85000"/>
              </a:lnSpc>
              <a:spcBef>
                <a:spcPct val="30000"/>
              </a:spcBef>
            </a:pPr>
            <a:endParaRPr lang="en-US" dirty="0"/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endParaRPr lang="en-US" dirty="0"/>
          </a:p>
          <a:p>
            <a:pPr marL="630238" lvl="2" indent="-214313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630238" lvl="2" indent="-214313">
              <a:buFont typeface="Arial" panose="020B0604020202020204" pitchFamily="34" charset="0"/>
              <a:buChar char="•"/>
            </a:pPr>
            <a:endParaRPr lang="en-US" sz="1500" dirty="0"/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endParaRPr lang="en-US" b="1" dirty="0">
              <a:solidFill>
                <a:srgbClr val="FF0000"/>
              </a:solidFill>
            </a:endParaRPr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09317603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469497" y="2316480"/>
            <a:ext cx="6672708" cy="1080143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Module 5: Number Systems</a:t>
            </a:r>
          </a:p>
        </p:txBody>
      </p:sp>
      <p:sp>
        <p:nvSpPr>
          <p:cNvPr id="4" name="Subtitle 6">
            <a:extLst>
              <a:ext uri="{FF2B5EF4-FFF2-40B4-BE49-F238E27FC236}">
                <a16:creationId xmlns:a16="http://schemas.microsoft.com/office/drawing/2014/main" id="{8DD39E36-01CA-477F-AEAE-748C42C8B4E2}"/>
              </a:ext>
            </a:extLst>
          </p:cNvPr>
          <p:cNvSpPr txBox="1">
            <a:spLocks/>
          </p:cNvSpPr>
          <p:nvPr/>
        </p:nvSpPr>
        <p:spPr>
          <a:xfrm>
            <a:off x="469497" y="3646043"/>
            <a:ext cx="2368954" cy="902174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 defTabSz="684213" rtl="0" eaLnBrk="1" fontAlgn="base" hangingPunct="1">
              <a:lnSpc>
                <a:spcPct val="95000"/>
              </a:lnSpc>
              <a:spcBef>
                <a:spcPts val="1075"/>
              </a:spcBef>
              <a:spcAft>
                <a:spcPct val="0"/>
              </a:spcAft>
              <a:buClr>
                <a:schemeClr val="tx2"/>
              </a:buClr>
              <a:buSzPct val="90000"/>
              <a:buFont typeface="Arial" charset="0"/>
              <a:buNone/>
              <a:defRPr lang="en-US" sz="1200" b="0" i="0" kern="1200">
                <a:solidFill>
                  <a:schemeClr val="accent5"/>
                </a:solidFill>
                <a:latin typeface="+mn-lt"/>
                <a:ea typeface="ＭＳ Ｐゴシック" charset="0"/>
                <a:cs typeface="CiscoSans"/>
              </a:defRPr>
            </a:lvl1pPr>
            <a:lvl2pPr marL="342856" indent="0" algn="ctr" defTabSz="684213" rtl="0" eaLnBrk="1" fontAlgn="base" hangingPunct="1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None/>
              <a:defRPr lang="en-US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0"/>
                <a:cs typeface="CiscoSans"/>
              </a:defRPr>
            </a:lvl2pPr>
            <a:lvl3pPr marL="685720" indent="0" algn="ctr" defTabSz="684213" rtl="0" eaLnBrk="1" fontAlgn="base" hangingPunct="1">
              <a:lnSpc>
                <a:spcPct val="95000"/>
              </a:lnSpc>
              <a:spcBef>
                <a:spcPts val="625"/>
              </a:spcBef>
              <a:spcAft>
                <a:spcPct val="0"/>
              </a:spcAft>
              <a:buFont typeface="Arial" charset="0"/>
              <a:buNone/>
              <a:defRPr lang="en-US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0"/>
                <a:cs typeface="CiscoSans"/>
              </a:defRPr>
            </a:lvl3pPr>
            <a:lvl4pPr marL="1028579" indent="0" algn="ctr" defTabSz="684213" rtl="0" eaLnBrk="1" fontAlgn="base" hangingPunct="1">
              <a:lnSpc>
                <a:spcPct val="95000"/>
              </a:lnSpc>
              <a:spcBef>
                <a:spcPts val="625"/>
              </a:spcBef>
              <a:spcAft>
                <a:spcPct val="0"/>
              </a:spcAft>
              <a:buFont typeface="Arial" charset="0"/>
              <a:buNone/>
              <a:defRPr lang="en-US" sz="11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0"/>
                <a:cs typeface="CiscoSans"/>
              </a:defRPr>
            </a:lvl4pPr>
            <a:lvl5pPr marL="1371441" indent="0" algn="ctr" defTabSz="684213" rtl="0" eaLnBrk="1" fontAlgn="base" hangingPunct="1">
              <a:lnSpc>
                <a:spcPct val="95000"/>
              </a:lnSpc>
              <a:spcBef>
                <a:spcPts val="625"/>
              </a:spcBef>
              <a:spcAft>
                <a:spcPct val="0"/>
              </a:spcAft>
              <a:buFont typeface="Arial" charset="0"/>
              <a:buNone/>
              <a:defRPr lang="en-US" sz="11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0"/>
                <a:cs typeface="CiscoSans"/>
              </a:defRPr>
            </a:lvl5pPr>
            <a:lvl6pPr marL="1714297" indent="0" algn="ctr" defTabSz="685777" rtl="0" eaLnBrk="1" latinLnBrk="0" hangingPunct="1">
              <a:spcBef>
                <a:spcPts val="600"/>
              </a:spcBef>
              <a:buFont typeface="Arial" pitchFamily="34" charset="0"/>
              <a:buNone/>
              <a:defRPr sz="9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57161" indent="0" algn="ctr" defTabSz="685777" rtl="0" eaLnBrk="1" latinLnBrk="0" hangingPunct="1">
              <a:spcBef>
                <a:spcPts val="600"/>
              </a:spcBef>
              <a:buFont typeface="Arial" pitchFamily="34" charset="0"/>
              <a:buNone/>
              <a:defRPr sz="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400020" indent="0" algn="ctr" defTabSz="685777" rtl="0" eaLnBrk="1" latinLnBrk="0" hangingPunct="1">
              <a:spcBef>
                <a:spcPct val="20000"/>
              </a:spcBef>
              <a:buFont typeface="Arial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742882" indent="0" algn="ctr" defTabSz="685777" rtl="0" eaLnBrk="1" latinLnBrk="0" hangingPunct="1">
              <a:spcBef>
                <a:spcPct val="20000"/>
              </a:spcBef>
              <a:buFont typeface="Arial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Introduction to Networks v7.0 (ITN)</a:t>
            </a:r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89389863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Module Objectives</a:t>
            </a:r>
          </a:p>
        </p:txBody>
      </p:sp>
      <p:sp>
        <p:nvSpPr>
          <p:cNvPr id="14" name="Rectangle 1">
            <a:extLst>
              <a:ext uri="{FF2B5EF4-FFF2-40B4-BE49-F238E27FC236}">
                <a16:creationId xmlns:a16="http://schemas.microsoft.com/office/drawing/2014/main" id="{1BC18D5F-2DAE-4928-9876-7F81DBAC95D3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144462" y="798944"/>
            <a:ext cx="885348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Module Title: </a:t>
            </a:r>
            <a:r>
              <a:rPr lang="en-US" altLang="en-US" sz="1600" dirty="0">
                <a:solidFill>
                  <a:schemeClr val="tx1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Number Systems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Module Objective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US" altLang="en-US" sz="1600" dirty="0">
                <a:solidFill>
                  <a:schemeClr val="tx1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Calculate numbers between decimal, binary, and hexadecimal systems.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CA1CF45F-6FFF-4E7B-A283-AF4D9C8D6D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6683985"/>
              </p:ext>
            </p:extLst>
          </p:nvPr>
        </p:nvGraphicFramePr>
        <p:xfrm>
          <a:off x="1080754" y="2050715"/>
          <a:ext cx="6980904" cy="10420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490452">
                  <a:extLst>
                    <a:ext uri="{9D8B030D-6E8A-4147-A177-3AD203B41FA5}">
                      <a16:colId xmlns:a16="http://schemas.microsoft.com/office/drawing/2014/main" val="1523797708"/>
                    </a:ext>
                  </a:extLst>
                </a:gridCol>
                <a:gridCol w="3490452">
                  <a:extLst>
                    <a:ext uri="{9D8B030D-6E8A-4147-A177-3AD203B41FA5}">
                      <a16:colId xmlns:a16="http://schemas.microsoft.com/office/drawing/2014/main" val="2750207184"/>
                    </a:ext>
                  </a:extLst>
                </a:gridCol>
              </a:tblGrid>
              <a:tr h="21634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Topic Title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Topic Objective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74061904"/>
                  </a:ext>
                </a:extLst>
              </a:tr>
              <a:tr h="44415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Binary Number System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</a:rPr>
                        <a:t>Calculate numbers between decimal and binary systems.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46858405"/>
                  </a:ext>
                </a:extLst>
              </a:tr>
              <a:tr h="31593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Hexadecimal Number System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</a:rPr>
                        <a:t>Calculate numbers between decimal and hexadecimal systems.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35904258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11192384"/>
      </p:ext>
    </p:extLst>
  </p:cSld>
  <p:clrMapOvr>
    <a:masterClrMapping/>
  </p:clrMapOvr>
  <p:transition spd="slow">
    <p:wipe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65"/>
  <p:tag name="ARTICULATE_PROJECT_OPEN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Default Theme">
  <a:themeElements>
    <a:clrScheme name="Custom 6">
      <a:dk1>
        <a:srgbClr val="58585B"/>
      </a:dk1>
      <a:lt1>
        <a:srgbClr val="FFFFFF"/>
      </a:lt1>
      <a:dk2>
        <a:srgbClr val="58585B"/>
      </a:dk2>
      <a:lt2>
        <a:srgbClr val="81C569"/>
      </a:lt2>
      <a:accent1>
        <a:srgbClr val="004C69"/>
      </a:accent1>
      <a:accent2>
        <a:srgbClr val="9E0B0F"/>
      </a:accent2>
      <a:accent3>
        <a:srgbClr val="FFFFFF"/>
      </a:accent3>
      <a:accent4>
        <a:srgbClr val="367187"/>
      </a:accent4>
      <a:accent5>
        <a:srgbClr val="38C6F4"/>
      </a:accent5>
      <a:accent6>
        <a:srgbClr val="FBAB18"/>
      </a:accent6>
      <a:hlink>
        <a:srgbClr val="38C6F4"/>
      </a:hlink>
      <a:folHlink>
        <a:srgbClr val="81C569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36A4D7"/>
        </a:solidFill>
        <a:ln>
          <a:noFill/>
        </a:ln>
        <a:effectLst/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ITE7_Chp1_Example-1" id="{4A20ED44-3835-F149-9AE4-C332C230E09E}" vid="{AFB5BC48-58F8-AD45-912F-AE2AD65EB6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3812</TotalTime>
  <Words>2465</Words>
  <Application>Microsoft Office PowerPoint</Application>
  <PresentationFormat>On-screen Show (16:9)</PresentationFormat>
  <Paragraphs>557</Paragraphs>
  <Slides>28</Slides>
  <Notes>26</Notes>
  <HiddenSlides>5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3" baseType="lpstr">
      <vt:lpstr>Arial</vt:lpstr>
      <vt:lpstr>Calibri</vt:lpstr>
      <vt:lpstr>CiscoSans ExtraLight</vt:lpstr>
      <vt:lpstr>Wingdings</vt:lpstr>
      <vt:lpstr>Default Theme</vt:lpstr>
      <vt:lpstr>Module 5: Number Systems</vt:lpstr>
      <vt:lpstr>Instructor Materials – Module 5 Planning Guide</vt:lpstr>
      <vt:lpstr>What to Expect in this Module</vt:lpstr>
      <vt:lpstr>What to Expect in this Module (Cont.)</vt:lpstr>
      <vt:lpstr>Check Your Understanding</vt:lpstr>
      <vt:lpstr>Module 5: Activities</vt:lpstr>
      <vt:lpstr>Module 5: Best Practices</vt:lpstr>
      <vt:lpstr>Module 5: Number Systems</vt:lpstr>
      <vt:lpstr>Module Objectives</vt:lpstr>
      <vt:lpstr>5.1 Binary Number System</vt:lpstr>
      <vt:lpstr>Binary Number System Binary and IPv4 Addresses</vt:lpstr>
      <vt:lpstr>Binary Number System Video – Convert Between Binary and Decimal Numbering Systems</vt:lpstr>
      <vt:lpstr>Binary Number System Binary Positional Notation</vt:lpstr>
      <vt:lpstr>Binary Number System Binary Positional Notation (Cont.)</vt:lpstr>
      <vt:lpstr>Binary Number System Convert Binary to Decimal</vt:lpstr>
      <vt:lpstr>Binary Number System Decimal to Binary Conversion</vt:lpstr>
      <vt:lpstr>Binary Number System Decimal to Binary Conversion Example</vt:lpstr>
      <vt:lpstr>Binary Number System IPv4 Addresses</vt:lpstr>
      <vt:lpstr>5.2 Hexadecimal Number System</vt:lpstr>
      <vt:lpstr>Hexadecimal Number System Hexadecimal and IPv6 Addresses</vt:lpstr>
      <vt:lpstr>Hexadecimal Number System Hexadecimal and IPv6 Addresses (Cont.)</vt:lpstr>
      <vt:lpstr>Hexadecimal Number System Video – Converting Between Hexadecimal and Decimal Numbering Systems</vt:lpstr>
      <vt:lpstr>Hexadecimal Number System Decimal to Hexadecimal Conversions</vt:lpstr>
      <vt:lpstr>Hexadecimal Number System Hexadecimal to Decimal Conversions</vt:lpstr>
      <vt:lpstr>5.3 Module Practice and Quiz</vt:lpstr>
      <vt:lpstr>Module Practice and Quiz What did I learn in this module?</vt:lpstr>
      <vt:lpstr>Module 5: Number Systems New Terms and Commands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2: Basic Switch and End Device Configuration</dc:title>
  <dc:creator>Stephanie Harvey</dc:creator>
  <cp:lastModifiedBy>Joni Johnson</cp:lastModifiedBy>
  <cp:revision>206</cp:revision>
  <dcterms:created xsi:type="dcterms:W3CDTF">2019-10-18T06:21:22Z</dcterms:created>
  <dcterms:modified xsi:type="dcterms:W3CDTF">2020-07-24T16:11:25Z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sync_ProviderInitializationData">
    <vt:lpwstr>https://cisco.jiveon.com</vt:lpwstr>
  </property>
  <property fmtid="{D5CDD505-2E9C-101B-9397-08002B2CF9AE}" pid="3" name="Offisync_UpdateToken">
    <vt:lpwstr>1</vt:lpwstr>
  </property>
  <property fmtid="{D5CDD505-2E9C-101B-9397-08002B2CF9AE}" pid="4" name="Offisync_ServerID">
    <vt:lpwstr>07841bbc-cd3c-4a76-827f-75a2226890f4</vt:lpwstr>
  </property>
  <property fmtid="{D5CDD505-2E9C-101B-9397-08002B2CF9AE}" pid="5" name="Offisync_UniqueId">
    <vt:lpwstr>1702406</vt:lpwstr>
  </property>
  <property fmtid="{D5CDD505-2E9C-101B-9397-08002B2CF9AE}" pid="6" name="Jive_VersionGuid">
    <vt:lpwstr>fd96a0b3-f68d-4727-8e4f-2128d37ed30a</vt:lpwstr>
  </property>
  <property fmtid="{D5CDD505-2E9C-101B-9397-08002B2CF9AE}" pid="7" name="Jive_LatestUserAccountName">
    <vt:lpwstr>alljohns</vt:lpwstr>
  </property>
  <property fmtid="{D5CDD505-2E9C-101B-9397-08002B2CF9AE}" pid="8" name="ArticulateGUID">
    <vt:lpwstr>F9A496F7-57D7-4028-9572-D40DFDF3715A</vt:lpwstr>
  </property>
  <property fmtid="{D5CDD505-2E9C-101B-9397-08002B2CF9AE}" pid="9" name="ArticulatePath">
    <vt:lpwstr>ITE7_Chp9_by_jg</vt:lpwstr>
  </property>
</Properties>
</file>