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0" r:id="rId1"/>
  </p:sldMasterIdLst>
  <p:notesMasterIdLst>
    <p:notesMasterId r:id="rId18"/>
  </p:notesMasterIdLst>
  <p:sldIdLst>
    <p:sldId id="513" r:id="rId2"/>
    <p:sldId id="730" r:id="rId3"/>
    <p:sldId id="747" r:id="rId4"/>
    <p:sldId id="786" r:id="rId5"/>
    <p:sldId id="736" r:id="rId6"/>
    <p:sldId id="745" r:id="rId7"/>
    <p:sldId id="777" r:id="rId8"/>
    <p:sldId id="758" r:id="rId9"/>
    <p:sldId id="760" r:id="rId10"/>
    <p:sldId id="759" r:id="rId11"/>
    <p:sldId id="628" r:id="rId12"/>
    <p:sldId id="787" r:id="rId13"/>
    <p:sldId id="788" r:id="rId14"/>
    <p:sldId id="771" r:id="rId15"/>
    <p:sldId id="789" r:id="rId16"/>
    <p:sldId id="291" r:id="rId17"/>
  </p:sldIdLst>
  <p:sldSz cx="9144000" cy="5143500" type="screen16x9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33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rbara Reif" initials="BR" lastIdx="3" clrIdx="0"/>
  <p:cmAuthor id="1" name="Jane Gibbons -X (jagibbon - DEL ORO CONSULTING INC at Cisco)" initials="JG-(-DOCIaC" lastIdx="28" clrIdx="1">
    <p:extLst>
      <p:ext uri="{19B8F6BF-5375-455C-9EA6-DF929625EA0E}">
        <p15:presenceInfo xmlns:p15="http://schemas.microsoft.com/office/powerpoint/2012/main" userId="S-1-5-21-1708537768-1303643608-725345543-200204" providerId="AD"/>
      </p:ext>
    </p:extLst>
  </p:cmAuthor>
  <p:cmAuthor id="2" name="Bob Vachon" initials="BV" lastIdx="24" clrIdx="2">
    <p:extLst>
      <p:ext uri="{19B8F6BF-5375-455C-9EA6-DF929625EA0E}">
        <p15:presenceInfo xmlns:p15="http://schemas.microsoft.com/office/powerpoint/2012/main" userId="c7abe87968a0b63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CC"/>
    <a:srgbClr val="000099"/>
    <a:srgbClr val="CC99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31" autoAdjust="0"/>
    <p:restoredTop sz="81065" autoAdjust="0"/>
  </p:normalViewPr>
  <p:slideViewPr>
    <p:cSldViewPr snapToGrid="0" showGuides="1">
      <p:cViewPr varScale="1">
        <p:scale>
          <a:sx n="117" d="100"/>
          <a:sy n="117" d="100"/>
        </p:scale>
        <p:origin x="720" y="96"/>
      </p:cViewPr>
      <p:guideLst>
        <p:guide orient="horz" pos="1620"/>
        <p:guide pos="33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1" d="100"/>
        <a:sy n="111" d="100"/>
      </p:scale>
      <p:origin x="0" y="-512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6337D9-3022-3D41-8D8A-BDF2F3B0DD8E}" type="datetimeFigureOut">
              <a:rPr lang="en-US" smtClean="0"/>
              <a:t>12/18/2017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41018C-6CAF-B84E-B92C-ECB119457FB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564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Introduction to Cybersecurity v2.1</a:t>
            </a:r>
          </a:p>
          <a:p>
            <a:pPr>
              <a:buFontTx/>
              <a:buNone/>
            </a:pPr>
            <a:r>
              <a:rPr lang="en-US" sz="1200" b="0" dirty="0"/>
              <a:t>Chapter 5: Will Your Future Be in Cybersecurity?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5421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11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5.1 – </a:t>
            </a:r>
            <a:r>
              <a:rPr lang="en-US" dirty="0"/>
              <a:t>Cybersecurity Education and Careers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5.1.1 – Legal and Ethical Issues in Cybersecurity Careers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5.1.1.1 </a:t>
            </a:r>
            <a:r>
              <a:rPr lang="en-US" baseline="0" dirty="0">
                <a:latin typeface="Arial" charset="0"/>
              </a:rPr>
              <a:t>– Legal Issues in Cybersecurity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baseline="0" dirty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12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5.1 – </a:t>
            </a:r>
            <a:r>
              <a:rPr lang="en-US" dirty="0"/>
              <a:t>Cybersecurity Education and Careers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5.1.1 – Legal and Ethical Issues in Cybersecurity Careers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5.1.1.2 </a:t>
            </a:r>
            <a:r>
              <a:rPr lang="en-US" baseline="0" dirty="0">
                <a:latin typeface="Arial" charset="0"/>
              </a:rPr>
              <a:t>– Ethical Issues in Cybersecurity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baseline="0" dirty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5492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13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5.1 – </a:t>
            </a:r>
            <a:r>
              <a:rPr lang="en-US" dirty="0"/>
              <a:t>Cybersecurity Education and Careers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5.1.1 – Legal and Ethical Issues in Cybersecurity Careers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5.1.1.3 </a:t>
            </a:r>
            <a:r>
              <a:rPr lang="en-US" baseline="0" dirty="0">
                <a:latin typeface="Arial" charset="0"/>
              </a:rPr>
              <a:t>– Cybersecurity Jobs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baseline="0" dirty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704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/>
              <a:t>5 – Will Your Future Be in Cybersecurity?</a:t>
            </a:r>
          </a:p>
          <a:p>
            <a:r>
              <a:rPr lang="en-US" dirty="0"/>
              <a:t>5.1 – Chapter Summary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4100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15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5.2 – </a:t>
            </a:r>
            <a:r>
              <a:rPr lang="en-US" dirty="0"/>
              <a:t>Summary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5.2.1.1 – Chapter summary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baseline="0" dirty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1935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2</a:t>
            </a:fld>
            <a:endParaRPr lang="en-US" sz="800" b="0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67713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Introduction</a:t>
            </a:r>
            <a:r>
              <a:rPr lang="en-US" b="0" baseline="0" dirty="0"/>
              <a:t> to Cybersecurity v2.1</a:t>
            </a:r>
            <a:endParaRPr lang="en-US" b="0" dirty="0"/>
          </a:p>
          <a:p>
            <a:pPr>
              <a:buFontTx/>
              <a:buNone/>
            </a:pPr>
            <a:r>
              <a:rPr lang="en-US" sz="1300" b="0" dirty="0"/>
              <a:t>Chapter 5: Will Your Future Be in Cybersecurity?</a:t>
            </a:r>
            <a:endParaRPr lang="en-GB" b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3246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4</a:t>
            </a:fld>
            <a:endParaRPr lang="en-US" sz="800" b="0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47084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5</a:t>
            </a:fld>
            <a:endParaRPr lang="en-US" sz="800" b="0" dirty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05797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5F7D0146-1035-4865-8A5B-0B1E8578604B}" type="slidenum">
              <a:rPr lang="en-US" sz="800" b="0">
                <a:ea typeface="ＭＳ Ｐゴシック" pitchFamily="34" charset="-128"/>
              </a:rPr>
              <a:pPr algn="r"/>
              <a:t>6</a:t>
            </a:fld>
            <a:endParaRPr lang="en-US" sz="800" b="0" dirty="0">
              <a:ea typeface="ＭＳ Ｐゴシック" pitchFamily="34" charset="-128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15732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Introduction to Cybersecurity v2.1</a:t>
            </a:r>
          </a:p>
          <a:p>
            <a:pPr>
              <a:buFontTx/>
              <a:buNone/>
            </a:pPr>
            <a:r>
              <a:rPr lang="en-US" sz="1200" b="0" dirty="0"/>
              <a:t>Chapter 5: Will Your Future Be in Cybersecurity?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800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9</a:t>
            </a:fld>
            <a:endParaRPr lang="en-US" sz="800" b="0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Introduction to Cybersecurity v2.0</a:t>
            </a:r>
          </a:p>
          <a:p>
            <a:pPr>
              <a:buFontTx/>
              <a:buNone/>
            </a:pPr>
            <a:r>
              <a:rPr lang="en-US" sz="1200" b="0" dirty="0"/>
              <a:t>Chapter 5: Will Your Future Be in Cybersecurity?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7521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/>
              <a:t>5 – Will Your Future Be in Cybersecurity?</a:t>
            </a:r>
          </a:p>
          <a:p>
            <a:pPr>
              <a:buFontTx/>
              <a:buNone/>
            </a:pPr>
            <a:r>
              <a:rPr lang="en-US" sz="1200" b="0" dirty="0"/>
              <a:t>5.1 – Cybersecurity Education and Careers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5296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086725553"/>
      </p:ext>
    </p:extLst>
  </p:cSld>
  <p:clrMapOvr>
    <a:masterClrMapping/>
  </p:clrMapOvr>
  <p:transition spd="slow">
    <p:wipe/>
  </p:transition>
  <p:extLst mod="1">
    <p:ext uri="{DCECCB84-F9BA-43D5-87BE-67443E8EF086}">
      <p15:sldGuideLst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3999" cy="5165874"/>
          </a:xfrm>
          <a:prstGeom prst="rect">
            <a:avLst/>
          </a:prstGeom>
        </p:spPr>
      </p:pic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98843304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7974899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1">
              <a:lumMod val="75000"/>
            </a:schemeClr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51544963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473441" y="4954263"/>
            <a:ext cx="676910" cy="1892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5">
                <a:solidFill>
                  <a:schemeClr val="tx2"/>
                </a:solidFill>
              </a:defRPr>
            </a:lvl1pPr>
          </a:lstStyle>
          <a:p>
            <a:pPr defTabSz="385763">
              <a:defRPr/>
            </a:pPr>
            <a:fld id="{2F5CCB13-0A32-4557-88E9-079F0C330695}" type="slidenum">
              <a:rPr lang="en-US" kern="0" smtClean="0">
                <a:solidFill>
                  <a:srgbClr val="595959"/>
                </a:solidFill>
              </a:rPr>
              <a:pPr defTabSz="385763">
                <a:defRPr/>
              </a:pPr>
              <a:t>‹#›</a:t>
            </a:fld>
            <a:endParaRPr lang="en-US" kern="0" dirty="0">
              <a:solidFill>
                <a:srgbClr val="595959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144065" y="798944"/>
            <a:ext cx="8853286" cy="4155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82880" bIns="45720" numCol="1" anchor="t" anchorCtr="0" compatLnSpc="1">
            <a:prstTxWarp prst="textNoShape">
              <a:avLst/>
            </a:prstTxWarp>
          </a:bodyPr>
          <a:lstStyle>
            <a:lvl1pPr marL="169863" indent="-16986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>
                <a:solidFill>
                  <a:srgbClr val="000000"/>
                </a:solidFill>
              </a:defRPr>
            </a:lvl1pPr>
            <a:lvl2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2pPr>
            <a:lvl3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3pPr>
            <a:lvl4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>
                <a:sym typeface="Arial" pitchFamily="34" charset="0"/>
              </a:rPr>
              <a:t>Click to edit Master text styles</a:t>
            </a:r>
          </a:p>
          <a:p>
            <a:pPr lvl="1"/>
            <a:r>
              <a:rPr lang="en-US" dirty="0">
                <a:sym typeface="Arial" pitchFamily="34" charset="0"/>
              </a:rPr>
              <a:t>Second level</a:t>
            </a:r>
          </a:p>
          <a:p>
            <a:pPr lvl="2"/>
            <a:r>
              <a:rPr lang="en-US" dirty="0">
                <a:sym typeface="Arial" pitchFamily="34" charset="0"/>
              </a:rPr>
              <a:t>Third level</a:t>
            </a:r>
          </a:p>
          <a:p>
            <a:pPr lvl="3"/>
            <a:r>
              <a:rPr lang="en-US" dirty="0">
                <a:sym typeface="Arial" pitchFamily="34" charset="0"/>
              </a:rPr>
              <a:t>Fourth level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41393"/>
            <a:ext cx="9144000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2400"/>
            </a:lvl1pPr>
          </a:lstStyle>
          <a:p>
            <a:pPr lvl="0"/>
            <a:r>
              <a:rPr lang="en-US" dirty="0">
                <a:sym typeface="Arial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57996623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99250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1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rgbClr val="004C69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accent1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chemeClr val="accent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53042546"/>
      </p:ext>
    </p:extLst>
  </p:cSld>
  <p:clrMapOvr>
    <a:masterClrMapping/>
  </p:clrMapOvr>
  <p:transition spd="slow">
    <p:wipe/>
  </p:transition>
  <p:extLst mod="1">
    <p:ext uri="{DCECCB84-F9BA-43D5-87BE-67443E8EF086}">
      <p15:sldGuideLst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4617842"/>
      </p:ext>
    </p:extLst>
  </p:cSld>
  <p:clrMapOvr>
    <a:masterClrMapping/>
  </p:clrMapOvr>
  <p:transition spd="slow">
    <p:wipe/>
  </p:transition>
  <p:extLst mod="1">
    <p:ext uri="{DCECCB84-F9BA-43D5-87BE-67443E8EF086}">
      <p15:sldGuideLst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Seg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256994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600" b="0" i="0" spc="0" baseline="0">
                <a:solidFill>
                  <a:schemeClr val="accent5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00" dirty="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t>© 2016  Cisco and/or its affiliates. All rights reserved.   Cisco Confidential</a:t>
            </a:r>
          </a:p>
        </p:txBody>
      </p:sp>
      <p:grpSp>
        <p:nvGrpSpPr>
          <p:cNvPr id="11" name="Group 4"/>
          <p:cNvGrpSpPr>
            <a:grpSpLocks noChangeAspect="1"/>
          </p:cNvGrpSpPr>
          <p:nvPr userDrawn="1"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rgbClr val="086D8E"/>
          </a:solidFill>
        </p:grpSpPr>
        <p:sp>
          <p:nvSpPr>
            <p:cNvPr id="12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90854121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74662" y="1347788"/>
            <a:ext cx="8280057" cy="3073946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5690" marR="0" indent="-285690" algn="ctr" defTabSz="45710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0" baseline="0">
                <a:solidFill>
                  <a:schemeClr val="bg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2967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29121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Oval 11"/>
          <p:cNvSpPr/>
          <p:nvPr/>
        </p:nvSpPr>
        <p:spPr>
          <a:xfrm>
            <a:off x="575610" y="2552550"/>
            <a:ext cx="698624" cy="698624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FFFFFF"/>
              </a:solidFill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426607"/>
            <a:ext cx="698624" cy="698624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bg1"/>
              </a:solidFill>
              <a:cs typeface="Arial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0" y="3653093"/>
            <a:ext cx="698624" cy="698624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049FD9"/>
              </a:solidFill>
              <a:cs typeface="Arial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365250" y="1432522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365250" y="25577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365250" y="36530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0" y="2552550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1" y="3651140"/>
            <a:ext cx="698624" cy="693381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575610" y="1427248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05387266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Oval 1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13" name="Oval 12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17" name="Oval 16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962125011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2" name="Oval 4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rgbClr val="FFFFFF"/>
              </a:solidFill>
              <a:cs typeface="Arial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45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6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49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50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51" name="Oval 50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2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3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54" name="Oval 53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5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6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</a:p>
        </p:txBody>
      </p:sp>
      <p:sp>
        <p:nvSpPr>
          <p:cNvPr id="57" name="Oval 56"/>
          <p:cNvSpPr/>
          <p:nvPr/>
        </p:nvSpPr>
        <p:spPr>
          <a:xfrm>
            <a:off x="4414576" y="1983084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4414575" y="1332693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414576" y="2631212"/>
            <a:ext cx="464815" cy="464815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60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5011349" y="1338608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1" name="Text Placeholder 17"/>
          <p:cNvSpPr>
            <a:spLocks noGrp="1"/>
          </p:cNvSpPr>
          <p:nvPr>
            <p:ph type="body" sz="quarter" idx="24"/>
          </p:nvPr>
        </p:nvSpPr>
        <p:spPr>
          <a:xfrm>
            <a:off x="5011350" y="198832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2" name="Text Placeholder 17"/>
          <p:cNvSpPr>
            <a:spLocks noGrp="1"/>
          </p:cNvSpPr>
          <p:nvPr>
            <p:ph type="body" sz="quarter" idx="25"/>
          </p:nvPr>
        </p:nvSpPr>
        <p:spPr>
          <a:xfrm>
            <a:off x="5011350" y="263121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3" name="Text Placeholder 17"/>
          <p:cNvSpPr>
            <a:spLocks noGrp="1"/>
          </p:cNvSpPr>
          <p:nvPr>
            <p:ph type="body" sz="quarter" idx="26" hasCustomPrompt="1"/>
          </p:nvPr>
        </p:nvSpPr>
        <p:spPr>
          <a:xfrm>
            <a:off x="4414576" y="1331287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6</a:t>
            </a:r>
          </a:p>
        </p:txBody>
      </p:sp>
      <p:sp>
        <p:nvSpPr>
          <p:cNvPr id="64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414576" y="198308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7</a:t>
            </a:r>
          </a:p>
        </p:txBody>
      </p:sp>
      <p:sp>
        <p:nvSpPr>
          <p:cNvPr id="65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4414577" y="262925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8</a:t>
            </a:r>
          </a:p>
        </p:txBody>
      </p:sp>
      <p:sp>
        <p:nvSpPr>
          <p:cNvPr id="66" name="Oval 65"/>
          <p:cNvSpPr/>
          <p:nvPr/>
        </p:nvSpPr>
        <p:spPr>
          <a:xfrm>
            <a:off x="4414577" y="3278347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67" name="Text Placeholder 17"/>
          <p:cNvSpPr>
            <a:spLocks noGrp="1"/>
          </p:cNvSpPr>
          <p:nvPr>
            <p:ph type="body" sz="quarter" idx="29"/>
          </p:nvPr>
        </p:nvSpPr>
        <p:spPr>
          <a:xfrm>
            <a:off x="5011351" y="327834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8" name="Text Placeholder 17"/>
          <p:cNvSpPr>
            <a:spLocks noGrp="1"/>
          </p:cNvSpPr>
          <p:nvPr>
            <p:ph type="body" sz="quarter" idx="30" hasCustomPrompt="1"/>
          </p:nvPr>
        </p:nvSpPr>
        <p:spPr>
          <a:xfrm>
            <a:off x="4414578" y="327639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9</a:t>
            </a:r>
          </a:p>
        </p:txBody>
      </p:sp>
      <p:sp>
        <p:nvSpPr>
          <p:cNvPr id="69" name="Oval 68"/>
          <p:cNvSpPr/>
          <p:nvPr/>
        </p:nvSpPr>
        <p:spPr>
          <a:xfrm>
            <a:off x="4414578" y="3925482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70" name="Text Placeholder 17"/>
          <p:cNvSpPr>
            <a:spLocks noGrp="1"/>
          </p:cNvSpPr>
          <p:nvPr>
            <p:ph type="body" sz="quarter" idx="31"/>
          </p:nvPr>
        </p:nvSpPr>
        <p:spPr>
          <a:xfrm>
            <a:off x="5011352" y="392548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1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4414579" y="392352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643099958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438150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/>
              <a:t>Title Goes Here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00" dirty="0">
              <a:solidFill>
                <a:schemeClr val="accent3">
                  <a:lumMod val="85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t>© 2016  Cisco and/or its affiliates. All rights reserved.   Cisco Confidential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chemeClr val="accent5"/>
          </a:solidFill>
        </p:grpSpPr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4013" r:id="rId2"/>
    <p:sldLayoutId id="2147484014" r:id="rId3"/>
    <p:sldLayoutId id="2147483965" r:id="rId4"/>
    <p:sldLayoutId id="2147483967" r:id="rId5"/>
    <p:sldLayoutId id="2147483995" r:id="rId6"/>
    <p:sldLayoutId id="2147484007" r:id="rId7"/>
    <p:sldLayoutId id="2147484010" r:id="rId8"/>
    <p:sldLayoutId id="2147484011" r:id="rId9"/>
    <p:sldLayoutId id="2147484015" r:id="rId10"/>
    <p:sldLayoutId id="2147483998" r:id="rId11"/>
    <p:sldLayoutId id="2147484027" r:id="rId12"/>
    <p:sldLayoutId id="2147484029" r:id="rId13"/>
    <p:sldLayoutId id="2147484031" r:id="rId14"/>
  </p:sldLayoutIdLst>
  <p:transition spd="slow">
    <p:wipe/>
  </p:transition>
  <p:txStyles>
    <p:titleStyle>
      <a:lvl1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3200" kern="1200" dirty="0">
          <a:solidFill>
            <a:schemeClr val="accent4"/>
          </a:solidFill>
          <a:latin typeface="+mj-lt"/>
          <a:ea typeface="ＭＳ Ｐゴシック" charset="0"/>
          <a:cs typeface="CiscoSans"/>
        </a:defRPr>
      </a:lvl1pPr>
      <a:lvl2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2pPr>
      <a:lvl3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3pPr>
      <a:lvl4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4pPr>
      <a:lvl5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5pPr>
      <a:lvl6pPr marL="4572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6pPr>
      <a:lvl7pPr marL="9144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7pPr>
      <a:lvl8pPr marL="13716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8pPr>
      <a:lvl9pPr marL="18288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169863" indent="-169863" algn="l" defTabSz="684213" rtl="0" eaLnBrk="1" fontAlgn="base" hangingPunct="1">
        <a:lnSpc>
          <a:spcPct val="95000"/>
        </a:lnSpc>
        <a:spcBef>
          <a:spcPts val="1075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15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358775" indent="-215900" algn="l" defTabSz="684213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14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431800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2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503238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574675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863856" indent="-171445" algn="l" defTabSz="685777" rtl="0" eaLnBrk="1" latinLnBrk="0" hangingPunct="1">
        <a:spcBef>
          <a:spcPts val="600"/>
        </a:spcBef>
        <a:buFont typeface="Arial" pitchFamily="34" charset="0"/>
        <a:buChar char="•"/>
        <a:defRPr sz="9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935844" indent="-171422" algn="l" defTabSz="685777" rtl="0" eaLnBrk="1" latinLnBrk="0" hangingPunct="1">
        <a:spcBef>
          <a:spcPts val="600"/>
        </a:spcBef>
        <a:buFont typeface="Arial" pitchFamily="34" charset="0"/>
        <a:buChar char="•"/>
        <a:defRPr sz="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0220" indent="0" algn="l" defTabSz="685777" rtl="0" eaLnBrk="1" latinLnBrk="0" hangingPunct="1">
        <a:spcBef>
          <a:spcPct val="20000"/>
        </a:spcBef>
        <a:buFont typeface="Arial" pitchFamily="34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53" indent="-171445" algn="l" defTabSz="685777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6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7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6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5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41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32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2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1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33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etacad.com/group/communities/community-home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Instructor Materials</a:t>
            </a: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Chapter 5: Will Your Future Be in Cybersecurity?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2481521" cy="902174"/>
          </a:xfrm>
        </p:spPr>
        <p:txBody>
          <a:bodyPr/>
          <a:lstStyle/>
          <a:p>
            <a:r>
              <a:rPr lang="en-US" dirty="0"/>
              <a:t>Introduction to Cybersecurity v2.1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50477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r>
              <a:rPr lang="en-US" dirty="0"/>
              <a:t>5.1 Cybersecurity Education and Careers</a:t>
            </a:r>
          </a:p>
        </p:txBody>
      </p:sp>
    </p:spTree>
    <p:extLst>
      <p:ext uri="{BB962C8B-B14F-4D97-AF65-F5344CB8AC3E}">
        <p14:creationId xmlns:p14="http://schemas.microsoft.com/office/powerpoint/2010/main" val="673099643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Personal Legal Issues</a:t>
            </a:r>
          </a:p>
          <a:p>
            <a:pPr lvl="1"/>
            <a:r>
              <a:rPr lang="en-US" altLang="ja-JP" dirty="0"/>
              <a:t>Be responsible with your skills</a:t>
            </a:r>
          </a:p>
          <a:p>
            <a:r>
              <a:rPr lang="en-US" altLang="ja-JP" dirty="0"/>
              <a:t>Corporate Legal Issues</a:t>
            </a:r>
          </a:p>
          <a:p>
            <a:pPr lvl="1"/>
            <a:r>
              <a:rPr lang="en-US" altLang="ja-JP" dirty="0"/>
              <a:t>Businesses are required to abide by the cybersecurity laws.</a:t>
            </a:r>
          </a:p>
          <a:p>
            <a:pPr lvl="1"/>
            <a:r>
              <a:rPr lang="en-US" altLang="ja-JP" dirty="0"/>
              <a:t>Break the law, you could lose your job and your company could be punished.</a:t>
            </a:r>
          </a:p>
          <a:p>
            <a:pPr lvl="1"/>
            <a:r>
              <a:rPr lang="en-US" altLang="ja-JP" dirty="0"/>
              <a:t>When you are not sure, you should consult legal department.</a:t>
            </a:r>
          </a:p>
          <a:p>
            <a:r>
              <a:rPr lang="en-US" altLang="ja-JP" dirty="0"/>
              <a:t>International Law and Cybersecurity</a:t>
            </a:r>
          </a:p>
          <a:p>
            <a:pPr lvl="1"/>
            <a:r>
              <a:rPr lang="en-US" dirty="0"/>
              <a:t>IMPACT</a:t>
            </a:r>
          </a:p>
          <a:p>
            <a:pPr lvl="2"/>
            <a:r>
              <a:rPr lang="en-US" dirty="0"/>
              <a:t>global partnership of world governments, industries and academia</a:t>
            </a:r>
          </a:p>
          <a:p>
            <a:pPr lvl="2"/>
            <a:r>
              <a:rPr lang="en-US" altLang="ja-JP" dirty="0"/>
              <a:t>Improving global capabilities when dealing with cyber threats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" y="41393"/>
            <a:ext cx="9144000" cy="757551"/>
          </a:xfrm>
        </p:spPr>
        <p:txBody>
          <a:bodyPr/>
          <a:lstStyle/>
          <a:p>
            <a:r>
              <a:rPr lang="en-US" sz="1600" dirty="0">
                <a:latin typeface="Arial" charset="0"/>
              </a:rPr>
              <a:t>Legal and Ethical Issues in Cybersecurity Careers</a:t>
            </a:r>
            <a:br>
              <a:rPr lang="en-US" altLang="en-US" dirty="0"/>
            </a:br>
            <a:r>
              <a:rPr lang="en-US" dirty="0">
                <a:latin typeface="Arial" charset="0"/>
              </a:rPr>
              <a:t>Legal Issues in Cybersecurity</a:t>
            </a:r>
            <a:endParaRPr lang="en-US" alt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FD192D6-F178-4F83-B326-D3A1412FE7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9289" y="2645229"/>
            <a:ext cx="3198062" cy="2076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478232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6"/>
          <p:cNvSpPr>
            <a:spLocks noGrp="1" noChangeArrowheads="1"/>
          </p:cNvSpPr>
          <p:nvPr>
            <p:ph idx="1"/>
          </p:nvPr>
        </p:nvSpPr>
        <p:spPr>
          <a:xfrm>
            <a:off x="144065" y="798944"/>
            <a:ext cx="3452575" cy="3746930"/>
          </a:xfrm>
        </p:spPr>
        <p:txBody>
          <a:bodyPr>
            <a:normAutofit/>
          </a:bodyPr>
          <a:lstStyle/>
          <a:p>
            <a:r>
              <a:rPr lang="en-US" altLang="ja-JP" dirty="0"/>
              <a:t>Personal Ethical Issues</a:t>
            </a:r>
          </a:p>
          <a:p>
            <a:pPr lvl="1"/>
            <a:r>
              <a:rPr lang="en-US" altLang="ja-JP" dirty="0"/>
              <a:t>Legal behavior may still be unethical.</a:t>
            </a:r>
          </a:p>
          <a:p>
            <a:r>
              <a:rPr lang="en-US" altLang="ja-JP" dirty="0"/>
              <a:t>Corporate Ethical Issues</a:t>
            </a:r>
          </a:p>
          <a:p>
            <a:pPr lvl="1"/>
            <a:r>
              <a:rPr lang="en-US" dirty="0"/>
              <a:t>Ethics are codes of behavior that </a:t>
            </a:r>
            <a:br>
              <a:rPr lang="en-US" dirty="0"/>
            </a:br>
            <a:r>
              <a:rPr lang="en-US" dirty="0"/>
              <a:t>are sometimes enforced by laws.</a:t>
            </a:r>
          </a:p>
          <a:p>
            <a:pPr lvl="1"/>
            <a:r>
              <a:rPr lang="en-US" dirty="0"/>
              <a:t>Organizations with Published Codes of Ethics:</a:t>
            </a:r>
          </a:p>
          <a:p>
            <a:pPr lvl="2"/>
            <a:r>
              <a:rPr lang="en-US" dirty="0"/>
              <a:t>The </a:t>
            </a:r>
            <a:r>
              <a:rPr lang="en-US" dirty="0" err="1"/>
              <a:t>CyberSecurity</a:t>
            </a:r>
            <a:r>
              <a:rPr lang="en-US" dirty="0"/>
              <a:t> Institute (CSI)</a:t>
            </a:r>
          </a:p>
          <a:p>
            <a:pPr lvl="2"/>
            <a:r>
              <a:rPr lang="en-US" dirty="0"/>
              <a:t>The Information Systems Security Association (ISSA)</a:t>
            </a:r>
          </a:p>
          <a:p>
            <a:pPr lvl="2"/>
            <a:r>
              <a:rPr lang="en-US" dirty="0"/>
              <a:t>The Association of Information Technology Professionals (AITP)</a:t>
            </a:r>
          </a:p>
          <a:p>
            <a:pPr lvl="2"/>
            <a:endParaRPr lang="en-US" dirty="0"/>
          </a:p>
          <a:p>
            <a:pPr lvl="1"/>
            <a:endParaRPr lang="en-US" altLang="ja-JP" dirty="0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" y="41393"/>
            <a:ext cx="9144000" cy="757551"/>
          </a:xfrm>
        </p:spPr>
        <p:txBody>
          <a:bodyPr/>
          <a:lstStyle/>
          <a:p>
            <a:r>
              <a:rPr lang="en-US" sz="1600" dirty="0">
                <a:latin typeface="Arial" charset="0"/>
              </a:rPr>
              <a:t>Legal and Ethical Issues in Cybersecurity Careers</a:t>
            </a:r>
            <a:br>
              <a:rPr lang="en-US" altLang="en-US" dirty="0"/>
            </a:br>
            <a:r>
              <a:rPr lang="en-US" altLang="en-US" dirty="0">
                <a:latin typeface="Arial" charset="0"/>
              </a:rPr>
              <a:t>Ethical</a:t>
            </a:r>
            <a:r>
              <a:rPr lang="en-US" dirty="0">
                <a:latin typeface="Arial" charset="0"/>
              </a:rPr>
              <a:t> Issues in Cybersecurity</a:t>
            </a:r>
            <a:endParaRPr lang="en-US" alt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2210356-21CA-491E-829E-FF46A5EDD2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9118" y="1221655"/>
            <a:ext cx="5574882" cy="2700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324636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6"/>
          <p:cNvSpPr>
            <a:spLocks noGrp="1" noChangeArrowheads="1"/>
          </p:cNvSpPr>
          <p:nvPr>
            <p:ph idx="1"/>
          </p:nvPr>
        </p:nvSpPr>
        <p:spPr>
          <a:xfrm>
            <a:off x="144066" y="798944"/>
            <a:ext cx="3469992" cy="3746930"/>
          </a:xfrm>
        </p:spPr>
        <p:txBody>
          <a:bodyPr>
            <a:normAutofit/>
          </a:bodyPr>
          <a:lstStyle/>
          <a:p>
            <a:r>
              <a:rPr lang="en-US" altLang="ja-JP" dirty="0"/>
              <a:t>Some online job search engine</a:t>
            </a:r>
          </a:p>
          <a:p>
            <a:pPr lvl="1"/>
            <a:r>
              <a:rPr lang="en-US" altLang="ja-JP" dirty="0" err="1"/>
              <a:t>ITJobMatch</a:t>
            </a:r>
            <a:endParaRPr lang="en-US" altLang="ja-JP" dirty="0"/>
          </a:p>
          <a:p>
            <a:pPr lvl="1"/>
            <a:r>
              <a:rPr lang="en-US" altLang="ja-JP" dirty="0"/>
              <a:t>Monster</a:t>
            </a:r>
          </a:p>
          <a:p>
            <a:pPr lvl="1"/>
            <a:r>
              <a:rPr lang="en-US" altLang="ja-JP" dirty="0"/>
              <a:t>CareerBuilder</a:t>
            </a:r>
          </a:p>
          <a:p>
            <a:r>
              <a:rPr lang="en-US" altLang="ja-JP" dirty="0"/>
              <a:t>Different types of cybersecurity jobs</a:t>
            </a:r>
          </a:p>
          <a:p>
            <a:pPr lvl="1"/>
            <a:r>
              <a:rPr lang="en-US" dirty="0"/>
              <a:t>Penetration testing / ethical hacker</a:t>
            </a:r>
          </a:p>
          <a:p>
            <a:pPr lvl="1"/>
            <a:r>
              <a:rPr lang="en-US" dirty="0"/>
              <a:t>Security administrator</a:t>
            </a:r>
          </a:p>
          <a:p>
            <a:pPr lvl="1"/>
            <a:r>
              <a:rPr lang="en-US" dirty="0"/>
              <a:t>Network administrator</a:t>
            </a:r>
          </a:p>
          <a:p>
            <a:pPr lvl="1"/>
            <a:r>
              <a:rPr lang="en-US" dirty="0"/>
              <a:t>System administrator</a:t>
            </a:r>
          </a:p>
          <a:p>
            <a:pPr lvl="2"/>
            <a:endParaRPr lang="en-US" dirty="0"/>
          </a:p>
          <a:p>
            <a:pPr lvl="1"/>
            <a:endParaRPr lang="en-US" altLang="ja-JP" dirty="0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" y="41393"/>
            <a:ext cx="9144000" cy="757551"/>
          </a:xfrm>
        </p:spPr>
        <p:txBody>
          <a:bodyPr/>
          <a:lstStyle/>
          <a:p>
            <a:r>
              <a:rPr lang="en-US" sz="1600" dirty="0">
                <a:latin typeface="Arial" charset="0"/>
              </a:rPr>
              <a:t>Legal and Ethical Issues in Cybersecurity Careers</a:t>
            </a:r>
            <a:br>
              <a:rPr lang="en-US" altLang="en-US" dirty="0"/>
            </a:br>
            <a:r>
              <a:rPr lang="en-US" dirty="0">
                <a:latin typeface="Arial" charset="0"/>
              </a:rPr>
              <a:t>Cybersecurity Jobs</a:t>
            </a:r>
            <a:endParaRPr lang="en-US" alt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0ECB918-AA4B-4029-A81C-D66A2C130A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6059" y="888019"/>
            <a:ext cx="5263875" cy="3367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560902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r>
              <a:rPr lang="en-US" dirty="0"/>
              <a:t>5.1 Chapter Summary</a:t>
            </a:r>
          </a:p>
        </p:txBody>
      </p:sp>
    </p:spTree>
    <p:extLst>
      <p:ext uri="{BB962C8B-B14F-4D97-AF65-F5344CB8AC3E}">
        <p14:creationId xmlns:p14="http://schemas.microsoft.com/office/powerpoint/2010/main" val="3886944279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6"/>
          <p:cNvSpPr>
            <a:spLocks noGrp="1" noChangeArrowheads="1"/>
          </p:cNvSpPr>
          <p:nvPr>
            <p:ph idx="1"/>
          </p:nvPr>
        </p:nvSpPr>
        <p:spPr>
          <a:xfrm>
            <a:off x="144065" y="798944"/>
            <a:ext cx="8808345" cy="3746930"/>
          </a:xfrm>
        </p:spPr>
        <p:txBody>
          <a:bodyPr>
            <a:normAutofit/>
          </a:bodyPr>
          <a:lstStyle/>
          <a:p>
            <a:r>
              <a:rPr lang="en-US" sz="1400" dirty="0"/>
              <a:t>Describe the legal and ethical issues.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" y="41393"/>
            <a:ext cx="9144000" cy="757551"/>
          </a:xfrm>
        </p:spPr>
        <p:txBody>
          <a:bodyPr/>
          <a:lstStyle/>
          <a:p>
            <a:r>
              <a:rPr lang="en-US" altLang="en-US" sz="1600" dirty="0">
                <a:latin typeface="Arial" charset="0"/>
              </a:rPr>
              <a:t>Summary</a:t>
            </a:r>
            <a:br>
              <a:rPr lang="en-US" altLang="en-US" dirty="0"/>
            </a:br>
            <a:r>
              <a:rPr lang="en-US" dirty="0">
                <a:latin typeface="Arial" charset="0"/>
              </a:rPr>
              <a:t>Chapter Summary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0618970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0828277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This PowerPoint deck is divided in two parts:</a:t>
            </a:r>
          </a:p>
          <a:p>
            <a:r>
              <a:rPr lang="en-US" dirty="0"/>
              <a:t>Instructor Planning Guide</a:t>
            </a:r>
            <a:endParaRPr lang="en-CA" dirty="0"/>
          </a:p>
          <a:p>
            <a:pPr lvl="1"/>
            <a:r>
              <a:rPr lang="en-CA" dirty="0"/>
              <a:t>Information to help you become familiar with the chapter</a:t>
            </a:r>
          </a:p>
          <a:p>
            <a:pPr lvl="1"/>
            <a:r>
              <a:rPr lang="en-CA" dirty="0"/>
              <a:t>Teaching aids</a:t>
            </a:r>
          </a:p>
          <a:p>
            <a:r>
              <a:rPr lang="en-CA" dirty="0"/>
              <a:t>Instructor Class Presentation</a:t>
            </a:r>
          </a:p>
          <a:p>
            <a:pPr lvl="1"/>
            <a:r>
              <a:rPr lang="en-CA" dirty="0"/>
              <a:t>Optional slides that you can use in the classroom</a:t>
            </a:r>
          </a:p>
          <a:p>
            <a:pPr lvl="1"/>
            <a:r>
              <a:rPr lang="en-CA" dirty="0"/>
              <a:t>Begins on slide # 8</a:t>
            </a:r>
          </a:p>
          <a:p>
            <a:endParaRPr lang="en-CA" dirty="0"/>
          </a:p>
          <a:p>
            <a:r>
              <a:rPr lang="en-CA" b="1" dirty="0"/>
              <a:t>Note</a:t>
            </a:r>
            <a:r>
              <a:rPr lang="en-CA" dirty="0"/>
              <a:t>: Remove the Planning Guide from this presentation before sharing with anyone.</a:t>
            </a:r>
          </a:p>
        </p:txBody>
      </p:sp>
      <p:sp>
        <p:nvSpPr>
          <p:cNvPr id="4098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Instructor Materials – Chapter 5 Planning Guide</a:t>
            </a:r>
          </a:p>
        </p:txBody>
      </p:sp>
    </p:spTree>
    <p:extLst>
      <p:ext uri="{BB962C8B-B14F-4D97-AF65-F5344CB8AC3E}">
        <p14:creationId xmlns:p14="http://schemas.microsoft.com/office/powerpoint/2010/main" val="3599581950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r>
              <a:rPr lang="en-US" dirty="0"/>
              <a:t>Chapter 5: Will Your Future Be in Cybersecurity?</a:t>
            </a:r>
          </a:p>
        </p:txBody>
      </p:sp>
      <p:sp>
        <p:nvSpPr>
          <p:cNvPr id="3" name="Rectangle 2"/>
          <p:cNvSpPr/>
          <p:nvPr/>
        </p:nvSpPr>
        <p:spPr>
          <a:xfrm>
            <a:off x="628650" y="34360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/>
              <a:t>Introduction to Cybersecurity v2.1 Planning Guide</a:t>
            </a:r>
          </a:p>
        </p:txBody>
      </p:sp>
    </p:spTree>
    <p:extLst>
      <p:ext uri="{BB962C8B-B14F-4D97-AF65-F5344CB8AC3E}">
        <p14:creationId xmlns:p14="http://schemas.microsoft.com/office/powerpoint/2010/main" val="914249568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ct val="30000"/>
              </a:spcBef>
              <a:buNone/>
            </a:pPr>
            <a:r>
              <a:rPr lang="en-US" dirty="0"/>
              <a:t>What activities are associated with this chapter?</a:t>
            </a:r>
            <a:endParaRPr lang="en-US" dirty="0">
              <a:solidFill>
                <a:srgbClr val="00B0F0"/>
              </a:solidFill>
            </a:endParaRPr>
          </a:p>
          <a:p>
            <a:pPr marL="0" indent="0">
              <a:spcBef>
                <a:spcPct val="30000"/>
              </a:spcBef>
              <a:buNone/>
            </a:pPr>
            <a:endParaRPr lang="en-US" dirty="0"/>
          </a:p>
          <a:p>
            <a:pPr marL="89297" indent="0">
              <a:spcBef>
                <a:spcPct val="30000"/>
              </a:spcBef>
              <a:buNone/>
            </a:pPr>
            <a:endParaRPr lang="en-US" dirty="0"/>
          </a:p>
          <a:p>
            <a:pPr marL="89297" indent="0">
              <a:spcBef>
                <a:spcPct val="30000"/>
              </a:spcBef>
              <a:buNone/>
            </a:pPr>
            <a:endParaRPr lang="en-US" dirty="0"/>
          </a:p>
        </p:txBody>
      </p:sp>
      <p:sp>
        <p:nvSpPr>
          <p:cNvPr id="6146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Chapter 5: Activities</a:t>
            </a:r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6169443"/>
              </p:ext>
            </p:extLst>
          </p:nvPr>
        </p:nvGraphicFramePr>
        <p:xfrm>
          <a:off x="457291" y="1122081"/>
          <a:ext cx="8059692" cy="5789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83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18526">
                  <a:extLst>
                    <a:ext uri="{9D8B030D-6E8A-4147-A177-3AD203B41FA5}">
                      <a16:colId xmlns:a16="http://schemas.microsoft.com/office/drawing/2014/main" val="3156509146"/>
                    </a:ext>
                  </a:extLst>
                </a:gridCol>
                <a:gridCol w="46528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347">
                <a:tc>
                  <a:txBody>
                    <a:bodyPr/>
                    <a:lstStyle/>
                    <a:p>
                      <a:pPr marL="0" marR="0" lvl="0" indent="0" algn="ctr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Page #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Activity Type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Activity Name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262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5.1.1.4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Interactive Activity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What is My Hat Color?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5273728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dirty="0"/>
              <a:t>Prior to teaching Chapter 5, the instructor should: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dirty="0"/>
              <a:t>Complete Chapter 5, “Assessment.”</a:t>
            </a:r>
          </a:p>
          <a:p>
            <a:pPr>
              <a:lnSpc>
                <a:spcPct val="85000"/>
              </a:lnSpc>
              <a:spcBef>
                <a:spcPct val="30000"/>
              </a:spcBef>
            </a:pPr>
            <a:r>
              <a:rPr lang="en-US" dirty="0"/>
              <a:t>Review the Additional Resources and Activities document in the Student Resources for possible additional resources and activities.</a:t>
            </a:r>
            <a:r>
              <a:rPr lang="en-US" dirty="0">
                <a:solidFill>
                  <a:srgbClr val="00B0F0"/>
                </a:solidFill>
              </a:rPr>
              <a:t> 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dirty="0"/>
              <a:t>The objectives of this chapter are:</a:t>
            </a:r>
          </a:p>
          <a:p>
            <a:pPr marL="630238" lvl="2" indent="-214313">
              <a:buFont typeface="Arial" panose="020B0604020202020204" pitchFamily="34" charset="0"/>
              <a:buChar char="•"/>
            </a:pPr>
            <a:r>
              <a:rPr lang="en-US" dirty="0"/>
              <a:t>Describe the legal and ethical issues facing a cybersecurity professional.</a:t>
            </a:r>
          </a:p>
          <a:p>
            <a:pPr marL="630238" lvl="2" indent="-214313">
              <a:buFont typeface="Arial" panose="020B0604020202020204" pitchFamily="34" charset="0"/>
              <a:buChar char="•"/>
            </a:pPr>
            <a:endParaRPr lang="en-US" sz="1500" dirty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5: Best Practices</a:t>
            </a:r>
          </a:p>
        </p:txBody>
      </p:sp>
    </p:spTree>
    <p:extLst>
      <p:ext uri="{BB962C8B-B14F-4D97-AF65-F5344CB8AC3E}">
        <p14:creationId xmlns:p14="http://schemas.microsoft.com/office/powerpoint/2010/main" val="2379341361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5000"/>
              </a:lnSpc>
              <a:spcBef>
                <a:spcPct val="30000"/>
              </a:spcBef>
              <a:defRPr/>
            </a:pPr>
            <a:r>
              <a:rPr lang="en-US" dirty="0"/>
              <a:t>For additional help with teaching strategies, including lesson plans, analogies for difficult concepts, and discussion topics, visit the </a:t>
            </a:r>
            <a:r>
              <a:rPr lang="en-US" dirty="0">
                <a:hlinkClick r:id="rId3"/>
              </a:rPr>
              <a:t>Community Forums </a:t>
            </a:r>
            <a:r>
              <a:rPr lang="en-US" dirty="0"/>
              <a:t>.</a:t>
            </a:r>
          </a:p>
          <a:p>
            <a:pPr>
              <a:lnSpc>
                <a:spcPct val="85000"/>
              </a:lnSpc>
              <a:spcBef>
                <a:spcPct val="30000"/>
              </a:spcBef>
              <a:defRPr/>
            </a:pPr>
            <a:r>
              <a:rPr lang="en-US" dirty="0"/>
              <a:t>If you have lesson plans or resources that you would like to share, upload them to the Community Forums in order to help other instructors.</a:t>
            </a:r>
          </a:p>
        </p:txBody>
      </p:sp>
      <p:sp>
        <p:nvSpPr>
          <p:cNvPr id="13314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Chapter 5: Additional Help</a:t>
            </a:r>
          </a:p>
        </p:txBody>
      </p:sp>
    </p:spTree>
    <p:extLst>
      <p:ext uri="{BB962C8B-B14F-4D97-AF65-F5344CB8AC3E}">
        <p14:creationId xmlns:p14="http://schemas.microsoft.com/office/powerpoint/2010/main" val="1849301981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3168022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Chapter 5: Will Your Future Be in Cybersecurity?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2567617" cy="902174"/>
          </a:xfrm>
        </p:spPr>
        <p:txBody>
          <a:bodyPr/>
          <a:lstStyle/>
          <a:p>
            <a:r>
              <a:rPr lang="en-US" dirty="0"/>
              <a:t>Introduction to Cybersecurity v2.1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938014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5.1 Cybersecurity Education and Careers</a:t>
            </a:r>
          </a:p>
          <a:p>
            <a:pPr lvl="1"/>
            <a:r>
              <a:rPr lang="en-US" dirty="0"/>
              <a:t>Explain the legal and ethical issues facing cybersecurity professionals</a:t>
            </a:r>
          </a:p>
          <a:p>
            <a:pPr lvl="3"/>
            <a:r>
              <a:rPr lang="en-US" dirty="0"/>
              <a:t>Describe the legal and ethical issues facing a cybersecurity professional.</a:t>
            </a:r>
          </a:p>
        </p:txBody>
      </p:sp>
      <p:sp>
        <p:nvSpPr>
          <p:cNvPr id="4098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Chapter 5 - Sections &amp; Objectives</a:t>
            </a:r>
          </a:p>
        </p:txBody>
      </p:sp>
    </p:spTree>
    <p:extLst>
      <p:ext uri="{BB962C8B-B14F-4D97-AF65-F5344CB8AC3E}">
        <p14:creationId xmlns:p14="http://schemas.microsoft.com/office/powerpoint/2010/main" val="1758868671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Default Theme">
  <a:themeElements>
    <a:clrScheme name="Custom 6">
      <a:dk1>
        <a:srgbClr val="58585B"/>
      </a:dk1>
      <a:lt1>
        <a:srgbClr val="FFFFFF"/>
      </a:lt1>
      <a:dk2>
        <a:srgbClr val="58585B"/>
      </a:dk2>
      <a:lt2>
        <a:srgbClr val="81C569"/>
      </a:lt2>
      <a:accent1>
        <a:srgbClr val="004C69"/>
      </a:accent1>
      <a:accent2>
        <a:srgbClr val="9E0B0F"/>
      </a:accent2>
      <a:accent3>
        <a:srgbClr val="FFFFFF"/>
      </a:accent3>
      <a:accent4>
        <a:srgbClr val="367187"/>
      </a:accent4>
      <a:accent5>
        <a:srgbClr val="38C6F4"/>
      </a:accent5>
      <a:accent6>
        <a:srgbClr val="FBAB18"/>
      </a:accent6>
      <a:hlink>
        <a:srgbClr val="38C6F4"/>
      </a:hlink>
      <a:folHlink>
        <a:srgbClr val="81C56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6A4D7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Default Theme" id="{A3178FD6-045E-43BB-9FF9-79BDC55288A1}" vid="{B3635A64-254C-4D4D-B1C2-6197525273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7157</TotalTime>
  <Words>613</Words>
  <Application>Microsoft Office PowerPoint</Application>
  <PresentationFormat>On-screen Show (16:9)</PresentationFormat>
  <Paragraphs>115</Paragraphs>
  <Slides>16</Slides>
  <Notes>14</Notes>
  <HiddenSlides>5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ＭＳ Ｐゴシック</vt:lpstr>
      <vt:lpstr>Arial</vt:lpstr>
      <vt:lpstr>Calibri</vt:lpstr>
      <vt:lpstr>CiscoSans</vt:lpstr>
      <vt:lpstr>CiscoSans ExtraLight</vt:lpstr>
      <vt:lpstr>CiscoSans Thin</vt:lpstr>
      <vt:lpstr>Wingdings</vt:lpstr>
      <vt:lpstr>Default Theme</vt:lpstr>
      <vt:lpstr>Chapter 5: Will Your Future Be in Cybersecurity?</vt:lpstr>
      <vt:lpstr>Instructor Materials – Chapter 5 Planning Guide</vt:lpstr>
      <vt:lpstr>Chapter 5: Will Your Future Be in Cybersecurity?</vt:lpstr>
      <vt:lpstr>Chapter 5: Activities</vt:lpstr>
      <vt:lpstr>Chapter 5: Best Practices</vt:lpstr>
      <vt:lpstr>Chapter 5: Additional Help</vt:lpstr>
      <vt:lpstr>PowerPoint Presentation</vt:lpstr>
      <vt:lpstr>Chapter 5: Will Your Future Be in Cybersecurity?</vt:lpstr>
      <vt:lpstr>Chapter 5 - Sections &amp; Objectives</vt:lpstr>
      <vt:lpstr>5.1 Cybersecurity Education and Careers</vt:lpstr>
      <vt:lpstr>Legal and Ethical Issues in Cybersecurity Careers Legal Issues in Cybersecurity</vt:lpstr>
      <vt:lpstr>Legal and Ethical Issues in Cybersecurity Careers Ethical Issues in Cybersecurity</vt:lpstr>
      <vt:lpstr>Legal and Ethical Issues in Cybersecurity Careers Cybersecurity Jobs</vt:lpstr>
      <vt:lpstr>5.1 Chapter Summary</vt:lpstr>
      <vt:lpstr>Summary Chapter Summary</vt:lpstr>
      <vt:lpstr>PowerPoint Presentation</vt:lpstr>
    </vt:vector>
  </TitlesOfParts>
  <Company>Cisco Systems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bvachon@cisco.com</dc:creator>
  <cp:lastModifiedBy>Sukyi</cp:lastModifiedBy>
  <cp:revision>277</cp:revision>
  <dcterms:created xsi:type="dcterms:W3CDTF">2016-08-22T22:27:36Z</dcterms:created>
  <dcterms:modified xsi:type="dcterms:W3CDTF">2017-12-18T19:03:07Z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ProviderInitializationData">
    <vt:lpwstr>https://cisco.jiveon.com</vt:lpwstr>
  </property>
  <property fmtid="{D5CDD505-2E9C-101B-9397-08002B2CF9AE}" pid="3" name="Offisync_UpdateToken">
    <vt:lpwstr>1</vt:lpwstr>
  </property>
  <property fmtid="{D5CDD505-2E9C-101B-9397-08002B2CF9AE}" pid="4" name="Offisync_ServerID">
    <vt:lpwstr>07841bbc-cd3c-4a76-827f-75a2226890f4</vt:lpwstr>
  </property>
  <property fmtid="{D5CDD505-2E9C-101B-9397-08002B2CF9AE}" pid="5" name="Offisync_UniqueId">
    <vt:lpwstr>1702406</vt:lpwstr>
  </property>
  <property fmtid="{D5CDD505-2E9C-101B-9397-08002B2CF9AE}" pid="6" name="Jive_VersionGuid">
    <vt:lpwstr>fd96a0b3-f68d-4727-8e4f-2128d37ed30a</vt:lpwstr>
  </property>
  <property fmtid="{D5CDD505-2E9C-101B-9397-08002B2CF9AE}" pid="7" name="Jive_LatestUserAccountName">
    <vt:lpwstr>alljohns</vt:lpwstr>
  </property>
</Properties>
</file>